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CCFF"/>
    <a:srgbClr val="CC99FF"/>
    <a:srgbClr val="AE78D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 snapToGrid="0" showGuides="1">
      <p:cViewPr>
        <p:scale>
          <a:sx n="100" d="100"/>
          <a:sy n="100" d="100"/>
        </p:scale>
        <p:origin x="1098" y="342"/>
      </p:cViewPr>
      <p:guideLst>
        <p:guide orient="horz" pos="38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0A465-B629-4B46-9C67-46B920747655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D57E3-6AD5-4567-83DE-13835085F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82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411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12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88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463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537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8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06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91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83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16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68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89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82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04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78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03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74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15963" y="620688"/>
            <a:ext cx="7712075" cy="1028898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None/>
            </a:pPr>
            <a:r>
              <a:rPr lang="en-US" altLang="ko-KR" sz="3600" b="1" dirty="0">
                <a:latin typeface="굴림" panose="020B0600000101010101" pitchFamily="50" charset="-127"/>
              </a:rPr>
              <a:t>3. </a:t>
            </a:r>
            <a:r>
              <a:rPr lang="ko-KR" altLang="en-US" sz="3600" b="1" dirty="0">
                <a:latin typeface="굴림" panose="020B0600000101010101" pitchFamily="50" charset="-127"/>
              </a:rPr>
              <a:t>파일의 입출력 제어</a:t>
            </a:r>
            <a:endParaRPr lang="ko-KR" altLang="en-US" sz="3600" b="1" i="0" dirty="0">
              <a:solidFill>
                <a:srgbClr val="000000"/>
              </a:solidFill>
              <a:latin typeface="굴림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33463" y="1919931"/>
            <a:ext cx="7086600" cy="2257479"/>
            <a:chOff x="1033463" y="1386746"/>
            <a:chExt cx="7086600" cy="2257479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3463" y="1612900"/>
              <a:ext cx="7086600" cy="2031325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marL="428625" indent="-342900"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AutoNum type="arabicPeriod"/>
                <a:defRPr/>
              </a:pPr>
              <a:r>
                <a:rPr lang="ko-KR" altLang="en-US" sz="1400" b="1" dirty="0" smtClean="0">
                  <a:latin typeface="신명조"/>
                </a:rPr>
                <a:t>운영 체제의 기능과 입출력 제어 환경을 이해한다</a:t>
              </a:r>
              <a:r>
                <a:rPr lang="en-US" altLang="ko-KR" sz="1400" b="1" dirty="0" smtClean="0">
                  <a:latin typeface="신명조"/>
                </a:rPr>
                <a:t>.</a:t>
              </a:r>
              <a:endParaRPr lang="en-US" altLang="ko-KR" sz="1400" b="1" i="0" dirty="0" smtClean="0">
                <a:latin typeface="신명조"/>
              </a:endParaRPr>
            </a:p>
            <a:p>
              <a:pPr marL="428625" indent="-342900" algn="just">
                <a:lnSpc>
                  <a:spcPct val="150000"/>
                </a:lnSpc>
                <a:spcBef>
                  <a:spcPct val="0"/>
                </a:spcBef>
                <a:buFontTx/>
                <a:buAutoNum type="arabicPeriod"/>
                <a:defRPr/>
              </a:pPr>
              <a:r>
                <a:rPr lang="ko-KR" altLang="en-US" sz="1400" b="1" i="0" dirty="0" smtClean="0">
                  <a:latin typeface="신명조"/>
                </a:rPr>
                <a:t>운영 체제</a:t>
              </a:r>
              <a:r>
                <a:rPr lang="en-US" altLang="ko-KR" sz="1400" b="1" i="0" dirty="0" smtClean="0">
                  <a:latin typeface="신명조"/>
                </a:rPr>
                <a:t>, CPU, </a:t>
              </a:r>
              <a:r>
                <a:rPr lang="ko-KR" altLang="en-US" sz="1400" b="1" i="0" dirty="0" smtClean="0">
                  <a:latin typeface="신명조"/>
                </a:rPr>
                <a:t>메인 메모리</a:t>
              </a:r>
              <a:r>
                <a:rPr lang="en-US" altLang="ko-KR" sz="1400" b="1" i="0" dirty="0" smtClean="0">
                  <a:latin typeface="신명조"/>
                </a:rPr>
                <a:t>, </a:t>
              </a:r>
              <a:r>
                <a:rPr lang="ko-KR" altLang="en-US" sz="1400" b="1" i="0" dirty="0" smtClean="0">
                  <a:latin typeface="신명조"/>
                </a:rPr>
                <a:t>채널</a:t>
              </a:r>
              <a:r>
                <a:rPr lang="en-US" altLang="ko-KR" sz="1400" b="1" i="0" dirty="0" smtClean="0">
                  <a:latin typeface="신명조"/>
                </a:rPr>
                <a:t>, </a:t>
              </a:r>
              <a:r>
                <a:rPr lang="ko-KR" altLang="en-US" sz="1400" b="1" dirty="0" smtClean="0">
                  <a:latin typeface="신명조"/>
                </a:rPr>
                <a:t>입출력</a:t>
              </a:r>
              <a:r>
                <a:rPr lang="en-US" altLang="ko-KR" sz="1400" b="1" dirty="0" smtClean="0">
                  <a:latin typeface="신명조"/>
                </a:rPr>
                <a:t> </a:t>
              </a:r>
              <a:r>
                <a:rPr lang="ko-KR" altLang="en-US" sz="1400" b="1" dirty="0" smtClean="0">
                  <a:latin typeface="신명조"/>
                </a:rPr>
                <a:t>장치</a:t>
              </a:r>
              <a:r>
                <a:rPr lang="en-US" altLang="ko-KR" sz="1400" b="1" dirty="0">
                  <a:latin typeface="신명조"/>
                </a:rPr>
                <a:t> </a:t>
              </a:r>
              <a:r>
                <a:rPr lang="ko-KR" altLang="en-US" sz="1400" b="1" dirty="0" smtClean="0">
                  <a:latin typeface="신명조"/>
                </a:rPr>
                <a:t>사이의 상호 관계를 이해하고 각각의 역할을 설명할 수 있다</a:t>
              </a:r>
              <a:r>
                <a:rPr lang="en-US" altLang="ko-KR" sz="1400" b="1" dirty="0" smtClean="0">
                  <a:latin typeface="신명조"/>
                </a:rPr>
                <a:t>.</a:t>
              </a:r>
              <a:endParaRPr lang="en-US" altLang="ko-KR" sz="1400" b="1" i="0" dirty="0" smtClean="0">
                <a:latin typeface="신명조"/>
              </a:endParaRPr>
            </a:p>
            <a:p>
              <a:pPr marL="428625" indent="-342900"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AutoNum type="arabicPeriod"/>
                <a:defRPr/>
              </a:pPr>
              <a:r>
                <a:rPr lang="ko-KR" altLang="en-US" sz="1400" b="1" i="0" dirty="0" smtClean="0">
                  <a:latin typeface="신명조"/>
                </a:rPr>
                <a:t>파일 연산이 이루어지는 과정을 다른 용어를 사용하여 설명할 수 있다</a:t>
              </a:r>
              <a:r>
                <a:rPr lang="en-US" altLang="ko-KR" sz="1400" b="1" i="0" dirty="0" smtClean="0">
                  <a:latin typeface="신명조"/>
                </a:rPr>
                <a:t>.</a:t>
              </a:r>
            </a:p>
            <a:p>
              <a:pPr marL="428625" indent="-342900"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AutoNum type="arabicPeriod"/>
                <a:defRPr/>
              </a:pPr>
              <a:r>
                <a:rPr lang="ko-KR" altLang="en-US" sz="1400" b="1" dirty="0" smtClean="0">
                  <a:latin typeface="신명조"/>
                </a:rPr>
                <a:t>버퍼가 무엇인지 이해하고 단순 </a:t>
              </a:r>
              <a:r>
                <a:rPr lang="ko-KR" altLang="en-US" sz="1400" b="1" dirty="0" err="1" smtClean="0">
                  <a:latin typeface="신명조"/>
                </a:rPr>
                <a:t>버퍼링과</a:t>
              </a:r>
              <a:r>
                <a:rPr lang="ko-KR" altLang="en-US" sz="1400" b="1" dirty="0" smtClean="0">
                  <a:latin typeface="신명조"/>
                </a:rPr>
                <a:t> 이중 버퍼링에서의 자료구조와 생산자와 소비자 알고리즘을 설명할 수 있다</a:t>
              </a:r>
              <a:r>
                <a:rPr lang="en-US" altLang="ko-KR" sz="1400" b="1" dirty="0" smtClean="0">
                  <a:latin typeface="신명조"/>
                </a:rPr>
                <a:t>.</a:t>
              </a:r>
              <a:r>
                <a:rPr lang="ko-KR" altLang="en-US" sz="1400" b="1" i="0" dirty="0" smtClean="0">
                  <a:latin typeface="신명조"/>
                </a:rPr>
                <a:t> </a:t>
              </a:r>
              <a:endParaRPr lang="en-US" altLang="ko-KR" sz="1400" b="1" i="0" dirty="0">
                <a:latin typeface="신명조"/>
              </a:endParaRPr>
            </a:p>
          </p:txBody>
        </p:sp>
        <p:sp>
          <p:nvSpPr>
            <p:cNvPr id="8" name="직사각형 1"/>
            <p:cNvSpPr>
              <a:spLocks noChangeArrowheads="1"/>
            </p:cNvSpPr>
            <p:nvPr/>
          </p:nvSpPr>
          <p:spPr bwMode="auto">
            <a:xfrm>
              <a:off x="3817016" y="1386746"/>
              <a:ext cx="1512888" cy="369332"/>
            </a:xfrm>
            <a:prstGeom prst="rect">
              <a:avLst/>
            </a:prstGeom>
            <a:solidFill>
              <a:srgbClr val="00206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0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600" b="1" i="0" dirty="0" smtClean="0">
                  <a:solidFill>
                    <a:schemeClr val="bg1"/>
                  </a:solidFill>
                  <a:latin typeface="맑은"/>
                </a:rPr>
                <a:t>단원 목표</a:t>
              </a:r>
              <a:endParaRPr lang="ko-KR" altLang="en-US" sz="1600" b="1" i="0" dirty="0">
                <a:solidFill>
                  <a:schemeClr val="bg1"/>
                </a:solidFill>
                <a:latin typeface="맑은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33463" y="4481389"/>
            <a:ext cx="7086600" cy="1655808"/>
            <a:chOff x="1033463" y="1342087"/>
            <a:chExt cx="7086600" cy="1655808"/>
          </a:xfrm>
        </p:grpSpPr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1033463" y="1612900"/>
              <a:ext cx="7086600" cy="1384995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marL="85725" algn="just">
                <a:lnSpc>
                  <a:spcPct val="200000"/>
                </a:lnSpc>
                <a:spcBef>
                  <a:spcPct val="0"/>
                </a:spcBef>
                <a:buNone/>
                <a:defRPr/>
              </a:pPr>
              <a:r>
                <a:rPr lang="en-US" altLang="ko-KR" sz="1400" b="1" dirty="0">
                  <a:latin typeface="신명조"/>
                </a:rPr>
                <a:t>	3.1 </a:t>
              </a:r>
              <a:r>
                <a:rPr lang="ko-KR" altLang="en-US" sz="1400" b="1" dirty="0">
                  <a:latin typeface="신명조"/>
                </a:rPr>
                <a:t>입출력 제어 환경</a:t>
              </a:r>
              <a:r>
                <a:rPr lang="en-US" altLang="ko-KR" sz="1400" b="1" i="0" dirty="0" smtClean="0">
                  <a:latin typeface="신명조"/>
                </a:rPr>
                <a:t>		</a:t>
              </a:r>
              <a:r>
                <a:rPr lang="en-US" altLang="ko-KR" sz="1400" b="1" dirty="0">
                  <a:latin typeface="신명조"/>
                </a:rPr>
                <a:t>3.4 </a:t>
              </a:r>
              <a:r>
                <a:rPr lang="ko-KR" altLang="en-US" sz="1400" b="1" dirty="0">
                  <a:latin typeface="신명조"/>
                </a:rPr>
                <a:t>파일의 </a:t>
              </a:r>
              <a:r>
                <a:rPr lang="ko-KR" altLang="en-US" sz="1400" b="1" dirty="0" smtClean="0">
                  <a:latin typeface="신명조"/>
                </a:rPr>
                <a:t>입출력</a:t>
              </a:r>
              <a:endParaRPr lang="en-US" altLang="ko-KR" sz="1400" b="1" dirty="0" smtClean="0">
                <a:latin typeface="신명조"/>
              </a:endParaRPr>
            </a:p>
            <a:p>
              <a:pPr marL="85725" algn="just">
                <a:lnSpc>
                  <a:spcPct val="200000"/>
                </a:lnSpc>
                <a:spcBef>
                  <a:spcPct val="0"/>
                </a:spcBef>
                <a:buNone/>
                <a:defRPr/>
              </a:pPr>
              <a:r>
                <a:rPr lang="en-US" altLang="ko-KR" sz="1400" b="1" dirty="0">
                  <a:latin typeface="신명조"/>
                </a:rPr>
                <a:t>	3.2 </a:t>
              </a:r>
              <a:r>
                <a:rPr lang="ko-KR" altLang="en-US" sz="1400" b="1" dirty="0">
                  <a:latin typeface="신명조"/>
                </a:rPr>
                <a:t>파일 디렉터리 </a:t>
              </a:r>
              <a:r>
                <a:rPr lang="en-US" altLang="ko-KR" sz="1400" b="1" i="0" dirty="0" smtClean="0">
                  <a:latin typeface="신명조"/>
                </a:rPr>
                <a:t>	</a:t>
              </a:r>
              <a:r>
                <a:rPr lang="en-US" altLang="ko-KR" sz="1400" b="1" dirty="0">
                  <a:latin typeface="신명조"/>
                </a:rPr>
                <a:t>	3.5 </a:t>
              </a:r>
              <a:r>
                <a:rPr lang="ko-KR" altLang="en-US" sz="1400" b="1" dirty="0">
                  <a:latin typeface="신명조"/>
                </a:rPr>
                <a:t>버퍼 </a:t>
              </a:r>
              <a:r>
                <a:rPr lang="ko-KR" altLang="en-US" sz="1400" b="1" dirty="0" smtClean="0">
                  <a:latin typeface="신명조"/>
                </a:rPr>
                <a:t>관리</a:t>
              </a:r>
              <a:endParaRPr lang="en-US" altLang="ko-KR" sz="1400" b="1" dirty="0" smtClean="0">
                <a:latin typeface="신명조"/>
              </a:endParaRPr>
            </a:p>
            <a:p>
              <a:pPr marL="85725" algn="just">
                <a:lnSpc>
                  <a:spcPct val="200000"/>
                </a:lnSpc>
                <a:spcBef>
                  <a:spcPct val="0"/>
                </a:spcBef>
                <a:buNone/>
                <a:defRPr/>
              </a:pPr>
              <a:r>
                <a:rPr lang="en-US" altLang="ko-KR" sz="1400" b="1" dirty="0">
                  <a:latin typeface="신명조"/>
                </a:rPr>
                <a:t>	3.3 </a:t>
              </a:r>
              <a:r>
                <a:rPr lang="ko-KR" altLang="en-US" sz="1400" b="1" dirty="0">
                  <a:latin typeface="신명조"/>
                </a:rPr>
                <a:t>입출력 장치 제어</a:t>
              </a:r>
              <a:r>
                <a:rPr lang="en-US" altLang="ko-KR" sz="1400" b="1" i="0" dirty="0">
                  <a:latin typeface="신명조"/>
                </a:rPr>
                <a:t>	</a:t>
              </a:r>
              <a:r>
                <a:rPr lang="en-US" altLang="ko-KR" sz="1400" b="1" dirty="0">
                  <a:latin typeface="신명조"/>
                </a:rPr>
                <a:t>	3.6 Unix</a:t>
              </a:r>
              <a:r>
                <a:rPr lang="ko-KR" altLang="en-US" sz="1400" b="1" dirty="0">
                  <a:latin typeface="신명조"/>
                </a:rPr>
                <a:t>에서의 입출력</a:t>
              </a:r>
              <a:endParaRPr lang="en-US" altLang="ko-KR" sz="1400" b="1" i="0" dirty="0">
                <a:latin typeface="신명조"/>
              </a:endParaRPr>
            </a:p>
          </p:txBody>
        </p:sp>
        <p:sp>
          <p:nvSpPr>
            <p:cNvPr id="11" name="직사각형 1"/>
            <p:cNvSpPr>
              <a:spLocks noChangeArrowheads="1"/>
            </p:cNvSpPr>
            <p:nvPr/>
          </p:nvSpPr>
          <p:spPr bwMode="auto">
            <a:xfrm>
              <a:off x="3817016" y="1342087"/>
              <a:ext cx="1512888" cy="415498"/>
            </a:xfrm>
            <a:prstGeom prst="rect">
              <a:avLst/>
            </a:prstGeom>
            <a:solidFill>
              <a:srgbClr val="00206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0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 b="1" i="0" dirty="0" smtClean="0">
                  <a:solidFill>
                    <a:schemeClr val="bg1"/>
                  </a:solidFill>
                  <a:latin typeface="신명조"/>
                </a:rPr>
                <a:t>내  용</a:t>
              </a:r>
              <a:endParaRPr lang="ko-KR" altLang="en-US" sz="1800" b="1" i="0" dirty="0">
                <a:solidFill>
                  <a:schemeClr val="bg1"/>
                </a:solidFill>
                <a:latin typeface="신명조"/>
              </a:endParaRP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12" name="슬라이드 번호 개체 틀 1"/>
          <p:cNvSpPr txBox="1">
            <a:spLocks/>
          </p:cNvSpPr>
          <p:nvPr/>
        </p:nvSpPr>
        <p:spPr>
          <a:xfrm>
            <a:off x="6457950" y="634686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10AB34-B495-4C5E-88AF-B5835667F133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9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4707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응용 프로그램에서의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write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연산은 매우 복잡하며 실제 실행은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운영체제에서 담당 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파일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관리자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파일에 관련된 작업과 입출력 장치를 취급하는 프로그램들로 구성된 운영체제의 구성요소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기록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(write)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연산을 위한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I/O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작업 과정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응용 프로그램이 파일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F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에 레코드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r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을 기록하도록 운영체제에 요구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(interrupt)</a:t>
            </a: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운영체제는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이 작업을 파일 관리자에게 지시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즉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파일 관리자 루틴으로 분기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파일 관리자는 파일 정보를 포함하고 있는 테이블에서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(Open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할 때 이미 형성된 파일 제어 정보임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파일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F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를 조사하여 파일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F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가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개방되어 사용할 수 있는지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어떤 타입의 접근이 허용되는지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논리적 파일 이름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F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에 해당하는 물리적 파일은 무엇인지 검사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파일 관리자는 이 레코드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r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을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기록할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블록의 물리적 위치를 찾기 위해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File Allocation Table(FAT,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파일 할당 테이블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을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탐색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파일 관리자는 이 블록이 메인 메모리의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I/O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버퍼에 있는지 확인하고 이 버퍼 내에서 적절한 위치에 레코드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r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을 기록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파일 관리자는 이 블록에 대한 버퍼의 메인 메모리 위치와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이 블록을 저장할 디스크 위치를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I/O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채널로 보냄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I/O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채널은 디스크 드라이브가 언제 데이터를 수신할 수 있는지 검사하고 데이터를 디스크로 전송하고 저장하기 위한 적절한 형식으로 표현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I/O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채널은 이 데이터를 디스크 제어기로 전송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디스크 제어기는 디스크 드라이브가 판독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/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기록 헤드를 적절한 트랙으로 이동하도록 지시하고 원하는 블록이 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판록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/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기록 헤드 밑에 도달하기를 기다림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.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그리고 블록을 디스크 섹터에 기록할 수 있도록 한 비트씩 드라이브로 전송</a:t>
            </a:r>
            <a:endParaRPr lang="en-US" altLang="ko-KR" sz="1400" i="0" dirty="0" smtClean="0">
              <a:latin typeface="+mn-ea"/>
              <a:ea typeface="+mn-ea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ko-KR" altLang="en-US" sz="1400" i="0" dirty="0" smtClean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57962" y="896143"/>
            <a:ext cx="3198027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3.4.1 </a:t>
            </a:r>
            <a:r>
              <a:rPr lang="ko-KR" altLang="en-US" i="0" dirty="0" smtClean="0">
                <a:solidFill>
                  <a:schemeClr val="bg1"/>
                </a:solidFill>
                <a:latin typeface="+mj-ea"/>
                <a:ea typeface="+mj-ea"/>
              </a:rPr>
              <a:t>파일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Write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 연산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91091" y="361950"/>
            <a:ext cx="3970066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3.4 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파일의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입출력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43908" y="1689478"/>
            <a:ext cx="2672757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파일 관리자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(File Manager)</a:t>
            </a:r>
            <a:endParaRPr lang="ko-KR" altLang="en-US" sz="1400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93831" y="1536968"/>
            <a:ext cx="5299319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u="sng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File </a:t>
            </a:r>
            <a:r>
              <a:rPr lang="en-US" altLang="ko-KR" sz="1200" b="1" u="sng" dirty="0">
                <a:solidFill>
                  <a:srgbClr val="0000FF"/>
                </a:solidFill>
                <a:latin typeface="굴림" panose="020B0600000101010101" pitchFamily="50" charset="-127"/>
              </a:rPr>
              <a:t>Allocation </a:t>
            </a:r>
            <a:r>
              <a:rPr lang="en-US" altLang="ko-KR" sz="1200" b="1" u="sng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Table 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(FAT, </a:t>
            </a:r>
            <a:r>
              <a:rPr lang="ko-KR" altLang="en-US" sz="12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파일할당테이블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) : </a:t>
            </a:r>
            <a:r>
              <a:rPr lang="ko-KR" altLang="en-US" sz="12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파일은 여러 개의 디스크 블록들로 이루어지는데 이 블록들이 어떻게 구성되어 있고 디스크 어느 위치에 있는지에 대한 정보를 담고 있는 정보로서 디스크에 존재 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1076769" y="6518725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12" name="슬라이드 번호 개체 틀 1"/>
          <p:cNvSpPr txBox="1">
            <a:spLocks/>
          </p:cNvSpPr>
          <p:nvPr/>
        </p:nvSpPr>
        <p:spPr>
          <a:xfrm>
            <a:off x="6457950" y="650923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F3284B-8D0E-43F4-8A29-2FA308C61A7B}" type="slidenum">
              <a:rPr lang="ko-KR" altLang="en-US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80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705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ko-KR" altLang="en-US" sz="1400" i="0" dirty="0" smtClean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57962" y="896143"/>
            <a:ext cx="3198027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3.4.1 </a:t>
            </a:r>
            <a:r>
              <a:rPr lang="ko-KR" altLang="en-US" i="0" dirty="0" smtClean="0">
                <a:solidFill>
                  <a:schemeClr val="bg1"/>
                </a:solidFill>
                <a:latin typeface="+mj-ea"/>
                <a:ea typeface="+mj-ea"/>
              </a:rPr>
              <a:t>파일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Write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 연산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91091" y="361950"/>
            <a:ext cx="3970066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3.4 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파일의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입출력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43908" y="1347645"/>
            <a:ext cx="2672757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I/O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버퍼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(I/O Buffer)</a:t>
            </a:r>
            <a:endParaRPr lang="ko-KR" altLang="en-US" sz="1400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순서도: 자기 디스크 8"/>
          <p:cNvSpPr/>
          <p:nvPr/>
        </p:nvSpPr>
        <p:spPr>
          <a:xfrm>
            <a:off x="1388671" y="5042018"/>
            <a:ext cx="1478423" cy="7178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77494" y="5400941"/>
            <a:ext cx="700776" cy="222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015092" y="5400941"/>
            <a:ext cx="0" cy="230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262921" y="5400941"/>
            <a:ext cx="0" cy="230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294846" y="2111571"/>
            <a:ext cx="1683855" cy="28672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0402" y="4460933"/>
            <a:ext cx="902414" cy="222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r1</a:t>
            </a:r>
            <a:endParaRPr lang="ko-KR" altLang="en-US" sz="11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2066368" y="4460933"/>
            <a:ext cx="0" cy="230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365473" y="4460933"/>
            <a:ext cx="0" cy="230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11033" y="3900143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② </a:t>
            </a:r>
            <a:r>
              <a:rPr lang="ko-KR" altLang="en-US" sz="10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버퍼로 출력</a:t>
            </a:r>
            <a:endParaRPr lang="ko-KR" altLang="en-US" sz="1000" b="1" dirty="0">
              <a:solidFill>
                <a:srgbClr val="0000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291278" y="3693725"/>
            <a:ext cx="16954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797175" y="2437979"/>
            <a:ext cx="8322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r1=R1</a:t>
            </a:r>
            <a:endParaRPr lang="en-US" altLang="ko-KR" sz="10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write(r1 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F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r2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=R2</a:t>
            </a:r>
            <a:endParaRPr lang="en-US" altLang="ko-KR" sz="1000" b="1" dirty="0" smtClean="0"/>
          </a:p>
          <a:p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w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rite(r2, F)</a:t>
            </a:r>
          </a:p>
          <a:p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r3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=R3</a:t>
            </a:r>
            <a:endParaRPr lang="en-US" altLang="ko-KR" sz="10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w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rite(r3, F)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00007" y="3415086"/>
            <a:ext cx="47826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r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04266" y="2170384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002060"/>
                </a:solidFill>
              </a:rPr>
              <a:t>응용 프로그램</a:t>
            </a:r>
            <a:endParaRPr lang="ko-KR" altLang="en-US" sz="1000" b="1" dirty="0">
              <a:solidFill>
                <a:srgbClr val="00206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12593" y="4712148"/>
            <a:ext cx="6703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002060"/>
                </a:solidFill>
              </a:rPr>
              <a:t>운영 체제</a:t>
            </a:r>
            <a:endParaRPr lang="ko-KR" altLang="en-US" sz="1000" b="1" dirty="0">
              <a:solidFill>
                <a:srgbClr val="00206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83455" y="293995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</a:t>
            </a:r>
            <a:endParaRPr lang="ko-KR" altLang="en-US" sz="1000" b="1" dirty="0">
              <a:solidFill>
                <a:srgbClr val="0000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856975" y="2503362"/>
            <a:ext cx="734116" cy="99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855547" y="2655762"/>
            <a:ext cx="665534" cy="114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꺾인 연결선 54"/>
          <p:cNvCxnSpPr>
            <a:stCxn id="46" idx="3"/>
          </p:cNvCxnSpPr>
          <p:nvPr/>
        </p:nvCxnSpPr>
        <p:spPr>
          <a:xfrm flipH="1">
            <a:off x="2478270" y="2713066"/>
            <a:ext cx="42811" cy="833436"/>
          </a:xfrm>
          <a:prstGeom prst="bentConnector4">
            <a:avLst>
              <a:gd name="adj1" fmla="val -533975"/>
              <a:gd name="adj2" fmla="val 10060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93917" y="241811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</a:t>
            </a:r>
            <a:endParaRPr lang="ko-KR" altLang="en-US" sz="1000" b="1" dirty="0">
              <a:solidFill>
                <a:srgbClr val="0000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9" name="직선 화살표 연결선 58"/>
          <p:cNvCxnSpPr>
            <a:stCxn id="34" idx="2"/>
          </p:cNvCxnSpPr>
          <p:nvPr/>
        </p:nvCxnSpPr>
        <p:spPr>
          <a:xfrm flipH="1">
            <a:off x="1906823" y="3661307"/>
            <a:ext cx="332316" cy="79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1906823" y="3661307"/>
            <a:ext cx="332316" cy="8107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592181" y="2577239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</a:t>
            </a:r>
            <a:endParaRPr lang="ko-KR" altLang="en-US" sz="1000" b="1" dirty="0">
              <a:solidFill>
                <a:srgbClr val="0000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8" name="순서도: 자기 디스크 67"/>
          <p:cNvSpPr/>
          <p:nvPr/>
        </p:nvSpPr>
        <p:spPr>
          <a:xfrm>
            <a:off x="3806105" y="5042018"/>
            <a:ext cx="1478423" cy="7178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4194928" y="5400941"/>
            <a:ext cx="700776" cy="222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/>
          <p:nvPr/>
        </p:nvCxnSpPr>
        <p:spPr>
          <a:xfrm>
            <a:off x="4432526" y="5400941"/>
            <a:ext cx="0" cy="230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680355" y="5400941"/>
            <a:ext cx="0" cy="230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3712280" y="2111571"/>
            <a:ext cx="1683855" cy="28672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77836" y="4460933"/>
            <a:ext cx="902414" cy="222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r1      r2</a:t>
            </a:r>
            <a:endParaRPr lang="ko-KR" altLang="en-US" sz="1100" dirty="0"/>
          </a:p>
        </p:txBody>
      </p:sp>
      <p:cxnSp>
        <p:nvCxnSpPr>
          <p:cNvPr id="74" name="직선 연결선 73"/>
          <p:cNvCxnSpPr/>
          <p:nvPr/>
        </p:nvCxnSpPr>
        <p:spPr>
          <a:xfrm>
            <a:off x="4483802" y="4460933"/>
            <a:ext cx="0" cy="230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782907" y="4460933"/>
            <a:ext cx="0" cy="230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065202" y="3908689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 </a:t>
            </a:r>
            <a:r>
              <a:rPr lang="en-US" altLang="ko-KR" sz="10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④</a:t>
            </a:r>
            <a:r>
              <a:rPr lang="ko-KR" altLang="en-US" sz="10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버퍼로 출력</a:t>
            </a:r>
            <a:endParaRPr lang="ko-KR" altLang="en-US" sz="1000" b="1" dirty="0">
              <a:solidFill>
                <a:srgbClr val="0000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3708712" y="3693725"/>
            <a:ext cx="16954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214609" y="2437979"/>
            <a:ext cx="8322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r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=R1</a:t>
            </a:r>
            <a:endParaRPr lang="en-US" altLang="ko-KR" sz="10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write(r1 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F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r2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=R2</a:t>
            </a:r>
            <a:endParaRPr lang="en-US" altLang="ko-KR" sz="1000" b="1" dirty="0" smtClean="0"/>
          </a:p>
          <a:p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w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rite(r2, F)</a:t>
            </a:r>
          </a:p>
          <a:p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r3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=R3</a:t>
            </a:r>
            <a:endParaRPr lang="en-US" altLang="ko-KR" sz="10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w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rite(r3, F)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417441" y="3415086"/>
            <a:ext cx="47826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r2</a:t>
            </a:r>
            <a:endParaRPr lang="ko-KR" altLang="en-US" sz="1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721700" y="2170384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002060"/>
                </a:solidFill>
              </a:rPr>
              <a:t>응용 프로그램</a:t>
            </a:r>
            <a:endParaRPr lang="ko-KR" altLang="en-US" sz="1000" b="1" dirty="0">
              <a:solidFill>
                <a:srgbClr val="00206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730027" y="4712148"/>
            <a:ext cx="6703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002060"/>
                </a:solidFill>
              </a:rPr>
              <a:t>운영 체제</a:t>
            </a:r>
            <a:endParaRPr lang="ko-KR" altLang="en-US" sz="1000" b="1" dirty="0">
              <a:solidFill>
                <a:srgbClr val="00206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274409" y="2811014"/>
            <a:ext cx="734116" cy="99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4272981" y="2957681"/>
            <a:ext cx="665534" cy="126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꺾인 연결선 84"/>
          <p:cNvCxnSpPr>
            <a:stCxn id="84" idx="3"/>
            <a:endCxn id="79" idx="3"/>
          </p:cNvCxnSpPr>
          <p:nvPr/>
        </p:nvCxnSpPr>
        <p:spPr>
          <a:xfrm flipH="1">
            <a:off x="4895704" y="3020716"/>
            <a:ext cx="42811" cy="517481"/>
          </a:xfrm>
          <a:prstGeom prst="bentConnector3">
            <a:avLst>
              <a:gd name="adj1" fmla="val -53397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011351" y="274285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</a:t>
            </a:r>
            <a:endParaRPr lang="ko-KR" altLang="en-US" sz="1000" b="1" dirty="0">
              <a:solidFill>
                <a:srgbClr val="0000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 flipH="1">
            <a:off x="4589200" y="3661307"/>
            <a:ext cx="67373" cy="7910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4009615" y="2901979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④</a:t>
            </a:r>
            <a:endParaRPr lang="ko-KR" altLang="en-US" sz="1000" b="1" dirty="0">
              <a:solidFill>
                <a:srgbClr val="0000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102437" y="311904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</a:t>
            </a:r>
            <a:endParaRPr lang="ko-KR" altLang="en-US" sz="1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4" name="순서도: 자기 디스크 93"/>
          <p:cNvSpPr/>
          <p:nvPr/>
        </p:nvSpPr>
        <p:spPr>
          <a:xfrm>
            <a:off x="6269517" y="5042781"/>
            <a:ext cx="1478423" cy="7178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6175692" y="2112334"/>
            <a:ext cx="1683855" cy="28672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6641248" y="4461696"/>
            <a:ext cx="902414" cy="222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r1      r2     r3</a:t>
            </a:r>
            <a:endParaRPr lang="ko-KR" altLang="en-US" sz="1100" dirty="0"/>
          </a:p>
        </p:txBody>
      </p:sp>
      <p:cxnSp>
        <p:nvCxnSpPr>
          <p:cNvPr id="100" name="직선 연결선 99"/>
          <p:cNvCxnSpPr/>
          <p:nvPr/>
        </p:nvCxnSpPr>
        <p:spPr>
          <a:xfrm>
            <a:off x="6947214" y="4461696"/>
            <a:ext cx="0" cy="230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7246319" y="4461696"/>
            <a:ext cx="0" cy="230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528614" y="3909452"/>
            <a:ext cx="1058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 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⑥</a:t>
            </a:r>
            <a:r>
              <a:rPr lang="ko-KR" altLang="en-US" sz="10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버퍼로 출력</a:t>
            </a:r>
            <a:endParaRPr lang="ko-KR" altLang="en-US" sz="1000" b="1" dirty="0">
              <a:solidFill>
                <a:srgbClr val="0000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>
            <a:off x="6172124" y="3694488"/>
            <a:ext cx="16954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6678021" y="2438742"/>
            <a:ext cx="8322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r1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=R1</a:t>
            </a:r>
            <a:endParaRPr lang="en-US" altLang="ko-KR" sz="10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write(r1 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F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r2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=R2</a:t>
            </a:r>
            <a:endParaRPr lang="en-US" altLang="ko-KR" sz="1000" b="1" dirty="0" smtClean="0"/>
          </a:p>
          <a:p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w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rite(r2, F)</a:t>
            </a:r>
          </a:p>
          <a:p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r3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=R3</a:t>
            </a:r>
            <a:endParaRPr lang="en-US" altLang="ko-KR" sz="10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w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rite(r3, F)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880853" y="3424397"/>
            <a:ext cx="47826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r3</a:t>
            </a:r>
            <a:endParaRPr lang="ko-KR" altLang="en-US" sz="1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185112" y="2171147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002060"/>
                </a:solidFill>
              </a:rPr>
              <a:t>응용 프로그램</a:t>
            </a:r>
            <a:endParaRPr lang="ko-KR" altLang="en-US" sz="1000" b="1" dirty="0">
              <a:solidFill>
                <a:srgbClr val="00206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93439" y="4712911"/>
            <a:ext cx="6703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002060"/>
                </a:solidFill>
              </a:rPr>
              <a:t>운영 체제</a:t>
            </a:r>
            <a:endParaRPr lang="ko-KR" altLang="en-US" sz="1000" b="1" dirty="0">
              <a:solidFill>
                <a:srgbClr val="00206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737821" y="3127974"/>
            <a:ext cx="734116" cy="99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6736393" y="3274641"/>
            <a:ext cx="665534" cy="126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꺾인 연결선 109"/>
          <p:cNvCxnSpPr>
            <a:stCxn id="109" idx="3"/>
            <a:endCxn id="105" idx="3"/>
          </p:cNvCxnSpPr>
          <p:nvPr/>
        </p:nvCxnSpPr>
        <p:spPr>
          <a:xfrm flipH="1">
            <a:off x="7359116" y="3337676"/>
            <a:ext cx="42811" cy="209832"/>
          </a:xfrm>
          <a:prstGeom prst="bentConnector3">
            <a:avLst>
              <a:gd name="adj1" fmla="val -53397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474763" y="305981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00FF"/>
                </a:solidFill>
              </a:rPr>
              <a:t>⑤</a:t>
            </a:r>
            <a:endParaRPr lang="ko-KR" altLang="en-US" sz="1000" b="1" dirty="0">
              <a:solidFill>
                <a:srgbClr val="0000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12" name="직선 화살표 연결선 111"/>
          <p:cNvCxnSpPr>
            <a:stCxn id="105" idx="2"/>
          </p:cNvCxnSpPr>
          <p:nvPr/>
        </p:nvCxnSpPr>
        <p:spPr>
          <a:xfrm flipH="1">
            <a:off x="6787669" y="3670618"/>
            <a:ext cx="332316" cy="79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7119986" y="3662070"/>
            <a:ext cx="281941" cy="8107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6473027" y="3218939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0000FF"/>
                </a:solidFill>
              </a:rPr>
              <a:t>⑥</a:t>
            </a:r>
            <a:endParaRPr lang="ko-KR" altLang="en-US" sz="1000" b="1" dirty="0">
              <a:solidFill>
                <a:srgbClr val="0000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560754" y="331547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⑤</a:t>
            </a:r>
            <a:endParaRPr lang="ko-KR" altLang="en-US" sz="1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561132" y="4410420"/>
            <a:ext cx="1025785" cy="311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6641248" y="5401704"/>
            <a:ext cx="902414" cy="222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r1      r2     r3</a:t>
            </a:r>
            <a:endParaRPr lang="ko-KR" altLang="en-US" sz="1100" dirty="0"/>
          </a:p>
        </p:txBody>
      </p:sp>
      <p:cxnSp>
        <p:nvCxnSpPr>
          <p:cNvPr id="120" name="직선 연결선 119"/>
          <p:cNvCxnSpPr/>
          <p:nvPr/>
        </p:nvCxnSpPr>
        <p:spPr>
          <a:xfrm>
            <a:off x="6947214" y="5401704"/>
            <a:ext cx="0" cy="230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7246319" y="5401704"/>
            <a:ext cx="0" cy="230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18" idx="2"/>
            <a:endCxn id="119" idx="0"/>
          </p:cNvCxnSpPr>
          <p:nvPr/>
        </p:nvCxnSpPr>
        <p:spPr>
          <a:xfrm>
            <a:off x="7074025" y="4722101"/>
            <a:ext cx="18430" cy="6796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196914" y="4768082"/>
            <a:ext cx="1796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⑦</a:t>
            </a: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디스크로블록으로 출력</a:t>
            </a:r>
            <a:endParaRPr lang="en-US" altLang="ko-KR" sz="10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버퍼를 채워야 디스크로 출력함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6" name="갈매기형 수장 125"/>
          <p:cNvSpPr/>
          <p:nvPr/>
        </p:nvSpPr>
        <p:spPr>
          <a:xfrm>
            <a:off x="3077159" y="2888238"/>
            <a:ext cx="319682" cy="34611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갈매기형 수장 126"/>
          <p:cNvSpPr/>
          <p:nvPr/>
        </p:nvSpPr>
        <p:spPr>
          <a:xfrm>
            <a:off x="3312510" y="2888238"/>
            <a:ext cx="319682" cy="34611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갈매기형 수장 127"/>
          <p:cNvSpPr/>
          <p:nvPr/>
        </p:nvSpPr>
        <p:spPr>
          <a:xfrm>
            <a:off x="5504741" y="2888238"/>
            <a:ext cx="319682" cy="34611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갈매기형 수장 128"/>
          <p:cNvSpPr/>
          <p:nvPr/>
        </p:nvSpPr>
        <p:spPr>
          <a:xfrm>
            <a:off x="5740092" y="2888238"/>
            <a:ext cx="319682" cy="34611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241944" y="1742852"/>
            <a:ext cx="4671088" cy="262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write </a:t>
            </a:r>
            <a:r>
              <a:rPr lang="ko-KR" altLang="en-US" sz="14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연산</a:t>
            </a:r>
            <a:r>
              <a:rPr lang="en-US" altLang="ko-KR" sz="14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I/O</a:t>
            </a:r>
            <a:r>
              <a:rPr lang="ko-KR" altLang="en-US" sz="14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버퍼 출력</a:t>
            </a:r>
            <a:r>
              <a:rPr lang="en-US" altLang="ko-KR" sz="14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디스크</a:t>
            </a:r>
            <a:r>
              <a:rPr lang="en-US" altLang="ko-KR" sz="14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출력 간의 절차 관계</a:t>
            </a:r>
            <a:endParaRPr lang="ko-KR" altLang="en-US" sz="1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241944" y="6007246"/>
            <a:ext cx="4671088" cy="262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버퍼가 채워졌을 때 디스크 출력이 일어나는 이유는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1400" b="1" dirty="0">
              <a:solidFill>
                <a:srgbClr val="0000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  <p:sp>
        <p:nvSpPr>
          <p:cNvPr id="87" name="슬라이드 번호 개체 틀 1"/>
          <p:cNvSpPr txBox="1">
            <a:spLocks/>
          </p:cNvSpPr>
          <p:nvPr/>
        </p:nvSpPr>
        <p:spPr>
          <a:xfrm>
            <a:off x="6457950" y="634686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F70FFA-B184-42E4-912C-9BD8AC931BA1}" type="slidenum">
              <a:rPr lang="ko-KR" altLang="en-US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94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8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 smtClean="0">
              <a:latin typeface="+mn-ea"/>
              <a:ea typeface="+mn-ea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CPU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처리 속도는 매우 빠른 반면 디스크 입출력은 매우 느림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메인 메모리와 디스크 장치 간에 데이터 전송하는 대부분의 시간에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CPU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는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idle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상태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이러한 속도 차이를 완화하기 위해 버퍼와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I/O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채널을 도입함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. I/O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채널이 버퍼와 디스크 사이에서 데이터 전송을 전담하는 동안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CPU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는 다른 응용 프로그램을 동시에 처리 가능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I/O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채널은 채널 프로그램에 의해 작동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채널 프로그램은 파일 관리자가 생성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파일 관리자는 채널 프로그램 시작 주소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버퍼 주소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입출력을 위한 데이터 블록 위치를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I/O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채널로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넘기고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I/O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채널은 이 정보를 이용하여 버퍼와 디스크 간의 데이터 입출력을 수행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디스크의 실제 운영은 디스크 제어기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(disk controller)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가 담당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I/O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채널은 해당 디스크 드라이브가 판독 혹은 기록 작업을 수행 가능한 지 여부를 디스크 제어기를 통해 체크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.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입출력 작업이 많아서 디스크 드라이브 사용이 불가능하면 레코드는 그 디스크가 사용 가능할 때까지 버퍼에서 기다려야 함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디스크 드라이브가 사용가능하면 디스크 제어기는 디스크 드라이브로 하여금 판독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/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기록 헤드를 해당 트랙으로 이동하도록 하고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원하는 섹터가 위치할 때까지 기다리게 한 다음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헤드가 위치하면 디스크 제어기는 데이터를 한 비트씩 디스크 드라이브에 전송하여 블록 전체를 모두 기록</a:t>
            </a:r>
            <a:endParaRPr lang="en-US" altLang="ko-KR" sz="1400" b="1" dirty="0">
              <a:latin typeface="굴림" panose="020B0600000101010101" pitchFamily="50" charset="-127"/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69C772-53CF-43F6-A86D-22CC3E300CC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257962" y="896143"/>
            <a:ext cx="3198027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3.4.1 </a:t>
            </a:r>
            <a:r>
              <a:rPr lang="ko-KR" altLang="en-US" i="0" dirty="0" smtClean="0">
                <a:solidFill>
                  <a:schemeClr val="bg1"/>
                </a:solidFill>
                <a:latin typeface="+mj-ea"/>
                <a:ea typeface="+mj-ea"/>
              </a:rPr>
              <a:t>파일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Write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 연산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91091" y="361950"/>
            <a:ext cx="3970066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3.4 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파일의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입출력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43908" y="1347645"/>
            <a:ext cx="2672757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I/O Channel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과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 Disk Controller</a:t>
            </a:r>
            <a:endParaRPr lang="ko-KR" altLang="en-US" sz="1400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1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8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endParaRPr lang="en-US" altLang="ko-KR" sz="1400" i="0" dirty="0" smtClean="0">
              <a:latin typeface="+mn-ea"/>
              <a:ea typeface="+mn-ea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파일에 대한 레코드 판독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(read)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연산도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write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연산과 유사하게 수행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Read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연산 수행 단계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응용 프로그램에서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read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명령을 만나면 운영체제에 대한 인터럽트가 발생되고 파일 관리자가 수행됨 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파일 관리자는 메인 메모리에 채널 프로그램을 구성하고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I/O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채널을 지정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I/O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채널이 지정되면 지정된 채널은 채널 프로그램을 실행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I/O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채널은 디스크 제어기를 지정하고 적절한 신호를 전송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디스크 제어기는 이 신호를 해석해서 요청한 데이터를 판독할 디스크 드라이브를 제어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디스크 드라이브는 요구한 데이터를 경로를 통해 프로그램이 지정한 메인 메모리 버퍼 영역으로 전송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버퍼가 다 차면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I/O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채널은 인터럽트를 걸어 판독 연산이 완료되었음을 알림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운영체제는 파일 관리자를 실행하고 파일 관리자는 제어를 원래의 응용 프로그램으로 반환하여 응용 프로그램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read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연산 후부터 실행이 계속되도록 함</a:t>
            </a: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ko-KR" altLang="en-US" sz="1400" i="0" dirty="0" smtClean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57962" y="896143"/>
            <a:ext cx="3198027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3.4.2 </a:t>
            </a:r>
            <a:r>
              <a:rPr lang="ko-KR" altLang="en-US" i="0" dirty="0" smtClean="0">
                <a:solidFill>
                  <a:schemeClr val="bg1"/>
                </a:solidFill>
                <a:latin typeface="+mj-ea"/>
                <a:ea typeface="+mj-ea"/>
              </a:rPr>
              <a:t>파일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Read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 연산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91091" y="361950"/>
            <a:ext cx="3970066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3.4 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파일의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입출력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9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37FE4A-C804-42D6-A947-4822C13A755D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457200" y="1004166"/>
            <a:ext cx="8229600" cy="5352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 smtClean="0">
              <a:latin typeface="+mn-ea"/>
              <a:ea typeface="+mn-ea"/>
            </a:endParaRPr>
          </a:p>
          <a:p>
            <a:pPr marL="465137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latin typeface="+mn-ea"/>
              <a:ea typeface="+mn-ea"/>
            </a:endParaRPr>
          </a:p>
          <a:p>
            <a:pPr marL="465137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 smtClean="0">
              <a:latin typeface="+mn-ea"/>
              <a:ea typeface="+mn-ea"/>
            </a:endParaRPr>
          </a:p>
          <a:p>
            <a:pPr marL="465137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latin typeface="+mn-ea"/>
              <a:ea typeface="+mn-ea"/>
            </a:endParaRPr>
          </a:p>
          <a:p>
            <a:pPr marL="465137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ko-KR" altLang="en-US" sz="1400" i="0" dirty="0" smtClean="0">
              <a:latin typeface="+mn-ea"/>
              <a:ea typeface="+mn-ea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257962" y="896143"/>
            <a:ext cx="3198027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3.4.2 </a:t>
            </a:r>
            <a:r>
              <a:rPr lang="ko-KR" altLang="en-US" i="0" dirty="0" smtClean="0">
                <a:solidFill>
                  <a:schemeClr val="bg1"/>
                </a:solidFill>
                <a:latin typeface="+mj-ea"/>
                <a:ea typeface="+mj-ea"/>
              </a:rPr>
              <a:t>파일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Read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 연산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2591091" y="361950"/>
            <a:ext cx="3970066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3.4 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파일의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입출력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34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37FE4A-C804-42D6-A947-4822C13A755D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169076" y="2529552"/>
            <a:ext cx="1195754" cy="1938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b="1" dirty="0" smtClean="0">
                <a:solidFill>
                  <a:srgbClr val="0033CC"/>
                </a:solidFill>
              </a:rPr>
              <a:t>사용자 영역</a:t>
            </a:r>
            <a:endParaRPr lang="en-US" altLang="ko-KR" sz="1000" b="1" dirty="0" smtClean="0">
              <a:solidFill>
                <a:srgbClr val="0033CC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응용 프로그램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rgbClr val="0033CC"/>
                </a:solidFill>
              </a:rPr>
              <a:t>운영체제 영역</a:t>
            </a:r>
            <a:endParaRPr lang="en-US" altLang="ko-KR" sz="1000" b="1" dirty="0" smtClean="0">
              <a:solidFill>
                <a:srgbClr val="0033CC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수신자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6" name="순서도: 자기 디스크 35"/>
          <p:cNvSpPr/>
          <p:nvPr/>
        </p:nvSpPr>
        <p:spPr>
          <a:xfrm>
            <a:off x="6340974" y="2991030"/>
            <a:ext cx="769121" cy="376015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자기 디스크 36"/>
          <p:cNvSpPr/>
          <p:nvPr/>
        </p:nvSpPr>
        <p:spPr>
          <a:xfrm>
            <a:off x="6340974" y="3600519"/>
            <a:ext cx="769121" cy="376015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자기 디스크 37"/>
          <p:cNvSpPr/>
          <p:nvPr/>
        </p:nvSpPr>
        <p:spPr>
          <a:xfrm>
            <a:off x="6340974" y="4224184"/>
            <a:ext cx="769121" cy="376015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118923" y="3503597"/>
            <a:ext cx="837490" cy="248006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장치제어기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5118923" y="3179037"/>
            <a:ext cx="837490" cy="248006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장치제어기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2477505" y="3829264"/>
            <a:ext cx="578896" cy="232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버퍼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2563745" y="3054373"/>
            <a:ext cx="6937" cy="39599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3365079" y="3606507"/>
            <a:ext cx="284229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845062" y="3597700"/>
            <a:ext cx="27386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6136068" y="3179037"/>
            <a:ext cx="25443" cy="12562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endCxn id="36" idx="2"/>
          </p:cNvCxnSpPr>
          <p:nvPr/>
        </p:nvCxnSpPr>
        <p:spPr>
          <a:xfrm>
            <a:off x="6152968" y="3179037"/>
            <a:ext cx="188006" cy="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152965" y="3792368"/>
            <a:ext cx="188006" cy="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144796" y="4429312"/>
            <a:ext cx="188006" cy="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자유형 49"/>
          <p:cNvSpPr/>
          <p:nvPr/>
        </p:nvSpPr>
        <p:spPr>
          <a:xfrm>
            <a:off x="2872244" y="3958043"/>
            <a:ext cx="3851287" cy="414860"/>
          </a:xfrm>
          <a:custGeom>
            <a:avLst/>
            <a:gdLst>
              <a:gd name="connsiteX0" fmla="*/ 3819970 w 3819970"/>
              <a:gd name="connsiteY0" fmla="*/ 0 h 545881"/>
              <a:gd name="connsiteX1" fmla="*/ 2324456 w 3819970"/>
              <a:gd name="connsiteY1" fmla="*/ 487110 h 545881"/>
              <a:gd name="connsiteX2" fmla="*/ 581114 w 3819970"/>
              <a:gd name="connsiteY2" fmla="*/ 487110 h 545881"/>
              <a:gd name="connsiteX3" fmla="*/ 0 w 3819970"/>
              <a:gd name="connsiteY3" fmla="*/ 34183 h 54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9970" h="545881">
                <a:moveTo>
                  <a:pt x="3819970" y="0"/>
                </a:moveTo>
                <a:cubicBezTo>
                  <a:pt x="3342117" y="202962"/>
                  <a:pt x="2864265" y="405925"/>
                  <a:pt x="2324456" y="487110"/>
                </a:cubicBezTo>
                <a:cubicBezTo>
                  <a:pt x="1784647" y="568295"/>
                  <a:pt x="968523" y="562598"/>
                  <a:pt x="581114" y="487110"/>
                </a:cubicBezTo>
                <a:cubicBezTo>
                  <a:pt x="193705" y="411622"/>
                  <a:pt x="96852" y="222902"/>
                  <a:pt x="0" y="34183"/>
                </a:cubicBezTo>
              </a:path>
            </a:pathLst>
          </a:custGeom>
          <a:noFill/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855160" y="3054373"/>
            <a:ext cx="467098" cy="301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작업 영역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5956413" y="3615304"/>
            <a:ext cx="188006" cy="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369750" y="3221538"/>
            <a:ext cx="859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33C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CPU</a:t>
            </a:r>
          </a:p>
          <a:p>
            <a:pPr algn="ctr"/>
            <a:r>
              <a:rPr lang="ko-KR" altLang="en-US" sz="1000" b="1" dirty="0" smtClean="0">
                <a:solidFill>
                  <a:srgbClr val="0033C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 메모리</a:t>
            </a:r>
            <a:endParaRPr lang="en-US" altLang="ko-KR" sz="1000" b="1" dirty="0">
              <a:solidFill>
                <a:srgbClr val="0033C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2169076" y="3430610"/>
            <a:ext cx="11957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896869" y="2689890"/>
            <a:ext cx="1195754" cy="7385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b="1" dirty="0" smtClean="0"/>
              <a:t>채널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송신자</a:t>
            </a:r>
            <a:r>
              <a:rPr lang="en-US" altLang="ko-KR" sz="1000" b="1" dirty="0" smtClean="0"/>
              <a:t>)</a:t>
            </a:r>
          </a:p>
          <a:p>
            <a:pPr algn="ctr"/>
            <a:endParaRPr lang="en-US" altLang="ko-KR" sz="1000" b="1" dirty="0"/>
          </a:p>
          <a:p>
            <a:pPr algn="ctr"/>
            <a:r>
              <a:rPr lang="ko-KR" altLang="en-US" sz="1000" b="1" dirty="0" smtClean="0"/>
              <a:t>채널 프로그램</a:t>
            </a:r>
            <a:endParaRPr lang="ko-KR" altLang="en-US" sz="1000" b="1" dirty="0"/>
          </a:p>
        </p:txBody>
      </p:sp>
      <p:sp>
        <p:nvSpPr>
          <p:cNvPr id="56" name="직사각형 55"/>
          <p:cNvSpPr/>
          <p:nvPr/>
        </p:nvSpPr>
        <p:spPr>
          <a:xfrm>
            <a:off x="3743514" y="2921475"/>
            <a:ext cx="1195754" cy="7385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b="1" dirty="0" smtClean="0"/>
              <a:t>채널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송신자</a:t>
            </a:r>
            <a:r>
              <a:rPr lang="en-US" altLang="ko-KR" sz="1000" b="1" dirty="0" smtClean="0"/>
              <a:t>)</a:t>
            </a:r>
          </a:p>
          <a:p>
            <a:pPr algn="ctr"/>
            <a:endParaRPr lang="en-US" altLang="ko-KR" sz="1000" b="1" dirty="0"/>
          </a:p>
          <a:p>
            <a:pPr algn="ctr"/>
            <a:r>
              <a:rPr lang="ko-KR" altLang="en-US" sz="1000" b="1" dirty="0" smtClean="0"/>
              <a:t>채널 프로그램</a:t>
            </a:r>
            <a:endParaRPr lang="ko-KR" altLang="en-US" sz="1000" b="1" dirty="0"/>
          </a:p>
        </p:txBody>
      </p:sp>
      <p:sp>
        <p:nvSpPr>
          <p:cNvPr id="57" name="직사각형 56"/>
          <p:cNvSpPr/>
          <p:nvPr/>
        </p:nvSpPr>
        <p:spPr>
          <a:xfrm>
            <a:off x="3649308" y="3251023"/>
            <a:ext cx="1195754" cy="7385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b="1" dirty="0" smtClean="0"/>
              <a:t>채널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송신자</a:t>
            </a:r>
            <a:r>
              <a:rPr lang="en-US" altLang="ko-KR" sz="1000" b="1" dirty="0" smtClean="0"/>
              <a:t>)</a:t>
            </a:r>
          </a:p>
          <a:p>
            <a:pPr algn="ctr"/>
            <a:endParaRPr lang="en-US" altLang="ko-KR" sz="1000" b="1" dirty="0"/>
          </a:p>
          <a:p>
            <a:pPr algn="ctr"/>
            <a:r>
              <a:rPr lang="ko-KR" altLang="en-US" sz="1000" b="1" dirty="0" smtClean="0"/>
              <a:t>채널 프로그램</a:t>
            </a:r>
            <a:endParaRPr lang="ko-KR" altLang="en-US" sz="1000" b="1" dirty="0"/>
          </a:p>
        </p:txBody>
      </p:sp>
      <p:cxnSp>
        <p:nvCxnSpPr>
          <p:cNvPr id="58" name="꺾인 연결선 57"/>
          <p:cNvCxnSpPr>
            <a:endCxn id="40" idx="1"/>
          </p:cNvCxnSpPr>
          <p:nvPr/>
        </p:nvCxnSpPr>
        <p:spPr>
          <a:xfrm rot="5400000" flipH="1" flipV="1">
            <a:off x="4907501" y="3386278"/>
            <a:ext cx="294660" cy="128184"/>
          </a:xfrm>
          <a:prstGeom prst="bentConnector2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1" idx="0"/>
          </p:cNvCxnSpPr>
          <p:nvPr/>
        </p:nvCxnSpPr>
        <p:spPr>
          <a:xfrm flipV="1">
            <a:off x="2766953" y="3367046"/>
            <a:ext cx="289448" cy="462218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3364830" y="3883961"/>
            <a:ext cx="284478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36305" y="40202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②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238139" y="303141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①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2725238" y="35178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⑧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313127" y="382413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③</a:t>
            </a:r>
            <a:endParaRPr lang="ko-KR" altLang="en-US" dirty="0"/>
          </a:p>
        </p:txBody>
      </p:sp>
      <p:cxnSp>
        <p:nvCxnSpPr>
          <p:cNvPr id="67" name="직선 화살표 연결선 66"/>
          <p:cNvCxnSpPr/>
          <p:nvPr/>
        </p:nvCxnSpPr>
        <p:spPr>
          <a:xfrm flipH="1">
            <a:off x="3385337" y="3429258"/>
            <a:ext cx="284478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4824730" y="3702516"/>
            <a:ext cx="284478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4797887" y="36445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④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endCxn id="37" idx="2"/>
          </p:cNvCxnSpPr>
          <p:nvPr/>
        </p:nvCxnSpPr>
        <p:spPr>
          <a:xfrm>
            <a:off x="5973310" y="3690540"/>
            <a:ext cx="367664" cy="9798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4494746" y="430612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⑥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326690" y="312249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⑦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2241944" y="1742852"/>
            <a:ext cx="4671088" cy="262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</a:t>
            </a:r>
            <a:r>
              <a:rPr lang="en-US" altLang="ko-KR" sz="14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Read </a:t>
            </a:r>
            <a:r>
              <a:rPr lang="ko-KR" altLang="en-US" sz="14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연산 수행 단계</a:t>
            </a:r>
            <a:endParaRPr lang="ko-KR" altLang="en-US" sz="1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012722" y="3470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8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57200" y="1004166"/>
            <a:ext cx="8229600" cy="5352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 smtClean="0">
              <a:latin typeface="+mn-ea"/>
              <a:ea typeface="+mn-ea"/>
            </a:endParaRPr>
          </a:p>
          <a:p>
            <a:pPr marL="465137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입출력 데이터를 전송하고자 할 때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CPU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는 채널 프로그램의 실행을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I/O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채널에 지시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I/O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채널에 의해 입출력이 진행되는 동안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CPU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는 다른 작업을 수행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채널 프로그램 명령어 예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Search 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요청 데이터를 디스크에 지정된 데이터와 비교하고 적절한 정보를 찾아냄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r>
              <a:rPr lang="en-US" altLang="ko-KR" sz="1400" b="1" i="0" dirty="0" smtClean="0">
                <a:latin typeface="굴림" panose="020B0600000101010101" pitchFamily="50" charset="-127"/>
              </a:rPr>
              <a:t>Read :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레코드를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판독해서 메인 메모리의 지정된 장소로 전송하고 에러 검사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Write 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메인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메모리로부터 데이터를 디스크의 지정된 위치로 전송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r>
              <a:rPr lang="en-US" altLang="ko-KR" sz="1400" b="1" i="0" dirty="0" smtClean="0">
                <a:latin typeface="굴림" panose="020B0600000101010101" pitchFamily="50" charset="-127"/>
              </a:rPr>
              <a:t>Wait :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먼저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실행하고 있는 연산이 끝날 때까지 다음 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read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명령이나 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write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 명령어의 실행을 지연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i="0" dirty="0" smtClean="0">
                <a:latin typeface="굴림" panose="020B0600000101010101" pitchFamily="50" charset="-127"/>
              </a:rPr>
              <a:t> 출력 연산의 진행 예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사용자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프로그램이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출력한 데이터를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전송하는데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사용될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장치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I/O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채널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디스크 제어기를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선정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사용될 장치</a:t>
            </a:r>
            <a:r>
              <a:rPr lang="ko-KR" altLang="en-US" sz="1400" b="1" dirty="0">
                <a:latin typeface="굴림" panose="020B0600000101010101" pitchFamily="50" charset="-127"/>
              </a:rPr>
              <a:t>와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I/O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채널은 파일 관리자가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디스크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제어기는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I/O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채널이 선정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en-US" altLang="ko-KR" sz="1400" b="1" i="0" dirty="0" smtClean="0">
                <a:latin typeface="굴림" panose="020B0600000101010101" pitchFamily="50" charset="-127"/>
              </a:rPr>
              <a:t>CPU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가 지정된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I/O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채널 시작을 지시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I/O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채널은 메인 메모리에 있는 데이터를 접근하여 디스크 제어기로 데이터가 전송되도록 제어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i="0" dirty="0" smtClean="0">
                <a:latin typeface="굴림" panose="020B0600000101010101" pitchFamily="50" charset="-127"/>
              </a:rPr>
              <a:t>디스크 제어기는 디스크 드라이브 저장 형식에 맞도록 데이터를 코딩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>
                <a:latin typeface="굴림" panose="020B0600000101010101" pitchFamily="50" charset="-127"/>
              </a:rPr>
              <a:t>변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환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)</a:t>
            </a: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디스크 드라이브는 디스크 제어기로부터의 지시에 따라 송신 데이터를 기록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342900" indent="-342900">
              <a:spcBef>
                <a:spcPct val="0"/>
              </a:spcBef>
              <a:buFont typeface="+mj-ea"/>
              <a:buAutoNum type="circleNumDbPlain"/>
              <a:defRPr/>
            </a:pPr>
            <a:endParaRPr lang="en-US" altLang="ko-KR" sz="1400" dirty="0">
              <a:latin typeface="+mn-ea"/>
              <a:ea typeface="+mn-ea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ko-KR" altLang="en-US" sz="1400" i="0" dirty="0" smtClean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57962" y="896143"/>
            <a:ext cx="3198027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3.4.3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채널 명령어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91091" y="361950"/>
            <a:ext cx="3970066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3.4 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파일의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입출력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6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37FE4A-C804-42D6-A947-4822C13A755D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19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4319" y="1156566"/>
            <a:ext cx="8229600" cy="5199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 smtClean="0">
              <a:latin typeface="+mn-ea"/>
              <a:ea typeface="+mn-ea"/>
            </a:endParaRPr>
          </a:p>
          <a:p>
            <a:pPr marL="465137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Disk Controller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의 주요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4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개 기능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채널 명령어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(Search, Read, Write)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등을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그 장치의 연산으로 번역하고 실행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명령어가 실행될 때 채널이나 파일 관리자에게 상태 정보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즉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장치 준비 상태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데이터 전송 완료 상태 등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제공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i="0" dirty="0" smtClean="0">
                <a:latin typeface="굴림" panose="020B0600000101010101" pitchFamily="50" charset="-127"/>
              </a:rPr>
              <a:t>호스트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>
                <a:latin typeface="굴림" panose="020B0600000101010101" pitchFamily="50" charset="-127"/>
              </a:rPr>
              <a:t>주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 컴퓨터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)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가 수용할 수 있는 데이터 형식과 장치가 수용할 수 있는 데이터 형식 사이에 데이터 변환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즉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호스트 컴퓨터가 데이터를 병렬로 전송하고 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I/O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장치들은 순차적으로 한 비트씩 전송할 경우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병렬로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 전송할 호스트 데이터를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순차 전송을 위한 </a:t>
            </a:r>
            <a:r>
              <a:rPr lang="ko-KR" altLang="en-US" sz="1400" b="1" i="0" dirty="0" err="1" smtClean="0">
                <a:latin typeface="굴림" panose="020B0600000101010101" pitchFamily="50" charset="-127"/>
              </a:rPr>
              <a:t>비트열로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변환하거나 아니면 디스크로 부터 수신한 순차적인 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비트열을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바이트나 블록으로 조합한 후 병렬로 전송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데이터 전송에서 에러를 검사하고 교정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패리티 체크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CRC(Cyclic Redundancy Check), ECC(Error Correction Code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등을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이용하여 에러를 체크하고 교정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 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dirty="0">
              <a:latin typeface="+mn-ea"/>
              <a:ea typeface="+mn-ea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ko-KR" altLang="en-US" sz="1400" i="0" dirty="0" smtClean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10362" y="1048543"/>
            <a:ext cx="3198027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3.4.4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장치 제어기의 기능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43491" y="514350"/>
            <a:ext cx="3970066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3.4 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파일의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입출력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18A884-E716-4E51-8C3C-5DFCC09DE84D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23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4318" y="1156567"/>
            <a:ext cx="8229600" cy="51997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 smtClean="0">
              <a:latin typeface="+mn-ea"/>
              <a:ea typeface="+mn-ea"/>
            </a:endParaRPr>
          </a:p>
          <a:p>
            <a:pPr marL="465137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Buffer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Tx/>
              <a:buChar char="‒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디스크의 파일로부터 데이터를 읽어 들이거나 혹은 파일로 데이터를 기록하기 위한 메인 메모리 내의 일정 구역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Tx/>
              <a:buChar char="‒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Tx/>
              <a:buChar char="‒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버퍼 사용의 목적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CPU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와 보조 저장 장치 시스템의 성능과 활용을 최대화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Tx/>
              <a:buChar char="‒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Tx/>
              <a:buChar char="‒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버퍼 관리자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(Buffer Manager)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가 응용 프로그램의 요구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(Open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함수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에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따라 버퍼 공간을 할당하거나 더 이상 활용되지 않는 버퍼 공간을 회수하여 관리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Tx/>
              <a:buChar char="‒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Tx/>
              <a:buChar char="‒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단편화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(fragmentation)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로 인한 메인 메모리 낭비를 방지하기 위해 파일 시스템이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사용하는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버퍼의 크기와 운영체제가 사용하는 블록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페이지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의 크기를 동일하게 하는 것이 일반적임 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179387">
              <a:spcBef>
                <a:spcPct val="0"/>
              </a:spcBef>
              <a:buNone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Tx/>
              <a:buChar char="‒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하나의 파일에 두 개 이상의 버퍼를 사용하면 데이터 전송 작업과 데이터 처리 작업을 겹치게 할 수 있어 메인 메모리와 디스크 사이에서 블록 기록과 판독 속도를 높일 수 있다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.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ko-KR" altLang="en-US" sz="1400" i="0" dirty="0" smtClean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10362" y="1048543"/>
            <a:ext cx="3198027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버퍼 개요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02086" y="514350"/>
            <a:ext cx="3970066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3.5 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버퍼 관리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9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BED08D-A51B-4251-AD20-3ACA5E30965F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82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5772" y="1156567"/>
            <a:ext cx="8229600" cy="51997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 smtClean="0">
              <a:latin typeface="+mn-ea"/>
              <a:ea typeface="+mn-ea"/>
            </a:endParaRPr>
          </a:p>
          <a:p>
            <a:pPr marL="465137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하나의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파일에 하나의 버퍼를 할당하여 사용하는 시스템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1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On-demand buffering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방법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400" b="1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Tx/>
              <a:buChar char="‒"/>
              <a:defRPr/>
            </a:pPr>
            <a:r>
              <a:rPr lang="ko-KR" altLang="en-US" sz="1400" b="1" i="0" dirty="0" smtClean="0">
                <a:latin typeface="굴림" panose="020B0600000101010101" pitchFamily="50" charset="-127"/>
              </a:rPr>
              <a:t>버퍼 구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조</a:t>
            </a:r>
            <a:r>
              <a:rPr lang="ko-KR" altLang="en-US" sz="1400" i="0" dirty="0" smtClean="0">
                <a:latin typeface="굴림" panose="020B0600000101010101" pitchFamily="50" charset="-127"/>
              </a:rPr>
              <a:t>                    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 버퍼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179387">
              <a:spcBef>
                <a:spcPct val="0"/>
              </a:spcBef>
              <a:buNone/>
              <a:defRPr/>
            </a:pPr>
            <a:endParaRPr lang="en-US" altLang="ko-KR" sz="1400" i="0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Tx/>
              <a:buChar char="‒"/>
              <a:defRPr/>
            </a:pPr>
            <a:endParaRPr lang="en-US" altLang="ko-KR" sz="1400" i="0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Tx/>
              <a:buChar char="‒"/>
              <a:defRPr/>
            </a:pPr>
            <a:endParaRPr lang="en-US" altLang="ko-KR" sz="1400" dirty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Tx/>
              <a:buChar char="‒"/>
              <a:defRPr/>
            </a:pPr>
            <a:endParaRPr lang="en-US" altLang="ko-KR" sz="1400" i="0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Tx/>
              <a:buChar char="‒"/>
              <a:defRPr/>
            </a:pPr>
            <a:endParaRPr lang="en-US" altLang="ko-KR" sz="1400" dirty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Tx/>
              <a:buChar char="‒"/>
              <a:defRPr/>
            </a:pPr>
            <a:endParaRPr lang="en-US" altLang="ko-KR" sz="1400" i="0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Tx/>
              <a:buChar char="‒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채널 프로그램 기본 골격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Tx/>
              <a:buChar char="‒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520700" indent="17463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응용 프로그램으로부터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read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명령이 있을 때까지 대기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(waiting)</a:t>
            </a:r>
          </a:p>
          <a:p>
            <a:pPr marL="520700" indent="17463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디스크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제어기에 입출력 시작 명령을 제시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520700" indent="17463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버퍼가 채워질 때까지 대기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520700" indent="17463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인터럽트를 걸어 응용 프로그램이 버퍼로부터 데이터를 읽도록 함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179387">
              <a:spcBef>
                <a:spcPct val="0"/>
              </a:spcBef>
              <a:buNone/>
              <a:defRPr/>
            </a:pPr>
            <a:endParaRPr lang="en-US" altLang="ko-KR" sz="1400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>
                <a:latin typeface="굴림" panose="020B0600000101010101" pitchFamily="50" charset="-127"/>
              </a:rPr>
              <a:t>On-demand buffering </a:t>
            </a:r>
            <a:r>
              <a:rPr lang="ko-KR" altLang="en-US" sz="1400" b="1" dirty="0">
                <a:latin typeface="굴림" panose="020B0600000101010101" pitchFamily="50" charset="-127"/>
              </a:rPr>
              <a:t>방법의</a:t>
            </a:r>
            <a:r>
              <a:rPr lang="en-US" altLang="ko-KR" sz="1400" b="1" dirty="0">
                <a:latin typeface="굴림" panose="020B0600000101010101" pitchFamily="50" charset="-127"/>
              </a:rPr>
              <a:t> </a:t>
            </a:r>
            <a:r>
              <a:rPr lang="ko-KR" altLang="en-US" sz="1400" b="1" dirty="0">
                <a:latin typeface="굴림" panose="020B0600000101010101" pitchFamily="50" charset="-127"/>
              </a:rPr>
              <a:t>문제점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Tx/>
              <a:buChar char="‒"/>
              <a:defRPr/>
            </a:pPr>
            <a:r>
              <a:rPr lang="ko-KR" altLang="en-US" sz="1400" b="1" dirty="0">
                <a:latin typeface="굴림" panose="020B0600000101010101" pitchFamily="50" charset="-127"/>
              </a:rPr>
              <a:t>버퍼가 채워질 때까지 응용 프로그램이 대기 상태에 있어야 함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Tx/>
              <a:buChar char="‒"/>
              <a:defRPr/>
            </a:pPr>
            <a:r>
              <a:rPr lang="ko-KR" altLang="en-US" sz="1400" b="1" dirty="0">
                <a:latin typeface="굴림" panose="020B0600000101010101" pitchFamily="50" charset="-127"/>
              </a:rPr>
              <a:t>이를 해결하기 위한 방법 </a:t>
            </a:r>
            <a:r>
              <a:rPr lang="en-US" altLang="ko-KR" sz="1400" b="1" dirty="0">
                <a:latin typeface="굴림" panose="020B0600000101010101" pitchFamily="50" charset="-127"/>
              </a:rPr>
              <a:t>: </a:t>
            </a:r>
            <a:r>
              <a:rPr lang="ko-KR" altLang="en-US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예상 </a:t>
            </a:r>
            <a:r>
              <a:rPr lang="ko-KR" altLang="en-US" sz="1400" b="1" dirty="0" err="1">
                <a:solidFill>
                  <a:srgbClr val="0000FF"/>
                </a:solidFill>
                <a:latin typeface="굴림" panose="020B0600000101010101" pitchFamily="50" charset="-127"/>
              </a:rPr>
              <a:t>버퍼링</a:t>
            </a:r>
            <a:r>
              <a:rPr lang="en-US" altLang="ko-KR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(anticipatory buffering) (</a:t>
            </a:r>
            <a:r>
              <a:rPr lang="ko-KR" altLang="en-US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사전</a:t>
            </a:r>
            <a:r>
              <a:rPr lang="en-US" altLang="ko-KR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추출</a:t>
            </a:r>
            <a:r>
              <a:rPr lang="en-US" altLang="ko-KR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(prefetching))</a:t>
            </a:r>
          </a:p>
          <a:p>
            <a:pPr marL="520700" indent="17463">
              <a:spcBef>
                <a:spcPct val="0"/>
              </a:spcBef>
              <a:buFont typeface="+mj-ea"/>
              <a:buAutoNum type="circleNumDbPlain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2209" y="1974077"/>
            <a:ext cx="2632105" cy="2649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On-demand</a:t>
            </a:r>
            <a:r>
              <a:rPr lang="ko-KR" altLang="en-US" sz="1600" dirty="0" err="1" smtClean="0"/>
              <a:t>버퍼링</a:t>
            </a:r>
            <a:endParaRPr lang="ko-KR" altLang="en-US" sz="1600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69C772-53CF-43F6-A86D-22CC3E300CCF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 bwMode="auto">
          <a:xfrm>
            <a:off x="410362" y="1048543"/>
            <a:ext cx="4964943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3.5.1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단순 버퍼 시스템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(Single Buffer System)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274388"/>
              </p:ext>
            </p:extLst>
          </p:nvPr>
        </p:nvGraphicFramePr>
        <p:xfrm>
          <a:off x="2412757" y="2777585"/>
          <a:ext cx="2065234" cy="97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234">
                  <a:extLst>
                    <a:ext uri="{9D8B030D-6E8A-4147-A177-3AD203B41FA5}">
                      <a16:colId xmlns:a16="http://schemas.microsoft.com/office/drawing/2014/main" val="3266928122"/>
                    </a:ext>
                  </a:extLst>
                </a:gridCol>
              </a:tblGrid>
              <a:tr h="384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                                          •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80734"/>
                  </a:ext>
                </a:extLst>
              </a:tr>
              <a:tr h="586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버퍼 데이터 구역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379359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 flipV="1">
            <a:off x="4272893" y="2956840"/>
            <a:ext cx="1119500" cy="17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77850" y="2823450"/>
            <a:ext cx="1880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채널 프로그램의 시작</a:t>
            </a:r>
            <a:endParaRPr lang="ko-KR" altLang="en-US" sz="1400" b="1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602086" y="514350"/>
            <a:ext cx="3970066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3.5 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버퍼 관리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7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69C772-53CF-43F6-A86D-22CC3E300CCF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55772" y="1122383"/>
            <a:ext cx="8229600" cy="52339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 smtClean="0">
              <a:latin typeface="+mn-ea"/>
              <a:ea typeface="+mn-ea"/>
            </a:endParaRPr>
          </a:p>
          <a:p>
            <a:pPr marL="465137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Tx/>
              <a:buChar char="‒"/>
              <a:defRPr/>
            </a:pPr>
            <a:endParaRPr lang="en-US" altLang="ko-KR" sz="14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예상 </a:t>
            </a:r>
            <a:r>
              <a:rPr lang="ko-KR" altLang="en-US" sz="1400" b="1" dirty="0" err="1">
                <a:solidFill>
                  <a:srgbClr val="0000FF"/>
                </a:solidFill>
                <a:latin typeface="굴림" panose="020B0600000101010101" pitchFamily="50" charset="-127"/>
              </a:rPr>
              <a:t>버퍼링</a:t>
            </a:r>
            <a:r>
              <a:rPr lang="en-US" altLang="ko-KR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(anticipatory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buffering) : </a:t>
            </a:r>
            <a:r>
              <a:rPr lang="ko-KR" altLang="en-US" sz="1400" b="1" u="sng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파일</a:t>
            </a:r>
            <a:r>
              <a:rPr lang="en-US" altLang="ko-KR" sz="1400" b="1" u="sng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 b="1" u="sng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관리자가 응용 프로그램이 필요로 하는 데이터를 미리 예측해서 버퍼가 미리 가득 채워져 있도록 하는 것 </a:t>
            </a:r>
            <a:endParaRPr lang="en-US" altLang="ko-KR" sz="1400" b="1" i="0" u="sng" dirty="0" smtClean="0">
              <a:latin typeface="굴림" panose="020B0600000101010101" pitchFamily="50" charset="-127"/>
            </a:endParaRPr>
          </a:p>
          <a:p>
            <a:pPr marL="179387">
              <a:spcBef>
                <a:spcPct val="0"/>
              </a:spcBef>
              <a:buNone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Tx/>
              <a:buChar char="‒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응용 프로그램이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read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명령을 내릴 때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이미 버퍼가 채워져 있어 원하는 데이터를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버퍼로부터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얻도록 함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Tx/>
              <a:buChar char="‒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Tx/>
              <a:buChar char="‒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예상 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버퍼링을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위해 버퍼가 가득 채워져 있는지 여부를 체크할 수 있어야 함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Tx/>
              <a:buChar char="‒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예상 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버퍼링을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위한 버퍼 구조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Tx/>
              <a:buChar char="‒"/>
              <a:defRPr/>
            </a:pPr>
            <a:endParaRPr lang="en-US" altLang="ko-KR" sz="1400" dirty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Tx/>
              <a:buChar char="‒"/>
              <a:defRPr/>
            </a:pPr>
            <a:endParaRPr lang="en-US" altLang="ko-KR" sz="1400" i="0" dirty="0" smtClean="0">
              <a:latin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10362" y="1048543"/>
            <a:ext cx="5366595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3.5.1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단순 버퍼 시스템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(Single Buffer System) 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717952"/>
              </p:ext>
            </p:extLst>
          </p:nvPr>
        </p:nvGraphicFramePr>
        <p:xfrm>
          <a:off x="2532401" y="4290200"/>
          <a:ext cx="2065234" cy="1252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234">
                  <a:extLst>
                    <a:ext uri="{9D8B030D-6E8A-4147-A177-3AD203B41FA5}">
                      <a16:colId xmlns:a16="http://schemas.microsoft.com/office/drawing/2014/main" val="3266928122"/>
                    </a:ext>
                  </a:extLst>
                </a:gridCol>
              </a:tblGrid>
              <a:tr h="256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                                          •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80734"/>
                  </a:ext>
                </a:extLst>
              </a:tr>
              <a:tr h="238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full_flag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527580"/>
                  </a:ext>
                </a:extLst>
              </a:tr>
              <a:tr h="642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버퍼 데이터 구역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379359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>
            <a:off x="4443809" y="4438677"/>
            <a:ext cx="9144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52179" y="4290200"/>
            <a:ext cx="1880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채널 프로그램의 시작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779781" y="4671817"/>
            <a:ext cx="2808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버퍼가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비어 있으면      </a:t>
            </a:r>
            <a:r>
              <a:rPr lang="en-US" altLang="ko-KR" sz="1400" b="1" dirty="0" err="1" smtClean="0"/>
              <a:t>full_flag</a:t>
            </a:r>
            <a:r>
              <a:rPr lang="en-US" altLang="ko-KR" sz="1400" b="1" dirty="0" smtClean="0"/>
              <a:t> = 0</a:t>
            </a:r>
          </a:p>
          <a:p>
            <a:r>
              <a:rPr lang="ko-KR" altLang="en-US" sz="1400" b="1" dirty="0" smtClean="0"/>
              <a:t>버퍼가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채원져</a:t>
            </a:r>
            <a:r>
              <a:rPr lang="ko-KR" altLang="en-US" sz="1400" b="1" dirty="0" smtClean="0"/>
              <a:t> 있으면  </a:t>
            </a:r>
            <a:r>
              <a:rPr lang="en-US" altLang="ko-KR" sz="1400" b="1" dirty="0" err="1" smtClean="0"/>
              <a:t>full_flag</a:t>
            </a:r>
            <a:r>
              <a:rPr lang="en-US" altLang="ko-KR" sz="1400" b="1" dirty="0" smtClean="0"/>
              <a:t> = 1</a:t>
            </a:r>
            <a:endParaRPr lang="ko-KR" altLang="en-US" sz="1400" b="1" dirty="0"/>
          </a:p>
        </p:txBody>
      </p:sp>
      <p:sp>
        <p:nvSpPr>
          <p:cNvPr id="18" name="직사각형 17"/>
          <p:cNvSpPr/>
          <p:nvPr/>
        </p:nvSpPr>
        <p:spPr bwMode="auto">
          <a:xfrm>
            <a:off x="343908" y="1424559"/>
            <a:ext cx="2672757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예상 </a:t>
            </a:r>
            <a:r>
              <a:rPr lang="ko-KR" altLang="en-US" sz="1400" dirty="0" err="1" smtClean="0">
                <a:solidFill>
                  <a:schemeClr val="bg1"/>
                </a:solidFill>
                <a:latin typeface="+mj-ea"/>
                <a:ea typeface="+mj-ea"/>
              </a:rPr>
              <a:t>버퍼링</a:t>
            </a:r>
            <a:endParaRPr lang="ko-KR" altLang="en-US" sz="1400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8671" y="40143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버퍼</a:t>
            </a:r>
            <a:endParaRPr lang="ko-KR" altLang="en-US" sz="1400" b="1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2602086" y="514350"/>
            <a:ext cx="3970066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3.5 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버퍼 관리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59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787650" y="361950"/>
            <a:ext cx="3581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3.1 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입출력 제어 환경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1"/>
            <a:ext cx="8229600" cy="52705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2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i="0" dirty="0" smtClean="0">
                <a:latin typeface="굴림" panose="020B0600000101010101" pitchFamily="50" charset="-127"/>
              </a:rPr>
              <a:t>운영 체제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(Operating System) :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하드웨어와 응용 프로그램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혹은 사용자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)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사이에서 응용 프로그램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혹은 사용자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)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의 요청에 대한 서비스를 제공하는 소프트웨어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85750" indent="-200025" eaLnBrk="1" hangingPunct="1">
              <a:spcBef>
                <a:spcPct val="0"/>
              </a:spcBef>
              <a:buFontTx/>
              <a:buChar char="‒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응용 프로그램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혹은 사용자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에게 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편이성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제공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요청에 대한 서비스 제공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 </a:t>
            </a:r>
          </a:p>
          <a:p>
            <a:pPr marL="285750" indent="-200025" eaLnBrk="1" hangingPunct="1">
              <a:spcBef>
                <a:spcPct val="0"/>
              </a:spcBef>
              <a:buFontTx/>
              <a:buChar char="‒"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다수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사용자를 위해 컴퓨터 시스템의 자원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(H/W)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을 관리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85750" indent="-200025" eaLnBrk="1" hangingPunct="1">
              <a:spcBef>
                <a:spcPct val="0"/>
              </a:spcBef>
              <a:buFontTx/>
              <a:buChar char="‒"/>
              <a:defRPr/>
            </a:pPr>
            <a:r>
              <a:rPr lang="ko-KR" altLang="en-US" sz="1400" b="1" i="0" dirty="0" smtClean="0">
                <a:latin typeface="굴림" panose="020B0600000101010101" pitchFamily="50" charset="-127"/>
              </a:rPr>
              <a:t>보조기억장치 관리와 입출력 작업은 매우 복잡하기 때문에 운영체제가 수행하고 응용 프로그램은 단지 출력할 데이터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출력할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위치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출력 형식 등에 대한 정보만 제공하면 된다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ko-KR" altLang="en-US" sz="1400" b="1" i="0" dirty="0" smtClean="0">
                <a:latin typeface="굴림" panose="020B0600000101010101" pitchFamily="50" charset="-127"/>
              </a:rPr>
              <a:t> 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 smtClean="0">
              <a:latin typeface="+mn-ea"/>
              <a:ea typeface="+mn-ea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>
              <a:latin typeface="+mn-ea"/>
              <a:ea typeface="+mn-ea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ko-KR" altLang="en-US" sz="1400" i="0" dirty="0" smtClean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36591" y="3187578"/>
            <a:ext cx="1392964" cy="598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응용 프로그램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128046" y="4033611"/>
            <a:ext cx="1401510" cy="666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운영체제</a:t>
            </a:r>
            <a:endParaRPr lang="ko-KR" altLang="en-US" sz="1400" b="1" dirty="0"/>
          </a:p>
        </p:txBody>
      </p:sp>
      <p:sp>
        <p:nvSpPr>
          <p:cNvPr id="12" name="순서도: 자기 디스크 11"/>
          <p:cNvSpPr/>
          <p:nvPr/>
        </p:nvSpPr>
        <p:spPr>
          <a:xfrm>
            <a:off x="1136591" y="4948010"/>
            <a:ext cx="1392964" cy="769122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보조기억장치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615155" y="3785783"/>
            <a:ext cx="0" cy="247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520" y="3830119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서비스 요청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인터럽트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058147" y="3785783"/>
            <a:ext cx="0" cy="24782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615155" y="4700183"/>
            <a:ext cx="0" cy="247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058147" y="4700183"/>
            <a:ext cx="0" cy="24782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8016" y="4649680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/>
              <a:t>접근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제어 및 관리</a:t>
            </a:r>
            <a:r>
              <a:rPr lang="en-US" altLang="ko-KR" sz="1000" b="1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37267" y="4649680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/>
              <a:t>데이터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제어 및 관리</a:t>
            </a:r>
            <a:r>
              <a:rPr lang="en-US" altLang="ko-KR" sz="1000" b="1" dirty="0" smtClean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30242" y="3760532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요청 결과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인터럽트</a:t>
            </a:r>
            <a:r>
              <a:rPr lang="en-US" altLang="ko-KR" sz="1000" b="1" dirty="0" smtClean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16078" y="2770585"/>
            <a:ext cx="2983509" cy="332398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#include &lt;</a:t>
            </a:r>
            <a:r>
              <a:rPr lang="en-US" altLang="ko-KR" sz="1000" dirty="0" err="1" smtClean="0"/>
              <a:t>stdio.h</a:t>
            </a:r>
            <a:r>
              <a:rPr lang="en-US" altLang="ko-KR" sz="1000" dirty="0" smtClean="0"/>
              <a:t>&gt;</a:t>
            </a:r>
          </a:p>
          <a:p>
            <a:r>
              <a:rPr lang="en-US" altLang="ko-KR" sz="1000" dirty="0" smtClean="0"/>
              <a:t>#define  MAX_LEN  80</a:t>
            </a:r>
          </a:p>
          <a:p>
            <a:r>
              <a:rPr lang="en-US" altLang="ko-KR" sz="1000" dirty="0" smtClean="0"/>
              <a:t> 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main(void)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FILE *stream;</a:t>
            </a:r>
          </a:p>
          <a:p>
            <a:r>
              <a:rPr lang="en-US" altLang="ko-KR" sz="1000" dirty="0" smtClean="0"/>
              <a:t>   char buffer[MAX_LEN + 1];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ch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stream = </a:t>
            </a:r>
            <a:r>
              <a:rPr lang="en-US" altLang="ko-KR" sz="1000" dirty="0" err="1" smtClean="0"/>
              <a:t>fopen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mylib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myfile</a:t>
            </a:r>
            <a:r>
              <a:rPr lang="en-US" altLang="ko-KR" sz="1000" dirty="0" smtClean="0"/>
              <a:t>","r");</a:t>
            </a:r>
          </a:p>
          <a:p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for (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 = 0; (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 &lt; (</a:t>
            </a:r>
            <a:r>
              <a:rPr lang="en-US" altLang="ko-KR" sz="1000" dirty="0" err="1" smtClean="0"/>
              <a:t>sizeof</a:t>
            </a:r>
            <a:r>
              <a:rPr lang="en-US" altLang="ko-KR" sz="1000" dirty="0" smtClean="0"/>
              <a:t>(buffer)-1) &amp;&amp;</a:t>
            </a:r>
          </a:p>
          <a:p>
            <a:r>
              <a:rPr lang="en-US" altLang="ko-KR" sz="1000" dirty="0" smtClean="0"/>
              <a:t>         ((</a:t>
            </a:r>
            <a:r>
              <a:rPr lang="en-US" altLang="ko-KR" sz="1000" dirty="0" err="1" smtClean="0"/>
              <a:t>ch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fgetc</a:t>
            </a:r>
            <a:r>
              <a:rPr lang="en-US" altLang="ko-KR" sz="1000" dirty="0" smtClean="0"/>
              <a:t>(stream)) != EOF) &amp;&amp; (</a:t>
            </a:r>
            <a:r>
              <a:rPr lang="en-US" altLang="ko-KR" sz="1000" dirty="0" err="1" smtClean="0"/>
              <a:t>ch</a:t>
            </a:r>
            <a:r>
              <a:rPr lang="en-US" altLang="ko-KR" sz="1000" dirty="0" smtClean="0"/>
              <a:t> != '\n'));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++)</a:t>
            </a:r>
          </a:p>
          <a:p>
            <a:r>
              <a:rPr lang="en-US" altLang="ko-KR" sz="1000" dirty="0" smtClean="0"/>
              <a:t>      buffer[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= </a:t>
            </a:r>
            <a:r>
              <a:rPr lang="en-US" altLang="ko-KR" sz="1000" dirty="0" err="1" smtClean="0"/>
              <a:t>ch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buffer[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= '\0';</a:t>
            </a:r>
          </a:p>
          <a:p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if (</a:t>
            </a:r>
            <a:r>
              <a:rPr lang="en-US" altLang="ko-KR" sz="1000" dirty="0" err="1" smtClean="0"/>
              <a:t>fclose</a:t>
            </a:r>
            <a:r>
              <a:rPr lang="en-US" altLang="ko-KR" sz="1000" dirty="0" smtClean="0"/>
              <a:t>(stream))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perror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fclose</a:t>
            </a:r>
            <a:r>
              <a:rPr lang="en-US" altLang="ko-KR" sz="1000" dirty="0" smtClean="0"/>
              <a:t> error");</a:t>
            </a:r>
          </a:p>
          <a:p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printf</a:t>
            </a:r>
            <a:r>
              <a:rPr lang="en-US" altLang="ko-KR" sz="1000" dirty="0" smtClean="0"/>
              <a:t>("line: %s\n", buffer);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4158322" y="4649680"/>
            <a:ext cx="740296" cy="144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2529555" y="2770585"/>
            <a:ext cx="986523" cy="41699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7" idx="0"/>
          </p:cNvCxnSpPr>
          <p:nvPr/>
        </p:nvCxnSpPr>
        <p:spPr>
          <a:xfrm>
            <a:off x="2519131" y="3760532"/>
            <a:ext cx="996947" cy="23304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158322" y="4187051"/>
            <a:ext cx="1328078" cy="1542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775355" y="5259166"/>
            <a:ext cx="765934" cy="1524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775355" y="5443664"/>
            <a:ext cx="765934" cy="1110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648196" y="5699658"/>
            <a:ext cx="1487825" cy="175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28" name="슬라이드 번호 개체 틀 1"/>
          <p:cNvSpPr txBox="1">
            <a:spLocks/>
          </p:cNvSpPr>
          <p:nvPr/>
        </p:nvSpPr>
        <p:spPr>
          <a:xfrm>
            <a:off x="6457950" y="634686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340C23-5AC9-491E-8AE1-86543AB9C616}" type="slidenum">
              <a:rPr lang="ko-KR" altLang="en-US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9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4318" y="1122385"/>
            <a:ext cx="8229600" cy="5233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 smtClean="0">
              <a:latin typeface="+mn-ea"/>
              <a:ea typeface="+mn-ea"/>
            </a:endParaRPr>
          </a:p>
          <a:p>
            <a:pPr marL="465137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tabLst>
                <a:tab pos="265113" algn="l"/>
              </a:tabLst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생산자와 소비자 프로그램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−"/>
              <a:tabLst>
                <a:tab pos="444500" algn="l"/>
              </a:tabLst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생산자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(Producer)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	 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버퍼에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데이터를 채우는 프로그램</a:t>
            </a:r>
            <a:endParaRPr lang="en-US" altLang="ko-KR" sz="1400" b="1" i="0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−"/>
              <a:tabLst>
                <a:tab pos="444500" algn="l"/>
              </a:tabLst>
              <a:defRPr/>
            </a:pPr>
            <a:r>
              <a:rPr lang="ko-KR" altLang="en-US" sz="1400" b="1" i="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소비자</a:t>
            </a:r>
            <a:r>
              <a:rPr lang="en-US" altLang="ko-KR" sz="1400" b="1" i="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(Consumer) 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채워진 버퍼의 데이터를 사용하는 프로그램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179387">
              <a:spcBef>
                <a:spcPct val="0"/>
              </a:spcBef>
              <a:buNone/>
              <a:tabLst>
                <a:tab pos="444500" algn="l"/>
              </a:tabLst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−"/>
              <a:tabLst>
                <a:tab pos="444500" algn="l"/>
              </a:tabLst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Write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연산의 경우 응용 프로그램이 생산자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.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채널 프로그램은 소비자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(WHY?)</a:t>
            </a: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−"/>
              <a:tabLst>
                <a:tab pos="444500" algn="l"/>
              </a:tabLst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Read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연산의 경우 채널 프로그램은 생산자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.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응용 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프로그랭은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소비자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(WHY?)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179387">
              <a:spcBef>
                <a:spcPct val="0"/>
              </a:spcBef>
              <a:buNone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Read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연산의 생산자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채널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프로그램과 소비자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응용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프로그램의 기본 구조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Tx/>
              <a:buChar char="‒"/>
              <a:defRPr/>
            </a:pPr>
            <a:endParaRPr lang="en-US" altLang="ko-KR" sz="1400" dirty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Tx/>
              <a:buChar char="‒"/>
              <a:defRPr/>
            </a:pPr>
            <a:endParaRPr lang="en-US" altLang="ko-KR" sz="1400" i="0" dirty="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10362" y="1048543"/>
            <a:ext cx="5366595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3.5.1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단순 버퍼 시스템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(Single Buffer System) 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43908" y="1424559"/>
            <a:ext cx="2672757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1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개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레코드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예상 </a:t>
            </a:r>
            <a:r>
              <a:rPr lang="ko-KR" altLang="en-US" sz="1400" dirty="0" err="1" smtClean="0">
                <a:solidFill>
                  <a:schemeClr val="bg1"/>
                </a:solidFill>
                <a:latin typeface="+mj-ea"/>
                <a:ea typeface="+mj-ea"/>
              </a:rPr>
              <a:t>버퍼링</a:t>
            </a:r>
            <a:endParaRPr lang="ko-KR" altLang="en-US" sz="1400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2508" y="3833303"/>
            <a:ext cx="4124771" cy="22467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00FF"/>
                </a:solidFill>
              </a:rPr>
              <a:t>&lt;</a:t>
            </a:r>
            <a:r>
              <a:rPr lang="ko-KR" altLang="en-US" sz="1400" b="1" dirty="0" err="1">
                <a:solidFill>
                  <a:srgbClr val="0000FF"/>
                </a:solidFill>
              </a:rPr>
              <a:t>Producer</a:t>
            </a:r>
            <a:r>
              <a:rPr lang="ko-KR" altLang="en-US" sz="1400" b="1" dirty="0">
                <a:solidFill>
                  <a:srgbClr val="0000FF"/>
                </a:solidFill>
              </a:rPr>
              <a:t> </a:t>
            </a:r>
            <a:r>
              <a:rPr lang="ko-KR" altLang="en-US" sz="1400" b="1" dirty="0" err="1">
                <a:solidFill>
                  <a:srgbClr val="0000FF"/>
                </a:solidFill>
              </a:rPr>
              <a:t>routine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&gt;</a:t>
            </a:r>
            <a:endParaRPr lang="en-US" altLang="ko-KR" sz="1400" b="1" dirty="0" smtClean="0">
              <a:solidFill>
                <a:srgbClr val="0000FF"/>
              </a:solidFill>
            </a:endParaRPr>
          </a:p>
          <a:p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dirty="0" err="1">
                <a:solidFill>
                  <a:srgbClr val="002060"/>
                </a:solidFill>
              </a:rPr>
              <a:t>loop</a:t>
            </a:r>
            <a:r>
              <a:rPr lang="ko-KR" altLang="en-US" sz="1400" dirty="0">
                <a:solidFill>
                  <a:srgbClr val="002060"/>
                </a:solidFill>
              </a:rPr>
              <a:t> : </a:t>
            </a:r>
            <a:r>
              <a:rPr lang="ko-KR" altLang="en-US" sz="1400" b="1" dirty="0" err="1">
                <a:solidFill>
                  <a:srgbClr val="0000FF"/>
                </a:solidFill>
              </a:rPr>
              <a:t>if</a:t>
            </a:r>
            <a:r>
              <a:rPr lang="ko-KR" altLang="en-US" sz="1400" dirty="0">
                <a:solidFill>
                  <a:srgbClr val="002060"/>
                </a:solidFill>
              </a:rPr>
              <a:t> (</a:t>
            </a:r>
            <a:r>
              <a:rPr lang="ko-KR" altLang="en-US" sz="1400" dirty="0" err="1">
                <a:solidFill>
                  <a:srgbClr val="002060"/>
                </a:solidFill>
              </a:rPr>
              <a:t>full_flag</a:t>
            </a:r>
            <a:r>
              <a:rPr lang="ko-KR" altLang="en-US" sz="1400" dirty="0">
                <a:solidFill>
                  <a:srgbClr val="002060"/>
                </a:solidFill>
              </a:rPr>
              <a:t> =1) </a:t>
            </a:r>
            <a:r>
              <a:rPr lang="ko-KR" altLang="en-US" sz="1400" b="1" dirty="0" err="1">
                <a:solidFill>
                  <a:srgbClr val="0000FF"/>
                </a:solidFill>
              </a:rPr>
              <a:t>goto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</a:rPr>
              <a:t>loop</a:t>
            </a:r>
            <a:r>
              <a:rPr lang="ko-KR" altLang="en-US" sz="1400" dirty="0">
                <a:solidFill>
                  <a:srgbClr val="002060"/>
                </a:solidFill>
              </a:rPr>
              <a:t>; 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              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버퍼가 공백이 될 때까지 대기</a:t>
            </a:r>
          </a:p>
          <a:p>
            <a:r>
              <a:rPr lang="ko-KR" altLang="en-US" sz="1400" dirty="0">
                <a:solidFill>
                  <a:srgbClr val="002060"/>
                </a:solidFill>
              </a:rPr>
              <a:t>     </a:t>
            </a:r>
            <a:r>
              <a:rPr lang="ko-KR" altLang="en-US" sz="1400" dirty="0" smtClean="0">
                <a:solidFill>
                  <a:srgbClr val="002060"/>
                </a:solidFill>
              </a:rPr>
              <a:t>       </a:t>
            </a:r>
            <a:r>
              <a:rPr lang="ko-KR" altLang="en-US" sz="1400" dirty="0" err="1" smtClean="0">
                <a:solidFill>
                  <a:srgbClr val="002060"/>
                </a:solidFill>
              </a:rPr>
              <a:t>issue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</a:rPr>
              <a:t>start-I</a:t>
            </a:r>
            <a:r>
              <a:rPr lang="ko-KR" altLang="en-US" sz="1400" dirty="0">
                <a:solidFill>
                  <a:srgbClr val="002060"/>
                </a:solidFill>
              </a:rPr>
              <a:t>/</a:t>
            </a:r>
            <a:r>
              <a:rPr lang="ko-KR" altLang="en-US" sz="1400" dirty="0" err="1">
                <a:solidFill>
                  <a:srgbClr val="002060"/>
                </a:solidFill>
              </a:rPr>
              <a:t>O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</a:rPr>
              <a:t>command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</a:rPr>
              <a:t>to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</a:rPr>
              <a:t>disk-conrtoller</a:t>
            </a:r>
            <a:r>
              <a:rPr lang="ko-KR" altLang="en-US" sz="1400" dirty="0">
                <a:solidFill>
                  <a:srgbClr val="002060"/>
                </a:solidFill>
              </a:rPr>
              <a:t>;</a:t>
            </a:r>
          </a:p>
          <a:p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             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  //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디스크 </a:t>
            </a:r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</a:rPr>
              <a:t>제어기애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</a:rPr>
              <a:t>O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 시작 명령을 내린다</a:t>
            </a:r>
          </a:p>
          <a:p>
            <a:r>
              <a:rPr lang="ko-KR" altLang="en-US" sz="1400" b="1" dirty="0">
                <a:solidFill>
                  <a:srgbClr val="0000FF"/>
                </a:solidFill>
              </a:rPr>
              <a:t>        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    </a:t>
            </a:r>
            <a:r>
              <a:rPr lang="ko-KR" altLang="en-US" sz="1400" b="1" dirty="0" err="1" smtClean="0">
                <a:solidFill>
                  <a:srgbClr val="0000FF"/>
                </a:solidFill>
              </a:rPr>
              <a:t>wait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</a:rPr>
              <a:t>while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</a:rPr>
              <a:t>buffer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</a:rPr>
              <a:t>is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</a:rPr>
              <a:t>being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</a:rPr>
              <a:t>filled</a:t>
            </a:r>
            <a:r>
              <a:rPr lang="ko-KR" altLang="en-US" sz="1400" dirty="0">
                <a:solidFill>
                  <a:srgbClr val="002060"/>
                </a:solidFill>
              </a:rPr>
              <a:t>;</a:t>
            </a:r>
          </a:p>
          <a:p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           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// 버퍼가 채워지는 동안 대기</a:t>
            </a:r>
          </a:p>
          <a:p>
            <a:r>
              <a:rPr lang="ko-KR" altLang="en-US" sz="1400" dirty="0">
                <a:solidFill>
                  <a:srgbClr val="002060"/>
                </a:solidFill>
              </a:rPr>
              <a:t>        </a:t>
            </a:r>
            <a:r>
              <a:rPr lang="ko-KR" altLang="en-US" sz="1400" dirty="0" smtClean="0">
                <a:solidFill>
                  <a:srgbClr val="002060"/>
                </a:solidFill>
              </a:rPr>
              <a:t>    </a:t>
            </a:r>
            <a:r>
              <a:rPr lang="ko-KR" altLang="en-US" sz="1400" dirty="0" err="1" smtClean="0">
                <a:solidFill>
                  <a:srgbClr val="002060"/>
                </a:solidFill>
              </a:rPr>
              <a:t>full_flag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dirty="0">
                <a:solidFill>
                  <a:srgbClr val="002060"/>
                </a:solidFill>
              </a:rPr>
              <a:t>= 1;</a:t>
            </a:r>
          </a:p>
          <a:p>
            <a:r>
              <a:rPr lang="ko-KR" altLang="en-US" sz="1400" dirty="0">
                <a:solidFill>
                  <a:srgbClr val="002060"/>
                </a:solidFill>
              </a:rPr>
              <a:t>        </a:t>
            </a:r>
            <a:r>
              <a:rPr lang="ko-KR" altLang="en-US" sz="1400" dirty="0" smtClean="0">
                <a:solidFill>
                  <a:srgbClr val="002060"/>
                </a:solidFill>
              </a:rPr>
              <a:t>    </a:t>
            </a:r>
            <a:r>
              <a:rPr lang="ko-KR" altLang="en-US" sz="1400" b="1" dirty="0" err="1" smtClean="0">
                <a:solidFill>
                  <a:srgbClr val="0000FF"/>
                </a:solidFill>
              </a:rPr>
              <a:t>goto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</a:rPr>
              <a:t>loop</a:t>
            </a:r>
            <a:r>
              <a:rPr lang="ko-KR" altLang="en-US" sz="1400" dirty="0">
                <a:solidFill>
                  <a:srgbClr val="002060"/>
                </a:solidFill>
              </a:rPr>
              <a:t>;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572000" y="3833303"/>
            <a:ext cx="4124771" cy="22467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00FF"/>
                </a:solidFill>
              </a:rPr>
              <a:t>&lt;</a:t>
            </a:r>
            <a:r>
              <a:rPr lang="en-US" altLang="ko-KR" sz="1400" b="1" dirty="0">
                <a:solidFill>
                  <a:srgbClr val="0000FF"/>
                </a:solidFill>
              </a:rPr>
              <a:t>C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onsumer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400" b="1" dirty="0" err="1">
                <a:solidFill>
                  <a:srgbClr val="0000FF"/>
                </a:solidFill>
              </a:rPr>
              <a:t>routine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&gt;</a:t>
            </a:r>
            <a:endParaRPr lang="en-US" altLang="ko-KR" sz="1400" b="1" dirty="0" smtClean="0">
              <a:solidFill>
                <a:srgbClr val="0000FF"/>
              </a:solidFill>
            </a:endParaRPr>
          </a:p>
          <a:p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en-US" altLang="ko-KR" sz="1400" dirty="0" smtClean="0">
                <a:solidFill>
                  <a:srgbClr val="002060"/>
                </a:solidFill>
              </a:rPr>
              <a:t>wait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dirty="0">
                <a:solidFill>
                  <a:srgbClr val="002060"/>
                </a:solidFill>
              </a:rPr>
              <a:t>: </a:t>
            </a:r>
            <a:r>
              <a:rPr lang="ko-KR" altLang="en-US" sz="1400" dirty="0" err="1">
                <a:solidFill>
                  <a:srgbClr val="002060"/>
                </a:solidFill>
              </a:rPr>
              <a:t>if</a:t>
            </a:r>
            <a:r>
              <a:rPr lang="ko-KR" altLang="en-US" sz="1400" dirty="0">
                <a:solidFill>
                  <a:srgbClr val="002060"/>
                </a:solidFill>
              </a:rPr>
              <a:t> (</a:t>
            </a:r>
            <a:r>
              <a:rPr lang="ko-KR" altLang="en-US" sz="1400" dirty="0" err="1">
                <a:solidFill>
                  <a:srgbClr val="002060"/>
                </a:solidFill>
              </a:rPr>
              <a:t>full_flag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ko-KR" altLang="en-US" sz="1400" dirty="0" smtClean="0">
                <a:solidFill>
                  <a:srgbClr val="002060"/>
                </a:solidFill>
              </a:rPr>
              <a:t>=</a:t>
            </a:r>
            <a:r>
              <a:rPr lang="en-US" altLang="ko-KR" sz="1400" dirty="0" smtClean="0">
                <a:solidFill>
                  <a:srgbClr val="002060"/>
                </a:solidFill>
              </a:rPr>
              <a:t>0</a:t>
            </a:r>
            <a:r>
              <a:rPr lang="ko-KR" altLang="en-US" sz="1400" dirty="0" smtClean="0">
                <a:solidFill>
                  <a:srgbClr val="002060"/>
                </a:solidFill>
              </a:rPr>
              <a:t>) </a:t>
            </a:r>
            <a:r>
              <a:rPr lang="ko-KR" altLang="en-US" sz="1400" b="1" dirty="0" err="1">
                <a:solidFill>
                  <a:srgbClr val="0000FF"/>
                </a:solidFill>
              </a:rPr>
              <a:t>goto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</a:rPr>
              <a:t>wait</a:t>
            </a:r>
            <a:r>
              <a:rPr lang="ko-KR" altLang="en-US" sz="1400" dirty="0" smtClean="0">
                <a:solidFill>
                  <a:srgbClr val="002060"/>
                </a:solidFill>
              </a:rPr>
              <a:t>; 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              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버퍼가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공백이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면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대기</a:t>
            </a:r>
          </a:p>
          <a:p>
            <a:r>
              <a:rPr lang="ko-KR" altLang="en-US" sz="1400" dirty="0">
                <a:solidFill>
                  <a:srgbClr val="002060"/>
                </a:solidFill>
              </a:rPr>
              <a:t>        </a:t>
            </a:r>
            <a:r>
              <a:rPr lang="ko-KR" altLang="en-US" sz="1400" dirty="0" smtClean="0">
                <a:solidFill>
                  <a:srgbClr val="002060"/>
                </a:solidFill>
              </a:rPr>
              <a:t>   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read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</a:rPr>
              <a:t>buffer into work area</a:t>
            </a:r>
            <a:r>
              <a:rPr lang="ko-KR" altLang="en-US" sz="1400" dirty="0" smtClean="0">
                <a:solidFill>
                  <a:srgbClr val="002060"/>
                </a:solidFill>
              </a:rPr>
              <a:t>;</a:t>
            </a:r>
            <a:endParaRPr lang="ko-KR" altLang="en-US" sz="1400" dirty="0">
              <a:solidFill>
                <a:srgbClr val="002060"/>
              </a:solidFill>
            </a:endParaRPr>
          </a:p>
          <a:p>
            <a:r>
              <a:rPr lang="ko-KR" altLang="en-US" sz="1400" dirty="0">
                <a:solidFill>
                  <a:srgbClr val="002060"/>
                </a:solidFill>
              </a:rPr>
              <a:t>           </a:t>
            </a:r>
            <a:r>
              <a:rPr lang="ko-KR" altLang="en-US" sz="1400" dirty="0" smtClean="0">
                <a:solidFill>
                  <a:srgbClr val="002060"/>
                </a:solidFill>
              </a:rPr>
              <a:t>    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ko-KR" altLang="en-US" sz="1400" dirty="0" err="1" smtClean="0">
                <a:solidFill>
                  <a:schemeClr val="bg2">
                    <a:lumMod val="75000"/>
                  </a:schemeClr>
                </a:solidFill>
              </a:rPr>
              <a:t>버퍼안의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 레코드를 작업구역으로 이동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rgbClr val="002060"/>
                </a:solidFill>
              </a:rPr>
              <a:t>           </a:t>
            </a:r>
            <a:r>
              <a:rPr lang="ko-KR" altLang="en-US" sz="1400" dirty="0" err="1" smtClean="0">
                <a:solidFill>
                  <a:srgbClr val="002060"/>
                </a:solidFill>
              </a:rPr>
              <a:t>full_flag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dirty="0">
                <a:solidFill>
                  <a:srgbClr val="002060"/>
                </a:solidFill>
              </a:rPr>
              <a:t>= </a:t>
            </a:r>
            <a:r>
              <a:rPr lang="en-US" altLang="ko-KR" sz="1400" dirty="0" smtClean="0">
                <a:solidFill>
                  <a:srgbClr val="002060"/>
                </a:solidFill>
              </a:rPr>
              <a:t>0</a:t>
            </a:r>
            <a:r>
              <a:rPr lang="ko-KR" altLang="en-US" sz="1400" dirty="0" smtClean="0">
                <a:solidFill>
                  <a:srgbClr val="002060"/>
                </a:solidFill>
              </a:rPr>
              <a:t>;</a:t>
            </a:r>
            <a:endParaRPr lang="ko-KR" altLang="en-US" sz="1400" dirty="0">
              <a:solidFill>
                <a:srgbClr val="002060"/>
              </a:solidFill>
            </a:endParaRPr>
          </a:p>
          <a:p>
            <a:r>
              <a:rPr lang="ko-KR" altLang="en-US" sz="1400" dirty="0">
                <a:solidFill>
                  <a:srgbClr val="002060"/>
                </a:solidFill>
              </a:rPr>
              <a:t>        </a:t>
            </a:r>
            <a:r>
              <a:rPr lang="ko-KR" altLang="en-US" sz="1400" dirty="0" smtClean="0">
                <a:solidFill>
                  <a:srgbClr val="002060"/>
                </a:solidFill>
              </a:rPr>
              <a:t>   </a:t>
            </a:r>
            <a:r>
              <a:rPr lang="ko-KR" altLang="en-US" sz="1400" b="1" dirty="0" err="1" smtClean="0">
                <a:solidFill>
                  <a:srgbClr val="0000FF"/>
                </a:solidFill>
              </a:rPr>
              <a:t>goto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</a:rPr>
              <a:t>wait</a:t>
            </a:r>
            <a:r>
              <a:rPr lang="ko-KR" altLang="en-US" sz="1400" dirty="0" smtClean="0">
                <a:solidFill>
                  <a:srgbClr val="002060"/>
                </a:solidFill>
              </a:rPr>
              <a:t>; 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endParaRPr lang="en-US" altLang="ko-KR" sz="1400" dirty="0">
              <a:solidFill>
                <a:srgbClr val="002060"/>
              </a:solidFill>
            </a:endParaRPr>
          </a:p>
          <a:p>
            <a:endParaRPr lang="ko-KR" altLang="en-US" sz="1400" dirty="0">
              <a:solidFill>
                <a:srgbClr val="002060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606184" y="4007972"/>
            <a:ext cx="0" cy="19442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2602086" y="514350"/>
            <a:ext cx="3970066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3.5 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버퍼 관리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  <p:sp>
        <p:nvSpPr>
          <p:cNvPr id="15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784924-0E09-401A-A856-CEF5F96F2432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88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5772" y="1122383"/>
            <a:ext cx="8229600" cy="523396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 smtClean="0">
              <a:latin typeface="+mn-ea"/>
              <a:ea typeface="+mn-ea"/>
            </a:endParaRPr>
          </a:p>
          <a:p>
            <a:pPr marL="465137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Tx/>
              <a:buChar char="‒"/>
              <a:defRPr/>
            </a:pPr>
            <a:endParaRPr lang="en-US" altLang="ko-KR" sz="14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n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개의 레코드 블록을 한 번에 버퍼로 생산하고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1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개씩 소비하는 방법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블록 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버퍼링을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위한 버퍼 구조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tabLst>
                <a:tab pos="265113" algn="l"/>
              </a:tabLst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 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179387">
              <a:spcBef>
                <a:spcPct val="0"/>
              </a:spcBef>
              <a:buNone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179387">
              <a:spcBef>
                <a:spcPct val="0"/>
              </a:spcBef>
              <a:buNone/>
              <a:defRPr/>
            </a:pPr>
            <a:endParaRPr lang="en-US" altLang="ko-KR" sz="1400" dirty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Tx/>
              <a:buChar char="‒"/>
              <a:defRPr/>
            </a:pPr>
            <a:endParaRPr lang="en-US" altLang="ko-KR" sz="1400" i="0" dirty="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10362" y="1048543"/>
            <a:ext cx="5366595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3.5.1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단순 버퍼 시스템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(Single Buffer System) 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43908" y="1424559"/>
            <a:ext cx="2672757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n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개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레코드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블록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예상 </a:t>
            </a:r>
            <a:r>
              <a:rPr lang="ko-KR" altLang="en-US" sz="1400" dirty="0" err="1" smtClean="0">
                <a:solidFill>
                  <a:schemeClr val="bg1"/>
                </a:solidFill>
                <a:latin typeface="+mj-ea"/>
                <a:ea typeface="+mj-ea"/>
              </a:rPr>
              <a:t>버퍼링</a:t>
            </a:r>
            <a:endParaRPr lang="ko-KR" altLang="en-US" sz="1400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356578"/>
              </p:ext>
            </p:extLst>
          </p:nvPr>
        </p:nvGraphicFramePr>
        <p:xfrm>
          <a:off x="2532401" y="2863045"/>
          <a:ext cx="2065234" cy="2745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234">
                  <a:extLst>
                    <a:ext uri="{9D8B030D-6E8A-4147-A177-3AD203B41FA5}">
                      <a16:colId xmlns:a16="http://schemas.microsoft.com/office/drawing/2014/main" val="3266928122"/>
                    </a:ext>
                  </a:extLst>
                </a:gridCol>
              </a:tblGrid>
              <a:tr h="307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                                          •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80734"/>
                  </a:ext>
                </a:extLst>
              </a:tr>
              <a:tr h="212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full_flag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52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record_counter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865959"/>
                  </a:ext>
                </a:extLst>
              </a:tr>
              <a:tr h="274415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379359"/>
                  </a:ext>
                </a:extLst>
              </a:tr>
              <a:tr h="274415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115654"/>
                  </a:ext>
                </a:extLst>
              </a:tr>
              <a:tr h="274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블록 데이터 구역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206966"/>
                  </a:ext>
                </a:extLst>
              </a:tr>
              <a:tr h="274415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400577"/>
                  </a:ext>
                </a:extLst>
              </a:tr>
              <a:tr h="274415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060989"/>
                  </a:ext>
                </a:extLst>
              </a:tr>
              <a:tr h="274415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366853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>
            <a:off x="4443809" y="3011523"/>
            <a:ext cx="9144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52179" y="2863046"/>
            <a:ext cx="1880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채널 프로그램의 시작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88671" y="2587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버퍼</a:t>
            </a:r>
            <a:endParaRPr lang="ko-KR" altLang="en-US" sz="1400" b="1" dirty="0"/>
          </a:p>
        </p:txBody>
      </p:sp>
      <p:sp>
        <p:nvSpPr>
          <p:cNvPr id="16" name="오른쪽 중괄호 15"/>
          <p:cNvSpPr/>
          <p:nvPr/>
        </p:nvSpPr>
        <p:spPr>
          <a:xfrm>
            <a:off x="4597635" y="3767883"/>
            <a:ext cx="182146" cy="18410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89297" y="4534497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n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개의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레코드로 된 블록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805419" y="5167478"/>
            <a:ext cx="2388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버퍼가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공백이면</a:t>
            </a:r>
            <a:r>
              <a:rPr lang="en-US" altLang="ko-KR" sz="1400" b="1" dirty="0"/>
              <a:t> </a:t>
            </a:r>
            <a:r>
              <a:rPr lang="en-US" altLang="ko-KR" sz="1400" b="1" dirty="0" err="1" smtClean="0"/>
              <a:t>full_flag</a:t>
            </a:r>
            <a:r>
              <a:rPr lang="en-US" altLang="ko-KR" sz="1400" b="1" dirty="0" smtClean="0"/>
              <a:t> = 0</a:t>
            </a:r>
          </a:p>
          <a:p>
            <a:r>
              <a:rPr lang="ko-KR" altLang="en-US" sz="1400" b="1" dirty="0" smtClean="0"/>
              <a:t>그렇지 </a:t>
            </a:r>
            <a:r>
              <a:rPr lang="ko-KR" altLang="en-US" sz="1400" b="1" dirty="0" smtClean="0"/>
              <a:t>않으면     </a:t>
            </a:r>
            <a:r>
              <a:rPr lang="en-US" altLang="ko-KR" sz="1400" b="1" dirty="0" err="1" smtClean="0"/>
              <a:t>full_flag</a:t>
            </a:r>
            <a:r>
              <a:rPr lang="en-US" altLang="ko-KR" sz="1400" b="1" dirty="0" smtClean="0"/>
              <a:t> = 1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 err="1" smtClean="0"/>
              <a:t>record_counter</a:t>
            </a:r>
            <a:r>
              <a:rPr lang="en-US" altLang="ko-KR" sz="1400" b="1" dirty="0" smtClean="0"/>
              <a:t> = 1, …, n</a:t>
            </a:r>
            <a:endParaRPr lang="ko-KR" altLang="en-US" sz="1400" b="1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2602086" y="514350"/>
            <a:ext cx="3970066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3.5 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버퍼 관리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  <p:sp>
        <p:nvSpPr>
          <p:cNvPr id="21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D84B33-5969-4936-A50E-CD69AA87721A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67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71446" y="1274784"/>
            <a:ext cx="8229600" cy="508156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 smtClean="0">
              <a:latin typeface="+mn-ea"/>
              <a:ea typeface="+mn-ea"/>
            </a:endParaRPr>
          </a:p>
          <a:p>
            <a:pPr marL="465137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Tx/>
              <a:buChar char="‒"/>
              <a:defRPr/>
            </a:pPr>
            <a:endParaRPr lang="en-US" altLang="ko-KR" sz="14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n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개 레코드 블록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Read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>
                <a:latin typeface="굴림" panose="020B0600000101010101" pitchFamily="50" charset="-127"/>
              </a:rPr>
              <a:t>연산의 생산자</a:t>
            </a:r>
            <a:r>
              <a:rPr lang="en-US" altLang="ko-KR" sz="1400" b="1" dirty="0">
                <a:latin typeface="굴림" panose="020B0600000101010101" pitchFamily="50" charset="-127"/>
              </a:rPr>
              <a:t>(</a:t>
            </a:r>
            <a:r>
              <a:rPr lang="ko-KR" altLang="en-US" sz="1400" b="1" dirty="0">
                <a:latin typeface="굴림" panose="020B0600000101010101" pitchFamily="50" charset="-127"/>
              </a:rPr>
              <a:t>채널</a:t>
            </a:r>
            <a:r>
              <a:rPr lang="en-US" altLang="ko-KR" sz="1400" b="1" dirty="0">
                <a:latin typeface="굴림" panose="020B0600000101010101" pitchFamily="50" charset="-127"/>
              </a:rPr>
              <a:t>)</a:t>
            </a:r>
            <a:r>
              <a:rPr lang="ko-KR" altLang="en-US" sz="1400" b="1" dirty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및 소비자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응용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프로그램의 </a:t>
            </a:r>
            <a:r>
              <a:rPr lang="ko-KR" altLang="en-US" sz="1400" b="1" dirty="0">
                <a:latin typeface="굴림" panose="020B0600000101010101" pitchFamily="50" charset="-127"/>
              </a:rPr>
              <a:t>기본 구조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tabLst>
                <a:tab pos="265113" algn="l"/>
              </a:tabLst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tabLst>
                <a:tab pos="265113" algn="l"/>
              </a:tabLst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 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179387">
              <a:spcBef>
                <a:spcPct val="0"/>
              </a:spcBef>
              <a:buNone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179387">
              <a:spcBef>
                <a:spcPct val="0"/>
              </a:spcBef>
              <a:buNone/>
              <a:defRPr/>
            </a:pPr>
            <a:endParaRPr lang="en-US" altLang="ko-KR" sz="1400" dirty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Tx/>
              <a:buChar char="‒"/>
              <a:defRPr/>
            </a:pPr>
            <a:endParaRPr lang="en-US" altLang="ko-KR" sz="1400" i="0" dirty="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62762" y="1200943"/>
            <a:ext cx="5366595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3.5.1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단순 버퍼 시스템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(Single Buffer System) 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96308" y="1576959"/>
            <a:ext cx="3084380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n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개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레코드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블록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예상 </a:t>
            </a:r>
            <a:r>
              <a:rPr lang="ko-KR" altLang="en-US" sz="1400" dirty="0" err="1" smtClean="0">
                <a:solidFill>
                  <a:schemeClr val="bg1"/>
                </a:solidFill>
                <a:latin typeface="+mj-ea"/>
                <a:ea typeface="+mj-ea"/>
              </a:rPr>
              <a:t>버퍼링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sz="1400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2508" y="2696714"/>
            <a:ext cx="4124771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00FF"/>
                </a:solidFill>
              </a:rPr>
              <a:t>&lt;</a:t>
            </a:r>
            <a:r>
              <a:rPr lang="ko-KR" altLang="en-US" sz="1400" b="1" dirty="0" err="1">
                <a:solidFill>
                  <a:srgbClr val="0000FF"/>
                </a:solidFill>
              </a:rPr>
              <a:t>Producer</a:t>
            </a:r>
            <a:r>
              <a:rPr lang="ko-KR" altLang="en-US" sz="1400" b="1" dirty="0">
                <a:solidFill>
                  <a:srgbClr val="0000FF"/>
                </a:solidFill>
              </a:rPr>
              <a:t> </a:t>
            </a:r>
            <a:r>
              <a:rPr lang="ko-KR" altLang="en-US" sz="1400" b="1" dirty="0" err="1">
                <a:solidFill>
                  <a:srgbClr val="0000FF"/>
                </a:solidFill>
              </a:rPr>
              <a:t>routine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&gt;</a:t>
            </a:r>
            <a:endParaRPr lang="en-US" altLang="ko-KR" sz="1400" b="1" dirty="0" smtClean="0">
              <a:solidFill>
                <a:srgbClr val="0000FF"/>
              </a:solidFill>
            </a:endParaRPr>
          </a:p>
          <a:p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dirty="0" err="1">
                <a:solidFill>
                  <a:srgbClr val="002060"/>
                </a:solidFill>
              </a:rPr>
              <a:t>loop</a:t>
            </a:r>
            <a:r>
              <a:rPr lang="ko-KR" altLang="en-US" sz="1400" dirty="0">
                <a:solidFill>
                  <a:srgbClr val="002060"/>
                </a:solidFill>
              </a:rPr>
              <a:t> : </a:t>
            </a:r>
            <a:r>
              <a:rPr lang="ko-KR" altLang="en-US" sz="1400" b="1" dirty="0" err="1">
                <a:solidFill>
                  <a:srgbClr val="0000FF"/>
                </a:solidFill>
              </a:rPr>
              <a:t>if</a:t>
            </a:r>
            <a:r>
              <a:rPr lang="ko-KR" altLang="en-US" sz="1400" dirty="0">
                <a:solidFill>
                  <a:srgbClr val="002060"/>
                </a:solidFill>
              </a:rPr>
              <a:t> (</a:t>
            </a:r>
            <a:r>
              <a:rPr lang="ko-KR" altLang="en-US" sz="1400" dirty="0" err="1">
                <a:solidFill>
                  <a:srgbClr val="002060"/>
                </a:solidFill>
              </a:rPr>
              <a:t>full_flag</a:t>
            </a:r>
            <a:r>
              <a:rPr lang="ko-KR" altLang="en-US" sz="1400" dirty="0">
                <a:solidFill>
                  <a:srgbClr val="002060"/>
                </a:solidFill>
              </a:rPr>
              <a:t> =1) </a:t>
            </a:r>
            <a:r>
              <a:rPr lang="ko-KR" altLang="en-US" sz="1400" b="1" dirty="0" err="1">
                <a:solidFill>
                  <a:srgbClr val="0000FF"/>
                </a:solidFill>
              </a:rPr>
              <a:t>goto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</a:rPr>
              <a:t>loop</a:t>
            </a:r>
            <a:r>
              <a:rPr lang="ko-KR" altLang="en-US" sz="1400" dirty="0">
                <a:solidFill>
                  <a:srgbClr val="002060"/>
                </a:solidFill>
              </a:rPr>
              <a:t>; 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r>
              <a:rPr lang="en-US" altLang="ko-KR" sz="1400" dirty="0">
                <a:solidFill>
                  <a:srgbClr val="002060"/>
                </a:solidFill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</a:rPr>
              <a:t>              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버퍼가 공백이 될 때까지 대기</a:t>
            </a:r>
          </a:p>
          <a:p>
            <a:r>
              <a:rPr lang="ko-KR" altLang="en-US" sz="1400" dirty="0">
                <a:solidFill>
                  <a:srgbClr val="002060"/>
                </a:solidFill>
              </a:rPr>
              <a:t>     </a:t>
            </a:r>
            <a:r>
              <a:rPr lang="ko-KR" altLang="en-US" sz="1400" dirty="0" smtClean="0">
                <a:solidFill>
                  <a:srgbClr val="002060"/>
                </a:solidFill>
              </a:rPr>
              <a:t>       </a:t>
            </a:r>
            <a:r>
              <a:rPr lang="ko-KR" altLang="en-US" sz="1400" dirty="0" err="1" smtClean="0">
                <a:solidFill>
                  <a:srgbClr val="002060"/>
                </a:solidFill>
              </a:rPr>
              <a:t>issue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</a:rPr>
              <a:t>start-I</a:t>
            </a:r>
            <a:r>
              <a:rPr lang="ko-KR" altLang="en-US" sz="1400" dirty="0">
                <a:solidFill>
                  <a:srgbClr val="002060"/>
                </a:solidFill>
              </a:rPr>
              <a:t>/</a:t>
            </a:r>
            <a:r>
              <a:rPr lang="ko-KR" altLang="en-US" sz="1400" dirty="0" err="1">
                <a:solidFill>
                  <a:srgbClr val="002060"/>
                </a:solidFill>
              </a:rPr>
              <a:t>O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</a:rPr>
              <a:t>command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</a:rPr>
              <a:t>to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</a:rPr>
              <a:t>disk-conrtoller</a:t>
            </a:r>
            <a:r>
              <a:rPr lang="ko-KR" altLang="en-US" sz="1400" dirty="0">
                <a:solidFill>
                  <a:srgbClr val="002060"/>
                </a:solidFill>
              </a:rPr>
              <a:t>;</a:t>
            </a:r>
          </a:p>
          <a:p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             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  //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디스크 </a:t>
            </a:r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</a:rPr>
              <a:t>제어기애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</a:rPr>
              <a:t>O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 시작 명령을 내린다</a:t>
            </a:r>
          </a:p>
          <a:p>
            <a:r>
              <a:rPr lang="ko-KR" altLang="en-US" sz="1400" b="1" dirty="0">
                <a:solidFill>
                  <a:srgbClr val="0000FF"/>
                </a:solidFill>
              </a:rPr>
              <a:t>        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    </a:t>
            </a:r>
            <a:r>
              <a:rPr lang="ko-KR" altLang="en-US" sz="1400" b="1" dirty="0" err="1" smtClean="0">
                <a:solidFill>
                  <a:srgbClr val="0000FF"/>
                </a:solidFill>
              </a:rPr>
              <a:t>wait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</a:rPr>
              <a:t>while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</a:rPr>
              <a:t>buffer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</a:rPr>
              <a:t>is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</a:rPr>
              <a:t>being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</a:rPr>
              <a:t>filled</a:t>
            </a:r>
            <a:r>
              <a:rPr lang="ko-KR" altLang="en-US" sz="1400" dirty="0">
                <a:solidFill>
                  <a:srgbClr val="002060"/>
                </a:solidFill>
              </a:rPr>
              <a:t>;</a:t>
            </a:r>
          </a:p>
          <a:p>
            <a:r>
              <a:rPr lang="ko-KR" altLang="en-US" sz="1400" dirty="0">
                <a:solidFill>
                  <a:srgbClr val="002060"/>
                </a:solidFill>
              </a:rPr>
              <a:t>            </a:t>
            </a:r>
            <a:r>
              <a:rPr lang="ko-KR" altLang="en-US" sz="1400" dirty="0" smtClean="0">
                <a:solidFill>
                  <a:srgbClr val="002060"/>
                </a:solidFill>
              </a:rPr>
              <a:t>   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// 버퍼가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채워질 때까지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대기</a:t>
            </a:r>
          </a:p>
          <a:p>
            <a:r>
              <a:rPr lang="ko-KR" altLang="en-US" sz="1400" dirty="0">
                <a:solidFill>
                  <a:srgbClr val="002060"/>
                </a:solidFill>
              </a:rPr>
              <a:t>        </a:t>
            </a:r>
            <a:r>
              <a:rPr lang="ko-KR" altLang="en-US" sz="1400" dirty="0" smtClean="0">
                <a:solidFill>
                  <a:srgbClr val="002060"/>
                </a:solidFill>
              </a:rPr>
              <a:t>    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record_counter</a:t>
            </a:r>
            <a:r>
              <a:rPr lang="en-US" altLang="ko-KR" sz="1400" dirty="0" smtClean="0">
                <a:solidFill>
                  <a:srgbClr val="002060"/>
                </a:solidFill>
              </a:rPr>
              <a:t> = 1</a:t>
            </a:r>
          </a:p>
          <a:p>
            <a:r>
              <a:rPr lang="en-US" altLang="ko-KR" sz="1400" dirty="0">
                <a:solidFill>
                  <a:srgbClr val="002060"/>
                </a:solidFill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</a:rPr>
              <a:t>           </a:t>
            </a:r>
            <a:r>
              <a:rPr lang="ko-KR" altLang="en-US" sz="1400" dirty="0" err="1" smtClean="0">
                <a:solidFill>
                  <a:srgbClr val="002060"/>
                </a:solidFill>
              </a:rPr>
              <a:t>full_flag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dirty="0">
                <a:solidFill>
                  <a:srgbClr val="002060"/>
                </a:solidFill>
              </a:rPr>
              <a:t>= 1;</a:t>
            </a:r>
          </a:p>
          <a:p>
            <a:r>
              <a:rPr lang="ko-KR" altLang="en-US" sz="1400" dirty="0">
                <a:solidFill>
                  <a:srgbClr val="002060"/>
                </a:solidFill>
              </a:rPr>
              <a:t>        </a:t>
            </a:r>
            <a:r>
              <a:rPr lang="ko-KR" altLang="en-US" sz="1400" dirty="0" smtClean="0">
                <a:solidFill>
                  <a:srgbClr val="002060"/>
                </a:solidFill>
              </a:rPr>
              <a:t>    </a:t>
            </a:r>
            <a:r>
              <a:rPr lang="ko-KR" altLang="en-US" sz="1400" b="1" dirty="0" err="1" smtClean="0">
                <a:solidFill>
                  <a:srgbClr val="0000FF"/>
                </a:solidFill>
              </a:rPr>
              <a:t>goto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</a:rPr>
              <a:t>loop</a:t>
            </a:r>
            <a:r>
              <a:rPr lang="ko-KR" altLang="en-US" sz="1400" dirty="0">
                <a:solidFill>
                  <a:srgbClr val="002060"/>
                </a:solidFill>
              </a:rPr>
              <a:t>; 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endParaRPr lang="en-US" altLang="ko-KR" sz="1400" dirty="0">
              <a:solidFill>
                <a:srgbClr val="00206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87240" y="2696714"/>
            <a:ext cx="4124771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00FF"/>
                </a:solidFill>
              </a:rPr>
              <a:t>&lt;</a:t>
            </a:r>
            <a:r>
              <a:rPr lang="en-US" altLang="ko-KR" sz="1400" b="1" dirty="0">
                <a:solidFill>
                  <a:srgbClr val="0000FF"/>
                </a:solidFill>
              </a:rPr>
              <a:t>C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onsumer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400" b="1" dirty="0" err="1">
                <a:solidFill>
                  <a:srgbClr val="0000FF"/>
                </a:solidFill>
              </a:rPr>
              <a:t>routine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&gt;</a:t>
            </a:r>
            <a:endParaRPr lang="en-US" altLang="ko-KR" sz="1400" b="1" dirty="0" smtClean="0">
              <a:solidFill>
                <a:srgbClr val="0000FF"/>
              </a:solidFill>
            </a:endParaRPr>
          </a:p>
          <a:p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en-US" altLang="ko-KR" sz="1400" dirty="0" smtClean="0">
                <a:solidFill>
                  <a:srgbClr val="002060"/>
                </a:solidFill>
              </a:rPr>
              <a:t>wait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dirty="0">
                <a:solidFill>
                  <a:srgbClr val="002060"/>
                </a:solidFill>
              </a:rPr>
              <a:t>: </a:t>
            </a:r>
            <a:r>
              <a:rPr lang="ko-KR" altLang="en-US" sz="1400" dirty="0" err="1">
                <a:solidFill>
                  <a:srgbClr val="002060"/>
                </a:solidFill>
              </a:rPr>
              <a:t>if</a:t>
            </a:r>
            <a:r>
              <a:rPr lang="ko-KR" altLang="en-US" sz="1400" dirty="0">
                <a:solidFill>
                  <a:srgbClr val="002060"/>
                </a:solidFill>
              </a:rPr>
              <a:t> (</a:t>
            </a:r>
            <a:r>
              <a:rPr lang="ko-KR" altLang="en-US" sz="1400" dirty="0" err="1">
                <a:solidFill>
                  <a:srgbClr val="002060"/>
                </a:solidFill>
              </a:rPr>
              <a:t>full_flag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ko-KR" altLang="en-US" sz="1400" dirty="0" smtClean="0">
                <a:solidFill>
                  <a:srgbClr val="002060"/>
                </a:solidFill>
              </a:rPr>
              <a:t>=</a:t>
            </a:r>
            <a:r>
              <a:rPr lang="en-US" altLang="ko-KR" sz="1400" dirty="0" smtClean="0">
                <a:solidFill>
                  <a:srgbClr val="002060"/>
                </a:solidFill>
              </a:rPr>
              <a:t>0</a:t>
            </a:r>
            <a:r>
              <a:rPr lang="ko-KR" altLang="en-US" sz="1400" dirty="0" smtClean="0">
                <a:solidFill>
                  <a:srgbClr val="002060"/>
                </a:solidFill>
              </a:rPr>
              <a:t>) </a:t>
            </a:r>
            <a:r>
              <a:rPr lang="ko-KR" altLang="en-US" sz="1400" b="1" dirty="0" err="1">
                <a:solidFill>
                  <a:srgbClr val="0000FF"/>
                </a:solidFill>
              </a:rPr>
              <a:t>goto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</a:rPr>
              <a:t>wait</a:t>
            </a:r>
            <a:r>
              <a:rPr lang="ko-KR" altLang="en-US" sz="1400" dirty="0" smtClean="0">
                <a:solidFill>
                  <a:srgbClr val="002060"/>
                </a:solidFill>
              </a:rPr>
              <a:t>; 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              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버퍼가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공백이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면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대기</a:t>
            </a:r>
          </a:p>
          <a:p>
            <a:r>
              <a:rPr lang="ko-KR" altLang="en-US" sz="1400" dirty="0">
                <a:solidFill>
                  <a:srgbClr val="002060"/>
                </a:solidFill>
              </a:rPr>
              <a:t>        </a:t>
            </a:r>
            <a:r>
              <a:rPr lang="ko-KR" altLang="en-US" sz="1400" dirty="0" smtClean="0">
                <a:solidFill>
                  <a:srgbClr val="002060"/>
                </a:solidFill>
              </a:rPr>
              <a:t>   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read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</a:rPr>
              <a:t>record[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record_counter</a:t>
            </a:r>
            <a:r>
              <a:rPr lang="en-US" altLang="ko-KR" sz="1400" dirty="0" smtClean="0">
                <a:solidFill>
                  <a:srgbClr val="002060"/>
                </a:solidFill>
              </a:rPr>
              <a:t>] into work area</a:t>
            </a:r>
            <a:r>
              <a:rPr lang="ko-KR" altLang="en-US" sz="1400" dirty="0" smtClean="0">
                <a:solidFill>
                  <a:srgbClr val="002060"/>
                </a:solidFill>
              </a:rPr>
              <a:t>;</a:t>
            </a:r>
            <a:endParaRPr lang="ko-KR" altLang="en-US" sz="1400" dirty="0">
              <a:solidFill>
                <a:srgbClr val="002060"/>
              </a:solidFill>
            </a:endParaRPr>
          </a:p>
          <a:p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     /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*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2">
                    <a:lumMod val="75000"/>
                  </a:schemeClr>
                </a:solidFill>
              </a:rPr>
              <a:t>recounter_counter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가 지시하는  레코드를 </a:t>
            </a:r>
            <a:endParaRPr lang="en-US" altLang="ko-KR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작업구역으로 이동 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*/</a:t>
            </a:r>
          </a:p>
          <a:p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           </a:t>
            </a:r>
            <a:r>
              <a:rPr lang="en-US" altLang="ko-KR" sz="1400" dirty="0" err="1" smtClean="0"/>
              <a:t>record_counter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record_counter</a:t>
            </a:r>
            <a:r>
              <a:rPr lang="en-US" altLang="ko-KR" sz="1400" dirty="0" smtClean="0"/>
              <a:t> + 1</a:t>
            </a:r>
            <a:endParaRPr lang="en-US" altLang="ko-KR" sz="1400" dirty="0" smtClean="0"/>
          </a:p>
          <a:p>
            <a:r>
              <a:rPr lang="en-US" altLang="ko-KR" sz="1400" dirty="0">
                <a:solidFill>
                  <a:srgbClr val="002060"/>
                </a:solidFill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</a:rPr>
              <a:t>          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if</a:t>
            </a:r>
            <a:r>
              <a:rPr lang="en-US" altLang="ko-KR" sz="1400" dirty="0" smtClean="0">
                <a:solidFill>
                  <a:srgbClr val="002060"/>
                </a:solidFill>
              </a:rPr>
              <a:t> (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record_counter</a:t>
            </a:r>
            <a:r>
              <a:rPr lang="en-US" altLang="ko-KR" sz="1400" dirty="0" smtClean="0">
                <a:solidFill>
                  <a:srgbClr val="002060"/>
                </a:solidFill>
              </a:rPr>
              <a:t> &gt; n) 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full_flag</a:t>
            </a:r>
            <a:r>
              <a:rPr lang="en-US" altLang="ko-KR" sz="1400" dirty="0" smtClean="0">
                <a:solidFill>
                  <a:srgbClr val="002060"/>
                </a:solidFill>
              </a:rPr>
              <a:t> = 0;</a:t>
            </a:r>
          </a:p>
          <a:p>
            <a:r>
              <a:rPr lang="en-US" altLang="ko-KR" sz="1400" dirty="0">
                <a:solidFill>
                  <a:srgbClr val="002060"/>
                </a:solidFill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</a:rPr>
              <a:t>               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/* n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개의 레코드를 모두 처리해서 버퍼가</a:t>
            </a:r>
            <a:endParaRPr lang="en-US" altLang="ko-KR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                  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공백이 된 경우 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*/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rgbClr val="0000FF"/>
                </a:solidFill>
              </a:rPr>
              <a:t>           </a:t>
            </a:r>
            <a:r>
              <a:rPr lang="ko-KR" altLang="en-US" sz="1400" b="1" dirty="0" err="1" smtClean="0">
                <a:solidFill>
                  <a:srgbClr val="0000FF"/>
                </a:solidFill>
              </a:rPr>
              <a:t>goto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</a:rPr>
              <a:t>wait</a:t>
            </a:r>
            <a:r>
              <a:rPr lang="ko-KR" altLang="en-US" sz="1400" dirty="0" smtClean="0">
                <a:solidFill>
                  <a:srgbClr val="002060"/>
                </a:solidFill>
              </a:rPr>
              <a:t>; 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617720" y="3093720"/>
            <a:ext cx="0" cy="2280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602086" y="514350"/>
            <a:ext cx="3970066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3.5 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버퍼 관리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14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B0413A-6648-40C8-9991-B014560E1D56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66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85324" y="1181408"/>
            <a:ext cx="8229600" cy="530405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 smtClean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  <a:tabLst>
                <a:tab pos="265113" algn="l"/>
              </a:tabLst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목표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하나의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파일에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2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개의 버퍼를 할당하여 소비자가 버퍼를 비우는 동시에 생산자는 다른 버퍼를 채울 수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있도록 하여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성능을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향상시키고자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함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예상 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버퍼링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한 버퍼가 공백이 되었을 때 다른 버퍼는 채워져 있도록 하여 곧 바로 소비자가 다시 비울 수 있도록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하고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이와 동시에 빈 버퍼는 채워지도록 하면서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생산 연산과 소비 연산이 순환적으로 반복되면서 병행적으로 수행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이중 버퍼 시스템의 버퍼 구조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tabLst>
                <a:tab pos="265113" algn="l"/>
              </a:tabLst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tabLst>
                <a:tab pos="265113" algn="l"/>
              </a:tabLst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 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179387">
              <a:spcBef>
                <a:spcPct val="0"/>
              </a:spcBef>
              <a:buNone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179387">
              <a:spcBef>
                <a:spcPct val="0"/>
              </a:spcBef>
              <a:buNone/>
              <a:defRPr/>
            </a:pPr>
            <a:endParaRPr lang="en-US" altLang="ko-KR" sz="1400" dirty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Tx/>
              <a:buChar char="‒"/>
              <a:defRPr/>
            </a:pPr>
            <a:endParaRPr lang="en-US" altLang="ko-KR" sz="1400" i="0" dirty="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62762" y="1200943"/>
            <a:ext cx="5752580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3.5.2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이중 버퍼 시스템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(Double Buffer System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906056"/>
              </p:ext>
            </p:extLst>
          </p:nvPr>
        </p:nvGraphicFramePr>
        <p:xfrm>
          <a:off x="4421025" y="3695966"/>
          <a:ext cx="2065234" cy="2174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234">
                  <a:extLst>
                    <a:ext uri="{9D8B030D-6E8A-4147-A177-3AD203B41FA5}">
                      <a16:colId xmlns:a16="http://schemas.microsoft.com/office/drawing/2014/main" val="3266928122"/>
                    </a:ext>
                  </a:extLst>
                </a:gridCol>
              </a:tblGrid>
              <a:tr h="25601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next_buffer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•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80734"/>
                  </a:ext>
                </a:extLst>
              </a:tr>
              <a:tr h="25601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channel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program   •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720383"/>
                  </a:ext>
                </a:extLst>
              </a:tr>
              <a:tr h="256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full_flag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527580"/>
                  </a:ext>
                </a:extLst>
              </a:tr>
              <a:tr h="256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record_counter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865959"/>
                  </a:ext>
                </a:extLst>
              </a:tr>
              <a:tr h="955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블록 데이터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구역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(n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개의 레코드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379359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>
            <a:off x="6332433" y="4152097"/>
            <a:ext cx="572569" cy="1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42511" y="4012147"/>
            <a:ext cx="1880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채널 프로그램의 시작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37599" y="5975827"/>
            <a:ext cx="4003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버퍼가</a:t>
            </a:r>
            <a:r>
              <a:rPr lang="en-US" altLang="ko-KR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비워</a:t>
            </a:r>
            <a:r>
              <a:rPr lang="en-US" altLang="ko-KR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있거나 채워지고 있는 중이면 </a:t>
            </a:r>
            <a:r>
              <a:rPr lang="en-US" altLang="ko-KR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full_flag</a:t>
            </a:r>
            <a:r>
              <a:rPr lang="en-US" altLang="ko-KR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= 0</a:t>
            </a:r>
          </a:p>
          <a:p>
            <a:r>
              <a:rPr lang="ko-KR" altLang="en-US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버퍼가 채워졌거나 비워지고 있는 중이면   </a:t>
            </a:r>
            <a:r>
              <a:rPr lang="en-US" altLang="ko-KR" sz="12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full_flag</a:t>
            </a:r>
            <a:r>
              <a:rPr lang="en-US" altLang="ko-KR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= 1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742353"/>
              </p:ext>
            </p:extLst>
          </p:nvPr>
        </p:nvGraphicFramePr>
        <p:xfrm>
          <a:off x="1854047" y="3695966"/>
          <a:ext cx="2065234" cy="2174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234">
                  <a:extLst>
                    <a:ext uri="{9D8B030D-6E8A-4147-A177-3AD203B41FA5}">
                      <a16:colId xmlns:a16="http://schemas.microsoft.com/office/drawing/2014/main" val="3266928122"/>
                    </a:ext>
                  </a:extLst>
                </a:gridCol>
              </a:tblGrid>
              <a:tr h="25601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next_buffer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•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80734"/>
                  </a:ext>
                </a:extLst>
              </a:tr>
              <a:tr h="25601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channel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program   •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720383"/>
                  </a:ext>
                </a:extLst>
              </a:tr>
              <a:tr h="256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full_flag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527580"/>
                  </a:ext>
                </a:extLst>
              </a:tr>
              <a:tr h="256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record_counter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865959"/>
                  </a:ext>
                </a:extLst>
              </a:tr>
              <a:tr h="955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블록 데이터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구역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(n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개의 레코드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379359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>
            <a:off x="3765455" y="4152097"/>
            <a:ext cx="3582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14793" y="3433684"/>
            <a:ext cx="704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버퍼</a:t>
            </a:r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110480" y="3433684"/>
            <a:ext cx="704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버퍼</a:t>
            </a:r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765455" y="3854133"/>
            <a:ext cx="633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자유형 32"/>
          <p:cNvSpPr/>
          <p:nvPr/>
        </p:nvSpPr>
        <p:spPr>
          <a:xfrm>
            <a:off x="1591499" y="3385308"/>
            <a:ext cx="5083797" cy="477388"/>
          </a:xfrm>
          <a:custGeom>
            <a:avLst/>
            <a:gdLst>
              <a:gd name="connsiteX0" fmla="*/ 4792209 w 5083797"/>
              <a:gd name="connsiteY0" fmla="*/ 477388 h 477388"/>
              <a:gd name="connsiteX1" fmla="*/ 5040037 w 5083797"/>
              <a:gd name="connsiteY1" fmla="*/ 426113 h 477388"/>
              <a:gd name="connsiteX2" fmla="*/ 5048583 w 5083797"/>
              <a:gd name="connsiteY2" fmla="*/ 178285 h 477388"/>
              <a:gd name="connsiteX3" fmla="*/ 4681114 w 5083797"/>
              <a:gd name="connsiteY3" fmla="*/ 84281 h 477388"/>
              <a:gd name="connsiteX4" fmla="*/ 2578849 w 5083797"/>
              <a:gd name="connsiteY4" fmla="*/ 33006 h 477388"/>
              <a:gd name="connsiteX5" fmla="*/ 211664 w 5083797"/>
              <a:gd name="connsiteY5" fmla="*/ 33006 h 477388"/>
              <a:gd name="connsiteX6" fmla="*/ 262938 w 5083797"/>
              <a:gd name="connsiteY6" fmla="*/ 451750 h 47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83797" h="477388">
                <a:moveTo>
                  <a:pt x="4792209" y="477388"/>
                </a:moveTo>
                <a:cubicBezTo>
                  <a:pt x="4894758" y="476675"/>
                  <a:pt x="4997308" y="475963"/>
                  <a:pt x="5040037" y="426113"/>
                </a:cubicBezTo>
                <a:cubicBezTo>
                  <a:pt x="5082766" y="376262"/>
                  <a:pt x="5108403" y="235257"/>
                  <a:pt x="5048583" y="178285"/>
                </a:cubicBezTo>
                <a:cubicBezTo>
                  <a:pt x="4988763" y="121313"/>
                  <a:pt x="5092736" y="108494"/>
                  <a:pt x="4681114" y="84281"/>
                </a:cubicBezTo>
                <a:cubicBezTo>
                  <a:pt x="4269492" y="60068"/>
                  <a:pt x="3323757" y="41552"/>
                  <a:pt x="2578849" y="33006"/>
                </a:cubicBezTo>
                <a:cubicBezTo>
                  <a:pt x="1833941" y="24460"/>
                  <a:pt x="597649" y="-36785"/>
                  <a:pt x="211664" y="33006"/>
                </a:cubicBezTo>
                <a:cubicBezTo>
                  <a:pt x="-174321" y="102797"/>
                  <a:pt x="44308" y="277273"/>
                  <a:pt x="262938" y="45175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566149" y="6153294"/>
            <a:ext cx="19736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record_counter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= 1, …, n</a:t>
            </a:r>
            <a:endParaRPr lang="ko-KR" altLang="en-US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2602086" y="514350"/>
            <a:ext cx="3970066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3.5 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버퍼 관리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1076769" y="6484541"/>
            <a:ext cx="6981914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20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DB4E6B-FE1A-4FFB-96E6-B201F0C81618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3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5324" y="1181408"/>
            <a:ext cx="8229600" cy="530405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 smtClean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  <a:tabLst>
                <a:tab pos="265113" algn="l"/>
              </a:tabLst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보조 포인터 변수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9263" indent="-266700">
              <a:spcBef>
                <a:spcPct val="0"/>
              </a:spcBef>
              <a:buFont typeface="굴림" panose="020B0600000101010101" pitchFamily="50" charset="-127"/>
              <a:buChar char="–"/>
              <a:tabLst>
                <a:tab pos="265113" algn="l"/>
              </a:tabLst>
              <a:defRPr/>
            </a:pPr>
            <a:r>
              <a:rPr lang="en-US" altLang="ko-KR" sz="1400" b="1" dirty="0" err="1" smtClean="0">
                <a:latin typeface="굴림" panose="020B0600000101010101" pitchFamily="50" charset="-127"/>
              </a:rPr>
              <a:t>to_fill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현재 채워지고 있거나 다음에 채워야 할 버퍼에 대한 포인터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9263" indent="-266700">
              <a:spcBef>
                <a:spcPct val="0"/>
              </a:spcBef>
              <a:buFont typeface="굴림" panose="020B0600000101010101" pitchFamily="50" charset="-127"/>
              <a:buChar char="–"/>
              <a:tabLst>
                <a:tab pos="265113" algn="l"/>
              </a:tabLst>
              <a:defRPr/>
            </a:pPr>
            <a:r>
              <a:rPr lang="en-US" altLang="ko-KR" sz="1400" b="1" dirty="0" err="1" smtClean="0">
                <a:latin typeface="굴림" panose="020B0600000101010101" pitchFamily="50" charset="-127"/>
              </a:rPr>
              <a:t>to_empty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현재 비워지고 있거나 다음에 비워져야 할 버퍼에 대한 포인터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블록 </a:t>
            </a:r>
            <a:r>
              <a:rPr lang="en-US" altLang="ko-KR" sz="1400" b="1" dirty="0">
                <a:latin typeface="굴림" panose="020B0600000101010101" pitchFamily="50" charset="-127"/>
              </a:rPr>
              <a:t>Read</a:t>
            </a:r>
            <a:r>
              <a:rPr lang="ko-KR" altLang="en-US" sz="1400" b="1" dirty="0">
                <a:latin typeface="굴림" panose="020B0600000101010101" pitchFamily="50" charset="-127"/>
              </a:rPr>
              <a:t> 연산의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이중 버퍼 시스템 생산자</a:t>
            </a:r>
            <a:r>
              <a:rPr lang="en-US" altLang="ko-KR" sz="1400" b="1" dirty="0">
                <a:latin typeface="굴림" panose="020B0600000101010101" pitchFamily="50" charset="-127"/>
              </a:rPr>
              <a:t>(</a:t>
            </a:r>
            <a:r>
              <a:rPr lang="ko-KR" altLang="en-US" sz="1400" b="1" dirty="0">
                <a:latin typeface="굴림" panose="020B0600000101010101" pitchFamily="50" charset="-127"/>
              </a:rPr>
              <a:t>채널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와 소비자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응용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>
                <a:latin typeface="굴림" panose="020B0600000101010101" pitchFamily="50" charset="-127"/>
              </a:rPr>
              <a:t>프로그램의 기본 구조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tabLst>
                <a:tab pos="265113" algn="l"/>
              </a:tabLst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/>
            </a:pPr>
            <a:endParaRPr lang="en-US" altLang="ko-KR" sz="1400" i="0" dirty="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62762" y="1200943"/>
            <a:ext cx="5752580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3.5.2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이중 버퍼 시스템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(Double Buffer System) 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0588" y="2757674"/>
            <a:ext cx="4124771" cy="3970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00FF"/>
                </a:solidFill>
              </a:rPr>
              <a:t>&lt;</a:t>
            </a:r>
            <a:r>
              <a:rPr lang="ko-KR" altLang="en-US" sz="1400" b="1" dirty="0" err="1">
                <a:solidFill>
                  <a:srgbClr val="0000FF"/>
                </a:solidFill>
              </a:rPr>
              <a:t>Producer</a:t>
            </a:r>
            <a:r>
              <a:rPr lang="ko-KR" altLang="en-US" sz="1400" b="1" dirty="0">
                <a:solidFill>
                  <a:srgbClr val="0000FF"/>
                </a:solidFill>
              </a:rPr>
              <a:t> </a:t>
            </a:r>
            <a:r>
              <a:rPr lang="ko-KR" altLang="en-US" sz="1400" b="1" dirty="0" err="1">
                <a:solidFill>
                  <a:srgbClr val="0000FF"/>
                </a:solidFill>
              </a:rPr>
              <a:t>routine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&gt;</a:t>
            </a:r>
            <a:endParaRPr lang="en-US" altLang="ko-KR" sz="1400" b="1" dirty="0" smtClean="0">
              <a:solidFill>
                <a:srgbClr val="0000FF"/>
              </a:solidFill>
            </a:endParaRPr>
          </a:p>
          <a:p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dirty="0" err="1">
                <a:solidFill>
                  <a:srgbClr val="002060"/>
                </a:solidFill>
              </a:rPr>
              <a:t>loop</a:t>
            </a:r>
            <a:r>
              <a:rPr lang="ko-KR" altLang="en-US" sz="1400" dirty="0">
                <a:solidFill>
                  <a:srgbClr val="002060"/>
                </a:solidFill>
              </a:rPr>
              <a:t> : </a:t>
            </a:r>
            <a:r>
              <a:rPr lang="ko-KR" altLang="en-US" sz="1400" b="1" dirty="0" err="1">
                <a:solidFill>
                  <a:srgbClr val="0000FF"/>
                </a:solidFill>
              </a:rPr>
              <a:t>if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ko-KR" altLang="en-US" sz="1400" dirty="0" smtClean="0">
                <a:solidFill>
                  <a:srgbClr val="002060"/>
                </a:solidFill>
              </a:rPr>
              <a:t>(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to_fill</a:t>
            </a:r>
            <a:r>
              <a:rPr lang="en-US" altLang="ko-KR" sz="1400" dirty="0" smtClean="0">
                <a:solidFill>
                  <a:srgbClr val="002060"/>
                </a:solidFill>
              </a:rPr>
              <a:t>.</a:t>
            </a:r>
            <a:r>
              <a:rPr lang="ko-KR" altLang="en-US" sz="1400" dirty="0" err="1" smtClean="0">
                <a:solidFill>
                  <a:srgbClr val="002060"/>
                </a:solidFill>
              </a:rPr>
              <a:t>full_flag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dirty="0">
                <a:solidFill>
                  <a:srgbClr val="002060"/>
                </a:solidFill>
              </a:rPr>
              <a:t>=1) </a:t>
            </a:r>
            <a:r>
              <a:rPr lang="ko-KR" altLang="en-US" sz="1400" b="1" dirty="0" err="1">
                <a:solidFill>
                  <a:srgbClr val="0000FF"/>
                </a:solidFill>
              </a:rPr>
              <a:t>goto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</a:rPr>
              <a:t>loop</a:t>
            </a:r>
            <a:r>
              <a:rPr lang="ko-KR" altLang="en-US" sz="1400" dirty="0">
                <a:solidFill>
                  <a:srgbClr val="002060"/>
                </a:solidFill>
              </a:rPr>
              <a:t>; 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r>
              <a:rPr lang="en-US" altLang="ko-KR" sz="1400" dirty="0">
                <a:solidFill>
                  <a:srgbClr val="002060"/>
                </a:solidFill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</a:rPr>
              <a:t>              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en-US" altLang="ko-KR" sz="1400" dirty="0" err="1" smtClean="0">
                <a:solidFill>
                  <a:schemeClr val="bg2">
                    <a:lumMod val="75000"/>
                  </a:schemeClr>
                </a:solidFill>
              </a:rPr>
              <a:t>to_fill.buffer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가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공백이 될 때까지 대기</a:t>
            </a:r>
          </a:p>
          <a:p>
            <a:r>
              <a:rPr lang="ko-KR" altLang="en-US" sz="1400" dirty="0">
                <a:solidFill>
                  <a:srgbClr val="002060"/>
                </a:solidFill>
              </a:rPr>
              <a:t>     </a:t>
            </a:r>
            <a:r>
              <a:rPr lang="ko-KR" altLang="en-US" sz="1400" dirty="0" smtClean="0">
                <a:solidFill>
                  <a:srgbClr val="002060"/>
                </a:solidFill>
              </a:rPr>
              <a:t>       </a:t>
            </a:r>
            <a:r>
              <a:rPr lang="ko-KR" altLang="en-US" sz="1400" dirty="0" err="1" smtClean="0">
                <a:solidFill>
                  <a:srgbClr val="002060"/>
                </a:solidFill>
              </a:rPr>
              <a:t>issue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</a:rPr>
              <a:t>start-I</a:t>
            </a:r>
            <a:r>
              <a:rPr lang="ko-KR" altLang="en-US" sz="1400" dirty="0">
                <a:solidFill>
                  <a:srgbClr val="002060"/>
                </a:solidFill>
              </a:rPr>
              <a:t>/</a:t>
            </a:r>
            <a:r>
              <a:rPr lang="ko-KR" altLang="en-US" sz="1400" dirty="0" err="1">
                <a:solidFill>
                  <a:srgbClr val="002060"/>
                </a:solidFill>
              </a:rPr>
              <a:t>O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</a:rPr>
              <a:t>command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</a:rPr>
              <a:t>to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</a:rPr>
              <a:t>disk-conrtoller</a:t>
            </a:r>
            <a:r>
              <a:rPr lang="ko-KR" altLang="en-US" sz="1400" dirty="0">
                <a:solidFill>
                  <a:srgbClr val="002060"/>
                </a:solidFill>
              </a:rPr>
              <a:t>;</a:t>
            </a:r>
          </a:p>
          <a:p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             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  //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디스크 </a:t>
            </a:r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</a:rPr>
              <a:t>제어기애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</a:rPr>
              <a:t>O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 시작 명령을 내린다</a:t>
            </a:r>
          </a:p>
          <a:p>
            <a:r>
              <a:rPr lang="ko-KR" altLang="en-US" sz="1400" b="1" dirty="0">
                <a:solidFill>
                  <a:srgbClr val="0000FF"/>
                </a:solidFill>
              </a:rPr>
              <a:t>        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    </a:t>
            </a:r>
            <a:r>
              <a:rPr lang="ko-KR" altLang="en-US" sz="1400" b="1" dirty="0" err="1" smtClean="0">
                <a:solidFill>
                  <a:srgbClr val="0000FF"/>
                </a:solidFill>
              </a:rPr>
              <a:t>wait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</a:rPr>
              <a:t>while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to_fill</a:t>
            </a:r>
            <a:r>
              <a:rPr lang="en-US" altLang="ko-KR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dirty="0" err="1" smtClean="0">
                <a:solidFill>
                  <a:srgbClr val="002060"/>
                </a:solidFill>
              </a:rPr>
              <a:t>buffer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</a:rPr>
              <a:t>is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</a:rPr>
              <a:t>being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</a:rPr>
              <a:t>filled</a:t>
            </a:r>
            <a:r>
              <a:rPr lang="ko-KR" altLang="en-US" sz="1400" dirty="0">
                <a:solidFill>
                  <a:srgbClr val="002060"/>
                </a:solidFill>
              </a:rPr>
              <a:t>;</a:t>
            </a: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en-US" altLang="ko-KR" sz="1400" dirty="0" err="1" smtClean="0">
                <a:solidFill>
                  <a:schemeClr val="bg2">
                    <a:lumMod val="75000"/>
                  </a:schemeClr>
                </a:solidFill>
              </a:rPr>
              <a:t>to_fill.buffer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가 채워질 때까지 대기</a:t>
            </a:r>
            <a:endParaRPr lang="en-US" altLang="ko-KR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rgbClr val="002060"/>
                </a:solidFill>
              </a:rPr>
              <a:t>            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to_fill.record_counter</a:t>
            </a:r>
            <a:r>
              <a:rPr lang="en-US" altLang="ko-KR" sz="1400" dirty="0" smtClean="0">
                <a:solidFill>
                  <a:srgbClr val="002060"/>
                </a:solidFill>
              </a:rPr>
              <a:t> = 1;</a:t>
            </a:r>
            <a:endParaRPr lang="ko-KR" altLang="en-US" sz="1400" dirty="0">
              <a:solidFill>
                <a:srgbClr val="002060"/>
              </a:solidFill>
            </a:endParaRPr>
          </a:p>
          <a:p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ko-KR" altLang="en-US" sz="1400" dirty="0" smtClean="0">
                <a:solidFill>
                  <a:srgbClr val="002060"/>
                </a:solidFill>
              </a:rPr>
              <a:t>           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to_fill</a:t>
            </a:r>
            <a:r>
              <a:rPr lang="en-US" altLang="ko-KR" sz="1400" dirty="0" smtClean="0">
                <a:solidFill>
                  <a:srgbClr val="002060"/>
                </a:solidFill>
              </a:rPr>
              <a:t>.</a:t>
            </a:r>
            <a:r>
              <a:rPr lang="ko-KR" altLang="en-US" sz="1400" dirty="0" err="1" smtClean="0">
                <a:solidFill>
                  <a:srgbClr val="002060"/>
                </a:solidFill>
              </a:rPr>
              <a:t>full_flag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dirty="0">
                <a:solidFill>
                  <a:srgbClr val="002060"/>
                </a:solidFill>
              </a:rPr>
              <a:t>= 1</a:t>
            </a:r>
            <a:r>
              <a:rPr lang="ko-KR" altLang="en-US" sz="1400" dirty="0" smtClean="0">
                <a:solidFill>
                  <a:srgbClr val="002060"/>
                </a:solidFill>
              </a:rPr>
              <a:t>;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r>
              <a:rPr lang="en-US" altLang="ko-KR" sz="1400" dirty="0" smtClean="0">
                <a:solidFill>
                  <a:srgbClr val="002060"/>
                </a:solidFill>
              </a:rPr>
              <a:t>            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to_fill</a:t>
            </a:r>
            <a:r>
              <a:rPr lang="en-US" altLang="ko-KR" sz="1400" dirty="0" smtClean="0">
                <a:solidFill>
                  <a:srgbClr val="002060"/>
                </a:solidFill>
              </a:rPr>
              <a:t> = 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to_fill.next_buffer</a:t>
            </a:r>
            <a:r>
              <a:rPr lang="en-US" altLang="ko-KR" sz="1400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ko-KR" sz="1400" dirty="0">
                <a:solidFill>
                  <a:srgbClr val="002060"/>
                </a:solidFill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</a:rPr>
              <a:t>              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en-US" altLang="ko-KR" sz="1400" dirty="0" err="1" smtClean="0">
                <a:solidFill>
                  <a:schemeClr val="bg2">
                    <a:lumMod val="75000"/>
                  </a:schemeClr>
                </a:solidFill>
              </a:rPr>
              <a:t>to_fill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은 다음에 채워져야 할 버퍼를 지시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1400" dirty="0">
                <a:solidFill>
                  <a:srgbClr val="002060"/>
                </a:solidFill>
              </a:rPr>
              <a:t>        </a:t>
            </a:r>
            <a:r>
              <a:rPr lang="ko-KR" altLang="en-US" sz="1400" dirty="0" smtClean="0">
                <a:solidFill>
                  <a:srgbClr val="002060"/>
                </a:solidFill>
              </a:rPr>
              <a:t>    </a:t>
            </a:r>
            <a:r>
              <a:rPr lang="ko-KR" altLang="en-US" sz="1400" b="1" dirty="0" err="1" smtClean="0">
                <a:solidFill>
                  <a:srgbClr val="0000FF"/>
                </a:solidFill>
              </a:rPr>
              <a:t>goto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</a:rPr>
              <a:t>loop</a:t>
            </a:r>
            <a:r>
              <a:rPr lang="ko-KR" altLang="en-US" sz="1400" dirty="0">
                <a:solidFill>
                  <a:srgbClr val="002060"/>
                </a:solidFill>
              </a:rPr>
              <a:t>; 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endParaRPr lang="en-US" altLang="ko-KR" sz="1400" dirty="0">
              <a:solidFill>
                <a:srgbClr val="002060"/>
              </a:solidFill>
            </a:endParaRPr>
          </a:p>
          <a:p>
            <a:endParaRPr lang="en-US" altLang="ko-KR" sz="1400" dirty="0" smtClean="0">
              <a:solidFill>
                <a:srgbClr val="002060"/>
              </a:solidFill>
            </a:endParaRPr>
          </a:p>
          <a:p>
            <a:endParaRPr lang="en-US" altLang="ko-KR" sz="1400" dirty="0">
              <a:solidFill>
                <a:srgbClr val="002060"/>
              </a:solidFill>
            </a:endParaRPr>
          </a:p>
          <a:p>
            <a:endParaRPr lang="en-US" altLang="ko-KR" sz="1400" dirty="0" smtClean="0">
              <a:solidFill>
                <a:srgbClr val="002060"/>
              </a:solidFill>
            </a:endParaRPr>
          </a:p>
          <a:p>
            <a:endParaRPr lang="en-US" altLang="ko-KR" sz="1400" dirty="0">
              <a:solidFill>
                <a:srgbClr val="00206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50080" y="2757674"/>
            <a:ext cx="4124771" cy="3970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00FF"/>
                </a:solidFill>
              </a:rPr>
              <a:t>&lt;</a:t>
            </a:r>
            <a:r>
              <a:rPr lang="en-US" altLang="ko-KR" sz="1400" b="1" dirty="0">
                <a:solidFill>
                  <a:srgbClr val="0000FF"/>
                </a:solidFill>
              </a:rPr>
              <a:t>C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onsumer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400" b="1" dirty="0" err="1">
                <a:solidFill>
                  <a:srgbClr val="0000FF"/>
                </a:solidFill>
              </a:rPr>
              <a:t>routine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&gt;</a:t>
            </a:r>
            <a:endParaRPr lang="en-US" altLang="ko-KR" sz="1400" b="1" dirty="0" smtClean="0">
              <a:solidFill>
                <a:srgbClr val="0000FF"/>
              </a:solidFill>
            </a:endParaRPr>
          </a:p>
          <a:p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en-US" altLang="ko-KR" sz="1400" dirty="0" smtClean="0">
                <a:solidFill>
                  <a:srgbClr val="002060"/>
                </a:solidFill>
              </a:rPr>
              <a:t>wait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dirty="0">
                <a:solidFill>
                  <a:srgbClr val="002060"/>
                </a:solidFill>
              </a:rPr>
              <a:t>: </a:t>
            </a:r>
            <a:r>
              <a:rPr lang="ko-KR" altLang="en-US" sz="1400" dirty="0" err="1">
                <a:solidFill>
                  <a:srgbClr val="002060"/>
                </a:solidFill>
              </a:rPr>
              <a:t>if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ko-KR" altLang="en-US" sz="1400" dirty="0" smtClean="0">
                <a:solidFill>
                  <a:srgbClr val="002060"/>
                </a:solidFill>
              </a:rPr>
              <a:t>(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to_empty</a:t>
            </a:r>
            <a:r>
              <a:rPr lang="en-US" altLang="ko-KR" sz="1400" dirty="0" smtClean="0">
                <a:solidFill>
                  <a:srgbClr val="002060"/>
                </a:solidFill>
              </a:rPr>
              <a:t>. </a:t>
            </a:r>
            <a:r>
              <a:rPr lang="ko-KR" altLang="en-US" sz="1400" dirty="0" err="1" smtClean="0">
                <a:solidFill>
                  <a:srgbClr val="002060"/>
                </a:solidFill>
              </a:rPr>
              <a:t>full_flag</a:t>
            </a:r>
            <a:r>
              <a:rPr lang="ko-KR" altLang="en-US" sz="1400" dirty="0" smtClean="0">
                <a:solidFill>
                  <a:srgbClr val="002060"/>
                </a:solidFill>
              </a:rPr>
              <a:t> =</a:t>
            </a:r>
            <a:r>
              <a:rPr lang="en-US" altLang="ko-KR" sz="1400" dirty="0" smtClean="0">
                <a:solidFill>
                  <a:srgbClr val="002060"/>
                </a:solidFill>
              </a:rPr>
              <a:t>0</a:t>
            </a:r>
            <a:r>
              <a:rPr lang="ko-KR" altLang="en-US" sz="1400" dirty="0" smtClean="0">
                <a:solidFill>
                  <a:srgbClr val="002060"/>
                </a:solidFill>
              </a:rPr>
              <a:t>) </a:t>
            </a:r>
            <a:r>
              <a:rPr lang="ko-KR" altLang="en-US" sz="1400" b="1" dirty="0" err="1">
                <a:solidFill>
                  <a:srgbClr val="0000FF"/>
                </a:solidFill>
              </a:rPr>
              <a:t>goto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</a:rPr>
              <a:t>wait</a:t>
            </a:r>
            <a:r>
              <a:rPr lang="ko-KR" altLang="en-US" sz="1400" dirty="0" smtClean="0">
                <a:solidFill>
                  <a:srgbClr val="002060"/>
                </a:solidFill>
              </a:rPr>
              <a:t>; 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r>
              <a:rPr lang="en-US" altLang="ko-KR" sz="1400" dirty="0">
                <a:solidFill>
                  <a:srgbClr val="002060"/>
                </a:solidFill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</a:rPr>
              <a:t>              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en-US" altLang="ko-KR" sz="1400" dirty="0" err="1" smtClean="0">
                <a:solidFill>
                  <a:schemeClr val="bg2">
                    <a:lumMod val="75000"/>
                  </a:schemeClr>
                </a:solidFill>
              </a:rPr>
              <a:t>to_empty.buffer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가 채워질 때까지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대기</a:t>
            </a:r>
          </a:p>
          <a:p>
            <a:r>
              <a:rPr lang="ko-KR" altLang="en-US" sz="1400" dirty="0">
                <a:solidFill>
                  <a:srgbClr val="002060"/>
                </a:solidFill>
              </a:rPr>
              <a:t>        </a:t>
            </a:r>
            <a:r>
              <a:rPr lang="ko-KR" altLang="en-US" sz="1400" dirty="0" smtClean="0">
                <a:solidFill>
                  <a:srgbClr val="002060"/>
                </a:solidFill>
              </a:rPr>
              <a:t>   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read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</a:rPr>
              <a:t>record[</a:t>
            </a:r>
            <a:r>
              <a:rPr lang="en-US" altLang="ko-KR" sz="1400" dirty="0" err="1">
                <a:solidFill>
                  <a:srgbClr val="002060"/>
                </a:solidFill>
              </a:rPr>
              <a:t>to_empty</a:t>
            </a:r>
            <a:r>
              <a:rPr lang="en-US" altLang="ko-KR" sz="1400" dirty="0">
                <a:solidFill>
                  <a:srgbClr val="002060"/>
                </a:solidFill>
              </a:rPr>
              <a:t> 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record_counter</a:t>
            </a:r>
            <a:r>
              <a:rPr lang="en-US" altLang="ko-KR" sz="1400" dirty="0" smtClean="0">
                <a:solidFill>
                  <a:srgbClr val="002060"/>
                </a:solidFill>
              </a:rPr>
              <a:t>] into </a:t>
            </a:r>
          </a:p>
          <a:p>
            <a:r>
              <a:rPr lang="en-US" altLang="ko-KR" sz="1400" dirty="0">
                <a:solidFill>
                  <a:srgbClr val="002060"/>
                </a:solidFill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</a:rPr>
              <a:t>                    work area</a:t>
            </a:r>
            <a:r>
              <a:rPr lang="ko-KR" altLang="en-US" sz="1400" dirty="0" smtClean="0">
                <a:solidFill>
                  <a:srgbClr val="002060"/>
                </a:solidFill>
              </a:rPr>
              <a:t>;</a:t>
            </a:r>
            <a:endParaRPr lang="ko-KR" altLang="en-US" sz="1400" dirty="0">
              <a:solidFill>
                <a:srgbClr val="002060"/>
              </a:solidFill>
            </a:endParaRPr>
          </a:p>
          <a:p>
            <a:r>
              <a:rPr lang="ko-KR" altLang="en-US" sz="1400" dirty="0">
                <a:solidFill>
                  <a:srgbClr val="002060"/>
                </a:solidFill>
              </a:rPr>
              <a:t>           </a:t>
            </a:r>
            <a:r>
              <a:rPr lang="ko-KR" altLang="en-US" sz="1400" dirty="0" smtClean="0">
                <a:solidFill>
                  <a:srgbClr val="002060"/>
                </a:solidFill>
              </a:rPr>
              <a:t>    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*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2">
                    <a:lumMod val="75000"/>
                  </a:schemeClr>
                </a:solidFill>
              </a:rPr>
              <a:t>to_empty.record_counter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가 지시하는  레</a:t>
            </a:r>
            <a:endParaRPr lang="en-US" altLang="ko-KR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                  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코드를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작업구역으로 이동 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*/</a:t>
            </a:r>
          </a:p>
          <a:p>
            <a:r>
              <a:rPr lang="en-US" altLang="ko-KR" sz="1400" dirty="0">
                <a:solidFill>
                  <a:srgbClr val="002060"/>
                </a:solidFill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</a:rPr>
              <a:t>          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to_empty.record_counter</a:t>
            </a:r>
            <a:r>
              <a:rPr lang="en-US" altLang="ko-KR" sz="1400" dirty="0" smtClean="0">
                <a:solidFill>
                  <a:srgbClr val="002060"/>
                </a:solidFill>
              </a:rPr>
              <a:t> =                              </a:t>
            </a:r>
          </a:p>
          <a:p>
            <a:r>
              <a:rPr lang="en-US" altLang="ko-KR" sz="1400" dirty="0" smtClean="0">
                <a:solidFill>
                  <a:srgbClr val="002060"/>
                </a:solidFill>
              </a:rPr>
              <a:t>                               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to_empty.record_counter</a:t>
            </a:r>
            <a:r>
              <a:rPr lang="en-US" altLang="ko-KR" sz="1400" dirty="0" smtClean="0">
                <a:solidFill>
                  <a:srgbClr val="002060"/>
                </a:solidFill>
              </a:rPr>
              <a:t> + 1;</a:t>
            </a:r>
          </a:p>
          <a:p>
            <a:r>
              <a:rPr lang="en-US" altLang="ko-KR" sz="1400" dirty="0">
                <a:solidFill>
                  <a:srgbClr val="002060"/>
                </a:solidFill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</a:rPr>
              <a:t>          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if</a:t>
            </a:r>
            <a:r>
              <a:rPr lang="en-US" altLang="ko-KR" sz="1400" dirty="0" smtClean="0">
                <a:solidFill>
                  <a:srgbClr val="002060"/>
                </a:solidFill>
              </a:rPr>
              <a:t> (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to_empty.record_counter</a:t>
            </a:r>
            <a:r>
              <a:rPr lang="en-US" altLang="ko-KR" sz="1400" dirty="0" smtClean="0">
                <a:solidFill>
                  <a:srgbClr val="002060"/>
                </a:solidFill>
              </a:rPr>
              <a:t> &gt; n)  {             </a:t>
            </a:r>
          </a:p>
          <a:p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                 /* 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n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개의 레코드를 모두 처리해서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공백이 </a:t>
            </a:r>
            <a:endParaRPr lang="en-US" altLang="ko-KR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                    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된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경우 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*/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rgbClr val="002060"/>
                </a:solidFill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</a:rPr>
              <a:t>                 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to_empty.full_flag</a:t>
            </a:r>
            <a:r>
              <a:rPr lang="en-US" altLang="ko-KR" sz="1400" dirty="0" smtClean="0">
                <a:solidFill>
                  <a:srgbClr val="002060"/>
                </a:solidFill>
              </a:rPr>
              <a:t> = 0;</a:t>
            </a:r>
          </a:p>
          <a:p>
            <a:r>
              <a:rPr lang="en-US" altLang="ko-KR" sz="1400" dirty="0">
                <a:solidFill>
                  <a:srgbClr val="002060"/>
                </a:solidFill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</a:rPr>
              <a:t>                 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to_empty</a:t>
            </a:r>
            <a:r>
              <a:rPr lang="en-US" altLang="ko-KR" sz="1400" dirty="0" smtClean="0">
                <a:solidFill>
                  <a:srgbClr val="002060"/>
                </a:solidFill>
              </a:rPr>
              <a:t> </a:t>
            </a:r>
            <a:r>
              <a:rPr lang="en-US" altLang="ko-KR" sz="1400" dirty="0">
                <a:solidFill>
                  <a:srgbClr val="002060"/>
                </a:solidFill>
              </a:rPr>
              <a:t>= 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to_empty.next_buffer</a:t>
            </a:r>
            <a:r>
              <a:rPr lang="en-US" altLang="ko-KR" sz="1400" dirty="0" smtClean="0">
                <a:solidFill>
                  <a:srgbClr val="002060"/>
                </a:solidFill>
              </a:rPr>
              <a:t>;                              </a:t>
            </a:r>
          </a:p>
          <a:p>
            <a:r>
              <a:rPr lang="en-US" altLang="ko-KR" sz="1400" dirty="0">
                <a:solidFill>
                  <a:srgbClr val="002060"/>
                </a:solidFill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</a:rPr>
              <a:t>                  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/* </a:t>
            </a:r>
            <a:r>
              <a:rPr lang="en-US" altLang="ko-KR" sz="1400" dirty="0" err="1" smtClean="0">
                <a:solidFill>
                  <a:schemeClr val="bg2">
                    <a:lumMod val="75000"/>
                  </a:schemeClr>
                </a:solidFill>
              </a:rPr>
              <a:t>to_empty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는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다음에 채워져야 할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버퍼</a:t>
            </a:r>
            <a:endParaRPr lang="en-US" altLang="ko-KR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를 지시 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*/ </a:t>
            </a:r>
            <a:r>
              <a:rPr lang="en-US" altLang="ko-KR" sz="1400" dirty="0" smtClean="0"/>
              <a:t> }</a:t>
            </a:r>
          </a:p>
          <a:p>
            <a:r>
              <a:rPr lang="ko-KR" altLang="en-US" sz="1400" b="1" dirty="0" smtClean="0">
                <a:solidFill>
                  <a:srgbClr val="0000FF"/>
                </a:solidFill>
              </a:rPr>
              <a:t>           </a:t>
            </a:r>
            <a:r>
              <a:rPr lang="ko-KR" altLang="en-US" sz="1400" b="1" dirty="0" err="1" smtClean="0">
                <a:solidFill>
                  <a:srgbClr val="0000FF"/>
                </a:solidFill>
              </a:rPr>
              <a:t>goto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</a:rPr>
              <a:t>wait</a:t>
            </a:r>
            <a:r>
              <a:rPr lang="ko-KR" altLang="en-US" sz="1400" dirty="0" smtClean="0">
                <a:solidFill>
                  <a:srgbClr val="002060"/>
                </a:solidFill>
              </a:rPr>
              <a:t>; 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495800" y="3147060"/>
            <a:ext cx="0" cy="34899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602086" y="514350"/>
            <a:ext cx="3970066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3.5 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버퍼 관리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1076769" y="6621275"/>
            <a:ext cx="6981914" cy="365125"/>
          </a:xfrm>
        </p:spPr>
        <p:txBody>
          <a:bodyPr/>
          <a:lstStyle/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  <p:sp>
        <p:nvSpPr>
          <p:cNvPr id="12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6D36AB-1213-4384-8B08-5D98186BDDC9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44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4036" y="1190919"/>
            <a:ext cx="8229600" cy="51654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endParaRPr lang="en-US" altLang="ko-KR" sz="100" i="0" dirty="0" smtClean="0">
              <a:latin typeface="+mn-ea"/>
              <a:ea typeface="+mn-ea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Unix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에서의 파일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“sequence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of bytes”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로서</a:t>
            </a:r>
            <a:r>
              <a:rPr lang="en-US" altLang="ko-KR" sz="1400" b="1" dirty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바이트를 가진 것은 모두 파일로 취급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따라서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디스크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키보드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콘솔 모두 파일로 취급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키보드는 눌릴 때 바이트 생성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콘솔을 바이트들을 받아 문자를 디스플레이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3525" indent="-263525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i="0" dirty="0" smtClean="0">
                <a:latin typeface="굴림" panose="020B0600000101010101" pitchFamily="50" charset="-127"/>
              </a:rPr>
              <a:t>프로세스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(Process) :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실행되고 있는 프로그램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3525" indent="-263525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b="1" i="0" dirty="0" smtClean="0">
                <a:latin typeface="굴림" panose="020B0600000101010101" pitchFamily="50" charset="-127"/>
              </a:rPr>
              <a:t>OS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kernel</a:t>
            </a:r>
            <a:r>
              <a:rPr lang="ko-KR" altLang="en-US" sz="1400" b="1" dirty="0">
                <a:latin typeface="굴림" panose="020B0600000101010101" pitchFamily="50" charset="-127"/>
              </a:rPr>
              <a:t>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프로세스를 지원하기 위한 운영체제 요소들의 모임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>
                <a:latin typeface="굴림" panose="020B0600000101010101" pitchFamily="50" charset="-127"/>
              </a:rPr>
              <a:t>따라서</a:t>
            </a:r>
            <a:r>
              <a:rPr lang="en-US" altLang="ko-KR" sz="1400" b="1" dirty="0">
                <a:latin typeface="굴림" panose="020B0600000101010101" pitchFamily="50" charset="-127"/>
              </a:rPr>
              <a:t>,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I/O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관리부터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CPU,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메모리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디스크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입출력 장치 등의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179387">
              <a:spcBef>
                <a:spcPct val="0"/>
              </a:spcBef>
              <a:buNone/>
              <a:defRPr/>
            </a:pPr>
            <a:r>
              <a:rPr lang="en-US" altLang="ko-KR" sz="1400" b="1" dirty="0">
                <a:latin typeface="굴림" panose="020B0600000101010101" pitchFamily="50" charset="-127"/>
              </a:rPr>
              <a:t>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   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모든 하드웨어를 제어하고 관리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3525" indent="-263525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263525" indent="-263525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System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Call 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프로세스가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OS kernel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을 대상으로 행하는 서비스 요청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3525" indent="-263525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263525" indent="-263525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OS kernel I/O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시스템이 관리하는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4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개 테이블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3525" indent="-263525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File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d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escriptor table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파일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기술자 테이블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Open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f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ile table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개방 파일 테이블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 : open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된 파일 정보 포함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File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allocation table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파일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할당 테이블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 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파일에 할당된 블록 정보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위치 등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를 포함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en-US" altLang="ko-KR" sz="1400" b="1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inode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table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인덱스 노드 테이블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 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현재 사용 중인 파일에 대한 정보를 포함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</a:t>
            </a:r>
            <a:endParaRPr lang="ko-KR" altLang="en-US" sz="1400" b="1" i="0" dirty="0" smtClean="0">
              <a:latin typeface="굴림" panose="020B0600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11513" y="514350"/>
            <a:ext cx="3970066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3.6 </a:t>
            </a:r>
            <a:r>
              <a:rPr lang="en-US" altLang="ko-KR" sz="2400" b="1" dirty="0">
                <a:latin typeface="굴림" panose="020B0600000101010101" pitchFamily="50" charset="-127"/>
              </a:rPr>
              <a:t>U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nix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에서의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입출력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pic>
        <p:nvPicPr>
          <p:cNvPr id="1026" name="Picture 2" descr="https://miro.medium.com/max/700/1*JF27fHGpsiK8DHPn7hGlzQ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697" y="2308527"/>
            <a:ext cx="2809640" cy="210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6610350" y="4405478"/>
            <a:ext cx="1853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data source : </a:t>
            </a:r>
            <a:r>
              <a:rPr lang="ko-KR" altLang="en-US" sz="9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https</a:t>
            </a:r>
            <a:r>
              <a:rPr lang="ko-KR" altLang="en-US" sz="9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://</a:t>
            </a:r>
            <a:r>
              <a:rPr lang="ko-KR" altLang="en-US" sz="9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miro.medium.com/max/700/1*JF27fHGpsiK8DHPn7hGlzQ.png</a:t>
            </a:r>
            <a:endParaRPr lang="ko-KR" altLang="en-US" sz="900" b="1" dirty="0">
              <a:solidFill>
                <a:srgbClr val="0000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12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BCADE8-CE44-4A20-B12C-FA640451FA7F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47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0802"/>
              </p:ext>
            </p:extLst>
          </p:nvPr>
        </p:nvGraphicFramePr>
        <p:xfrm>
          <a:off x="1998491" y="1624437"/>
          <a:ext cx="239441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628">
                  <a:extLst>
                    <a:ext uri="{9D8B030D-6E8A-4147-A177-3AD203B41FA5}">
                      <a16:colId xmlns:a16="http://schemas.microsoft.com/office/drawing/2014/main" val="3266928122"/>
                    </a:ext>
                  </a:extLst>
                </a:gridCol>
                <a:gridCol w="865782">
                  <a:extLst>
                    <a:ext uri="{9D8B030D-6E8A-4147-A177-3AD203B41FA5}">
                      <a16:colId xmlns:a16="http://schemas.microsoft.com/office/drawing/2014/main" val="1941357383"/>
                    </a:ext>
                  </a:extLst>
                </a:gridCol>
              </a:tblGrid>
              <a:tr h="256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File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descriptor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                                         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Open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file table entry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80734"/>
                  </a:ext>
                </a:extLst>
              </a:tr>
              <a:tr h="2380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키보드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 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 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에러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 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일반 파일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 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일반 파일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•••••••••••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527580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3388012" y="2525806"/>
            <a:ext cx="1295843" cy="26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96813" y="1188402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파일 기술자 테이블</a:t>
            </a:r>
            <a:endParaRPr lang="en-US" altLang="ko-KR" sz="1200" b="1" dirty="0"/>
          </a:p>
          <a:p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프로그램 당 하나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cxnSp>
        <p:nvCxnSpPr>
          <p:cNvPr id="6" name="직선 화살표 연결선 5"/>
          <p:cNvCxnSpPr>
            <a:endCxn id="10" idx="1"/>
          </p:cNvCxnSpPr>
          <p:nvPr/>
        </p:nvCxnSpPr>
        <p:spPr>
          <a:xfrm>
            <a:off x="3388012" y="2735003"/>
            <a:ext cx="1295843" cy="3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3388012" y="2939496"/>
            <a:ext cx="1295843" cy="1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3388012" y="3176256"/>
            <a:ext cx="1295843" cy="663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388012" y="3402500"/>
            <a:ext cx="1295843" cy="209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100743"/>
              </p:ext>
            </p:extLst>
          </p:nvPr>
        </p:nvGraphicFramePr>
        <p:xfrm>
          <a:off x="4683855" y="1600524"/>
          <a:ext cx="400766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899">
                  <a:extLst>
                    <a:ext uri="{9D8B030D-6E8A-4147-A177-3AD203B41FA5}">
                      <a16:colId xmlns:a16="http://schemas.microsoft.com/office/drawing/2014/main" val="3266928122"/>
                    </a:ext>
                  </a:extLst>
                </a:gridCol>
                <a:gridCol w="795811">
                  <a:extLst>
                    <a:ext uri="{9D8B030D-6E8A-4147-A177-3AD203B41FA5}">
                      <a16:colId xmlns:a16="http://schemas.microsoft.com/office/drawing/2014/main" val="1941357383"/>
                    </a:ext>
                  </a:extLst>
                </a:gridCol>
                <a:gridCol w="524819">
                  <a:extLst>
                    <a:ext uri="{9D8B030D-6E8A-4147-A177-3AD203B41FA5}">
                      <a16:colId xmlns:a16="http://schemas.microsoft.com/office/drawing/2014/main" val="3063545924"/>
                    </a:ext>
                  </a:extLst>
                </a:gridCol>
                <a:gridCol w="813787">
                  <a:extLst>
                    <a:ext uri="{9D8B030D-6E8A-4147-A177-3AD203B41FA5}">
                      <a16:colId xmlns:a16="http://schemas.microsoft.com/office/drawing/2014/main" val="318386116"/>
                    </a:ext>
                  </a:extLst>
                </a:gridCol>
                <a:gridCol w="367646">
                  <a:extLst>
                    <a:ext uri="{9D8B030D-6E8A-4147-A177-3AD203B41FA5}">
                      <a16:colId xmlns:a16="http://schemas.microsoft.com/office/drawing/2014/main" val="2646446612"/>
                    </a:ext>
                  </a:extLst>
                </a:gridCol>
                <a:gridCol w="810704">
                  <a:extLst>
                    <a:ext uri="{9D8B030D-6E8A-4147-A177-3AD203B41FA5}">
                      <a16:colId xmlns:a16="http://schemas.microsoft.com/office/drawing/2014/main" val="2863690809"/>
                    </a:ext>
                  </a:extLst>
                </a:gridCol>
              </a:tblGrid>
              <a:tr h="256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R/W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모드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파일 사용 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프로세스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다음 접근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write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루틴 포인터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테이블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엔트리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포인터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07480734"/>
                  </a:ext>
                </a:extLst>
              </a:tr>
              <a:tr h="23803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write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0252758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84631"/>
              </p:ext>
            </p:extLst>
          </p:nvPr>
        </p:nvGraphicFramePr>
        <p:xfrm>
          <a:off x="1510600" y="3824424"/>
          <a:ext cx="1701107" cy="289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107">
                  <a:extLst>
                    <a:ext uri="{9D8B030D-6E8A-4147-A177-3AD203B41FA5}">
                      <a16:colId xmlns:a16="http://schemas.microsoft.com/office/drawing/2014/main" val="1046500316"/>
                    </a:ext>
                  </a:extLst>
                </a:gridCol>
              </a:tblGrid>
              <a:tr h="28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소유자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35563"/>
                  </a:ext>
                </a:extLst>
              </a:tr>
              <a:tr h="28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장치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504151"/>
                  </a:ext>
                </a:extLst>
              </a:tr>
              <a:tr h="28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그룹 이름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257027"/>
                  </a:ext>
                </a:extLst>
              </a:tr>
              <a:tr h="28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파일 유형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801924"/>
                  </a:ext>
                </a:extLst>
              </a:tr>
              <a:tr h="28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접근 권한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590367"/>
                  </a:ext>
                </a:extLst>
              </a:tr>
              <a:tr h="28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파일 접근 시간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836578"/>
                  </a:ext>
                </a:extLst>
              </a:tr>
              <a:tr h="28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파일 수정 시간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0600297"/>
                  </a:ext>
                </a:extLst>
              </a:tr>
              <a:tr h="28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파일 크기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014228"/>
                  </a:ext>
                </a:extLst>
              </a:tr>
              <a:tr h="28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블록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0948"/>
                  </a:ext>
                </a:extLst>
              </a:tr>
              <a:tr h="28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할당 테이블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603261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799691"/>
              </p:ext>
            </p:extLst>
          </p:nvPr>
        </p:nvGraphicFramePr>
        <p:xfrm>
          <a:off x="3721446" y="4161958"/>
          <a:ext cx="1701107" cy="231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107">
                  <a:extLst>
                    <a:ext uri="{9D8B030D-6E8A-4147-A177-3AD203B41FA5}">
                      <a16:colId xmlns:a16="http://schemas.microsoft.com/office/drawing/2014/main" val="1046500316"/>
                    </a:ext>
                  </a:extLst>
                </a:gridCol>
              </a:tblGrid>
              <a:tr h="28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데이터 블록 번호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35563"/>
                  </a:ext>
                </a:extLst>
              </a:tr>
              <a:tr h="2891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데이터 블록 번호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504151"/>
                  </a:ext>
                </a:extLst>
              </a:tr>
              <a:tr h="289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……..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257027"/>
                  </a:ext>
                </a:extLst>
              </a:tr>
              <a:tr h="28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데이터 블록 번호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801924"/>
                  </a:ext>
                </a:extLst>
              </a:tr>
              <a:tr h="289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590367"/>
                  </a:ext>
                </a:extLst>
              </a:tr>
              <a:tr h="289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836578"/>
                  </a:ext>
                </a:extLst>
              </a:tr>
              <a:tr h="289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0600297"/>
                  </a:ext>
                </a:extLst>
              </a:tr>
              <a:tr h="289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01422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903330" y="1188402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Open file</a:t>
            </a:r>
            <a:r>
              <a:rPr lang="ko-KR" altLang="en-US" sz="1200" b="1" dirty="0" smtClean="0"/>
              <a:t> 테이블</a:t>
            </a:r>
            <a:endParaRPr lang="en-US" altLang="ko-KR" sz="1200" b="1" dirty="0"/>
          </a:p>
          <a:p>
            <a:r>
              <a:rPr lang="en-US" altLang="ko-KR" sz="1200" b="1" dirty="0" smtClean="0"/>
              <a:t>(Unix </a:t>
            </a:r>
            <a:r>
              <a:rPr lang="ko-KR" altLang="en-US" sz="1200" b="1" dirty="0" smtClean="0"/>
              <a:t>전체에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하나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grpSp>
        <p:nvGrpSpPr>
          <p:cNvPr id="21" name="그룹 10"/>
          <p:cNvGrpSpPr>
            <a:grpSpLocks/>
          </p:cNvGrpSpPr>
          <p:nvPr/>
        </p:nvGrpSpPr>
        <p:grpSpPr bwMode="auto">
          <a:xfrm>
            <a:off x="6232235" y="4830636"/>
            <a:ext cx="1609725" cy="1609725"/>
            <a:chOff x="6156176" y="4082652"/>
            <a:chExt cx="1609725" cy="1609200"/>
          </a:xfrm>
        </p:grpSpPr>
        <p:pic>
          <p:nvPicPr>
            <p:cNvPr id="22" name="그림 5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4082652"/>
              <a:ext cx="1609725" cy="160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타원 22"/>
            <p:cNvSpPr/>
            <p:nvPr/>
          </p:nvSpPr>
          <p:spPr bwMode="auto">
            <a:xfrm>
              <a:off x="6284763" y="4206437"/>
              <a:ext cx="1357313" cy="135687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latin typeface="+mj-ea"/>
                <a:ea typeface="+mj-ea"/>
              </a:endParaRPr>
            </a:p>
          </p:txBody>
        </p:sp>
        <p:sp>
          <p:nvSpPr>
            <p:cNvPr id="24" name="타원 23"/>
            <p:cNvSpPr/>
            <p:nvPr/>
          </p:nvSpPr>
          <p:spPr bwMode="auto">
            <a:xfrm>
              <a:off x="6408588" y="4325461"/>
              <a:ext cx="1104900" cy="11045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latin typeface="+mj-ea"/>
                <a:ea typeface="+mj-ea"/>
              </a:endParaRPr>
            </a:p>
          </p:txBody>
        </p:sp>
        <p:sp>
          <p:nvSpPr>
            <p:cNvPr id="25" name="타원 24"/>
            <p:cNvSpPr/>
            <p:nvPr/>
          </p:nvSpPr>
          <p:spPr bwMode="auto">
            <a:xfrm>
              <a:off x="6530826" y="4449245"/>
              <a:ext cx="852487" cy="853796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latin typeface="+mj-ea"/>
                <a:ea typeface="+mj-ea"/>
              </a:endParaRPr>
            </a:p>
          </p:txBody>
        </p:sp>
        <p:sp>
          <p:nvSpPr>
            <p:cNvPr id="26" name="타원 25"/>
            <p:cNvSpPr/>
            <p:nvPr/>
          </p:nvSpPr>
          <p:spPr bwMode="auto">
            <a:xfrm>
              <a:off x="6657826" y="4568269"/>
              <a:ext cx="601662" cy="60146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/>
            <a:lstStyle/>
            <a:p>
              <a:pPr algn="just" eaLnBrk="1" latinLnBrk="1" hangingPunct="1">
                <a:lnSpc>
                  <a:spcPct val="150000"/>
                </a:lnSpc>
                <a:defRPr/>
              </a:pPr>
              <a:endParaRPr lang="ko-KR" altLang="en-US" sz="1200" dirty="0" err="1">
                <a:latin typeface="+mj-ea"/>
                <a:ea typeface="+mj-ea"/>
              </a:endParaRPr>
            </a:p>
          </p:txBody>
        </p:sp>
      </p:grpSp>
      <p:cxnSp>
        <p:nvCxnSpPr>
          <p:cNvPr id="28" name="직선 화살표 연결선 27"/>
          <p:cNvCxnSpPr/>
          <p:nvPr/>
        </p:nvCxnSpPr>
        <p:spPr>
          <a:xfrm>
            <a:off x="5335571" y="4247297"/>
            <a:ext cx="1398314" cy="82305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335571" y="4592877"/>
            <a:ext cx="1268548" cy="8279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5335571" y="4830636"/>
            <a:ext cx="282804" cy="22415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354572" y="5197349"/>
            <a:ext cx="1121797" cy="44997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3211707" y="4161958"/>
            <a:ext cx="481034" cy="22784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rot="10800000" flipV="1">
            <a:off x="3211708" y="3182894"/>
            <a:ext cx="5394975" cy="900935"/>
          </a:xfrm>
          <a:prstGeom prst="bentConnector3">
            <a:avLst>
              <a:gd name="adj1" fmla="val -4691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06601" y="5918074"/>
            <a:ext cx="15215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파일 </a:t>
            </a:r>
            <a:r>
              <a:rPr lang="ko-KR" altLang="en-US" sz="1400" b="1" smtClean="0"/>
              <a:t>할당 테이블</a:t>
            </a:r>
            <a:endParaRPr lang="en-US" altLang="ko-KR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126737" y="4037006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err="1" smtClean="0"/>
              <a:t>inode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테이블의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한 엔트리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 flipH="1">
            <a:off x="214272" y="1750396"/>
            <a:ext cx="1750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a=</a:t>
            </a:r>
            <a:r>
              <a:rPr lang="en-US" altLang="ko-KR" sz="1200" dirty="0" err="1" smtClean="0"/>
              <a:t>getch</a:t>
            </a:r>
            <a:r>
              <a:rPr lang="en-US" altLang="ko-KR" sz="1200" dirty="0"/>
              <a:t>(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err="1" smtClean="0"/>
              <a:t>putch</a:t>
            </a:r>
            <a:r>
              <a:rPr lang="en-US" altLang="ko-KR" sz="1200" dirty="0" smtClean="0"/>
              <a:t>(a);</a:t>
            </a:r>
          </a:p>
          <a:p>
            <a:r>
              <a:rPr lang="en-US" altLang="ko-KR" sz="1200" dirty="0" err="1" smtClean="0"/>
              <a:t>perror</a:t>
            </a:r>
            <a:r>
              <a:rPr lang="en-US" altLang="ko-KR" sz="1200" dirty="0" smtClean="0"/>
              <a:t>(“</a:t>
            </a:r>
            <a:r>
              <a:rPr lang="ko-KR" altLang="en-US" sz="1200" dirty="0" smtClean="0"/>
              <a:t>에러</a:t>
            </a:r>
            <a:r>
              <a:rPr lang="en-US" altLang="ko-KR" sz="1200" dirty="0" smtClean="0"/>
              <a:t>“);</a:t>
            </a:r>
          </a:p>
          <a:p>
            <a:r>
              <a:rPr lang="en-US" altLang="ko-KR" sz="1200" dirty="0" smtClean="0"/>
              <a:t>f1 = </a:t>
            </a:r>
            <a:r>
              <a:rPr lang="en-US" altLang="ko-KR" sz="1200" dirty="0" err="1" smtClean="0"/>
              <a:t>fopen</a:t>
            </a:r>
            <a:r>
              <a:rPr lang="en-US" altLang="ko-KR" sz="1200" dirty="0" smtClean="0"/>
              <a:t>(“\</a:t>
            </a:r>
            <a:r>
              <a:rPr lang="en-US" altLang="ko-KR" sz="1200" dirty="0" err="1" smtClean="0"/>
              <a:t>s.txt”,”w</a:t>
            </a:r>
            <a:r>
              <a:rPr lang="en-US" altLang="ko-KR" sz="1200" dirty="0" smtClean="0"/>
              <a:t>”);</a:t>
            </a:r>
          </a:p>
          <a:p>
            <a:r>
              <a:rPr lang="en-US" altLang="ko-KR" sz="1200" dirty="0" smtClean="0"/>
              <a:t>f2 = </a:t>
            </a:r>
            <a:r>
              <a:rPr lang="en-US" altLang="ko-KR" sz="1200" dirty="0" err="1" smtClean="0"/>
              <a:t>fopem</a:t>
            </a:r>
            <a:r>
              <a:rPr lang="en-US" altLang="ko-KR" sz="1200" dirty="0" smtClean="0"/>
              <a:t>(“\t.txt”, “r”);</a:t>
            </a:r>
          </a:p>
          <a:p>
            <a:r>
              <a:rPr lang="en-US" altLang="ko-KR" sz="1200" dirty="0" smtClean="0"/>
              <a:t>……………………</a:t>
            </a:r>
          </a:p>
          <a:p>
            <a:r>
              <a:rPr lang="en-US" altLang="ko-KR" sz="1200" dirty="0" smtClean="0"/>
              <a:t>……………………</a:t>
            </a:r>
            <a:endParaRPr lang="ko-KR" altLang="en-US" sz="1200" dirty="0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923827" y="1896811"/>
            <a:ext cx="1150070" cy="6019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008668" y="2094774"/>
            <a:ext cx="1065229" cy="6019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089496" y="2256605"/>
            <a:ext cx="984401" cy="6828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1263192" y="2417208"/>
            <a:ext cx="820140" cy="76568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1348033" y="2618673"/>
            <a:ext cx="792991" cy="7650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3211707" y="6475358"/>
            <a:ext cx="509739" cy="240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2"/>
          <p:cNvSpPr>
            <a:spLocks noChangeArrowheads="1"/>
          </p:cNvSpPr>
          <p:nvPr/>
        </p:nvSpPr>
        <p:spPr bwMode="auto">
          <a:xfrm>
            <a:off x="2366416" y="514350"/>
            <a:ext cx="4430307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3.6 </a:t>
            </a:r>
            <a:r>
              <a:rPr lang="en-US" altLang="ko-KR" sz="2400" b="1" dirty="0">
                <a:latin typeface="굴림" panose="020B0600000101010101" pitchFamily="50" charset="-127"/>
              </a:rPr>
              <a:t>U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nix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에서의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입출력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99" name="슬라이드 번호 개체 틀 1"/>
          <p:cNvSpPr txBox="1">
            <a:spLocks/>
          </p:cNvSpPr>
          <p:nvPr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38CB4F-3EE6-41F7-9E29-3EACA529934D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>
          <a:xfrm>
            <a:off x="5393848" y="6442457"/>
            <a:ext cx="3435410" cy="365125"/>
          </a:xfrm>
        </p:spPr>
        <p:txBody>
          <a:bodyPr/>
          <a:lstStyle/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</a:t>
            </a:r>
          </a:p>
          <a:p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  <p:sp>
        <p:nvSpPr>
          <p:cNvPr id="96" name="Text Box 3"/>
          <p:cNvSpPr txBox="1">
            <a:spLocks noChangeArrowheads="1"/>
          </p:cNvSpPr>
          <p:nvPr/>
        </p:nvSpPr>
        <p:spPr bwMode="auto">
          <a:xfrm>
            <a:off x="463550" y="1219200"/>
            <a:ext cx="8229600" cy="54707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endParaRPr lang="en-US" altLang="ko-KR" sz="1400" i="0" dirty="0" smtClean="0">
              <a:latin typeface="+mn-ea"/>
              <a:ea typeface="+mn-ea"/>
            </a:endParaRPr>
          </a:p>
          <a:p>
            <a:pPr marL="179387">
              <a:spcBef>
                <a:spcPct val="0"/>
              </a:spcBef>
              <a:buNone/>
              <a:defRPr/>
            </a:pPr>
            <a:endParaRPr lang="ko-KR" altLang="en-US" sz="1400" i="0" dirty="0" smtClean="0">
              <a:latin typeface="+mn-ea"/>
              <a:ea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685130" y="3073817"/>
            <a:ext cx="4015819" cy="21816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2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57200" y="1250743"/>
            <a:ext cx="8229600" cy="5105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endParaRPr lang="en-US" altLang="ko-KR" sz="1400" i="0" dirty="0" smtClean="0">
              <a:latin typeface="+mn-ea"/>
              <a:ea typeface="+mn-ea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Unix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디렉터리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파일 구조</a:t>
            </a:r>
            <a:endParaRPr lang="ko-KR" altLang="en-US" sz="1400" b="1" i="0" dirty="0" smtClean="0">
              <a:latin typeface="굴림" panose="020B0600000101010101" pitchFamily="50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66416" y="514350"/>
            <a:ext cx="4430307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3.6 </a:t>
            </a:r>
            <a:r>
              <a:rPr lang="en-US" altLang="ko-KR" sz="2400" b="1" dirty="0">
                <a:latin typeface="굴림" panose="020B0600000101010101" pitchFamily="50" charset="-127"/>
              </a:rPr>
              <a:t>U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nix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에서의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입출력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17619"/>
              </p:ext>
            </p:extLst>
          </p:nvPr>
        </p:nvGraphicFramePr>
        <p:xfrm>
          <a:off x="2412518" y="2151145"/>
          <a:ext cx="4332636" cy="250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318">
                  <a:extLst>
                    <a:ext uri="{9D8B030D-6E8A-4147-A177-3AD203B41FA5}">
                      <a16:colId xmlns:a16="http://schemas.microsoft.com/office/drawing/2014/main" val="4287963546"/>
                    </a:ext>
                  </a:extLst>
                </a:gridCol>
                <a:gridCol w="2166318">
                  <a:extLst>
                    <a:ext uri="{9D8B030D-6E8A-4147-A177-3AD203B41FA5}">
                      <a16:colId xmlns:a16="http://schemas.microsoft.com/office/drawing/2014/main" val="2045986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 이름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inode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번호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03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………</a:t>
                      </a:r>
                      <a:endParaRPr lang="ko-KR" altLang="en-US" sz="1400" b="1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………</a:t>
                      </a:r>
                      <a:endParaRPr lang="ko-KR" altLang="en-US" sz="1400" b="1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05678"/>
                  </a:ext>
                </a:extLst>
              </a:tr>
              <a:tr h="2518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………</a:t>
                      </a:r>
                      <a:endParaRPr lang="ko-KR" altLang="en-US" sz="1400" b="1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………</a:t>
                      </a:r>
                      <a:endParaRPr lang="ko-KR" altLang="en-US" sz="1400" b="1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5105"/>
                  </a:ext>
                </a:extLst>
              </a:tr>
              <a:tr h="198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………</a:t>
                      </a:r>
                      <a:endParaRPr lang="ko-KR" altLang="en-US" sz="1400" b="1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………</a:t>
                      </a:r>
                      <a:endParaRPr lang="ko-KR" altLang="en-US" sz="1400" b="1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4691"/>
                  </a:ext>
                </a:extLst>
              </a:tr>
              <a:tr h="1458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………</a:t>
                      </a:r>
                      <a:endParaRPr lang="ko-KR" altLang="en-US" sz="1400" b="1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………</a:t>
                      </a:r>
                      <a:endParaRPr lang="ko-KR" altLang="en-US" sz="1400" b="1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13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………</a:t>
                      </a:r>
                      <a:endParaRPr lang="ko-KR" altLang="en-US" sz="1400" b="1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………</a:t>
                      </a:r>
                      <a:endParaRPr lang="ko-KR" altLang="en-US" sz="1400" b="1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2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………</a:t>
                      </a:r>
                      <a:endParaRPr lang="ko-KR" altLang="en-US" sz="1400" b="1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………</a:t>
                      </a:r>
                      <a:endParaRPr lang="ko-KR" altLang="en-US" sz="1400" b="1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62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………</a:t>
                      </a:r>
                      <a:endParaRPr lang="ko-KR" altLang="en-US" sz="1400" b="1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………</a:t>
                      </a:r>
                      <a:endParaRPr lang="ko-KR" altLang="en-US" sz="1400" b="1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01396"/>
                  </a:ext>
                </a:extLst>
              </a:tr>
            </a:tbl>
          </a:graphicData>
        </a:graphic>
      </p:graphicFrame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10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BE91E-71A2-4767-8327-5659AD75AD70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42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68005" y="361950"/>
            <a:ext cx="3818249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3.1 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입출력 제어 환경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블록 판독 처리 절차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 smtClean="0">
              <a:latin typeface="+mn-ea"/>
              <a:ea typeface="+mn-ea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>
              <a:latin typeface="+mn-ea"/>
              <a:ea typeface="+mn-ea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ko-KR" altLang="en-US" sz="1400" i="0" dirty="0" smtClean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7740" y="1483858"/>
            <a:ext cx="1392964" cy="598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응용 프로그램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73234" y="2906906"/>
            <a:ext cx="5529129" cy="2758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운영체제</a:t>
            </a:r>
            <a:endParaRPr lang="en-US" altLang="ko-KR" sz="1400" b="1" dirty="0" smtClean="0"/>
          </a:p>
          <a:p>
            <a:pPr algn="ctr"/>
            <a:endParaRPr lang="en-US" altLang="ko-KR" sz="1400" b="1" dirty="0"/>
          </a:p>
          <a:p>
            <a:pPr algn="ctr"/>
            <a:endParaRPr lang="en-US" altLang="ko-KR" sz="1400" b="1" dirty="0" smtClean="0"/>
          </a:p>
          <a:p>
            <a:pPr algn="ctr"/>
            <a:endParaRPr lang="en-US" altLang="ko-KR" sz="1400" b="1" dirty="0"/>
          </a:p>
          <a:p>
            <a:pPr algn="ctr"/>
            <a:endParaRPr lang="en-US" altLang="ko-KR" sz="1400" b="1" dirty="0" smtClean="0"/>
          </a:p>
          <a:p>
            <a:pPr algn="ctr"/>
            <a:endParaRPr lang="en-US" altLang="ko-KR" sz="1400" b="1" dirty="0"/>
          </a:p>
          <a:p>
            <a:pPr algn="ctr"/>
            <a:endParaRPr lang="en-US" altLang="ko-KR" sz="1400" b="1" dirty="0" smtClean="0"/>
          </a:p>
          <a:p>
            <a:pPr algn="ctr"/>
            <a:endParaRPr lang="en-US" altLang="ko-KR" sz="1400" b="1" dirty="0"/>
          </a:p>
          <a:p>
            <a:pPr algn="ctr"/>
            <a:endParaRPr lang="en-US" altLang="ko-KR" sz="1400" b="1" dirty="0" smtClean="0"/>
          </a:p>
          <a:p>
            <a:pPr algn="ctr"/>
            <a:endParaRPr lang="ko-KR" altLang="en-US" sz="1400" b="1" dirty="0"/>
          </a:p>
        </p:txBody>
      </p:sp>
      <p:sp>
        <p:nvSpPr>
          <p:cNvPr id="8" name="순서도: 자기 디스크 7"/>
          <p:cNvSpPr/>
          <p:nvPr/>
        </p:nvSpPr>
        <p:spPr>
          <a:xfrm>
            <a:off x="6430711" y="5571862"/>
            <a:ext cx="1392964" cy="769122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보조기억장치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527262" y="2548192"/>
            <a:ext cx="737702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인터럽트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cxnSp>
        <p:nvCxnSpPr>
          <p:cNvPr id="12" name="직선 화살표 연결선 11"/>
          <p:cNvCxnSpPr>
            <a:stCxn id="26" idx="2"/>
            <a:endCxn id="8" idx="0"/>
          </p:cNvCxnSpPr>
          <p:nvPr/>
        </p:nvCxnSpPr>
        <p:spPr>
          <a:xfrm>
            <a:off x="6035029" y="4974428"/>
            <a:ext cx="1092164" cy="8538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60867" y="538698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접근</a:t>
            </a:r>
            <a:endParaRPr lang="en-US" altLang="ko-KR" sz="1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932686" y="5381512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데이터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제어 및 관리</a:t>
            </a:r>
            <a:r>
              <a:rPr lang="en-US" altLang="ko-KR" sz="1000" b="1" dirty="0" smtClean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51069" y="5316264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판독 데이터</a:t>
            </a:r>
            <a:endParaRPr lang="en-US" altLang="ko-KR" sz="10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577129" y="1155433"/>
            <a:ext cx="2983509" cy="147732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· · · · · · · · · · · · </a:t>
            </a:r>
          </a:p>
          <a:p>
            <a:r>
              <a:rPr lang="en-US" altLang="ko-KR" sz="1000" dirty="0" smtClean="0"/>
              <a:t>· · · · · · · · · · · · 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/* Get file into buffer */</a:t>
            </a:r>
          </a:p>
          <a:p>
            <a:r>
              <a:rPr lang="en-US" altLang="ko-KR" sz="1000" dirty="0" smtClean="0"/>
              <a:t> for (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 = 0; (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 &lt; (</a:t>
            </a:r>
            <a:r>
              <a:rPr lang="en-US" altLang="ko-KR" sz="1000" dirty="0" err="1" smtClean="0"/>
              <a:t>sizeof</a:t>
            </a:r>
            <a:r>
              <a:rPr lang="en-US" altLang="ko-KR" sz="1000" dirty="0" smtClean="0"/>
              <a:t>(buffer)-1) &amp;&amp;</a:t>
            </a:r>
          </a:p>
          <a:p>
            <a:r>
              <a:rPr lang="en-US" altLang="ko-KR" sz="1000" dirty="0" smtClean="0"/>
              <a:t>         ((</a:t>
            </a:r>
            <a:r>
              <a:rPr lang="en-US" altLang="ko-KR" sz="1000" dirty="0" err="1" smtClean="0"/>
              <a:t>ch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fgetc</a:t>
            </a:r>
            <a:r>
              <a:rPr lang="en-US" altLang="ko-KR" sz="1000" dirty="0" smtClean="0"/>
              <a:t>(stream)) != EOF) &amp;&amp; (</a:t>
            </a:r>
            <a:r>
              <a:rPr lang="en-US" altLang="ko-KR" sz="1000" dirty="0" err="1" smtClean="0"/>
              <a:t>ch</a:t>
            </a:r>
            <a:r>
              <a:rPr lang="en-US" altLang="ko-KR" sz="1000" dirty="0" smtClean="0"/>
              <a:t> != '\n'));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++)</a:t>
            </a:r>
          </a:p>
          <a:p>
            <a:r>
              <a:rPr lang="en-US" altLang="ko-KR" sz="1000" dirty="0" smtClean="0"/>
              <a:t>      buffer[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= </a:t>
            </a:r>
            <a:r>
              <a:rPr lang="en-US" altLang="ko-KR" sz="1000" dirty="0" err="1" smtClean="0"/>
              <a:t>ch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}</a:t>
            </a:r>
          </a:p>
          <a:p>
            <a:r>
              <a:rPr lang="en-US" altLang="ko-KR" sz="1000" dirty="0" smtClean="0"/>
              <a:t>· · · · · · · · · · · ·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221477" y="1983785"/>
            <a:ext cx="738211" cy="1151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3905427" y="1173617"/>
            <a:ext cx="671702" cy="31024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905428" y="2082063"/>
            <a:ext cx="666572" cy="55069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725966" y="2785929"/>
            <a:ext cx="3555051" cy="2136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/>
              <a:t>인터럽트 인터페이스</a:t>
            </a:r>
            <a:endParaRPr lang="ko-KR" altLang="en-US" sz="1000" b="1"/>
          </a:p>
        </p:txBody>
      </p:sp>
      <p:sp>
        <p:nvSpPr>
          <p:cNvPr id="25" name="직사각형 24"/>
          <p:cNvSpPr/>
          <p:nvPr/>
        </p:nvSpPr>
        <p:spPr>
          <a:xfrm>
            <a:off x="3556591" y="3966981"/>
            <a:ext cx="1520359" cy="100744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파일관리시스템</a:t>
            </a:r>
            <a:endParaRPr lang="en-US" altLang="ko-KR" sz="1000" b="1" dirty="0" smtClean="0"/>
          </a:p>
          <a:p>
            <a:pPr algn="ctr"/>
            <a:endParaRPr lang="en-US" altLang="ko-KR" sz="1000" b="1" dirty="0"/>
          </a:p>
          <a:p>
            <a:pPr algn="ctr"/>
            <a:endParaRPr lang="en-US" altLang="ko-KR" sz="1000" b="1" dirty="0" smtClean="0"/>
          </a:p>
          <a:p>
            <a:pPr algn="ctr"/>
            <a:endParaRPr lang="en-US" altLang="ko-KR" sz="1000" b="1" dirty="0"/>
          </a:p>
          <a:p>
            <a:pPr algn="ctr"/>
            <a:endParaRPr lang="ko-KR" altLang="en-US" sz="1000" b="1" dirty="0"/>
          </a:p>
        </p:txBody>
      </p:sp>
      <p:sp>
        <p:nvSpPr>
          <p:cNvPr id="26" name="직사각형 25"/>
          <p:cNvSpPr/>
          <p:nvPr/>
        </p:nvSpPr>
        <p:spPr>
          <a:xfrm>
            <a:off x="5274849" y="3966981"/>
            <a:ext cx="1520359" cy="100744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장치관리시스템</a:t>
            </a:r>
            <a:endParaRPr lang="en-US" altLang="ko-KR" sz="1000" b="1" dirty="0" smtClean="0"/>
          </a:p>
          <a:p>
            <a:pPr algn="ctr"/>
            <a:endParaRPr lang="en-US" altLang="ko-KR" sz="1000" b="1" dirty="0"/>
          </a:p>
          <a:p>
            <a:pPr algn="ctr"/>
            <a:endParaRPr lang="en-US" altLang="ko-KR" sz="1000" b="1" dirty="0" smtClean="0"/>
          </a:p>
          <a:p>
            <a:pPr algn="ctr"/>
            <a:endParaRPr lang="en-US" altLang="ko-KR" sz="1000" b="1" dirty="0"/>
          </a:p>
          <a:p>
            <a:pPr algn="ctr"/>
            <a:endParaRPr lang="ko-KR" altLang="en-US" sz="1000" b="1" dirty="0"/>
          </a:p>
        </p:txBody>
      </p:sp>
      <p:sp>
        <p:nvSpPr>
          <p:cNvPr id="27" name="직사각형 26"/>
          <p:cNvSpPr/>
          <p:nvPr/>
        </p:nvSpPr>
        <p:spPr>
          <a:xfrm>
            <a:off x="3315768" y="3854157"/>
            <a:ext cx="3811425" cy="123059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435264" y="3619403"/>
            <a:ext cx="148630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입출력 제어 시스템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069573" y="4313139"/>
            <a:ext cx="886781" cy="55399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· · · · · · · · ·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· · ·</a:t>
            </a:r>
            <a:endParaRPr lang="ko-KR" altLang="en-US" sz="1000" dirty="0" smtClean="0"/>
          </a:p>
          <a:p>
            <a:r>
              <a:rPr lang="en-US" altLang="ko-KR" sz="1000" dirty="0" smtClean="0"/>
              <a:t>· · · · · · · · ·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· · ·</a:t>
            </a:r>
            <a:endParaRPr lang="ko-KR" altLang="en-US" sz="1000" dirty="0" smtClean="0"/>
          </a:p>
          <a:p>
            <a:r>
              <a:rPr lang="en-US" altLang="ko-KR" sz="1000" dirty="0" smtClean="0"/>
              <a:t>· · · · · · · · ·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· · ·</a:t>
            </a:r>
            <a:endParaRPr lang="ko-KR" altLang="en-US" sz="1000" dirty="0" smtClean="0"/>
          </a:p>
        </p:txBody>
      </p:sp>
      <p:cxnSp>
        <p:nvCxnSpPr>
          <p:cNvPr id="34" name="직선 화살표 연결선 33"/>
          <p:cNvCxnSpPr>
            <a:stCxn id="18" idx="2"/>
            <a:endCxn id="32" idx="0"/>
          </p:cNvCxnSpPr>
          <p:nvPr/>
        </p:nvCxnSpPr>
        <p:spPr>
          <a:xfrm flipH="1">
            <a:off x="5503492" y="2098984"/>
            <a:ext cx="87091" cy="6869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29" idx="0"/>
          </p:cNvCxnSpPr>
          <p:nvPr/>
        </p:nvCxnSpPr>
        <p:spPr>
          <a:xfrm flipH="1">
            <a:off x="4512964" y="2999574"/>
            <a:ext cx="870886" cy="13135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55989" y="4371840"/>
            <a:ext cx="1116011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입출력 코드</a:t>
            </a:r>
            <a:r>
              <a:rPr lang="en-US" altLang="ko-KR" sz="800" b="1" dirty="0" smtClean="0">
                <a:latin typeface="+mn-ea"/>
              </a:rPr>
              <a:t>(</a:t>
            </a:r>
            <a:r>
              <a:rPr lang="ko-KR" altLang="en-US" sz="800" b="1" dirty="0" smtClean="0">
                <a:latin typeface="+mn-ea"/>
              </a:rPr>
              <a:t>기계어</a:t>
            </a:r>
            <a:r>
              <a:rPr lang="en-US" altLang="ko-KR" sz="800" b="1" dirty="0" smtClean="0">
                <a:latin typeface="+mn-ea"/>
              </a:rPr>
              <a:t>)</a:t>
            </a:r>
            <a:endParaRPr lang="ko-KR" altLang="en-US" sz="800" b="1" dirty="0">
              <a:latin typeface="+mn-ea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4956354" y="4496343"/>
            <a:ext cx="497306" cy="88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53660" y="4313139"/>
            <a:ext cx="975460" cy="55399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· · · · · · · · ·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· · ·</a:t>
            </a:r>
            <a:endParaRPr lang="ko-KR" altLang="en-US" sz="1000" dirty="0" smtClean="0"/>
          </a:p>
          <a:p>
            <a:r>
              <a:rPr lang="en-US" altLang="ko-KR" sz="1000" dirty="0" smtClean="0"/>
              <a:t>· · · · · · · · ·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· · ·</a:t>
            </a:r>
            <a:endParaRPr lang="ko-KR" altLang="en-US" sz="1000" dirty="0" smtClean="0"/>
          </a:p>
          <a:p>
            <a:r>
              <a:rPr lang="en-US" altLang="ko-KR" sz="1000" dirty="0" smtClean="0"/>
              <a:t>· · · · · · · · ·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· · ·</a:t>
            </a:r>
            <a:endParaRPr lang="ko-KR" altLang="en-US" sz="10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6482489" y="4371840"/>
            <a:ext cx="121860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장치제어</a:t>
            </a:r>
            <a:r>
              <a:rPr lang="ko-KR" altLang="en-US" sz="800" b="1" dirty="0" smtClean="0">
                <a:latin typeface="+mn-ea"/>
              </a:rPr>
              <a:t> 코드</a:t>
            </a:r>
            <a:r>
              <a:rPr lang="en-US" altLang="ko-KR" sz="800" b="1" dirty="0" smtClean="0">
                <a:latin typeface="+mn-ea"/>
              </a:rPr>
              <a:t>(</a:t>
            </a:r>
            <a:r>
              <a:rPr lang="ko-KR" altLang="en-US" sz="800" b="1" dirty="0" smtClean="0">
                <a:latin typeface="+mn-ea"/>
              </a:rPr>
              <a:t>기계어</a:t>
            </a:r>
            <a:r>
              <a:rPr lang="en-US" altLang="ko-KR" sz="800" b="1" dirty="0" smtClean="0">
                <a:latin typeface="+mn-ea"/>
              </a:rPr>
              <a:t>)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69932" y="4297800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>
                <a:latin typeface="+mn-ea"/>
              </a:rPr>
              <a:t>블록 접근 요청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316770" y="4717279"/>
            <a:ext cx="453162" cy="136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버퍼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543351" y="4854011"/>
            <a:ext cx="2472746" cy="974225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54" idx="0"/>
          </p:cNvCxnSpPr>
          <p:nvPr/>
        </p:nvCxnSpPr>
        <p:spPr>
          <a:xfrm flipH="1">
            <a:off x="4543351" y="2098984"/>
            <a:ext cx="1378217" cy="2618295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361826" y="231693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827953" y="336704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041760" y="449489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6581111" y="524848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600043" y="511116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5</a:t>
            </a:r>
            <a:endParaRPr lang="ko-KR" altLang="en-US" sz="11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853591" y="390600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6</a:t>
            </a:r>
            <a:endParaRPr lang="ko-KR" altLang="en-US" sz="11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5706896" y="2276152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/>
              <a:t>입력 </a:t>
            </a:r>
            <a:r>
              <a:rPr lang="ko-KR" altLang="en-US" sz="1000" b="1" dirty="0" smtClean="0"/>
              <a:t>데이터</a:t>
            </a:r>
            <a:endParaRPr lang="en-US" altLang="ko-KR" sz="1000" b="1" dirty="0" smtClean="0"/>
          </a:p>
        </p:txBody>
      </p:sp>
      <p:sp>
        <p:nvSpPr>
          <p:cNvPr id="75" name="직사각형 74"/>
          <p:cNvSpPr/>
          <p:nvPr/>
        </p:nvSpPr>
        <p:spPr>
          <a:xfrm>
            <a:off x="766970" y="3310059"/>
            <a:ext cx="1768144" cy="1007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chemeClr val="tx1"/>
                </a:solidFill>
              </a:rPr>
              <a:t>파일관리시스템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</a:rPr>
              <a:t>   -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파일 구성 관리 지원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chemeClr val="tx1"/>
                </a:solidFill>
              </a:rPr>
              <a:t>장치 관리 시스템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 -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실제로 저장 장치 접근을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위한 제어 지원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43" name="슬라이드 번호 개체 틀 1"/>
          <p:cNvSpPr txBox="1">
            <a:spLocks/>
          </p:cNvSpPr>
          <p:nvPr/>
        </p:nvSpPr>
        <p:spPr>
          <a:xfrm>
            <a:off x="6457950" y="634686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82AD0F-4E2F-45E3-B71A-30C12D5288B4}" type="slidenum">
              <a:rPr lang="ko-KR" altLang="en-US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5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68005" y="361950"/>
            <a:ext cx="3818249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3.1 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입출력 제어 환경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파일 식별 및 위치 정보를 가지고 있는 디렉터리 유지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i="0" dirty="0" smtClean="0">
                <a:latin typeface="굴림" panose="020B0600000101010101" pitchFamily="50" charset="-127"/>
              </a:rPr>
              <a:t>메인 메모리와 보조 저장 장치 사이에 데이터가 이동될 수 있는 통로 확립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b="1" i="0" dirty="0" smtClean="0">
                <a:latin typeface="굴림" panose="020B0600000101010101" pitchFamily="50" charset="-127"/>
              </a:rPr>
              <a:t>CPU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와 보조 저장 장치 사이의 통신 조정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85750" indent="-1270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 CPU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와 보조 저장 장치 사이의 속도 차이에 대한 균형 처리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즉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버퍼 관리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</a:p>
          <a:p>
            <a:pPr marL="285750" indent="-12700" eaLnBrk="1" hangingPunct="1">
              <a:spcBef>
                <a:spcPct val="0"/>
              </a:spcBef>
              <a:buFontTx/>
              <a:buChar char="-"/>
              <a:defRPr/>
            </a:pPr>
            <a:r>
              <a:rPr lang="ko-KR" altLang="en-US" sz="1400" b="1" i="0" dirty="0" smtClean="0">
                <a:latin typeface="굴림" panose="020B0600000101010101" pitchFamily="50" charset="-127"/>
              </a:rPr>
              <a:t> 송신자와 수신자 모두 준비되었을 때 데이터가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전송될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수 있도록 하는 데이터 관리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73050" eaLnBrk="1" hangingPunct="1">
              <a:spcBef>
                <a:spcPct val="0"/>
              </a:spcBef>
              <a:buNone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   송신자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버퍼에 데이터를 채우는 프로그램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혹은 장치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</a:p>
          <a:p>
            <a:pPr marL="273050" eaLnBrk="1" hangingPunct="1">
              <a:spcBef>
                <a:spcPct val="0"/>
              </a:spcBef>
              <a:buNone/>
              <a:defRPr/>
            </a:pPr>
            <a:r>
              <a:rPr lang="en-US" altLang="ko-KR" sz="1400" b="1" dirty="0">
                <a:latin typeface="굴림" panose="020B0600000101010101" pitchFamily="50" charset="-127"/>
              </a:rPr>
              <a:t>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수신자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버퍼의 데이터를 사용하는 프로그램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혹은 장치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i="0" dirty="0" smtClean="0">
                <a:latin typeface="굴림" panose="020B0600000101010101" pitchFamily="50" charset="-127"/>
              </a:rPr>
              <a:t>입력이나 출력으로 사용될 파일 준비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i="0" dirty="0" smtClean="0">
                <a:latin typeface="굴림" panose="020B0600000101010101" pitchFamily="50" charset="-127"/>
              </a:rPr>
              <a:t>입력이나 출력이 완료된 뒤의 파일 관리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 smtClean="0">
              <a:latin typeface="+mn-ea"/>
              <a:ea typeface="+mn-ea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>
              <a:latin typeface="+mn-ea"/>
              <a:ea typeface="+mn-ea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ko-KR" altLang="en-US" sz="1400" i="0" dirty="0" smtClean="0">
              <a:latin typeface="+mn-ea"/>
              <a:ea typeface="+mn-ea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257962" y="896143"/>
            <a:ext cx="3198027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 anchor="ctr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ko-KR" altLang="en-US" i="0" dirty="0" err="1" smtClean="0">
                <a:solidFill>
                  <a:schemeClr val="bg1"/>
                </a:solidFill>
                <a:latin typeface="+mj-ea"/>
                <a:ea typeface="+mj-ea"/>
              </a:rPr>
              <a:t>입출력제어</a:t>
            </a:r>
            <a:r>
              <a:rPr lang="ko-KR" altLang="en-US" i="0" dirty="0" smtClean="0">
                <a:solidFill>
                  <a:schemeClr val="bg1"/>
                </a:solidFill>
                <a:latin typeface="+mj-ea"/>
                <a:ea typeface="+mj-ea"/>
              </a:rPr>
              <a:t> 시스템 수행 기능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93953" y="4934548"/>
            <a:ext cx="1195754" cy="7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응용 프로그램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수신자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6603" y="4934548"/>
            <a:ext cx="1195754" cy="7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b="1" dirty="0" smtClean="0"/>
              <a:t>채널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송신자</a:t>
            </a:r>
            <a:r>
              <a:rPr lang="en-US" altLang="ko-KR" sz="1000" b="1" dirty="0" smtClean="0"/>
              <a:t>)</a:t>
            </a:r>
          </a:p>
          <a:p>
            <a:pPr algn="ctr"/>
            <a:endParaRPr lang="en-US" altLang="ko-KR" sz="1000" b="1" dirty="0"/>
          </a:p>
          <a:p>
            <a:pPr algn="ctr"/>
            <a:r>
              <a:rPr lang="ko-KR" altLang="en-US" sz="1000" b="1" dirty="0" smtClean="0"/>
              <a:t>채널 프로그램</a:t>
            </a:r>
            <a:endParaRPr lang="ko-KR" altLang="en-US" sz="1000" b="1" dirty="0"/>
          </a:p>
        </p:txBody>
      </p:sp>
      <p:sp>
        <p:nvSpPr>
          <p:cNvPr id="45" name="순서도: 자기 디스크 44"/>
          <p:cNvSpPr/>
          <p:nvPr/>
        </p:nvSpPr>
        <p:spPr>
          <a:xfrm>
            <a:off x="6768269" y="4674555"/>
            <a:ext cx="769121" cy="376015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자기 디스크 45"/>
          <p:cNvSpPr/>
          <p:nvPr/>
        </p:nvSpPr>
        <p:spPr>
          <a:xfrm>
            <a:off x="6768269" y="5284044"/>
            <a:ext cx="769121" cy="376015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자기 디스크 46"/>
          <p:cNvSpPr/>
          <p:nvPr/>
        </p:nvSpPr>
        <p:spPr>
          <a:xfrm>
            <a:off x="6768269" y="5907709"/>
            <a:ext cx="769121" cy="376015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546218" y="5187122"/>
            <a:ext cx="837490" cy="248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장치제어기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5546218" y="4862562"/>
            <a:ext cx="837490" cy="248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장치제어기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625326" y="4335617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판독 과정</a:t>
            </a:r>
            <a:endParaRPr lang="ko-KR" altLang="en-US" sz="1200" b="1" dirty="0"/>
          </a:p>
        </p:txBody>
      </p:sp>
      <p:sp>
        <p:nvSpPr>
          <p:cNvPr id="53" name="타원 52"/>
          <p:cNvSpPr/>
          <p:nvPr/>
        </p:nvSpPr>
        <p:spPr>
          <a:xfrm>
            <a:off x="2852215" y="4886890"/>
            <a:ext cx="984847" cy="914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b="1" smtClean="0"/>
              <a:t>운영체제</a:t>
            </a:r>
            <a:endParaRPr lang="ko-KR" altLang="en-US" sz="1000" b="1"/>
          </a:p>
        </p:txBody>
      </p:sp>
      <p:sp>
        <p:nvSpPr>
          <p:cNvPr id="54" name="직사각형 53"/>
          <p:cNvSpPr/>
          <p:nvPr/>
        </p:nvSpPr>
        <p:spPr>
          <a:xfrm>
            <a:off x="3055190" y="5364144"/>
            <a:ext cx="578896" cy="232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버퍼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2612911" y="5110568"/>
            <a:ext cx="3610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2852215" y="4802741"/>
            <a:ext cx="121721" cy="30782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15570" y="455307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인터럽트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792374" y="5110568"/>
            <a:ext cx="2842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3908584" y="4814013"/>
            <a:ext cx="121721" cy="30782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652295" y="4564351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판독수행</a:t>
            </a:r>
            <a:r>
              <a:rPr lang="ko-KR" altLang="en-US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명령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5272357" y="5281225"/>
            <a:ext cx="27386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endCxn id="50" idx="1"/>
          </p:cNvCxnSpPr>
          <p:nvPr/>
        </p:nvCxnSpPr>
        <p:spPr>
          <a:xfrm rot="5400000" flipH="1" flipV="1">
            <a:off x="5334796" y="5069803"/>
            <a:ext cx="294660" cy="128184"/>
          </a:xfrm>
          <a:prstGeom prst="bentConnector2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6563363" y="4862562"/>
            <a:ext cx="25443" cy="125623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endCxn id="45" idx="2"/>
          </p:cNvCxnSpPr>
          <p:nvPr/>
        </p:nvCxnSpPr>
        <p:spPr>
          <a:xfrm>
            <a:off x="6580263" y="4862562"/>
            <a:ext cx="188006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6580260" y="5475893"/>
            <a:ext cx="188006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6580263" y="6109232"/>
            <a:ext cx="188006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자유형 75"/>
          <p:cNvSpPr/>
          <p:nvPr/>
        </p:nvSpPr>
        <p:spPr>
          <a:xfrm>
            <a:off x="3349951" y="5606047"/>
            <a:ext cx="3819970" cy="545881"/>
          </a:xfrm>
          <a:custGeom>
            <a:avLst/>
            <a:gdLst>
              <a:gd name="connsiteX0" fmla="*/ 3819970 w 3819970"/>
              <a:gd name="connsiteY0" fmla="*/ 0 h 545881"/>
              <a:gd name="connsiteX1" fmla="*/ 2324456 w 3819970"/>
              <a:gd name="connsiteY1" fmla="*/ 487110 h 545881"/>
              <a:gd name="connsiteX2" fmla="*/ 581114 w 3819970"/>
              <a:gd name="connsiteY2" fmla="*/ 487110 h 545881"/>
              <a:gd name="connsiteX3" fmla="*/ 0 w 3819970"/>
              <a:gd name="connsiteY3" fmla="*/ 34183 h 54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9970" h="545881">
                <a:moveTo>
                  <a:pt x="3819970" y="0"/>
                </a:moveTo>
                <a:cubicBezTo>
                  <a:pt x="3342117" y="202962"/>
                  <a:pt x="2864265" y="405925"/>
                  <a:pt x="2324456" y="487110"/>
                </a:cubicBezTo>
                <a:cubicBezTo>
                  <a:pt x="1784647" y="568295"/>
                  <a:pt x="968523" y="562598"/>
                  <a:pt x="581114" y="487110"/>
                </a:cubicBezTo>
                <a:cubicBezTo>
                  <a:pt x="193705" y="411622"/>
                  <a:pt x="96852" y="222902"/>
                  <a:pt x="0" y="3418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753252" y="5339758"/>
            <a:ext cx="467098" cy="301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작업 영역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 flipH="1" flipV="1">
            <a:off x="2170632" y="5480256"/>
            <a:ext cx="8845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6383708" y="5298829"/>
            <a:ext cx="188006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462" y="864175"/>
            <a:ext cx="3361688" cy="6984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6" name="직사각형 85"/>
          <p:cNvSpPr/>
          <p:nvPr/>
        </p:nvSpPr>
        <p:spPr>
          <a:xfrm>
            <a:off x="7152829" y="674956"/>
            <a:ext cx="12939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굴림" panose="020B0600000101010101" pitchFamily="50" charset="-127"/>
              </a:rPr>
              <a:t>디렉터리 정보 일부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1080046" y="6056454"/>
            <a:ext cx="2794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 smtClean="0">
                <a:solidFill>
                  <a:srgbClr val="0033C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인터럽트가 </a:t>
            </a:r>
            <a:r>
              <a:rPr lang="ko-KR" altLang="en-US" sz="1000" u="sng" smtClean="0">
                <a:solidFill>
                  <a:srgbClr val="0033C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발생하면 운영체제 코드가 실행됨</a:t>
            </a:r>
            <a:endParaRPr lang="ko-KR" altLang="en-US" sz="1000" u="sng" dirty="0">
              <a:solidFill>
                <a:srgbClr val="0033C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7" name="슬라이드 번호 개체 틀 1"/>
          <p:cNvSpPr txBox="1">
            <a:spLocks/>
          </p:cNvSpPr>
          <p:nvPr/>
        </p:nvSpPr>
        <p:spPr>
          <a:xfrm>
            <a:off x="6457950" y="634686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82B0FE-EB4F-401F-AA44-660B6F7760A1}" type="slidenum">
              <a:rPr lang="ko-KR" altLang="en-US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27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68005" y="361950"/>
            <a:ext cx="3818249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3.2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 디렉터리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디렉터리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(directory)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시스템에 있는 모든 파일에 대한 파일 이름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저장 위치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파일 크기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파일 타입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액세스 권한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작성 날짜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수정 날짜</a:t>
            </a:r>
            <a:r>
              <a:rPr lang="en-US" altLang="ko-KR" sz="1400" b="1" dirty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등에 대한 정보를 포함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Tx/>
              <a:buChar char="-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 파일이 저장된 장치를 연결하기 위해 저장 장치에 대한 정보도 포함 가능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i="0" dirty="0" smtClean="0">
                <a:latin typeface="굴림" panose="020B0600000101010101" pitchFamily="50" charset="-127"/>
              </a:rPr>
              <a:t>파일 시스템은 파일 디렉터리 정보를 이용하여 시스템에 있는 모든 파일을 조직하고 관리함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사용자는 단지 논리적 디렉터리와 파일 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구조에만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관심을 기울이면 됨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r>
              <a:rPr lang="ko-KR" altLang="en-US" sz="1400" b="1" i="0" dirty="0" smtClean="0">
                <a:latin typeface="굴림" panose="020B0600000101010101" pitchFamily="50" charset="-127"/>
              </a:rPr>
              <a:t>파일에 대한 공간 할당 등 물리적 작업은 파일 시스템이 담당해서 처리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b="1" i="0" dirty="0" smtClean="0">
                <a:latin typeface="굴림" panose="020B0600000101010101" pitchFamily="50" charset="-127"/>
              </a:rPr>
              <a:t>Unix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계층 디렉터리 구조 예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 smtClean="0">
              <a:latin typeface="+mn-ea"/>
              <a:ea typeface="+mn-ea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>
              <a:latin typeface="+mn-ea"/>
              <a:ea typeface="+mn-ea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ko-KR" altLang="en-US" sz="1400" i="0" dirty="0" smtClean="0">
              <a:latin typeface="+mn-ea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45607" y="4127619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/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068082" y="4742916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bin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922661" y="47429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usr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163727" y="4742916"/>
            <a:ext cx="615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mydir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71234" y="4742916"/>
            <a:ext cx="454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dev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598063" y="5409488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adb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010879" y="5409488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cc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406395" y="5409488"/>
            <a:ext cx="5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yacc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479830" y="540948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addr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098526" y="5409488"/>
            <a:ext cx="754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console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731008" y="5409488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kbd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224644" y="5409488"/>
            <a:ext cx="51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tape</a:t>
            </a:r>
            <a:endParaRPr lang="ko-KR" altLang="en-US" sz="1400" b="1" dirty="0"/>
          </a:p>
        </p:txBody>
      </p:sp>
      <p:cxnSp>
        <p:nvCxnSpPr>
          <p:cNvPr id="51" name="직선 연결선 50"/>
          <p:cNvCxnSpPr>
            <a:endCxn id="37" idx="0"/>
          </p:cNvCxnSpPr>
          <p:nvPr/>
        </p:nvCxnSpPr>
        <p:spPr>
          <a:xfrm flipH="1">
            <a:off x="2279037" y="4450428"/>
            <a:ext cx="1566570" cy="2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endCxn id="38" idx="0"/>
          </p:cNvCxnSpPr>
          <p:nvPr/>
        </p:nvCxnSpPr>
        <p:spPr>
          <a:xfrm flipH="1">
            <a:off x="3131212" y="4465203"/>
            <a:ext cx="868461" cy="277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endCxn id="39" idx="0"/>
          </p:cNvCxnSpPr>
          <p:nvPr/>
        </p:nvCxnSpPr>
        <p:spPr>
          <a:xfrm>
            <a:off x="4053445" y="4465203"/>
            <a:ext cx="417995" cy="277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endCxn id="40" idx="0"/>
          </p:cNvCxnSpPr>
          <p:nvPr/>
        </p:nvCxnSpPr>
        <p:spPr>
          <a:xfrm>
            <a:off x="4163727" y="4435396"/>
            <a:ext cx="1534845" cy="30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37" idx="2"/>
            <a:endCxn id="41" idx="0"/>
          </p:cNvCxnSpPr>
          <p:nvPr/>
        </p:nvCxnSpPr>
        <p:spPr>
          <a:xfrm flipH="1">
            <a:off x="1830659" y="5050693"/>
            <a:ext cx="448378" cy="358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endCxn id="42" idx="0"/>
          </p:cNvCxnSpPr>
          <p:nvPr/>
        </p:nvCxnSpPr>
        <p:spPr>
          <a:xfrm flipH="1">
            <a:off x="2178553" y="5050693"/>
            <a:ext cx="92630" cy="358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45" idx="0"/>
          </p:cNvCxnSpPr>
          <p:nvPr/>
        </p:nvCxnSpPr>
        <p:spPr>
          <a:xfrm>
            <a:off x="2295851" y="5050693"/>
            <a:ext cx="363434" cy="358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505623" y="5050693"/>
            <a:ext cx="0" cy="306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560064" y="5050436"/>
            <a:ext cx="207838" cy="333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4175857" y="5050436"/>
            <a:ext cx="273925" cy="306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endCxn id="48" idx="0"/>
          </p:cNvCxnSpPr>
          <p:nvPr/>
        </p:nvCxnSpPr>
        <p:spPr>
          <a:xfrm>
            <a:off x="5731008" y="5050436"/>
            <a:ext cx="231794" cy="359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endCxn id="47" idx="0"/>
          </p:cNvCxnSpPr>
          <p:nvPr/>
        </p:nvCxnSpPr>
        <p:spPr>
          <a:xfrm flipH="1">
            <a:off x="5475745" y="5050436"/>
            <a:ext cx="139501" cy="359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endCxn id="49" idx="0"/>
          </p:cNvCxnSpPr>
          <p:nvPr/>
        </p:nvCxnSpPr>
        <p:spPr>
          <a:xfrm>
            <a:off x="5911079" y="5050436"/>
            <a:ext cx="573348" cy="359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011753" y="4127619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굴림" panose="020B0600000101010101" pitchFamily="50" charset="-127"/>
                <a:ea typeface="굴림" panose="020B0600000101010101" pitchFamily="50" charset="-127"/>
              </a:rPr>
              <a:t>루트 디렉터리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157406" y="4756602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서브 디렉터리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400051" y="571386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굴림" panose="020B0600000101010101" pitchFamily="50" charset="-127"/>
                <a:ea typeface="굴림" panose="020B0600000101010101" pitchFamily="50" charset="-127"/>
              </a:rPr>
              <a:t>파일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35" name="슬라이드 번호 개체 틀 1"/>
          <p:cNvSpPr txBox="1">
            <a:spLocks/>
          </p:cNvSpPr>
          <p:nvPr/>
        </p:nvSpPr>
        <p:spPr>
          <a:xfrm>
            <a:off x="6457950" y="634686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CCDBF9-044A-43C1-8BB5-D2ED3FC7E726}" type="slidenum">
              <a:rPr lang="ko-KR" altLang="en-US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41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68005" y="361950"/>
            <a:ext cx="3818249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3.2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 디렉터리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파일 식별을 위해 경로 이름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(pathname)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을 사용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루트부터 파일에 이르는 디렉터리를 나타냄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심볼 테이블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(symbol table)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사용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파일에 심벌 이름을 부여하여 이름으로 파일의 위치 식별</a:t>
            </a:r>
            <a:r>
              <a:rPr lang="en-US" altLang="ko-KR" sz="1400" b="1" dirty="0">
                <a:latin typeface="굴림" panose="020B0600000101010101" pitchFamily="50" charset="-127"/>
              </a:rPr>
              <a:t>·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탐색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디렉터리 연산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탐색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파일 이름이나 정보 식별을 위한 디렉터리 탐색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예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; DOS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의 </a:t>
            </a:r>
            <a:r>
              <a:rPr lang="en-US" altLang="ko-KR" sz="1400" b="1" dirty="0" err="1" smtClean="0">
                <a:latin typeface="굴림" panose="020B0600000101010101" pitchFamily="50" charset="-127"/>
              </a:rPr>
              <a:t>dir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Unix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의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ls)</a:t>
            </a: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파일 생성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새로운 파일이 생성되면 디렉터리 항목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(entry)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로 추가됨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파일 삭제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필요없는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파일 정보를 디렉토리로부터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삭제하고 차지한 </a:t>
            </a:r>
            <a:r>
              <a:rPr lang="ko-KR" altLang="en-US" sz="1400" b="1" dirty="0">
                <a:latin typeface="굴림" panose="020B0600000101010101" pitchFamily="50" charset="-127"/>
              </a:rPr>
              <a:t>공간을 </a:t>
            </a:r>
            <a:r>
              <a:rPr lang="en-US" altLang="ko-KR" sz="1400" b="1" dirty="0">
                <a:latin typeface="굴림" panose="020B0600000101010101" pitchFamily="50" charset="-127"/>
              </a:rPr>
              <a:t>free </a:t>
            </a:r>
            <a:r>
              <a:rPr lang="ko-KR" altLang="en-US" sz="1400" b="1" dirty="0">
                <a:latin typeface="굴림" panose="020B0600000101010101" pitchFamily="50" charset="-127"/>
              </a:rPr>
              <a:t>공간으로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환원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r>
              <a:rPr lang="ko-KR" altLang="en-US" sz="1400" b="1" dirty="0">
                <a:latin typeface="굴림" panose="020B0600000101010101" pitchFamily="50" charset="-127"/>
              </a:rPr>
              <a:t>리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스트 디렉터리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(list directory) 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디렉터리 내용을 보여줌으로써 파일 정보를 나타냄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백업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(Backup) 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시스템 장애를 대비하여 백업 파일 생성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 smtClean="0">
              <a:latin typeface="+mn-ea"/>
              <a:ea typeface="+mn-ea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>
              <a:latin typeface="+mn-ea"/>
              <a:ea typeface="+mn-ea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ko-KR" altLang="en-US" sz="1400" i="0" dirty="0" smtClean="0">
              <a:latin typeface="+mn-ea"/>
              <a:ea typeface="+mn-ea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7" name="슬라이드 번호 개체 틀 1"/>
          <p:cNvSpPr txBox="1">
            <a:spLocks/>
          </p:cNvSpPr>
          <p:nvPr/>
        </p:nvSpPr>
        <p:spPr>
          <a:xfrm>
            <a:off x="6457950" y="634686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0F85B-C47A-4A69-A408-78813AE270B8}" type="slidenum">
              <a:rPr lang="ko-KR" altLang="en-US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43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668005" y="361950"/>
            <a:ext cx="3818249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3.3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입출력 장치 제어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실제적인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물리적인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입출력 작업은 메인 메모리와 보조 저장 장치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혹은 출력 장치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사이에서 매우 복잡하게 처리됨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우리가 프로그램에서 사용하는 입출력 함수는 이러한 복잡한 것이 아닌 입출력을 단순화하기 위해 논리적 측면에서 제공 된 것임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일반적으로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CPU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는 입출력 작업에 관여하지 않음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.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 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I/O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채널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(channel) 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입출력 처리기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I/O processor)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에 위임하여 장치 제어 기능을 수행하도록 함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(I/O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채널은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채널 프로그램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으로 작동되는 입출력만 전담하는 일종의 작은 컴퓨터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(?))</a:t>
            </a: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채널 프로그램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I/O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채널 프로그램이 실행하는 프로그램으로 장치에 대한 접근이나 데이터 경로 제어에 필요한 연산들로 이루어짐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 smtClean="0">
              <a:latin typeface="+mn-ea"/>
              <a:ea typeface="+mn-ea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>
              <a:latin typeface="+mn-ea"/>
              <a:ea typeface="+mn-ea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ko-KR" altLang="en-US" sz="1400" i="0" dirty="0" smtClean="0">
              <a:latin typeface="+mn-ea"/>
              <a:ea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083616" y="4213077"/>
            <a:ext cx="1195754" cy="1938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b="1" dirty="0" smtClean="0">
                <a:solidFill>
                  <a:srgbClr val="0033CC"/>
                </a:solidFill>
              </a:rPr>
              <a:t>사용자 영역</a:t>
            </a:r>
            <a:endParaRPr lang="en-US" altLang="ko-KR" sz="1000" b="1" dirty="0" smtClean="0">
              <a:solidFill>
                <a:srgbClr val="0033CC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응용 프로그램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rgbClr val="0033CC"/>
                </a:solidFill>
              </a:rPr>
              <a:t>운영체제 영역</a:t>
            </a:r>
            <a:endParaRPr lang="en-US" altLang="ko-KR" sz="1000" b="1" dirty="0" smtClean="0">
              <a:solidFill>
                <a:srgbClr val="0033CC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수신자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8" name="순서도: 자기 디스크 47"/>
          <p:cNvSpPr/>
          <p:nvPr/>
        </p:nvSpPr>
        <p:spPr>
          <a:xfrm>
            <a:off x="6255514" y="4674555"/>
            <a:ext cx="769121" cy="376015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자기 디스크 48"/>
          <p:cNvSpPr/>
          <p:nvPr/>
        </p:nvSpPr>
        <p:spPr>
          <a:xfrm>
            <a:off x="6255514" y="5284044"/>
            <a:ext cx="769121" cy="376015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자기 디스크 49"/>
          <p:cNvSpPr/>
          <p:nvPr/>
        </p:nvSpPr>
        <p:spPr>
          <a:xfrm>
            <a:off x="6255514" y="5907709"/>
            <a:ext cx="769121" cy="376015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033463" y="5187122"/>
            <a:ext cx="837490" cy="248006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장치제어기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5033463" y="4862562"/>
            <a:ext cx="837490" cy="248006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장치제어기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2392045" y="5512789"/>
            <a:ext cx="578896" cy="232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버퍼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2478285" y="4737898"/>
            <a:ext cx="6937" cy="39599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40682" y="568992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인터럽트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3279619" y="5290032"/>
            <a:ext cx="284229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759602" y="5281225"/>
            <a:ext cx="27386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6050608" y="4862562"/>
            <a:ext cx="25443" cy="12562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endCxn id="48" idx="2"/>
          </p:cNvCxnSpPr>
          <p:nvPr/>
        </p:nvCxnSpPr>
        <p:spPr>
          <a:xfrm>
            <a:off x="6067508" y="4862562"/>
            <a:ext cx="188006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067505" y="5475893"/>
            <a:ext cx="188006" cy="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067508" y="6109232"/>
            <a:ext cx="188006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자유형 61"/>
          <p:cNvSpPr/>
          <p:nvPr/>
        </p:nvSpPr>
        <p:spPr>
          <a:xfrm>
            <a:off x="2786784" y="5641568"/>
            <a:ext cx="3851287" cy="414860"/>
          </a:xfrm>
          <a:custGeom>
            <a:avLst/>
            <a:gdLst>
              <a:gd name="connsiteX0" fmla="*/ 3819970 w 3819970"/>
              <a:gd name="connsiteY0" fmla="*/ 0 h 545881"/>
              <a:gd name="connsiteX1" fmla="*/ 2324456 w 3819970"/>
              <a:gd name="connsiteY1" fmla="*/ 487110 h 545881"/>
              <a:gd name="connsiteX2" fmla="*/ 581114 w 3819970"/>
              <a:gd name="connsiteY2" fmla="*/ 487110 h 545881"/>
              <a:gd name="connsiteX3" fmla="*/ 0 w 3819970"/>
              <a:gd name="connsiteY3" fmla="*/ 34183 h 54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9970" h="545881">
                <a:moveTo>
                  <a:pt x="3819970" y="0"/>
                </a:moveTo>
                <a:cubicBezTo>
                  <a:pt x="3342117" y="202962"/>
                  <a:pt x="2864265" y="405925"/>
                  <a:pt x="2324456" y="487110"/>
                </a:cubicBezTo>
                <a:cubicBezTo>
                  <a:pt x="1784647" y="568295"/>
                  <a:pt x="968523" y="562598"/>
                  <a:pt x="581114" y="487110"/>
                </a:cubicBezTo>
                <a:cubicBezTo>
                  <a:pt x="193705" y="411622"/>
                  <a:pt x="96852" y="222902"/>
                  <a:pt x="0" y="34183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769700" y="4737898"/>
            <a:ext cx="467098" cy="301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작업 영역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5870953" y="5298829"/>
            <a:ext cx="188006" cy="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1284290" y="4905063"/>
            <a:ext cx="859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33C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CPU</a:t>
            </a:r>
          </a:p>
          <a:p>
            <a:pPr algn="ctr"/>
            <a:r>
              <a:rPr lang="ko-KR" altLang="en-US" sz="1000" b="1" dirty="0" smtClean="0">
                <a:solidFill>
                  <a:srgbClr val="0033C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 메모리</a:t>
            </a:r>
            <a:endParaRPr lang="en-US" altLang="ko-KR" sz="1000" b="1" dirty="0">
              <a:solidFill>
                <a:srgbClr val="0033C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2083616" y="5114135"/>
            <a:ext cx="11957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811409" y="4373415"/>
            <a:ext cx="1195754" cy="7385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b="1" dirty="0" smtClean="0"/>
              <a:t>채널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송신자</a:t>
            </a:r>
            <a:r>
              <a:rPr lang="en-US" altLang="ko-KR" sz="1000" b="1" dirty="0" smtClean="0"/>
              <a:t>)</a:t>
            </a:r>
          </a:p>
          <a:p>
            <a:pPr algn="ctr"/>
            <a:endParaRPr lang="en-US" altLang="ko-KR" sz="1000" b="1" dirty="0"/>
          </a:p>
          <a:p>
            <a:pPr algn="ctr"/>
            <a:r>
              <a:rPr lang="ko-KR" altLang="en-US" sz="1000" b="1" dirty="0" smtClean="0"/>
              <a:t>채널 프로그램</a:t>
            </a:r>
            <a:endParaRPr lang="ko-KR" altLang="en-US" sz="1000" b="1" dirty="0"/>
          </a:p>
        </p:txBody>
      </p:sp>
      <p:sp>
        <p:nvSpPr>
          <p:cNvPr id="68" name="직사각형 67"/>
          <p:cNvSpPr/>
          <p:nvPr/>
        </p:nvSpPr>
        <p:spPr>
          <a:xfrm>
            <a:off x="3658054" y="4605000"/>
            <a:ext cx="1195754" cy="7385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b="1" dirty="0" smtClean="0"/>
              <a:t>채널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송신자</a:t>
            </a:r>
            <a:r>
              <a:rPr lang="en-US" altLang="ko-KR" sz="1000" b="1" dirty="0" smtClean="0"/>
              <a:t>)</a:t>
            </a:r>
          </a:p>
          <a:p>
            <a:pPr algn="ctr"/>
            <a:endParaRPr lang="en-US" altLang="ko-KR" sz="1000" b="1" dirty="0"/>
          </a:p>
          <a:p>
            <a:pPr algn="ctr"/>
            <a:r>
              <a:rPr lang="ko-KR" altLang="en-US" sz="1000" b="1" dirty="0" smtClean="0"/>
              <a:t>채널 프로그램</a:t>
            </a:r>
            <a:endParaRPr lang="ko-KR" altLang="en-US" sz="1000" b="1" dirty="0"/>
          </a:p>
        </p:txBody>
      </p:sp>
      <p:sp>
        <p:nvSpPr>
          <p:cNvPr id="69" name="직사각형 68"/>
          <p:cNvSpPr/>
          <p:nvPr/>
        </p:nvSpPr>
        <p:spPr>
          <a:xfrm>
            <a:off x="3563848" y="4934548"/>
            <a:ext cx="1195754" cy="7385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b="1" dirty="0" smtClean="0"/>
              <a:t>채널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송신자</a:t>
            </a:r>
            <a:r>
              <a:rPr lang="en-US" altLang="ko-KR" sz="1000" b="1" dirty="0" smtClean="0"/>
              <a:t>)</a:t>
            </a:r>
          </a:p>
          <a:p>
            <a:pPr algn="ctr"/>
            <a:endParaRPr lang="en-US" altLang="ko-KR" sz="1000" b="1" dirty="0"/>
          </a:p>
          <a:p>
            <a:pPr algn="ctr"/>
            <a:r>
              <a:rPr lang="ko-KR" altLang="en-US" sz="1000" b="1" dirty="0" smtClean="0"/>
              <a:t>채널 프로그램</a:t>
            </a:r>
            <a:endParaRPr lang="ko-KR" altLang="en-US" sz="1000" b="1" dirty="0"/>
          </a:p>
        </p:txBody>
      </p:sp>
      <p:cxnSp>
        <p:nvCxnSpPr>
          <p:cNvPr id="70" name="꺾인 연결선 69"/>
          <p:cNvCxnSpPr>
            <a:endCxn id="52" idx="1"/>
          </p:cNvCxnSpPr>
          <p:nvPr/>
        </p:nvCxnSpPr>
        <p:spPr>
          <a:xfrm rot="5400000" flipH="1" flipV="1">
            <a:off x="4822041" y="5069803"/>
            <a:ext cx="294660" cy="128184"/>
          </a:xfrm>
          <a:prstGeom prst="bentConnector2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53" idx="0"/>
          </p:cNvCxnSpPr>
          <p:nvPr/>
        </p:nvCxnSpPr>
        <p:spPr>
          <a:xfrm flipV="1">
            <a:off x="2681493" y="5050571"/>
            <a:ext cx="289448" cy="462218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3279370" y="5589703"/>
            <a:ext cx="284478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992331" y="477196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인터럽트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</p:spPr>
        <p:txBody>
          <a:bodyPr/>
          <a:lstStyle/>
          <a:p>
            <a:r>
              <a:rPr lang="en-US" altLang="ko-K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슬라이드 번호 개체 틀 1"/>
          <p:cNvSpPr txBox="1">
            <a:spLocks/>
          </p:cNvSpPr>
          <p:nvPr/>
        </p:nvSpPr>
        <p:spPr>
          <a:xfrm>
            <a:off x="6457950" y="634686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11536-3DDE-4E0A-AF59-B3C62DF221E5}" type="slidenum">
              <a:rPr lang="ko-KR" altLang="en-US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95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91091" y="361950"/>
            <a:ext cx="3970066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3.3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입출력 장치 제어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I/O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채널 명령의 종류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r>
              <a:rPr lang="ko-KR" altLang="en-US" sz="1400" b="1" dirty="0" smtClean="0">
                <a:solidFill>
                  <a:srgbClr val="0033CC"/>
                </a:solidFill>
                <a:latin typeface="굴림" panose="020B0600000101010101" pitchFamily="50" charset="-127"/>
              </a:rPr>
              <a:t>입출력 검사</a:t>
            </a:r>
            <a:r>
              <a:rPr lang="en-US" altLang="ko-KR" sz="1400" b="1" dirty="0" smtClean="0">
                <a:solidFill>
                  <a:srgbClr val="0033CC"/>
                </a:solidFill>
                <a:latin typeface="굴림" panose="020B0600000101010101" pitchFamily="50" charset="-127"/>
              </a:rPr>
              <a:t>(test I/O)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지정된 장치까지의 경로가 사용 중인지 여부 검사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r>
              <a:rPr lang="ko-KR" altLang="en-US" sz="1400" b="1" dirty="0" smtClean="0">
                <a:solidFill>
                  <a:srgbClr val="0033CC"/>
                </a:solidFill>
                <a:latin typeface="굴림" panose="020B0600000101010101" pitchFamily="50" charset="-127"/>
              </a:rPr>
              <a:t>입출력 개시</a:t>
            </a:r>
            <a:r>
              <a:rPr lang="en-US" altLang="ko-KR" sz="1400" b="1" dirty="0" smtClean="0">
                <a:solidFill>
                  <a:srgbClr val="0033CC"/>
                </a:solidFill>
                <a:latin typeface="굴림" panose="020B0600000101010101" pitchFamily="50" charset="-127"/>
              </a:rPr>
              <a:t>(start I/O)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특정 장치의 입출력 시작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입출력 중지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(halt I/O)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특정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장치의 입출력 중지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179387">
              <a:spcBef>
                <a:spcPct val="0"/>
              </a:spcBef>
              <a:buNone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i="0" dirty="0" smtClean="0">
                <a:latin typeface="+mn-ea"/>
                <a:ea typeface="+mn-ea"/>
              </a:rPr>
              <a:t>채널의 인터럽트 </a:t>
            </a:r>
            <a:r>
              <a:rPr lang="en-US" altLang="ko-KR" sz="1400" i="0" dirty="0" smtClean="0">
                <a:latin typeface="+mn-ea"/>
                <a:ea typeface="+mn-ea"/>
              </a:rPr>
              <a:t>: </a:t>
            </a:r>
            <a:r>
              <a:rPr lang="ko-KR" altLang="en-US" sz="1400" i="0" dirty="0" smtClean="0">
                <a:latin typeface="+mn-ea"/>
                <a:ea typeface="+mn-ea"/>
              </a:rPr>
              <a:t>입출력 작업이 완료되면 인터럽트를 통해 </a:t>
            </a:r>
            <a:r>
              <a:rPr lang="en-US" altLang="ko-KR" sz="1400" i="0" dirty="0" smtClean="0">
                <a:latin typeface="+mn-ea"/>
                <a:ea typeface="+mn-ea"/>
              </a:rPr>
              <a:t>CPU</a:t>
            </a:r>
            <a:r>
              <a:rPr lang="ko-KR" altLang="en-US" sz="1400" i="0" dirty="0" smtClean="0">
                <a:latin typeface="+mn-ea"/>
                <a:ea typeface="+mn-ea"/>
              </a:rPr>
              <a:t>에 통보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r>
              <a:rPr lang="ko-KR" altLang="en-US" sz="1400" dirty="0" smtClean="0">
                <a:latin typeface="굴림" panose="020B0600000101010101" pitchFamily="50" charset="-127"/>
              </a:rPr>
              <a:t>인터럽트가 발생하면 </a:t>
            </a:r>
            <a:r>
              <a:rPr lang="en-US" altLang="ko-KR" sz="1400" dirty="0" smtClean="0">
                <a:latin typeface="굴림" panose="020B0600000101010101" pitchFamily="50" charset="-127"/>
              </a:rPr>
              <a:t>CPU</a:t>
            </a:r>
            <a:r>
              <a:rPr lang="ko-KR" altLang="en-US" sz="1400" dirty="0" smtClean="0">
                <a:latin typeface="굴림" panose="020B0600000101010101" pitchFamily="50" charset="-127"/>
              </a:rPr>
              <a:t>는 운영체제를 실행</a:t>
            </a:r>
            <a:r>
              <a:rPr lang="en-US" altLang="ko-KR" sz="1400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dirty="0" smtClean="0">
                <a:latin typeface="굴림" panose="020B0600000101010101" pitchFamily="50" charset="-127"/>
              </a:rPr>
              <a:t>운영체제의 인터럽트 처리 루틴을 실행</a:t>
            </a:r>
            <a:r>
              <a:rPr lang="en-US" altLang="ko-KR" sz="1400" dirty="0" smtClean="0">
                <a:latin typeface="굴림" panose="020B0600000101010101" pitchFamily="50" charset="-127"/>
              </a:rPr>
              <a:t>)</a:t>
            </a:r>
            <a:endParaRPr lang="en-US" altLang="ko-KR" sz="1400" dirty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endParaRPr lang="en-US" altLang="ko-KR" sz="1400" i="0" dirty="0" smtClean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Tx/>
              <a:buChar char="-"/>
              <a:defRPr/>
            </a:pPr>
            <a:r>
              <a:rPr lang="ko-KR" altLang="en-US" sz="1400" dirty="0" smtClean="0">
                <a:latin typeface="굴림" panose="020B0600000101010101" pitchFamily="50" charset="-127"/>
              </a:rPr>
              <a:t>인터럽트 처리 루틴은 인터럽트의 종류</a:t>
            </a:r>
            <a:r>
              <a:rPr lang="en-US" altLang="ko-KR" sz="1400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dirty="0" smtClean="0">
                <a:latin typeface="굴림" panose="020B0600000101010101" pitchFamily="50" charset="-127"/>
              </a:rPr>
              <a:t>원인</a:t>
            </a:r>
            <a:r>
              <a:rPr lang="en-US" altLang="ko-KR" sz="1400" dirty="0" smtClean="0">
                <a:latin typeface="굴림" panose="020B0600000101010101" pitchFamily="50" charset="-127"/>
              </a:rPr>
              <a:t>)</a:t>
            </a:r>
            <a:r>
              <a:rPr lang="ko-KR" altLang="en-US" sz="1400" dirty="0" smtClean="0">
                <a:latin typeface="굴림" panose="020B0600000101010101" pitchFamily="50" charset="-127"/>
              </a:rPr>
              <a:t>을 식별하고 이를 처리하는 코드 부분</a:t>
            </a:r>
            <a:r>
              <a:rPr lang="en-US" altLang="ko-KR" sz="1400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dirty="0" smtClean="0">
                <a:latin typeface="굴림" panose="020B0600000101010101" pitchFamily="50" charset="-127"/>
              </a:rPr>
              <a:t>루틴</a:t>
            </a:r>
            <a:r>
              <a:rPr lang="en-US" altLang="ko-KR" sz="1400" dirty="0" smtClean="0">
                <a:latin typeface="굴림" panose="020B0600000101010101" pitchFamily="50" charset="-127"/>
              </a:rPr>
              <a:t>)</a:t>
            </a:r>
            <a:r>
              <a:rPr lang="ko-KR" altLang="en-US" sz="1400" dirty="0" smtClean="0">
                <a:latin typeface="굴림" panose="020B0600000101010101" pitchFamily="50" charset="-127"/>
              </a:rPr>
              <a:t>으로 분기함 </a:t>
            </a:r>
            <a:endParaRPr lang="en-US" altLang="ko-KR" sz="1400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 smtClean="0">
              <a:latin typeface="+mn-ea"/>
              <a:ea typeface="+mn-ea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ko-KR" altLang="en-US" sz="1400" i="0" dirty="0" smtClean="0"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050849" y="4875604"/>
            <a:ext cx="3042303" cy="13727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856230" y="4875604"/>
            <a:ext cx="1444239" cy="1965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인터럽트 처리 루틴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10386" y="5272756"/>
            <a:ext cx="828942" cy="2478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루틴</a:t>
            </a:r>
            <a:r>
              <a:rPr lang="en-US" altLang="ko-KR" sz="800" dirty="0" smtClean="0"/>
              <a:t>-4</a:t>
            </a:r>
            <a:endParaRPr lang="ko-KR" altLang="en-US" sz="800" dirty="0"/>
          </a:p>
        </p:txBody>
      </p:sp>
      <p:sp>
        <p:nvSpPr>
          <p:cNvPr id="36" name="직사각형 35"/>
          <p:cNvSpPr/>
          <p:nvPr/>
        </p:nvSpPr>
        <p:spPr>
          <a:xfrm>
            <a:off x="5110386" y="5521294"/>
            <a:ext cx="828942" cy="2478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루틴</a:t>
            </a:r>
            <a:r>
              <a:rPr lang="en-US" altLang="ko-KR" sz="800" dirty="0" smtClean="0"/>
              <a:t>-5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5110386" y="5764670"/>
            <a:ext cx="828942" cy="2478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루틴</a:t>
            </a:r>
            <a:r>
              <a:rPr lang="en-US" altLang="ko-KR" sz="800" dirty="0" smtClean="0"/>
              <a:t>-6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3315770" y="5272756"/>
            <a:ext cx="828942" cy="2478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루틴</a:t>
            </a:r>
            <a:r>
              <a:rPr lang="en-US" altLang="ko-KR" sz="800" dirty="0" smtClean="0"/>
              <a:t>-1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3315770" y="5521294"/>
            <a:ext cx="828942" cy="2478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루틴</a:t>
            </a:r>
            <a:r>
              <a:rPr lang="en-US" altLang="ko-KR" sz="800" dirty="0" smtClean="0"/>
              <a:t>-2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3315770" y="5764670"/>
            <a:ext cx="828942" cy="2478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루틴</a:t>
            </a:r>
            <a:r>
              <a:rPr lang="en-US" altLang="ko-KR" sz="800" dirty="0" smtClean="0"/>
              <a:t>-3</a:t>
            </a:r>
            <a:endParaRPr lang="ko-KR" altLang="en-US" sz="8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4572000" y="4623275"/>
            <a:ext cx="0" cy="2523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847685" y="4398834"/>
            <a:ext cx="1444239" cy="196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00FF"/>
                </a:solidFill>
              </a:rPr>
              <a:t>인터럽트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cxnSp>
        <p:nvCxnSpPr>
          <p:cNvPr id="48" name="꺾인 연결선 47"/>
          <p:cNvCxnSpPr>
            <a:endCxn id="36" idx="1"/>
          </p:cNvCxnSpPr>
          <p:nvPr/>
        </p:nvCxnSpPr>
        <p:spPr>
          <a:xfrm rot="16200000" flipH="1">
            <a:off x="4553570" y="5088391"/>
            <a:ext cx="573051" cy="540582"/>
          </a:xfrm>
          <a:prstGeom prst="bentConnector2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20" name="슬라이드 번호 개체 틀 1"/>
          <p:cNvSpPr txBox="1">
            <a:spLocks/>
          </p:cNvSpPr>
          <p:nvPr/>
        </p:nvSpPr>
        <p:spPr>
          <a:xfrm>
            <a:off x="6457950" y="634686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C4B1C2-5159-4308-9576-D8DE35ACB7C5}" type="slidenum">
              <a:rPr lang="ko-KR" altLang="en-US"/>
              <a:t>8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178896" y="6007339"/>
            <a:ext cx="7328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운영 체제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41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591091" y="361950"/>
            <a:ext cx="3970066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3.4 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파일의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입출력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파일 개방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(file open)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은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open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문에 의해 명시적으로 행해지거나 혹은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read/write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문에 의해 묵시적으로 연결되어 수행하기도 함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File Open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수행 작업들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파일 개방은 파일 판독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/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기록 이전에 먼저 수행되어야 함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필요한 경우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오퍼레이터에게 테이프 릴이나 디스크 등을 준비하도록 요구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필요한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channel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프로그램 골격 구성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레이블 검사를 통해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파일이 입력을 위해 개방되어 있는지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출력을 위해 개방되어 있는지 검사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파일 접근하려는 사용자의 권한 검사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파일의 버퍼 구역 구성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기록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연산을 위한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open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인 경우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시스템의 파일 디렉터리에 파일 제어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정보를 기록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179387">
              <a:spcBef>
                <a:spcPct val="0"/>
              </a:spcBef>
              <a:buNone/>
              <a:defRPr/>
            </a:pPr>
            <a:r>
              <a:rPr lang="en-US" altLang="ko-KR" sz="1400" b="1" dirty="0">
                <a:latin typeface="굴림" panose="020B0600000101010101" pitchFamily="50" charset="-127"/>
              </a:rPr>
              <a:t>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    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판독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/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기록을 위한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open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인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경우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디렉터리로부터  파일 제어를 위한 정보를 메모리에 생성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179387">
              <a:spcBef>
                <a:spcPct val="0"/>
              </a:spcBef>
              <a:buNone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b="1" i="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File</a:t>
            </a:r>
            <a:r>
              <a:rPr lang="ko-KR" altLang="en-US" sz="1400" b="1" i="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400" b="1" i="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Close </a:t>
            </a:r>
            <a:r>
              <a:rPr lang="ko-KR" altLang="en-US" sz="1400" b="1" i="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수행 작업들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파일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폐쇄는 파일의 모든 사용 이후에 이루어짐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)</a:t>
            </a: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기록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출력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의 경우 버퍼 구역을 비움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즉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디스크로 기록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버퍼와 채널 프로그램이 차지한 메모리 공간을 빈 공간으로 반환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>
                <a:latin typeface="굴림" panose="020B0600000101010101" pitchFamily="50" charset="-127"/>
              </a:rPr>
              <a:t>재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사용을 위해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i="0" u="sng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출력의 경우</a:t>
            </a:r>
            <a:r>
              <a:rPr lang="en-US" altLang="ko-KR" sz="1400" b="1" u="sng" dirty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400" b="1" u="sng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필요한 경우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출력 파일에 파일 끝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(end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-of-file)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마크를 표시하고 파일 제어 블록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(File Control Block)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 내용을 디렉터리에 반영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522287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저장 매체 정리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 smtClean="0">
              <a:latin typeface="+mn-ea"/>
              <a:ea typeface="+mn-ea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ko-KR" altLang="en-US" sz="1400" i="0" dirty="0" smtClean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57962" y="896143"/>
            <a:ext cx="3198027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 anchor="ctr"/>
          <a:lstStyle/>
          <a:p>
            <a:pPr algn="just" eaLnBrk="1" latinLnBrk="1" hangingPunct="1">
              <a:lnSpc>
                <a:spcPct val="150000"/>
              </a:lnSpc>
              <a:defRPr/>
            </a:pP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3.4.5 </a:t>
            </a:r>
            <a:r>
              <a:rPr lang="ko-KR" altLang="en-US" i="0" dirty="0" smtClean="0">
                <a:solidFill>
                  <a:schemeClr val="bg1"/>
                </a:solidFill>
                <a:latin typeface="+mj-ea"/>
                <a:ea typeface="+mj-ea"/>
              </a:rPr>
              <a:t>파일 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Open</a:t>
            </a:r>
            <a:r>
              <a:rPr lang="ko-KR" altLang="en-US" i="0" dirty="0" smtClean="0">
                <a:solidFill>
                  <a:schemeClr val="bg1"/>
                </a:solidFill>
                <a:latin typeface="+mj-ea"/>
                <a:ea typeface="+mj-ea"/>
              </a:rPr>
              <a:t>과 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Close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10" name="슬라이드 번호 개체 틀 1"/>
          <p:cNvSpPr txBox="1">
            <a:spLocks/>
          </p:cNvSpPr>
          <p:nvPr/>
        </p:nvSpPr>
        <p:spPr>
          <a:xfrm>
            <a:off x="6457950" y="634686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DDF3EA-A6EE-4926-8A56-A450E6BF691F}" type="slidenum">
              <a:rPr lang="ko-KR" altLang="en-US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989</TotalTime>
  <Words>4192</Words>
  <Application>Microsoft Office PowerPoint</Application>
  <PresentationFormat>화면 슬라이드 쇼(4:3)</PresentationFormat>
  <Paragraphs>917</Paragraphs>
  <Slides>27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굴림</vt:lpstr>
      <vt:lpstr>맑은</vt:lpstr>
      <vt:lpstr>맑은 고딕</vt:lpstr>
      <vt:lpstr>신명조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파일의 입출력 제어</dc:title>
  <dc:creator>KCH</dc:creator>
  <cp:lastModifiedBy>삼성영동IT</cp:lastModifiedBy>
  <cp:revision>137</cp:revision>
  <dcterms:created xsi:type="dcterms:W3CDTF">2019-07-17T02:58:02Z</dcterms:created>
  <dcterms:modified xsi:type="dcterms:W3CDTF">2019-08-02T12:11:06Z</dcterms:modified>
</cp:coreProperties>
</file>