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83" r:id="rId3"/>
    <p:sldId id="258" r:id="rId4"/>
    <p:sldId id="285" r:id="rId5"/>
    <p:sldId id="286" r:id="rId6"/>
    <p:sldId id="287" r:id="rId7"/>
    <p:sldId id="284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300" r:id="rId20"/>
    <p:sldId id="299" r:id="rId21"/>
    <p:sldId id="301" r:id="rId22"/>
    <p:sldId id="305" r:id="rId23"/>
    <p:sldId id="304" r:id="rId24"/>
    <p:sldId id="306" r:id="rId25"/>
    <p:sldId id="307" r:id="rId26"/>
    <p:sldId id="308" r:id="rId27"/>
    <p:sldId id="309" r:id="rId28"/>
    <p:sldId id="303" r:id="rId29"/>
    <p:sldId id="310" r:id="rId30"/>
    <p:sldId id="314" r:id="rId31"/>
    <p:sldId id="315" r:id="rId32"/>
    <p:sldId id="313" r:id="rId33"/>
    <p:sldId id="311" r:id="rId34"/>
    <p:sldId id="312" r:id="rId35"/>
    <p:sldId id="316" r:id="rId36"/>
    <p:sldId id="317" r:id="rId37"/>
    <p:sldId id="318" r:id="rId38"/>
    <p:sldId id="319" r:id="rId39"/>
    <p:sldId id="320" r:id="rId40"/>
    <p:sldId id="323" r:id="rId41"/>
    <p:sldId id="324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102" autoAdjust="0"/>
  </p:normalViewPr>
  <p:slideViewPr>
    <p:cSldViewPr snapToGrid="0" showGuides="1">
      <p:cViewPr varScale="1">
        <p:scale>
          <a:sx n="112" d="100"/>
          <a:sy n="112" d="100"/>
        </p:scale>
        <p:origin x="768" y="96"/>
      </p:cViewPr>
      <p:guideLst>
        <p:guide orient="horz" pos="38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0A465-B629-4B46-9C67-46B920747655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D57E3-6AD5-4567-83DE-13835085F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82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9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4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6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06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91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83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16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8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89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82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04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78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03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74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6769" y="6356351"/>
            <a:ext cx="698191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15963" y="620688"/>
            <a:ext cx="7712075" cy="1028898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None/>
            </a:pPr>
            <a:r>
              <a:rPr lang="en-US" altLang="ko-KR" sz="3600" b="1" dirty="0">
                <a:latin typeface="글림"/>
              </a:rPr>
              <a:t>4. </a:t>
            </a:r>
            <a:r>
              <a:rPr lang="ko-KR" altLang="en-US" sz="3600" b="1" dirty="0">
                <a:latin typeface="글림"/>
              </a:rPr>
              <a:t>순차 </a:t>
            </a:r>
            <a:r>
              <a:rPr lang="ko-KR" altLang="en-US" sz="3600" b="1" dirty="0" smtClean="0">
                <a:latin typeface="글림"/>
              </a:rPr>
              <a:t>파일</a:t>
            </a:r>
            <a:endParaRPr lang="ko-KR" altLang="en-US" sz="3600" b="1" i="0" dirty="0">
              <a:solidFill>
                <a:srgbClr val="000000"/>
              </a:solidFill>
              <a:latin typeface="글림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33463" y="1919931"/>
            <a:ext cx="7086600" cy="2257479"/>
            <a:chOff x="1033463" y="1386746"/>
            <a:chExt cx="7086600" cy="2257479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3463" y="1612900"/>
              <a:ext cx="7086600" cy="2031325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marL="428625" indent="-342900"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AutoNum type="arabicPeriod"/>
                <a:defRPr/>
              </a:pPr>
              <a:endParaRPr lang="en-US" altLang="ko-KR" sz="1400" b="1" dirty="0" smtClean="0">
                <a:latin typeface="신명조"/>
              </a:endParaRPr>
            </a:p>
            <a:p>
              <a:pPr marL="428625" indent="-342900"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AutoNum type="arabicPeriod"/>
                <a:defRPr/>
              </a:pPr>
              <a:r>
                <a:rPr lang="ko-KR" altLang="en-US" sz="1400" b="1" dirty="0" smtClean="0">
                  <a:latin typeface="신명조"/>
                </a:rPr>
                <a:t>순차 파일의 구성과 장단점을 설명할 수 있다</a:t>
              </a:r>
              <a:r>
                <a:rPr lang="en-US" altLang="ko-KR" sz="1400" b="1" dirty="0" smtClean="0">
                  <a:latin typeface="신명조"/>
                </a:rPr>
                <a:t>.</a:t>
              </a:r>
            </a:p>
            <a:p>
              <a:pPr marL="428625" indent="-342900"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AutoNum type="arabicPeriod"/>
                <a:defRPr/>
              </a:pPr>
              <a:r>
                <a:rPr lang="ko-KR" altLang="en-US" sz="1400" b="1" dirty="0" smtClean="0">
                  <a:latin typeface="신명조"/>
                </a:rPr>
                <a:t>순차 파일의 종류를 구분하고 각 종류의 특성을 비교할 수 있다</a:t>
              </a:r>
              <a:r>
                <a:rPr lang="en-US" altLang="ko-KR" sz="1400" b="1" dirty="0" smtClean="0">
                  <a:latin typeface="신명조"/>
                </a:rPr>
                <a:t>.</a:t>
              </a:r>
              <a:endParaRPr lang="en-US" altLang="ko-KR" sz="1400" b="1" i="0" dirty="0" smtClean="0">
                <a:latin typeface="신명조"/>
              </a:endParaRPr>
            </a:p>
            <a:p>
              <a:pPr marL="428625" indent="-342900"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AutoNum type="arabicPeriod"/>
                <a:defRPr/>
              </a:pPr>
              <a:r>
                <a:rPr lang="ko-KR" altLang="en-US" sz="1400" b="1" dirty="0" smtClean="0">
                  <a:latin typeface="신명조"/>
                </a:rPr>
                <a:t>순차 파일을 설계하고 프로그래밍 언어를 이용하여 순차 파일 생성</a:t>
              </a:r>
              <a:r>
                <a:rPr lang="en-US" altLang="ko-KR" sz="1400" b="1" dirty="0" smtClean="0">
                  <a:latin typeface="신명조"/>
                </a:rPr>
                <a:t>, </a:t>
              </a:r>
              <a:r>
                <a:rPr lang="ko-KR" altLang="en-US" sz="1400" b="1" dirty="0" smtClean="0">
                  <a:latin typeface="신명조"/>
                </a:rPr>
                <a:t>레코드 삽입</a:t>
              </a:r>
              <a:r>
                <a:rPr lang="en-US" altLang="ko-KR" sz="1400" b="1" dirty="0" smtClean="0">
                  <a:latin typeface="신명조"/>
                </a:rPr>
                <a:t>, </a:t>
              </a:r>
              <a:r>
                <a:rPr lang="ko-KR" altLang="en-US" sz="1400" b="1" dirty="0" smtClean="0">
                  <a:latin typeface="신명조"/>
                </a:rPr>
                <a:t>삭제</a:t>
              </a:r>
              <a:r>
                <a:rPr lang="en-US" altLang="ko-KR" sz="1400" b="1" dirty="0" smtClean="0">
                  <a:latin typeface="신명조"/>
                </a:rPr>
                <a:t>, </a:t>
              </a:r>
              <a:r>
                <a:rPr lang="ko-KR" altLang="en-US" sz="1400" b="1" dirty="0" smtClean="0">
                  <a:latin typeface="신명조"/>
                </a:rPr>
                <a:t>갱신</a:t>
              </a:r>
              <a:r>
                <a:rPr lang="en-US" altLang="ko-KR" sz="1400" b="1" dirty="0" smtClean="0">
                  <a:latin typeface="신명조"/>
                </a:rPr>
                <a:t>, </a:t>
              </a:r>
              <a:r>
                <a:rPr lang="ko-KR" altLang="en-US" sz="1400" b="1" dirty="0" smtClean="0">
                  <a:latin typeface="신명조"/>
                </a:rPr>
                <a:t>검색 기능을 갖는 프로그램을 개발할 수 있다</a:t>
              </a:r>
              <a:r>
                <a:rPr lang="en-US" altLang="ko-KR" sz="1400" b="1" dirty="0" smtClean="0">
                  <a:latin typeface="신명조"/>
                </a:rPr>
                <a:t>.</a:t>
              </a:r>
            </a:p>
            <a:p>
              <a:pPr marL="428625" indent="-342900"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AutoNum type="arabicPeriod"/>
                <a:defRPr/>
              </a:pPr>
              <a:endParaRPr lang="en-US" altLang="ko-KR" sz="1400" b="1" dirty="0" smtClean="0">
                <a:latin typeface="신명조"/>
              </a:endParaRPr>
            </a:p>
          </p:txBody>
        </p:sp>
        <p:sp>
          <p:nvSpPr>
            <p:cNvPr id="8" name="직사각형 1"/>
            <p:cNvSpPr>
              <a:spLocks noChangeArrowheads="1"/>
            </p:cNvSpPr>
            <p:nvPr/>
          </p:nvSpPr>
          <p:spPr bwMode="auto">
            <a:xfrm>
              <a:off x="3817016" y="1386746"/>
              <a:ext cx="1512888" cy="369332"/>
            </a:xfrm>
            <a:prstGeom prst="rect">
              <a:avLst/>
            </a:prstGeom>
            <a:solidFill>
              <a:srgbClr val="00206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0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600" b="1" i="0" dirty="0" smtClean="0">
                  <a:solidFill>
                    <a:schemeClr val="bg1"/>
                  </a:solidFill>
                  <a:latin typeface="맑은"/>
                </a:rPr>
                <a:t>단원 목표</a:t>
              </a:r>
              <a:endParaRPr lang="ko-KR" altLang="en-US" sz="1600" b="1" i="0" dirty="0">
                <a:solidFill>
                  <a:schemeClr val="bg1"/>
                </a:solidFill>
                <a:latin typeface="맑은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33463" y="4481389"/>
            <a:ext cx="7086600" cy="1655808"/>
            <a:chOff x="1033463" y="1342087"/>
            <a:chExt cx="7086600" cy="1655808"/>
          </a:xfrm>
        </p:grpSpPr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1033463" y="1612900"/>
              <a:ext cx="7086600" cy="1384995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marL="85725" algn="just">
                <a:lnSpc>
                  <a:spcPct val="200000"/>
                </a:lnSpc>
                <a:spcBef>
                  <a:spcPct val="0"/>
                </a:spcBef>
                <a:buNone/>
                <a:defRPr/>
              </a:pPr>
              <a:r>
                <a:rPr lang="en-US" altLang="ko-KR" sz="1400" b="1" dirty="0">
                  <a:latin typeface="신명조"/>
                </a:rPr>
                <a:t>	</a:t>
              </a:r>
              <a:r>
                <a:rPr lang="en-US" altLang="ko-KR" sz="1400" b="1" dirty="0" smtClean="0">
                  <a:latin typeface="신명조"/>
                </a:rPr>
                <a:t>4.0 </a:t>
              </a:r>
              <a:r>
                <a:rPr lang="ko-KR" altLang="en-US" sz="1400" b="1" dirty="0" smtClean="0">
                  <a:latin typeface="신명조"/>
                </a:rPr>
                <a:t>순차 </a:t>
              </a:r>
              <a:r>
                <a:rPr lang="ko-KR" altLang="en-US" sz="1400" b="1" dirty="0">
                  <a:latin typeface="신명조"/>
                </a:rPr>
                <a:t>파일 개요</a:t>
              </a:r>
              <a:r>
                <a:rPr lang="en-US" altLang="ko-KR" sz="1400" b="1" i="0" dirty="0" smtClean="0">
                  <a:latin typeface="신명조"/>
                </a:rPr>
                <a:t>		</a:t>
              </a:r>
              <a:r>
                <a:rPr lang="en-US" altLang="ko-KR" sz="1400" b="1" dirty="0">
                  <a:latin typeface="신명조"/>
                </a:rPr>
                <a:t>4.3 </a:t>
              </a:r>
              <a:r>
                <a:rPr lang="ko-KR" altLang="en-US" sz="1400" b="1" dirty="0">
                  <a:latin typeface="신명조"/>
                </a:rPr>
                <a:t>순차 파일의 설계 및 </a:t>
              </a:r>
              <a:r>
                <a:rPr lang="ko-KR" altLang="en-US" sz="1400" b="1" dirty="0" smtClean="0">
                  <a:latin typeface="신명조"/>
                </a:rPr>
                <a:t>생성</a:t>
              </a:r>
              <a:endParaRPr lang="en-US" altLang="ko-KR" sz="1400" b="1" dirty="0" smtClean="0">
                <a:latin typeface="신명조"/>
              </a:endParaRPr>
            </a:p>
            <a:p>
              <a:pPr marL="85725" algn="just">
                <a:lnSpc>
                  <a:spcPct val="200000"/>
                </a:lnSpc>
                <a:spcBef>
                  <a:spcPct val="0"/>
                </a:spcBef>
                <a:buNone/>
                <a:defRPr/>
              </a:pPr>
              <a:r>
                <a:rPr lang="en-US" altLang="ko-KR" sz="1400" b="1" dirty="0">
                  <a:latin typeface="신명조"/>
                </a:rPr>
                <a:t>	4.1 </a:t>
              </a:r>
              <a:r>
                <a:rPr lang="ko-KR" altLang="en-US" sz="1400" b="1" dirty="0">
                  <a:latin typeface="신명조"/>
                </a:rPr>
                <a:t>스트림 파일</a:t>
              </a:r>
              <a:r>
                <a:rPr lang="en-US" altLang="ko-KR" sz="1400" b="1" i="0" dirty="0" smtClean="0">
                  <a:latin typeface="신명조"/>
                </a:rPr>
                <a:t>	</a:t>
              </a:r>
              <a:r>
                <a:rPr lang="en-US" altLang="ko-KR" sz="1400" b="1" dirty="0">
                  <a:latin typeface="신명조"/>
                </a:rPr>
                <a:t>	4.4 </a:t>
              </a:r>
              <a:r>
                <a:rPr lang="ko-KR" altLang="en-US" sz="1400" b="1" dirty="0">
                  <a:latin typeface="신명조"/>
                </a:rPr>
                <a:t>순차 파일의 </a:t>
              </a:r>
              <a:r>
                <a:rPr lang="ko-KR" altLang="en-US" sz="1400" b="1" dirty="0" smtClean="0">
                  <a:latin typeface="신명조"/>
                </a:rPr>
                <a:t>갱신</a:t>
              </a:r>
              <a:endParaRPr lang="en-US" altLang="ko-KR" sz="1400" b="1" dirty="0" smtClean="0">
                <a:latin typeface="신명조"/>
              </a:endParaRPr>
            </a:p>
            <a:p>
              <a:pPr marL="85725" algn="just">
                <a:lnSpc>
                  <a:spcPct val="200000"/>
                </a:lnSpc>
                <a:spcBef>
                  <a:spcPct val="0"/>
                </a:spcBef>
                <a:buNone/>
                <a:defRPr/>
              </a:pPr>
              <a:r>
                <a:rPr lang="en-US" altLang="ko-KR" sz="1400" b="1" dirty="0">
                  <a:latin typeface="신명조"/>
                </a:rPr>
                <a:t>	4.2 </a:t>
              </a:r>
              <a:r>
                <a:rPr lang="ko-KR" altLang="en-US" sz="1400" b="1" dirty="0">
                  <a:latin typeface="신명조"/>
                </a:rPr>
                <a:t>순차 파일의 유형</a:t>
              </a:r>
              <a:r>
                <a:rPr lang="en-US" altLang="ko-KR" sz="1400" b="1" dirty="0">
                  <a:latin typeface="신명조"/>
                </a:rPr>
                <a:t>		4.5 </a:t>
              </a:r>
              <a:r>
                <a:rPr lang="ko-KR" altLang="en-US" sz="1400" b="1" dirty="0">
                  <a:latin typeface="신명조"/>
                </a:rPr>
                <a:t>순차 파일과 임의 접근</a:t>
              </a:r>
              <a:endParaRPr lang="en-US" altLang="ko-KR" sz="1400" b="1" i="0" dirty="0">
                <a:latin typeface="신명조"/>
              </a:endParaRPr>
            </a:p>
          </p:txBody>
        </p:sp>
        <p:sp>
          <p:nvSpPr>
            <p:cNvPr id="11" name="직사각형 1"/>
            <p:cNvSpPr>
              <a:spLocks noChangeArrowheads="1"/>
            </p:cNvSpPr>
            <p:nvPr/>
          </p:nvSpPr>
          <p:spPr bwMode="auto">
            <a:xfrm>
              <a:off x="3817016" y="1342087"/>
              <a:ext cx="1512888" cy="415498"/>
            </a:xfrm>
            <a:prstGeom prst="rect">
              <a:avLst/>
            </a:prstGeom>
            <a:solidFill>
              <a:srgbClr val="00206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0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 b="1" i="0" dirty="0" smtClean="0">
                  <a:solidFill>
                    <a:schemeClr val="bg1"/>
                  </a:solidFill>
                  <a:latin typeface="신명조"/>
                </a:rPr>
                <a:t>내  용</a:t>
              </a:r>
              <a:endParaRPr lang="ko-KR" altLang="en-US" sz="1800" b="1" i="0" dirty="0">
                <a:solidFill>
                  <a:schemeClr val="bg1"/>
                </a:solidFill>
                <a:latin typeface="신명조"/>
              </a:endParaRPr>
            </a:p>
          </p:txBody>
        </p:sp>
      </p:grpSp>
      <p:sp>
        <p:nvSpPr>
          <p:cNvPr id="1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</p:spPr>
        <p:txBody>
          <a:bodyPr/>
          <a:lstStyle/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  <p:sp>
        <p:nvSpPr>
          <p:cNvPr id="13" name="슬라이드 번호 개체 틀 3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2036B2-D024-4204-BF62-9E39D819C169}" type="slidenum">
              <a:rPr lang="ko-KR" altLang="en-US" b="1" smtClean="0"/>
              <a:t>1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459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B5AC68-5B1F-44C7-BD2F-008FBA0AA998}" type="slidenum">
              <a:rPr lang="ko-KR" altLang="en-US" b="1"/>
              <a:t>10</a:t>
            </a:fld>
            <a:endParaRPr lang="ko-KR" altLang="en-US" b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2373" y="1093788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 err="1" smtClean="0">
                <a:latin typeface="굴림" panose="020B0600000101010101" pitchFamily="50" charset="-127"/>
              </a:rPr>
              <a:t>fwrite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(b, s, c, </a:t>
            </a:r>
            <a:r>
              <a:rPr lang="en-US" altLang="ko-KR" sz="1400" b="1" dirty="0" err="1" smtClean="0">
                <a:latin typeface="굴림" panose="020B0600000101010101" pitchFamily="50" charset="-127"/>
              </a:rPr>
              <a:t>fp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 : </a:t>
            </a:r>
            <a:r>
              <a:rPr lang="ko-KR" altLang="en-US" sz="1400" b="1" dirty="0">
                <a:latin typeface="굴림" panose="020B0600000101010101" pitchFamily="50" charset="-127"/>
              </a:rPr>
              <a:t>버퍼 </a:t>
            </a:r>
            <a:r>
              <a:rPr lang="en-US" altLang="ko-KR" sz="1400" b="1" dirty="0">
                <a:latin typeface="굴림" panose="020B0600000101010101" pitchFamily="50" charset="-127"/>
              </a:rPr>
              <a:t>b</a:t>
            </a:r>
            <a:r>
              <a:rPr lang="ko-KR" altLang="en-US" sz="1400" b="1" dirty="0">
                <a:latin typeface="굴림" panose="020B0600000101010101" pitchFamily="50" charset="-127"/>
              </a:rPr>
              <a:t>에서 </a:t>
            </a:r>
            <a:r>
              <a:rPr lang="en-US" altLang="ko-KR" sz="1400" b="1" dirty="0">
                <a:latin typeface="굴림" panose="020B0600000101010101" pitchFamily="50" charset="-127"/>
              </a:rPr>
              <a:t>s </a:t>
            </a:r>
            <a:r>
              <a:rPr lang="ko-KR" altLang="en-US" sz="1400" b="1" dirty="0">
                <a:latin typeface="굴림" panose="020B0600000101010101" pitchFamily="50" charset="-127"/>
              </a:rPr>
              <a:t>바이트 크기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데이터 </a:t>
            </a:r>
            <a:r>
              <a:rPr lang="en-US" altLang="ko-KR" sz="1400" b="1" dirty="0">
                <a:latin typeface="굴림" panose="020B0600000101010101" pitchFamily="50" charset="-127"/>
              </a:rPr>
              <a:t>c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개를 </a:t>
            </a:r>
            <a:r>
              <a:rPr lang="ko-KR" altLang="en-US" sz="1400" b="1" dirty="0">
                <a:latin typeface="굴림" panose="020B0600000101010101" pitchFamily="50" charset="-127"/>
              </a:rPr>
              <a:t>파일</a:t>
            </a:r>
            <a:r>
              <a:rPr lang="en-US" altLang="ko-KR" sz="1400" b="1" dirty="0">
                <a:latin typeface="굴림" panose="020B0600000101010101" pitchFamily="50" charset="-127"/>
              </a:rPr>
              <a:t> </a:t>
            </a:r>
            <a:r>
              <a:rPr lang="en-US" altLang="ko-KR" sz="1400" b="1" dirty="0" err="1">
                <a:latin typeface="굴림" panose="020B0600000101010101" pitchFamily="50" charset="-127"/>
              </a:rPr>
              <a:t>fp</a:t>
            </a:r>
            <a:r>
              <a:rPr lang="ko-KR" altLang="en-US" sz="1400" b="1" dirty="0">
                <a:latin typeface="굴림" panose="020B0600000101010101" pitchFamily="50" charset="-127"/>
              </a:rPr>
              <a:t>로 출력하고</a:t>
            </a:r>
            <a:r>
              <a:rPr lang="en-US" altLang="ko-KR" sz="1400" b="1" dirty="0">
                <a:latin typeface="굴림" panose="020B0600000101010101" pitchFamily="50" charset="-127"/>
              </a:rPr>
              <a:t> </a:t>
            </a:r>
            <a:r>
              <a:rPr lang="ko-KR" altLang="en-US" sz="1400" b="1" dirty="0">
                <a:latin typeface="굴림" panose="020B0600000101010101" pitchFamily="50" charset="-127"/>
              </a:rPr>
              <a:t>데이터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개수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C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를 </a:t>
            </a:r>
            <a:r>
              <a:rPr lang="ko-KR" altLang="en-US" sz="1400" b="1" dirty="0">
                <a:latin typeface="굴림" panose="020B0600000101010101" pitchFamily="50" charset="-127"/>
              </a:rPr>
              <a:t>리턴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endParaRPr lang="ko-KR" altLang="en-US" sz="1400" i="0" dirty="0" smtClean="0">
              <a:latin typeface="+mn-ea"/>
              <a:ea typeface="+mn-e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68005" y="361950"/>
            <a:ext cx="3818249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.1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스트림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40762" y="4939065"/>
            <a:ext cx="32512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소스 </a:t>
            </a:r>
            <a:r>
              <a:rPr lang="en-US" altLang="ko-KR" sz="12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https</a:t>
            </a:r>
            <a:r>
              <a:rPr lang="en-US" altLang="ko-KR" sz="120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://</a:t>
            </a:r>
            <a:r>
              <a:rPr lang="en-US" altLang="ko-KR" sz="12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wikidocs.net/12742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80839" y="1831862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 &lt;</a:t>
            </a:r>
            <a:r>
              <a:rPr lang="ko-KR" altLang="en-US" sz="1200" dirty="0" err="1"/>
              <a:t>stdio.h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struct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score</a:t>
            </a:r>
            <a:endParaRPr lang="ko-KR" altLang="en-US" sz="1200" dirty="0"/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char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[20];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double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kor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eng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};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typedef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struct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score</a:t>
            </a:r>
            <a:r>
              <a:rPr lang="ko-KR" altLang="en-US" sz="1200" dirty="0"/>
              <a:t> STUDENT;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void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  STUDENT </a:t>
            </a:r>
            <a:r>
              <a:rPr lang="ko-KR" altLang="en-US" sz="1200" dirty="0" err="1"/>
              <a:t>s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ss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FILE* 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printf</a:t>
            </a:r>
            <a:r>
              <a:rPr lang="ko-KR" altLang="en-US" sz="1200" dirty="0"/>
              <a:t>("1. 이름 입력 : ");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fscanf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stdin</a:t>
            </a:r>
            <a:r>
              <a:rPr lang="ko-KR" altLang="en-US" sz="1200" dirty="0"/>
              <a:t>, "%</a:t>
            </a:r>
            <a:r>
              <a:rPr lang="ko-KR" altLang="en-US" sz="1200" dirty="0" err="1"/>
              <a:t>s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s.name</a:t>
            </a:r>
            <a:r>
              <a:rPr lang="ko-KR" altLang="en-US" sz="1200" dirty="0"/>
              <a:t>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printf</a:t>
            </a:r>
            <a:r>
              <a:rPr lang="ko-KR" altLang="en-US" sz="1200" dirty="0"/>
              <a:t>("2. 국어 점수, 영어 점수 입력 : ");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fscanf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stdin</a:t>
            </a:r>
            <a:r>
              <a:rPr lang="ko-KR" altLang="en-US" sz="1200" dirty="0"/>
              <a:t>, "%</a:t>
            </a:r>
            <a:r>
              <a:rPr lang="ko-KR" altLang="en-US" sz="1200" dirty="0" err="1"/>
              <a:t>lf</a:t>
            </a:r>
            <a:r>
              <a:rPr lang="ko-KR" altLang="en-US" sz="1200" dirty="0"/>
              <a:t> %</a:t>
            </a:r>
            <a:r>
              <a:rPr lang="ko-KR" altLang="en-US" sz="1200" dirty="0" err="1"/>
              <a:t>lf</a:t>
            </a:r>
            <a:r>
              <a:rPr lang="ko-KR" altLang="en-US" sz="1200" dirty="0"/>
              <a:t>", &amp;</a:t>
            </a:r>
            <a:r>
              <a:rPr lang="ko-KR" altLang="en-US" sz="1200" dirty="0" err="1"/>
              <a:t>s.kor</a:t>
            </a:r>
            <a:r>
              <a:rPr lang="ko-KR" altLang="en-US" sz="1200" dirty="0"/>
              <a:t>, &amp;</a:t>
            </a:r>
            <a:r>
              <a:rPr lang="ko-KR" altLang="en-US" sz="1200" dirty="0" err="1"/>
              <a:t>s.eng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s.total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s.kor</a:t>
            </a:r>
            <a:r>
              <a:rPr lang="ko-KR" altLang="en-US" sz="1200" dirty="0"/>
              <a:t> + </a:t>
            </a:r>
            <a:r>
              <a:rPr lang="ko-KR" altLang="en-US" sz="1200" dirty="0" err="1"/>
              <a:t>s.eng</a:t>
            </a:r>
            <a:r>
              <a:rPr lang="ko-KR" altLang="en-US" sz="1200" dirty="0"/>
              <a:t>;</a:t>
            </a:r>
          </a:p>
          <a:p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3841829" y="1624468"/>
            <a:ext cx="50664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smtClean="0"/>
              <a:t>  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fopen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student.dat</a:t>
            </a:r>
            <a:r>
              <a:rPr lang="ko-KR" altLang="en-US" sz="1200" dirty="0"/>
              <a:t>", "</a:t>
            </a:r>
            <a:r>
              <a:rPr lang="ko-KR" altLang="en-US" sz="1200" dirty="0" err="1"/>
              <a:t>wb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 != NULL)</a:t>
            </a:r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>
                <a:solidFill>
                  <a:srgbClr val="0000FF"/>
                </a:solidFill>
              </a:rPr>
              <a:t>        </a:t>
            </a:r>
            <a:r>
              <a:rPr lang="ko-KR" altLang="en-US" sz="1200" dirty="0" err="1">
                <a:solidFill>
                  <a:srgbClr val="0000FF"/>
                </a:solidFill>
              </a:rPr>
              <a:t>fwrite</a:t>
            </a:r>
            <a:r>
              <a:rPr lang="ko-KR" altLang="en-US" sz="1200" dirty="0">
                <a:solidFill>
                  <a:srgbClr val="0000FF"/>
                </a:solidFill>
              </a:rPr>
              <a:t>(&amp;</a:t>
            </a:r>
            <a:r>
              <a:rPr lang="ko-KR" altLang="en-US" sz="1200" dirty="0" err="1">
                <a:solidFill>
                  <a:srgbClr val="0000FF"/>
                </a:solidFill>
              </a:rPr>
              <a:t>s</a:t>
            </a:r>
            <a:r>
              <a:rPr lang="ko-KR" altLang="en-US" sz="1200" dirty="0">
                <a:solidFill>
                  <a:srgbClr val="0000FF"/>
                </a:solidFill>
              </a:rPr>
              <a:t>, </a:t>
            </a:r>
            <a:r>
              <a:rPr lang="ko-KR" altLang="en-US" sz="1200" dirty="0" err="1">
                <a:solidFill>
                  <a:srgbClr val="0000FF"/>
                </a:solidFill>
              </a:rPr>
              <a:t>sizeof</a:t>
            </a:r>
            <a:r>
              <a:rPr lang="ko-KR" altLang="en-US" sz="1200" dirty="0">
                <a:solidFill>
                  <a:srgbClr val="0000FF"/>
                </a:solidFill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</a:rPr>
              <a:t>s</a:t>
            </a:r>
            <a:r>
              <a:rPr lang="ko-KR" altLang="en-US" sz="1200" dirty="0">
                <a:solidFill>
                  <a:srgbClr val="0000FF"/>
                </a:solidFill>
              </a:rPr>
              <a:t>), 1, </a:t>
            </a:r>
            <a:r>
              <a:rPr lang="ko-KR" altLang="en-US" sz="1200" dirty="0" err="1">
                <a:solidFill>
                  <a:srgbClr val="0000FF"/>
                </a:solidFill>
              </a:rPr>
              <a:t>stream</a:t>
            </a:r>
            <a:r>
              <a:rPr lang="ko-KR" altLang="en-US" sz="1200" dirty="0">
                <a:solidFill>
                  <a:srgbClr val="0000FF"/>
                </a:solidFill>
              </a:rPr>
              <a:t>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fclose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else</a:t>
            </a:r>
            <a:endParaRPr lang="ko-KR" altLang="en-US" sz="1200" dirty="0"/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puts</a:t>
            </a:r>
            <a:r>
              <a:rPr lang="ko-KR" altLang="en-US" sz="1200" dirty="0"/>
              <a:t>("파일 열기 오류");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fopen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student.dat</a:t>
            </a:r>
            <a:r>
              <a:rPr lang="ko-KR" altLang="en-US" sz="1200" dirty="0"/>
              <a:t>", "</a:t>
            </a:r>
            <a:r>
              <a:rPr lang="ko-KR" altLang="en-US" sz="1200" dirty="0" err="1"/>
              <a:t>rb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 != NULL)</a:t>
            </a:r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fread</a:t>
            </a:r>
            <a:r>
              <a:rPr lang="ko-KR" altLang="en-US" sz="1200" dirty="0"/>
              <a:t>(&amp;</a:t>
            </a:r>
            <a:r>
              <a:rPr lang="ko-KR" altLang="en-US" sz="1200" dirty="0" err="1"/>
              <a:t>ss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sizeof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ss</a:t>
            </a:r>
            <a:r>
              <a:rPr lang="ko-KR" altLang="en-US" sz="1200" dirty="0"/>
              <a:t>), 1, 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fprintf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stdout</a:t>
            </a:r>
            <a:r>
              <a:rPr lang="ko-KR" altLang="en-US" sz="1200" dirty="0"/>
              <a:t>, "%</a:t>
            </a:r>
            <a:r>
              <a:rPr lang="ko-KR" altLang="en-US" sz="1200" dirty="0" err="1"/>
              <a:t>s</a:t>
            </a:r>
            <a:r>
              <a:rPr lang="ko-KR" altLang="en-US" sz="1200" dirty="0"/>
              <a:t> %.2lf %.2lf %.2lf\</a:t>
            </a:r>
            <a:r>
              <a:rPr lang="ko-KR" altLang="en-US" sz="1200" dirty="0" err="1"/>
              <a:t>n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ss.name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ss.kor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ss.eng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ss.total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fclose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else</a:t>
            </a:r>
            <a:endParaRPr lang="ko-KR" altLang="en-US" sz="1200" dirty="0"/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puts</a:t>
            </a:r>
            <a:r>
              <a:rPr lang="ko-KR" altLang="en-US" sz="1200" dirty="0"/>
              <a:t>("파일 열기 오류");</a:t>
            </a:r>
          </a:p>
          <a:p>
            <a:r>
              <a:rPr lang="ko-KR" altLang="en-US" sz="1200" dirty="0"/>
              <a:t>    }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0;</a:t>
            </a:r>
          </a:p>
          <a:p>
            <a:r>
              <a:rPr lang="ko-KR" altLang="en-US" sz="1200" dirty="0"/>
              <a:t>}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1951348" y="5807733"/>
            <a:ext cx="1602557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3553905" y="1925010"/>
            <a:ext cx="1" cy="3881906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3553905" y="1932497"/>
            <a:ext cx="480767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186274" y="6336452"/>
            <a:ext cx="6543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buffer1</a:t>
            </a:r>
            <a:r>
              <a:rPr lang="ko-KR" altLang="en-US" sz="14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으로부터 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sizeof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</a:t>
            </a:r>
            <a:r>
              <a:rPr lang="en-US" altLang="ko-KR" sz="14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바이트 크기 데이터를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 </a:t>
            </a:r>
            <a:r>
              <a:rPr lang="en-US" altLang="ko-KR" sz="14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stream </a:t>
            </a:r>
            <a:r>
              <a:rPr lang="ko-KR" altLang="en-US" sz="14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파일에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write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하기</a:t>
            </a:r>
            <a:endParaRPr lang="ko-KR" altLang="en-US" sz="1400" dirty="0">
              <a:solidFill>
                <a:srgbClr val="0000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439946" y="2033133"/>
            <a:ext cx="0" cy="43540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1076769" y="6595637"/>
            <a:ext cx="6981914" cy="365125"/>
          </a:xfrm>
        </p:spPr>
        <p:txBody>
          <a:bodyPr/>
          <a:lstStyle/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1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B5AC68-5B1F-44C7-BD2F-008FBA0AA998}" type="slidenum">
              <a:rPr lang="ko-KR" altLang="en-US" b="1"/>
              <a:t>11</a:t>
            </a:fld>
            <a:endParaRPr lang="ko-KR" altLang="en-US" b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2373" y="1093788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 err="1" smtClean="0">
                <a:latin typeface="굴림" panose="020B0600000101010101" pitchFamily="50" charset="-127"/>
              </a:rPr>
              <a:t>feof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en-US" altLang="ko-KR" sz="1400" b="1" dirty="0" err="1" smtClean="0">
                <a:latin typeface="굴림" panose="020B0600000101010101" pitchFamily="50" charset="-127"/>
              </a:rPr>
              <a:t>fp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 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파일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끝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(end-of-file)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인지를 검사하고  파일 끝이면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0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이 아닌 값을 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리턴하고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파일 끝이 아니면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0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을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리턴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endParaRPr lang="ko-KR" altLang="en-US" sz="1400" i="0" dirty="0" smtClean="0">
              <a:latin typeface="+mn-ea"/>
              <a:ea typeface="+mn-e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68005" y="361950"/>
            <a:ext cx="3818249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.1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스트림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28014" y="5910074"/>
            <a:ext cx="32512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소스 </a:t>
            </a:r>
            <a:r>
              <a:rPr lang="en-US" altLang="ko-KR" sz="12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https</a:t>
            </a:r>
            <a:r>
              <a:rPr lang="en-US" altLang="ko-KR" sz="120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://</a:t>
            </a:r>
            <a:r>
              <a:rPr lang="en-US" altLang="ko-KR" sz="12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wikidocs.net/12742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2974572" y="4046099"/>
            <a:ext cx="1457953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4432525" y="2696178"/>
            <a:ext cx="5348" cy="1349922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432525" y="2696178"/>
            <a:ext cx="327482" cy="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186274" y="1878814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 &lt;</a:t>
            </a:r>
            <a:r>
              <a:rPr lang="ko-KR" altLang="en-US" sz="1200" dirty="0" err="1"/>
              <a:t>stdio.h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void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  FILE* stream1;</a:t>
            </a:r>
          </a:p>
          <a:p>
            <a:r>
              <a:rPr lang="ko-KR" altLang="en-US" sz="1200" dirty="0"/>
              <a:t>    FILE* stream2;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char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buffer</a:t>
            </a:r>
            <a:r>
              <a:rPr lang="ko-KR" altLang="en-US" sz="1200" dirty="0"/>
              <a:t>[50];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stream1 = </a:t>
            </a:r>
            <a:r>
              <a:rPr lang="ko-KR" altLang="en-US" sz="1200" dirty="0" err="1"/>
              <a:t>fopen</a:t>
            </a:r>
            <a:r>
              <a:rPr lang="ko-KR" altLang="en-US" sz="1200" dirty="0"/>
              <a:t>("data1.txt", "</a:t>
            </a:r>
            <a:r>
              <a:rPr lang="ko-KR" altLang="en-US" sz="1200" dirty="0" err="1"/>
              <a:t>r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    stream2 = </a:t>
            </a:r>
            <a:r>
              <a:rPr lang="ko-KR" altLang="en-US" sz="1200" dirty="0" err="1"/>
              <a:t>fopen</a:t>
            </a:r>
            <a:r>
              <a:rPr lang="ko-KR" altLang="en-US" sz="1200" dirty="0"/>
              <a:t>("data2.txt", "</a:t>
            </a:r>
            <a:r>
              <a:rPr lang="ko-KR" altLang="en-US" sz="1200" dirty="0" err="1"/>
              <a:t>w</a:t>
            </a:r>
            <a:r>
              <a:rPr lang="ko-KR" altLang="en-US" sz="1200" dirty="0"/>
              <a:t>");</a:t>
            </a:r>
          </a:p>
          <a:p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4568263" y="2553934"/>
            <a:ext cx="4572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/>
              <a:t>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((stream1 != NULL) &amp;&amp; (stream2 != NULL))</a:t>
            </a:r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while</a:t>
            </a:r>
            <a:r>
              <a:rPr lang="ko-KR" altLang="en-US" sz="1200" dirty="0"/>
              <a:t>(!</a:t>
            </a:r>
            <a:r>
              <a:rPr lang="ko-KR" altLang="en-US" sz="1200" dirty="0" err="1">
                <a:solidFill>
                  <a:srgbClr val="0000FF"/>
                </a:solidFill>
              </a:rPr>
              <a:t>feof</a:t>
            </a:r>
            <a:r>
              <a:rPr lang="ko-KR" altLang="en-US" sz="1200" dirty="0">
                <a:solidFill>
                  <a:srgbClr val="0000FF"/>
                </a:solidFill>
              </a:rPr>
              <a:t>(stream1)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        {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fgets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buffer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sizeof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buffer</a:t>
            </a:r>
            <a:r>
              <a:rPr lang="ko-KR" altLang="en-US" sz="1200" dirty="0"/>
              <a:t>), stream1);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fputs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buffer</a:t>
            </a:r>
            <a:r>
              <a:rPr lang="ko-KR" altLang="en-US" sz="1200" dirty="0"/>
              <a:t>, stream2);</a:t>
            </a:r>
          </a:p>
          <a:p>
            <a:r>
              <a:rPr lang="ko-KR" altLang="en-US" sz="1200" dirty="0"/>
              <a:t>        }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fclose</a:t>
            </a:r>
            <a:r>
              <a:rPr lang="ko-KR" altLang="en-US" sz="1200" dirty="0"/>
              <a:t>(stream1);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fclose</a:t>
            </a:r>
            <a:r>
              <a:rPr lang="ko-KR" altLang="en-US" sz="1200" dirty="0"/>
              <a:t>(stream2);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else</a:t>
            </a:r>
            <a:endParaRPr lang="ko-KR" altLang="en-US" sz="1200" dirty="0"/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puts</a:t>
            </a:r>
            <a:r>
              <a:rPr lang="ko-KR" altLang="en-US" sz="1200" dirty="0"/>
              <a:t>("파일 열기 오류");</a:t>
            </a:r>
          </a:p>
          <a:p>
            <a:r>
              <a:rPr lang="ko-KR" altLang="en-US" sz="1200" dirty="0"/>
              <a:t>    }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0;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822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B5AC68-5B1F-44C7-BD2F-008FBA0AA998}" type="slidenum">
              <a:rPr lang="ko-KR" altLang="en-US" b="1"/>
              <a:t>12</a:t>
            </a:fld>
            <a:endParaRPr lang="ko-KR" altLang="en-US" b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2373" y="1093788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 err="1" smtClean="0">
                <a:latin typeface="굴림" panose="020B0600000101010101" pitchFamily="50" charset="-127"/>
              </a:rPr>
              <a:t>fseek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(fp. </a:t>
            </a:r>
            <a:r>
              <a:rPr lang="en-US" altLang="ko-KR" sz="1400" b="1" dirty="0">
                <a:latin typeface="굴림" panose="020B0600000101010101" pitchFamily="50" charset="-127"/>
              </a:rPr>
              <a:t>o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ffset, basepoint) : </a:t>
            </a:r>
            <a:r>
              <a:rPr lang="en-US" altLang="ko-KR" sz="1400" b="1" dirty="0" err="1" smtClean="0">
                <a:latin typeface="굴림" panose="020B0600000101010101" pitchFamily="50" charset="-127"/>
              </a:rPr>
              <a:t>fp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파일에서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basepoint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를 기준으로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offset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만큼 이동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기준점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SEEK_SET, SEEK_CUR, SEEK_END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endParaRPr lang="ko-KR" altLang="en-US" sz="1400" i="0" dirty="0" smtClean="0">
              <a:latin typeface="+mn-ea"/>
              <a:ea typeface="+mn-e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68005" y="361950"/>
            <a:ext cx="3818249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.1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스트림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28014" y="5910074"/>
            <a:ext cx="32512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소스 </a:t>
            </a:r>
            <a:r>
              <a:rPr lang="en-US" altLang="ko-KR" sz="12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https</a:t>
            </a:r>
            <a:r>
              <a:rPr lang="en-US" altLang="ko-KR" sz="120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://</a:t>
            </a:r>
            <a:r>
              <a:rPr lang="en-US" altLang="ko-KR" sz="12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wikidocs.net/12742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2854929" y="5063050"/>
            <a:ext cx="1457953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4304710" y="2841460"/>
            <a:ext cx="16717" cy="222159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321427" y="2841460"/>
            <a:ext cx="327482" cy="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45202" y="1852604"/>
            <a:ext cx="540521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 &lt;</a:t>
            </a:r>
            <a:r>
              <a:rPr lang="ko-KR" altLang="en-US" sz="1200" dirty="0" err="1"/>
              <a:t>stdio.h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void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  FILE* 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fopen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fseek.dat</a:t>
            </a:r>
            <a:r>
              <a:rPr lang="ko-KR" altLang="en-US" sz="1200" dirty="0"/>
              <a:t>", "</a:t>
            </a:r>
            <a:r>
              <a:rPr lang="ko-KR" altLang="en-US" sz="1200" dirty="0" err="1"/>
              <a:t>w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fputs</a:t>
            </a:r>
            <a:r>
              <a:rPr lang="ko-KR" altLang="en-US" sz="1200" dirty="0"/>
              <a:t>("ABCDEFGHIJ", 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fclose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fopen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fseek.dat</a:t>
            </a:r>
            <a:r>
              <a:rPr lang="ko-KR" altLang="en-US" sz="1200" dirty="0"/>
              <a:t>", "</a:t>
            </a:r>
            <a:r>
              <a:rPr lang="ko-KR" altLang="en-US" sz="1200" dirty="0" err="1"/>
              <a:t>r</a:t>
            </a:r>
            <a:r>
              <a:rPr lang="ko-KR" altLang="en-US" sz="1200" dirty="0"/>
              <a:t>");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>
                <a:solidFill>
                  <a:srgbClr val="0000FF"/>
                </a:solidFill>
              </a:rPr>
              <a:t>fseek</a:t>
            </a:r>
            <a:r>
              <a:rPr lang="ko-KR" altLang="en-US" sz="1200" dirty="0">
                <a:solidFill>
                  <a:srgbClr val="0000FF"/>
                </a:solidFill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</a:rPr>
              <a:t>stream</a:t>
            </a:r>
            <a:r>
              <a:rPr lang="ko-KR" altLang="en-US" sz="1200" dirty="0">
                <a:solidFill>
                  <a:srgbClr val="0000FF"/>
                </a:solidFill>
              </a:rPr>
              <a:t>, 0, SEEK_SET); </a:t>
            </a:r>
            <a:r>
              <a:rPr lang="ko-KR" altLang="en-US" sz="1200" dirty="0"/>
              <a:t> // 파일의 시작 지점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fprintf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stdout</a:t>
            </a:r>
            <a:r>
              <a:rPr lang="ko-KR" altLang="en-US" sz="1200" dirty="0"/>
              <a:t>, "%c\</a:t>
            </a:r>
            <a:r>
              <a:rPr lang="ko-KR" altLang="en-US" sz="1200" dirty="0" err="1"/>
              <a:t>n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fgetc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));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>
                <a:solidFill>
                  <a:srgbClr val="0000FF"/>
                </a:solidFill>
              </a:rPr>
              <a:t>fseek</a:t>
            </a:r>
            <a:r>
              <a:rPr lang="ko-KR" altLang="en-US" sz="1200" dirty="0">
                <a:solidFill>
                  <a:srgbClr val="0000FF"/>
                </a:solidFill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</a:rPr>
              <a:t>stream</a:t>
            </a:r>
            <a:r>
              <a:rPr lang="ko-KR" altLang="en-US" sz="1200" dirty="0">
                <a:solidFill>
                  <a:srgbClr val="0000FF"/>
                </a:solidFill>
              </a:rPr>
              <a:t>, 2, SEEK_SET);  </a:t>
            </a:r>
            <a:r>
              <a:rPr lang="ko-KR" altLang="en-US" sz="1200" dirty="0" smtClean="0"/>
              <a:t>/</a:t>
            </a:r>
            <a:r>
              <a:rPr lang="en-US" altLang="ko-KR" sz="1200" dirty="0" smtClean="0"/>
              <a:t>*</a:t>
            </a:r>
            <a:r>
              <a:rPr lang="ko-KR" altLang="en-US" sz="1000" dirty="0" smtClean="0"/>
              <a:t>파일의 </a:t>
            </a:r>
            <a:r>
              <a:rPr lang="ko-KR" altLang="en-US" sz="1000" dirty="0"/>
              <a:t>시작 지점에서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 </a:t>
            </a:r>
            <a:r>
              <a:rPr lang="ko-KR" altLang="en-US" sz="1000" dirty="0" smtClean="0"/>
              <a:t>2</a:t>
            </a:r>
            <a:r>
              <a:rPr lang="ko-KR" altLang="en-US" sz="1000" dirty="0"/>
              <a:t>바이트 떨어진 </a:t>
            </a:r>
            <a:r>
              <a:rPr lang="ko-KR" altLang="en-US" sz="1000" dirty="0" smtClean="0"/>
              <a:t>지점</a:t>
            </a:r>
            <a:r>
              <a:rPr lang="en-US" altLang="ko-KR" sz="1000" dirty="0" smtClean="0"/>
              <a:t>*/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fprintf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stdout</a:t>
            </a:r>
            <a:r>
              <a:rPr lang="ko-KR" altLang="en-US" sz="1200" dirty="0"/>
              <a:t>, "%c\</a:t>
            </a:r>
            <a:r>
              <a:rPr lang="ko-KR" altLang="en-US" sz="1200" dirty="0" err="1"/>
              <a:t>n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fgetc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));</a:t>
            </a:r>
          </a:p>
          <a:p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4487539" y="2500313"/>
            <a:ext cx="438726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>
                <a:solidFill>
                  <a:srgbClr val="C00000"/>
                </a:solidFill>
              </a:rPr>
              <a:t>fseek</a:t>
            </a:r>
            <a:r>
              <a:rPr lang="ko-KR" altLang="en-US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 err="1">
                <a:solidFill>
                  <a:srgbClr val="C00000"/>
                </a:solidFill>
              </a:rPr>
              <a:t>stream</a:t>
            </a:r>
            <a:r>
              <a:rPr lang="ko-KR" altLang="en-US" sz="1200" dirty="0">
                <a:solidFill>
                  <a:srgbClr val="C00000"/>
                </a:solidFill>
              </a:rPr>
              <a:t>, 0, SEEK_CUR);  </a:t>
            </a:r>
            <a:r>
              <a:rPr lang="ko-KR" altLang="en-US" sz="1200" dirty="0"/>
              <a:t>// 파일의 현재 지점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fprintf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stdout</a:t>
            </a:r>
            <a:r>
              <a:rPr lang="ko-KR" altLang="en-US" sz="1200" dirty="0"/>
              <a:t>, "%c\</a:t>
            </a:r>
            <a:r>
              <a:rPr lang="ko-KR" altLang="en-US" sz="1200" dirty="0" err="1"/>
              <a:t>n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fgetc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));</a:t>
            </a:r>
          </a:p>
          <a:p>
            <a:endParaRPr lang="ko-KR" altLang="en-US" sz="1200" dirty="0"/>
          </a:p>
          <a:p>
            <a:r>
              <a:rPr lang="ko-KR" altLang="en-US" sz="1200" dirty="0">
                <a:solidFill>
                  <a:srgbClr val="C00000"/>
                </a:solidFill>
              </a:rPr>
              <a:t>    </a:t>
            </a:r>
            <a:r>
              <a:rPr lang="ko-KR" altLang="en-US" sz="1200" dirty="0" err="1">
                <a:solidFill>
                  <a:srgbClr val="C00000"/>
                </a:solidFill>
              </a:rPr>
              <a:t>fseek</a:t>
            </a:r>
            <a:r>
              <a:rPr lang="ko-KR" altLang="en-US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 err="1">
                <a:solidFill>
                  <a:srgbClr val="C00000"/>
                </a:solidFill>
              </a:rPr>
              <a:t>stream</a:t>
            </a:r>
            <a:r>
              <a:rPr lang="ko-KR" altLang="en-US" sz="1200" dirty="0">
                <a:solidFill>
                  <a:srgbClr val="C00000"/>
                </a:solidFill>
              </a:rPr>
              <a:t>, 0, SEEK_CUR);  </a:t>
            </a:r>
            <a:r>
              <a:rPr lang="ko-KR" altLang="en-US" sz="1200" dirty="0"/>
              <a:t>// 파일의 현재 지점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fprintf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stdout</a:t>
            </a:r>
            <a:r>
              <a:rPr lang="ko-KR" altLang="en-US" sz="1200" dirty="0"/>
              <a:t>, "%c\</a:t>
            </a:r>
            <a:r>
              <a:rPr lang="ko-KR" altLang="en-US" sz="1200" dirty="0" err="1"/>
              <a:t>n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fgetc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));</a:t>
            </a:r>
          </a:p>
          <a:p>
            <a:endParaRPr lang="ko-KR" altLang="en-US" sz="1200" dirty="0"/>
          </a:p>
          <a:p>
            <a:r>
              <a:rPr lang="ko-KR" altLang="en-US" sz="1200" dirty="0">
                <a:solidFill>
                  <a:srgbClr val="00B050"/>
                </a:solidFill>
              </a:rPr>
              <a:t>    </a:t>
            </a:r>
            <a:r>
              <a:rPr lang="ko-KR" altLang="en-US" sz="1200" dirty="0" err="1">
                <a:solidFill>
                  <a:srgbClr val="00B050"/>
                </a:solidFill>
              </a:rPr>
              <a:t>fseek</a:t>
            </a:r>
            <a:r>
              <a:rPr lang="ko-KR" altLang="en-US" sz="1200" dirty="0">
                <a:solidFill>
                  <a:srgbClr val="00B050"/>
                </a:solidFill>
              </a:rPr>
              <a:t>(</a:t>
            </a:r>
            <a:r>
              <a:rPr lang="ko-KR" altLang="en-US" sz="1200" dirty="0" err="1">
                <a:solidFill>
                  <a:srgbClr val="00B050"/>
                </a:solidFill>
              </a:rPr>
              <a:t>stream</a:t>
            </a:r>
            <a:r>
              <a:rPr lang="ko-KR" altLang="en-US" sz="1200" dirty="0">
                <a:solidFill>
                  <a:srgbClr val="00B050"/>
                </a:solidFill>
              </a:rPr>
              <a:t>, -1, SEEK_END</a:t>
            </a:r>
            <a:r>
              <a:rPr lang="ko-KR" altLang="en-US" sz="1200" dirty="0"/>
              <a:t>);  </a:t>
            </a:r>
            <a:r>
              <a:rPr lang="ko-KR" altLang="en-US" sz="1200" dirty="0" smtClean="0"/>
              <a:t>/</a:t>
            </a:r>
            <a:r>
              <a:rPr lang="en-US" altLang="ko-KR" sz="1200" dirty="0" smtClean="0"/>
              <a:t>*</a:t>
            </a:r>
            <a:r>
              <a:rPr lang="ko-KR" altLang="en-US" sz="1200" dirty="0" smtClean="0"/>
              <a:t> </a:t>
            </a:r>
            <a:r>
              <a:rPr lang="ko-KR" altLang="en-US" sz="900" dirty="0"/>
              <a:t>파일의 끝 지점에서 1바이트 (역으로) 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                                                                                 </a:t>
            </a:r>
            <a:r>
              <a:rPr lang="ko-KR" altLang="en-US" sz="900" dirty="0" smtClean="0"/>
              <a:t>떨어진 지점 </a:t>
            </a:r>
            <a:r>
              <a:rPr lang="en-US" altLang="ko-KR" sz="900" dirty="0" smtClean="0"/>
              <a:t>*/</a:t>
            </a:r>
            <a:endParaRPr lang="ko-KR" altLang="en-US" sz="9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fprintf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stdout</a:t>
            </a:r>
            <a:r>
              <a:rPr lang="ko-KR" altLang="en-US" sz="1200" dirty="0"/>
              <a:t>, "%c\</a:t>
            </a:r>
            <a:r>
              <a:rPr lang="ko-KR" altLang="en-US" sz="1200" dirty="0" err="1"/>
              <a:t>n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fgetc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));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>
                <a:solidFill>
                  <a:srgbClr val="00B050"/>
                </a:solidFill>
              </a:rPr>
              <a:t>fseek</a:t>
            </a:r>
            <a:r>
              <a:rPr lang="ko-KR" altLang="en-US" sz="1200" dirty="0">
                <a:solidFill>
                  <a:srgbClr val="00B050"/>
                </a:solidFill>
              </a:rPr>
              <a:t>(</a:t>
            </a:r>
            <a:r>
              <a:rPr lang="ko-KR" altLang="en-US" sz="1200" dirty="0" err="1">
                <a:solidFill>
                  <a:srgbClr val="00B050"/>
                </a:solidFill>
              </a:rPr>
              <a:t>stream</a:t>
            </a:r>
            <a:r>
              <a:rPr lang="ko-KR" altLang="en-US" sz="1200" dirty="0">
                <a:solidFill>
                  <a:srgbClr val="00B050"/>
                </a:solidFill>
              </a:rPr>
              <a:t>, -2, SEEK_CUR);  </a:t>
            </a:r>
            <a:r>
              <a:rPr lang="ko-KR" altLang="en-US" sz="1200" dirty="0" smtClean="0"/>
              <a:t>/</a:t>
            </a:r>
            <a:r>
              <a:rPr lang="en-US" altLang="ko-KR" sz="1200" dirty="0" smtClean="0"/>
              <a:t>*</a:t>
            </a:r>
            <a:r>
              <a:rPr lang="ko-KR" altLang="en-US" sz="1200" dirty="0" smtClean="0"/>
              <a:t> </a:t>
            </a:r>
            <a:r>
              <a:rPr lang="ko-KR" altLang="en-US" sz="900" dirty="0"/>
              <a:t>파일의 현재 지점에서 2바이트 (역으로</a:t>
            </a:r>
            <a:r>
              <a:rPr lang="ko-KR" altLang="en-US" sz="900" dirty="0" smtClean="0"/>
              <a:t>)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                                                                               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떨어진 </a:t>
            </a:r>
            <a:r>
              <a:rPr lang="ko-KR" altLang="en-US" sz="900" dirty="0" smtClean="0"/>
              <a:t>지점 </a:t>
            </a:r>
            <a:r>
              <a:rPr lang="en-US" altLang="ko-KR" sz="900" dirty="0" smtClean="0"/>
              <a:t>*/</a:t>
            </a:r>
            <a:endParaRPr lang="ko-KR" altLang="en-US" sz="9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fprintf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stdout</a:t>
            </a:r>
            <a:r>
              <a:rPr lang="ko-KR" altLang="en-US" sz="1200" dirty="0"/>
              <a:t>, "%c\</a:t>
            </a:r>
            <a:r>
              <a:rPr lang="ko-KR" altLang="en-US" sz="1200" dirty="0" err="1"/>
              <a:t>n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fgetc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));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fclose</a:t>
            </a:r>
            <a:r>
              <a:rPr lang="ko-KR" altLang="en-US" sz="1200" dirty="0" smtClean="0"/>
              <a:t>(</a:t>
            </a:r>
            <a:r>
              <a:rPr lang="ko-KR" altLang="en-US" sz="1200" dirty="0" err="1" smtClean="0"/>
              <a:t>stream</a:t>
            </a:r>
            <a:r>
              <a:rPr lang="ko-KR" altLang="en-US" sz="1200" dirty="0"/>
              <a:t>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0;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36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B5AC68-5B1F-44C7-BD2F-008FBA0AA998}" type="slidenum">
              <a:rPr lang="ko-KR" altLang="en-US" b="1"/>
              <a:t>13</a:t>
            </a:fld>
            <a:endParaRPr lang="ko-KR" altLang="en-US" b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2373" y="1093788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 err="1" smtClean="0">
                <a:latin typeface="굴림" panose="020B0600000101010101" pitchFamily="50" charset="-127"/>
              </a:rPr>
              <a:t>ftell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en-US" altLang="ko-KR" sz="1400" b="1" dirty="0" err="1" smtClean="0">
                <a:latin typeface="굴림" panose="020B0600000101010101" pitchFamily="50" charset="-127"/>
              </a:rPr>
              <a:t>fp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 : </a:t>
            </a:r>
            <a:r>
              <a:rPr lang="en-US" altLang="ko-KR" sz="1400" b="1" dirty="0" err="1" smtClean="0">
                <a:latin typeface="굴림" panose="020B0600000101010101" pitchFamily="50" charset="-127"/>
              </a:rPr>
              <a:t>fp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파일에서</a:t>
            </a:r>
            <a:r>
              <a:rPr lang="en-US" altLang="ko-KR" sz="1400" b="1" dirty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현재 위치를 리턴</a:t>
            </a:r>
            <a:endParaRPr lang="ko-KR" altLang="en-US" sz="1400" i="0" dirty="0" smtClean="0">
              <a:latin typeface="+mn-ea"/>
              <a:ea typeface="+mn-e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68005" y="361950"/>
            <a:ext cx="3818249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.1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스트림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28014" y="5910074"/>
            <a:ext cx="32512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소스 </a:t>
            </a:r>
            <a:r>
              <a:rPr lang="en-US" altLang="ko-KR" sz="12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https</a:t>
            </a:r>
            <a:r>
              <a:rPr lang="en-US" altLang="ko-KR" sz="120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://</a:t>
            </a:r>
            <a:r>
              <a:rPr lang="en-US" altLang="ko-KR" sz="12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wikidocs.net/12742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99167" y="1651404"/>
            <a:ext cx="583387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 &lt;</a:t>
            </a:r>
            <a:r>
              <a:rPr lang="ko-KR" altLang="en-US" sz="1200" dirty="0" err="1"/>
              <a:t>stdio.h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void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  FILE* 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long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distance</a:t>
            </a:r>
            <a:r>
              <a:rPr lang="ko-KR" altLang="en-US" sz="1200" dirty="0"/>
              <a:t>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fopen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ftell.dat</a:t>
            </a:r>
            <a:r>
              <a:rPr lang="ko-KR" altLang="en-US" sz="1200" dirty="0"/>
              <a:t>", "</a:t>
            </a:r>
            <a:r>
              <a:rPr lang="ko-KR" altLang="en-US" sz="1200" dirty="0" err="1"/>
              <a:t>w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fputs</a:t>
            </a:r>
            <a:r>
              <a:rPr lang="ko-KR" altLang="en-US" sz="1200" dirty="0"/>
              <a:t>("ABCDEFGHIJ", 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fclose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fopen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ftell.dat</a:t>
            </a:r>
            <a:r>
              <a:rPr lang="ko-KR" altLang="en-US" sz="1200" dirty="0"/>
              <a:t>", "</a:t>
            </a:r>
            <a:r>
              <a:rPr lang="ko-KR" altLang="en-US" sz="1200" dirty="0" err="1"/>
              <a:t>r</a:t>
            </a:r>
            <a:r>
              <a:rPr lang="ko-KR" altLang="en-US" sz="1200" dirty="0"/>
              <a:t>");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>
                <a:solidFill>
                  <a:srgbClr val="0000FF"/>
                </a:solidFill>
              </a:rPr>
              <a:t>fseek</a:t>
            </a:r>
            <a:r>
              <a:rPr lang="ko-KR" altLang="en-US" sz="1200" dirty="0">
                <a:solidFill>
                  <a:srgbClr val="0000FF"/>
                </a:solidFill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</a:rPr>
              <a:t>stream</a:t>
            </a:r>
            <a:r>
              <a:rPr lang="ko-KR" altLang="en-US" sz="1200" dirty="0">
                <a:solidFill>
                  <a:srgbClr val="0000FF"/>
                </a:solidFill>
              </a:rPr>
              <a:t>, -8, SEEK_END);  </a:t>
            </a:r>
            <a:r>
              <a:rPr lang="ko-KR" altLang="en-US" sz="1200" dirty="0"/>
              <a:t>// 파일의 끝 지점에서 8바이트 (역으로) 떨어진 지점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fprintf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stdout</a:t>
            </a:r>
            <a:r>
              <a:rPr lang="ko-KR" altLang="en-US" sz="1200" dirty="0"/>
              <a:t>, "%c\</a:t>
            </a:r>
            <a:r>
              <a:rPr lang="ko-KR" altLang="en-US" sz="1200" dirty="0" err="1"/>
              <a:t>n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fgetc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));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distance</a:t>
            </a:r>
            <a:r>
              <a:rPr lang="ko-KR" altLang="en-US" sz="1200" dirty="0"/>
              <a:t> </a:t>
            </a:r>
            <a:r>
              <a:rPr lang="ko-KR" altLang="en-US" sz="1200" dirty="0">
                <a:solidFill>
                  <a:srgbClr val="0000FF"/>
                </a:solidFill>
              </a:rPr>
              <a:t>= </a:t>
            </a:r>
            <a:r>
              <a:rPr lang="ko-KR" altLang="en-US" sz="1200" dirty="0" err="1">
                <a:solidFill>
                  <a:srgbClr val="0000FF"/>
                </a:solidFill>
              </a:rPr>
              <a:t>ftell</a:t>
            </a:r>
            <a:r>
              <a:rPr lang="ko-KR" altLang="en-US" sz="1200" dirty="0">
                <a:solidFill>
                  <a:srgbClr val="0000FF"/>
                </a:solidFill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</a:rPr>
              <a:t>stream</a:t>
            </a:r>
            <a:r>
              <a:rPr lang="ko-KR" altLang="en-US" sz="1200" dirty="0" smtClean="0">
                <a:solidFill>
                  <a:srgbClr val="0000FF"/>
                </a:solidFill>
              </a:rPr>
              <a:t>)</a:t>
            </a:r>
            <a:r>
              <a:rPr lang="ko-KR" altLang="en-US" sz="1200" dirty="0" smtClean="0"/>
              <a:t>;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printf</a:t>
            </a:r>
            <a:r>
              <a:rPr lang="ko-KR" altLang="en-US" sz="1200" dirty="0"/>
              <a:t>("거리 : %</a:t>
            </a:r>
            <a:r>
              <a:rPr lang="ko-KR" altLang="en-US" sz="1200" dirty="0" err="1"/>
              <a:t>ld</a:t>
            </a:r>
            <a:r>
              <a:rPr lang="ko-KR" altLang="en-US" sz="1200" dirty="0"/>
              <a:t>\</a:t>
            </a:r>
            <a:r>
              <a:rPr lang="ko-KR" altLang="en-US" sz="1200" dirty="0" err="1"/>
              <a:t>n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distance</a:t>
            </a:r>
            <a:r>
              <a:rPr lang="ko-KR" altLang="en-US" sz="1200" dirty="0"/>
              <a:t>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fclose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0;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3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B5AC68-5B1F-44C7-BD2F-008FBA0AA998}" type="slidenum">
              <a:rPr lang="ko-KR" altLang="en-US" b="1"/>
              <a:t>14</a:t>
            </a:fld>
            <a:endParaRPr lang="ko-KR" altLang="en-US" b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2373" y="1093788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 err="1" smtClean="0">
                <a:latin typeface="굴림" panose="020B0600000101010101" pitchFamily="50" charset="-127"/>
              </a:rPr>
              <a:t>ftell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en-US" altLang="ko-KR" sz="1400" b="1" dirty="0" err="1" smtClean="0">
                <a:latin typeface="굴림" panose="020B0600000101010101" pitchFamily="50" charset="-127"/>
              </a:rPr>
              <a:t>fp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 : </a:t>
            </a:r>
            <a:r>
              <a:rPr lang="en-US" altLang="ko-KR" sz="1400" b="1" dirty="0" err="1" smtClean="0">
                <a:latin typeface="굴림" panose="020B0600000101010101" pitchFamily="50" charset="-127"/>
              </a:rPr>
              <a:t>fp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파일에서</a:t>
            </a:r>
            <a:r>
              <a:rPr lang="en-US" altLang="ko-KR" sz="1400" b="1" dirty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현재 위치를 리턴</a:t>
            </a:r>
            <a:endParaRPr lang="ko-KR" altLang="en-US" sz="1400" i="0" dirty="0" smtClean="0">
              <a:latin typeface="+mn-ea"/>
              <a:ea typeface="+mn-e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68005" y="361950"/>
            <a:ext cx="3818249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.1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스트림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28014" y="5910074"/>
            <a:ext cx="32512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소스 </a:t>
            </a:r>
            <a:r>
              <a:rPr lang="en-US" altLang="ko-KR" sz="12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https</a:t>
            </a:r>
            <a:r>
              <a:rPr lang="en-US" altLang="ko-KR" sz="120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://</a:t>
            </a:r>
            <a:r>
              <a:rPr lang="en-US" altLang="ko-KR" sz="12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wikidocs.net/12742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1660" y="1683856"/>
            <a:ext cx="583387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 &lt;</a:t>
            </a:r>
            <a:r>
              <a:rPr lang="ko-KR" altLang="en-US" sz="1200" dirty="0" err="1"/>
              <a:t>stdio.h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void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  FILE* 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long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distance</a:t>
            </a:r>
            <a:r>
              <a:rPr lang="ko-KR" altLang="en-US" sz="1200" dirty="0"/>
              <a:t>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fopen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ftell.dat</a:t>
            </a:r>
            <a:r>
              <a:rPr lang="ko-KR" altLang="en-US" sz="1200" dirty="0"/>
              <a:t>", "</a:t>
            </a:r>
            <a:r>
              <a:rPr lang="ko-KR" altLang="en-US" sz="1200" dirty="0" err="1"/>
              <a:t>w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fputs</a:t>
            </a:r>
            <a:r>
              <a:rPr lang="ko-KR" altLang="en-US" sz="1200" dirty="0"/>
              <a:t>("ABCDEFGHIJ", 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fclose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fopen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ftell.dat</a:t>
            </a:r>
            <a:r>
              <a:rPr lang="ko-KR" altLang="en-US" sz="1200" dirty="0"/>
              <a:t>", "</a:t>
            </a:r>
            <a:r>
              <a:rPr lang="ko-KR" altLang="en-US" sz="1200" dirty="0" err="1"/>
              <a:t>r</a:t>
            </a:r>
            <a:r>
              <a:rPr lang="ko-KR" altLang="en-US" sz="1200" dirty="0"/>
              <a:t>");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>
                <a:solidFill>
                  <a:srgbClr val="0000FF"/>
                </a:solidFill>
              </a:rPr>
              <a:t>fseek</a:t>
            </a:r>
            <a:r>
              <a:rPr lang="ko-KR" altLang="en-US" sz="1200" dirty="0">
                <a:solidFill>
                  <a:srgbClr val="0000FF"/>
                </a:solidFill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</a:rPr>
              <a:t>stream</a:t>
            </a:r>
            <a:r>
              <a:rPr lang="ko-KR" altLang="en-US" sz="1200" dirty="0">
                <a:solidFill>
                  <a:srgbClr val="0000FF"/>
                </a:solidFill>
              </a:rPr>
              <a:t>, -8, SEEK_END);  </a:t>
            </a:r>
            <a:r>
              <a:rPr lang="ko-KR" altLang="en-US" sz="1200" dirty="0"/>
              <a:t>// 파일의 끝 지점에서 8바이트 (역으로) 떨어진 지점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fprintf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stdout</a:t>
            </a:r>
            <a:r>
              <a:rPr lang="ko-KR" altLang="en-US" sz="1200" dirty="0"/>
              <a:t>, "%c\</a:t>
            </a:r>
            <a:r>
              <a:rPr lang="ko-KR" altLang="en-US" sz="1200" dirty="0" err="1"/>
              <a:t>n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fgetc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));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distance</a:t>
            </a:r>
            <a:r>
              <a:rPr lang="ko-KR" altLang="en-US" sz="1200" dirty="0"/>
              <a:t> </a:t>
            </a:r>
            <a:r>
              <a:rPr lang="ko-KR" altLang="en-US" sz="1200" dirty="0">
                <a:solidFill>
                  <a:srgbClr val="0000FF"/>
                </a:solidFill>
              </a:rPr>
              <a:t>= </a:t>
            </a:r>
            <a:r>
              <a:rPr lang="ko-KR" altLang="en-US" sz="1200" dirty="0" err="1">
                <a:solidFill>
                  <a:srgbClr val="0000FF"/>
                </a:solidFill>
              </a:rPr>
              <a:t>ftell</a:t>
            </a:r>
            <a:r>
              <a:rPr lang="ko-KR" altLang="en-US" sz="1200" dirty="0">
                <a:solidFill>
                  <a:srgbClr val="0000FF"/>
                </a:solidFill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</a:rPr>
              <a:t>stream</a:t>
            </a:r>
            <a:r>
              <a:rPr lang="ko-KR" altLang="en-US" sz="1200" dirty="0" smtClean="0">
                <a:solidFill>
                  <a:srgbClr val="0000FF"/>
                </a:solidFill>
              </a:rPr>
              <a:t>)</a:t>
            </a:r>
            <a:r>
              <a:rPr lang="ko-KR" altLang="en-US" sz="1200" dirty="0" smtClean="0"/>
              <a:t>;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printf</a:t>
            </a:r>
            <a:r>
              <a:rPr lang="ko-KR" altLang="en-US" sz="1200" dirty="0"/>
              <a:t>("거리 : %</a:t>
            </a:r>
            <a:r>
              <a:rPr lang="ko-KR" altLang="en-US" sz="1200" dirty="0" err="1"/>
              <a:t>ld</a:t>
            </a:r>
            <a:r>
              <a:rPr lang="ko-KR" altLang="en-US" sz="1200" dirty="0"/>
              <a:t>\</a:t>
            </a:r>
            <a:r>
              <a:rPr lang="ko-KR" altLang="en-US" sz="1200" dirty="0" err="1"/>
              <a:t>n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distance</a:t>
            </a:r>
            <a:r>
              <a:rPr lang="ko-KR" altLang="en-US" sz="1200" dirty="0"/>
              <a:t>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fclose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0;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38643" y="1712093"/>
            <a:ext cx="3653327" cy="212365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#</a:t>
            </a:r>
            <a:r>
              <a:rPr lang="ko-KR" altLang="en-US" sz="1200" dirty="0" err="1">
                <a:solidFill>
                  <a:schemeClr val="bg1"/>
                </a:solidFill>
              </a:rPr>
              <a:t>include</a:t>
            </a:r>
            <a:r>
              <a:rPr lang="ko-KR" altLang="en-US" sz="1200" dirty="0">
                <a:solidFill>
                  <a:schemeClr val="bg1"/>
                </a:solidFill>
              </a:rPr>
              <a:t> &lt;</a:t>
            </a:r>
            <a:r>
              <a:rPr lang="ko-KR" altLang="en-US" sz="1200" dirty="0" err="1">
                <a:solidFill>
                  <a:schemeClr val="bg1"/>
                </a:solidFill>
              </a:rPr>
              <a:t>stdio.h</a:t>
            </a:r>
            <a:r>
              <a:rPr lang="ko-KR" altLang="en-US" sz="1200" dirty="0">
                <a:solidFill>
                  <a:schemeClr val="bg1"/>
                </a:solidFill>
              </a:rPr>
              <a:t>&gt;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 err="1">
                <a:solidFill>
                  <a:schemeClr val="bg1"/>
                </a:solidFill>
              </a:rPr>
              <a:t>int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main</a:t>
            </a:r>
            <a:r>
              <a:rPr lang="ko-KR" altLang="en-US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 err="1">
                <a:solidFill>
                  <a:schemeClr val="bg1"/>
                </a:solidFill>
              </a:rPr>
              <a:t>void</a:t>
            </a:r>
            <a:r>
              <a:rPr lang="ko-KR" altLang="en-US" sz="1200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{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FILE* </a:t>
            </a:r>
            <a:r>
              <a:rPr lang="ko-KR" altLang="en-US" sz="1200" dirty="0" err="1">
                <a:solidFill>
                  <a:schemeClr val="bg1"/>
                </a:solidFill>
              </a:rPr>
              <a:t>stream</a:t>
            </a:r>
            <a:r>
              <a:rPr lang="ko-KR" altLang="en-US" sz="1200" dirty="0">
                <a:solidFill>
                  <a:schemeClr val="bg1"/>
                </a:solidFill>
              </a:rPr>
              <a:t> = </a:t>
            </a:r>
            <a:r>
              <a:rPr lang="ko-KR" altLang="en-US" sz="1200" dirty="0" err="1">
                <a:solidFill>
                  <a:schemeClr val="bg1"/>
                </a:solidFill>
              </a:rPr>
              <a:t>fopen</a:t>
            </a:r>
            <a:r>
              <a:rPr lang="ko-KR" altLang="en-US" sz="1200" dirty="0">
                <a:solidFill>
                  <a:schemeClr val="bg1"/>
                </a:solidFill>
              </a:rPr>
              <a:t>("</a:t>
            </a:r>
            <a:r>
              <a:rPr lang="ko-KR" altLang="en-US" sz="1200" dirty="0" err="1">
                <a:solidFill>
                  <a:schemeClr val="bg1"/>
                </a:solidFill>
              </a:rPr>
              <a:t>ftell.dat</a:t>
            </a:r>
            <a:r>
              <a:rPr lang="ko-KR" altLang="en-US" sz="1200" dirty="0">
                <a:solidFill>
                  <a:schemeClr val="bg1"/>
                </a:solidFill>
              </a:rPr>
              <a:t>", "</a:t>
            </a:r>
            <a:r>
              <a:rPr lang="ko-KR" altLang="en-US" sz="1200" dirty="0" err="1">
                <a:solidFill>
                  <a:schemeClr val="bg1"/>
                </a:solidFill>
              </a:rPr>
              <a:t>r</a:t>
            </a:r>
            <a:r>
              <a:rPr lang="ko-KR" altLang="en-US" sz="1200" dirty="0">
                <a:solidFill>
                  <a:schemeClr val="bg1"/>
                </a:solidFill>
              </a:rPr>
              <a:t>");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r>
              <a:rPr lang="ko-KR" altLang="en-US" sz="1200" dirty="0" err="1">
                <a:solidFill>
                  <a:schemeClr val="bg1"/>
                </a:solidFill>
              </a:rPr>
              <a:t>fseek</a:t>
            </a:r>
            <a:r>
              <a:rPr lang="ko-KR" altLang="en-US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 err="1">
                <a:solidFill>
                  <a:schemeClr val="bg1"/>
                </a:solidFill>
              </a:rPr>
              <a:t>stream</a:t>
            </a:r>
            <a:r>
              <a:rPr lang="ko-KR" altLang="en-US" sz="1200" dirty="0">
                <a:solidFill>
                  <a:schemeClr val="bg1"/>
                </a:solidFill>
              </a:rPr>
              <a:t>, 0, SEEK_END);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r>
              <a:rPr lang="ko-KR" altLang="en-US" sz="1200" dirty="0" err="1">
                <a:solidFill>
                  <a:schemeClr val="bg1"/>
                </a:solidFill>
              </a:rPr>
              <a:t>printf</a:t>
            </a:r>
            <a:r>
              <a:rPr lang="ko-KR" altLang="en-US" sz="1200" dirty="0">
                <a:solidFill>
                  <a:schemeClr val="bg1"/>
                </a:solidFill>
              </a:rPr>
              <a:t>("파일의 크기 : %</a:t>
            </a:r>
            <a:r>
              <a:rPr lang="ko-KR" altLang="en-US" sz="1200" dirty="0" err="1">
                <a:solidFill>
                  <a:schemeClr val="bg1"/>
                </a:solidFill>
              </a:rPr>
              <a:t>ld바이트</a:t>
            </a:r>
            <a:r>
              <a:rPr lang="ko-KR" altLang="en-US" sz="1200" dirty="0">
                <a:solidFill>
                  <a:schemeClr val="bg1"/>
                </a:solidFill>
              </a:rPr>
              <a:t>\</a:t>
            </a:r>
            <a:r>
              <a:rPr lang="ko-KR" altLang="en-US" sz="1200" dirty="0" err="1">
                <a:solidFill>
                  <a:schemeClr val="bg1"/>
                </a:solidFill>
              </a:rPr>
              <a:t>n</a:t>
            </a:r>
            <a:r>
              <a:rPr lang="ko-KR" altLang="en-US" sz="1200" dirty="0">
                <a:solidFill>
                  <a:schemeClr val="bg1"/>
                </a:solidFill>
              </a:rPr>
              <a:t>", </a:t>
            </a:r>
            <a:r>
              <a:rPr lang="ko-KR" altLang="en-US" sz="1200" dirty="0" err="1">
                <a:solidFill>
                  <a:schemeClr val="bg1"/>
                </a:solidFill>
              </a:rPr>
              <a:t>ftell</a:t>
            </a:r>
            <a:r>
              <a:rPr lang="ko-KR" altLang="en-US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 err="1">
                <a:solidFill>
                  <a:schemeClr val="bg1"/>
                </a:solidFill>
              </a:rPr>
              <a:t>stream</a:t>
            </a:r>
            <a:r>
              <a:rPr lang="ko-KR" altLang="en-US" sz="1200" dirty="0">
                <a:solidFill>
                  <a:schemeClr val="bg1"/>
                </a:solidFill>
              </a:rPr>
              <a:t>));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r>
              <a:rPr lang="ko-KR" altLang="en-US" sz="1200" dirty="0" err="1">
                <a:solidFill>
                  <a:schemeClr val="bg1"/>
                </a:solidFill>
              </a:rPr>
              <a:t>fclose</a:t>
            </a:r>
            <a:r>
              <a:rPr lang="ko-KR" altLang="en-US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 err="1">
                <a:solidFill>
                  <a:schemeClr val="bg1"/>
                </a:solidFill>
              </a:rPr>
              <a:t>stream</a:t>
            </a:r>
            <a:r>
              <a:rPr lang="ko-KR" altLang="en-US" sz="1200" dirty="0">
                <a:solidFill>
                  <a:schemeClr val="bg1"/>
                </a:solidFill>
              </a:rPr>
              <a:t>);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r>
              <a:rPr lang="ko-KR" altLang="en-US" sz="1200" dirty="0" err="1">
                <a:solidFill>
                  <a:schemeClr val="bg1"/>
                </a:solidFill>
              </a:rPr>
              <a:t>return</a:t>
            </a:r>
            <a:r>
              <a:rPr lang="ko-KR" altLang="en-US" sz="1200" dirty="0">
                <a:solidFill>
                  <a:schemeClr val="bg1"/>
                </a:solidFill>
              </a:rPr>
              <a:t> 0;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4499" y="1438067"/>
            <a:ext cx="2957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0000FF"/>
                </a:solidFill>
                <a:latin typeface="+mj-ea"/>
                <a:ea typeface="+mj-ea"/>
              </a:rPr>
              <a:t>ftell</a:t>
            </a:r>
            <a:r>
              <a:rPr lang="en-US" altLang="ko-KR" sz="1200" b="1" dirty="0" smtClean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  <a:latin typeface="+mj-ea"/>
                <a:ea typeface="+mj-ea"/>
              </a:rPr>
              <a:t>함수를 이용한 파일 크기 알아내기</a:t>
            </a:r>
            <a:endParaRPr lang="ko-KR" altLang="en-US" sz="12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72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B5AC68-5B1F-44C7-BD2F-008FBA0AA998}" type="slidenum">
              <a:rPr lang="ko-KR" altLang="en-US" b="1"/>
              <a:t>15</a:t>
            </a:fld>
            <a:endParaRPr lang="ko-KR" altLang="en-US" b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57200" y="1093788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rewind(</a:t>
            </a:r>
            <a:r>
              <a:rPr lang="en-US" altLang="ko-KR" sz="1400" b="1" dirty="0" err="1" smtClean="0">
                <a:latin typeface="굴림" panose="020B0600000101010101" pitchFamily="50" charset="-127"/>
              </a:rPr>
              <a:t>fp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 : </a:t>
            </a:r>
            <a:r>
              <a:rPr lang="en-US" altLang="ko-KR" sz="1400" b="1" dirty="0" err="1" smtClean="0">
                <a:latin typeface="굴림" panose="020B0600000101010101" pitchFamily="50" charset="-127"/>
              </a:rPr>
              <a:t>fp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파일에서</a:t>
            </a:r>
            <a:r>
              <a:rPr lang="en-US" altLang="ko-KR" sz="1400" b="1" dirty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현재 위치를 맨 처음 위치로 이동</a:t>
            </a:r>
            <a:endParaRPr lang="ko-KR" altLang="en-US" sz="1400" i="0" dirty="0" smtClean="0">
              <a:latin typeface="+mn-ea"/>
              <a:ea typeface="+mn-e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68005" y="361950"/>
            <a:ext cx="3818249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.1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스트림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28014" y="5910074"/>
            <a:ext cx="32512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소스 </a:t>
            </a:r>
            <a:r>
              <a:rPr lang="en-US" altLang="ko-KR" sz="12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https</a:t>
            </a:r>
            <a:r>
              <a:rPr lang="en-US" altLang="ko-KR" sz="120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://</a:t>
            </a:r>
            <a:r>
              <a:rPr lang="en-US" altLang="ko-KR" sz="12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wikidocs.net/12742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99309" y="1914594"/>
            <a:ext cx="58338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stdio.h</a:t>
            </a:r>
            <a:r>
              <a:rPr lang="en-US" altLang="ko-KR" sz="1200" dirty="0"/>
              <a:t>&gt;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main(void)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FILE* stream = </a:t>
            </a:r>
            <a:r>
              <a:rPr lang="en-US" altLang="ko-KR" sz="1200" dirty="0" err="1"/>
              <a:t>fopen</a:t>
            </a:r>
            <a:r>
              <a:rPr lang="en-US" altLang="ko-KR" sz="1200" dirty="0"/>
              <a:t>("ftell.dat", "r");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fseek</a:t>
            </a:r>
            <a:r>
              <a:rPr lang="en-US" altLang="ko-KR" sz="1200" dirty="0"/>
              <a:t>(stream, -3, SEEK_END);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fprintf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stdout</a:t>
            </a:r>
            <a:r>
              <a:rPr lang="en-US" altLang="ko-KR" sz="1200" dirty="0"/>
              <a:t>, "%c\n", </a:t>
            </a:r>
            <a:r>
              <a:rPr lang="en-US" altLang="ko-KR" sz="1200" dirty="0" err="1"/>
              <a:t>fgetc</a:t>
            </a:r>
            <a:r>
              <a:rPr lang="en-US" altLang="ko-KR" sz="1200" dirty="0"/>
              <a:t>(stream));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0000FF"/>
                </a:solidFill>
              </a:rPr>
              <a:t>rewind(stream)</a:t>
            </a:r>
            <a:r>
              <a:rPr lang="en-US" altLang="ko-KR" sz="1200" dirty="0"/>
              <a:t>;  // </a:t>
            </a:r>
            <a:r>
              <a:rPr lang="ko-KR" altLang="en-US" sz="1200" dirty="0"/>
              <a:t>파일의 시작 지점으로 돌려 놓음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en-US" altLang="ko-KR" sz="1200" dirty="0" err="1"/>
              <a:t>fseek</a:t>
            </a:r>
            <a:r>
              <a:rPr lang="en-US" altLang="ko-KR" sz="1200" dirty="0"/>
              <a:t>(stream, 0, SEEK_CUR);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fprintf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stdout</a:t>
            </a:r>
            <a:r>
              <a:rPr lang="en-US" altLang="ko-KR" sz="1200" dirty="0"/>
              <a:t>, "%c\n", </a:t>
            </a:r>
            <a:r>
              <a:rPr lang="en-US" altLang="ko-KR" sz="1200" dirty="0" err="1"/>
              <a:t>fgetc</a:t>
            </a:r>
            <a:r>
              <a:rPr lang="en-US" altLang="ko-KR" sz="1200" dirty="0"/>
              <a:t>(stream));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fclose</a:t>
            </a:r>
            <a:r>
              <a:rPr lang="en-US" altLang="ko-KR" sz="1200" dirty="0"/>
              <a:t>(stream);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return 0;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B5AC68-5B1F-44C7-BD2F-008FBA0AA998}" type="slidenum">
              <a:rPr lang="ko-KR" altLang="en-US" b="1"/>
              <a:t>16</a:t>
            </a:fld>
            <a:endParaRPr lang="ko-KR" altLang="en-US" b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2373" y="1093788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가장 기초적인 파일 조직 방법으로 단순히 데이터가 시스템에 입력되는 순서대로 저장시킨 파일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i="0" dirty="0" smtClean="0">
                <a:latin typeface="굴림" panose="020B0600000101010101" pitchFamily="50" charset="-127"/>
              </a:rPr>
              <a:t>새로운 데이터는 파일 끝에 추가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i="0" dirty="0" err="1" smtClean="0">
                <a:latin typeface="굴림" panose="020B0600000101010101" pitchFamily="50" charset="-127"/>
              </a:rPr>
              <a:t>히프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 파일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(heap file),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pile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i="0" dirty="0" err="1" smtClean="0">
                <a:latin typeface="굴림" panose="020B0600000101010101" pitchFamily="50" charset="-127"/>
              </a:rPr>
              <a:t>파일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이라고도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함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저장 레코드에 대해 분석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분류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표준화 과정을 거치지 않고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때로는 필드 순서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필드의 길이 등에도 제한을 두지 않음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i="0" dirty="0" smtClean="0">
                <a:latin typeface="굴림" panose="020B0600000101010101" pitchFamily="50" charset="-127"/>
              </a:rPr>
              <a:t>단지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레코드의 입력 순서만 있고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레코드의 길이와 타입이 일정하지 않을 수도 있고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같은 </a:t>
            </a:r>
            <a:r>
              <a:rPr lang="ko-KR" altLang="en-US" sz="1400" b="1" i="0" dirty="0" err="1" smtClean="0">
                <a:latin typeface="굴림" panose="020B0600000101010101" pitchFamily="50" charset="-127"/>
              </a:rPr>
              <a:t>종류끼리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 꼭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밀집되도록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하는 요구도 </a:t>
            </a:r>
            <a:r>
              <a:rPr lang="ko-KR" altLang="en-US" sz="1400" b="1" i="0" dirty="0" err="1" smtClean="0">
                <a:latin typeface="굴림" panose="020B0600000101010101" pitchFamily="50" charset="-127"/>
              </a:rPr>
              <a:t>었음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입력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순차 파일 예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ko-KR" altLang="en-US" sz="1400" b="1" i="0" dirty="0" smtClean="0">
              <a:latin typeface="굴림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68005" y="361950"/>
            <a:ext cx="3818249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.2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순차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파일의 유형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57962" y="896143"/>
            <a:ext cx="3198027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4.2.1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입력 순차 파일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80972" y="5546222"/>
            <a:ext cx="5366759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DEPARTMENT </a:t>
            </a:r>
            <a:r>
              <a:rPr lang="en-US" altLang="ko-KR" sz="1400" dirty="0" smtClean="0">
                <a:solidFill>
                  <a:srgbClr val="C00000"/>
                </a:solidFill>
              </a:rPr>
              <a:t>=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컴퓨터공학과 </a:t>
            </a:r>
            <a:r>
              <a:rPr lang="en-US" altLang="ko-KR" sz="1400" dirty="0" smtClean="0">
                <a:solidFill>
                  <a:srgbClr val="C00000"/>
                </a:solidFill>
              </a:rPr>
              <a:t>#</a:t>
            </a:r>
            <a:r>
              <a:rPr lang="en-US" altLang="ko-KR" sz="1400" dirty="0" smtClean="0"/>
              <a:t>NUMBER_OF_PROFESSOR = 10 </a:t>
            </a:r>
            <a:r>
              <a:rPr lang="en-US" altLang="ko-KR" sz="1400" dirty="0" smtClean="0">
                <a:solidFill>
                  <a:srgbClr val="C00000"/>
                </a:solidFill>
              </a:rPr>
              <a:t>;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502632" y="5238445"/>
            <a:ext cx="4146138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SNAME  = </a:t>
            </a:r>
            <a:r>
              <a:rPr lang="ko-KR" altLang="en-US" sz="1400" dirty="0" smtClean="0"/>
              <a:t>김철수 </a:t>
            </a:r>
            <a:r>
              <a:rPr lang="en-US" altLang="ko-KR" sz="1400" dirty="0" smtClean="0"/>
              <a:t>#HEIGHT = 170 #AGE =30 ;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892586" y="4930668"/>
            <a:ext cx="4146138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CITY  = </a:t>
            </a:r>
            <a:r>
              <a:rPr lang="ko-KR" altLang="en-US" sz="1400" dirty="0" smtClean="0"/>
              <a:t>서울 </a:t>
            </a:r>
            <a:r>
              <a:rPr lang="en-US" altLang="ko-KR" sz="1400" dirty="0" smtClean="0"/>
              <a:t>#POPULATION = 8,000,000 ;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900989" y="4622891"/>
            <a:ext cx="3585265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SNUMBER  = 1234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#WEIGHT = 60 ;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0972" y="4315114"/>
            <a:ext cx="5366759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SNUMBER = 1234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#SNAME = </a:t>
            </a:r>
            <a:r>
              <a:rPr lang="ko-KR" altLang="en-US" sz="1400" dirty="0" smtClean="0"/>
              <a:t>홍길동 </a:t>
            </a:r>
            <a:r>
              <a:rPr lang="en-US" altLang="ko-KR" sz="1400" dirty="0" smtClean="0"/>
              <a:t>#SEX = </a:t>
            </a:r>
            <a:r>
              <a:rPr lang="ko-KR" altLang="en-US" sz="1400" dirty="0" smtClean="0"/>
              <a:t>남 </a:t>
            </a:r>
            <a:r>
              <a:rPr lang="en-US" altLang="ko-KR" sz="1400" dirty="0" smtClean="0"/>
              <a:t>#IQ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= 130 ;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1999716" y="5776957"/>
            <a:ext cx="358923" cy="247828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58917" y="5995613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</a:rPr>
              <a:t>필드 명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999573" y="5738631"/>
            <a:ext cx="1" cy="306476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08190" y="5995613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 err="1" smtClean="0">
                <a:solidFill>
                  <a:srgbClr val="0000FF"/>
                </a:solidFill>
              </a:rPr>
              <a:t>필드명</a:t>
            </a:r>
            <a:r>
              <a:rPr lang="en-US" altLang="ko-KR" sz="1200" dirty="0" smtClean="0">
                <a:solidFill>
                  <a:srgbClr val="0000FF"/>
                </a:solidFill>
              </a:rPr>
              <a:t>/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필드값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pPr algn="r"/>
            <a:r>
              <a:rPr lang="ko-KR" altLang="en-US" sz="1200" dirty="0" smtClean="0">
                <a:solidFill>
                  <a:srgbClr val="0000FF"/>
                </a:solidFill>
              </a:rPr>
              <a:t>분리 문자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767833" y="5776957"/>
            <a:ext cx="110024" cy="247828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28512" y="5995613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</a:rPr>
              <a:t>필드 값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263569" y="5776957"/>
            <a:ext cx="110024" cy="247828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70193" y="5995613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00FF"/>
                </a:solidFill>
              </a:rPr>
              <a:t>필드 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rgbClr val="0000FF"/>
                </a:solidFill>
              </a:rPr>
              <a:t>구분문자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endCxn id="25" idx="0"/>
          </p:cNvCxnSpPr>
          <p:nvPr/>
        </p:nvCxnSpPr>
        <p:spPr>
          <a:xfrm>
            <a:off x="5181793" y="5432074"/>
            <a:ext cx="222341" cy="53607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04024" y="5968147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00FF"/>
                </a:solidFill>
              </a:rPr>
              <a:t>레코드</a:t>
            </a:r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rgbClr val="0000FF"/>
                </a:solidFill>
              </a:rPr>
              <a:t>구분문자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8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B5AC68-5B1F-44C7-BD2F-008FBA0AA998}" type="slidenum">
              <a:rPr lang="ko-KR" altLang="en-US" b="1"/>
              <a:t>17</a:t>
            </a:fld>
            <a:endParaRPr lang="ko-KR" altLang="en-US" b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2373" y="1093788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입력 순차 파일 연산</a:t>
            </a:r>
            <a:endParaRPr lang="en-US" altLang="ko-KR" sz="14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342900" indent="-342900">
              <a:spcBef>
                <a:spcPct val="0"/>
              </a:spcBef>
              <a:buFont typeface="+mj-ea"/>
              <a:buAutoNum type="circleNumDbPlain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레코드 검색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연산</a:t>
            </a:r>
            <a:endParaRPr lang="en-US" altLang="ko-KR" sz="14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탐색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키 필드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(search key field) 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탐색에 이용되는 필드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예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SNAME = “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김철수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”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인 레코드를 찾을 때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SNAME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이 탐색 키 필드</a:t>
            </a:r>
            <a:r>
              <a:rPr lang="ko-KR" altLang="en-US" sz="1400" b="1" dirty="0">
                <a:latin typeface="굴림" panose="020B0600000101010101" pitchFamily="50" charset="-127"/>
              </a:rPr>
              <a:t>임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키 필드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(key field) 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파일 레코드들에서 탐색 키 필드에 대응하는 필드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즉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레코드에서 탐색 키 필드와 같은 이름의 필드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검색 연산은 탐색 키 필드 값과 동일한 파일 레코드를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순차적으로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찾아서 원하는 필드들의 값들을 검색 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예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SNAME =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김철수 를 찾아서 키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(HEIGHT)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와 나이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(AGE)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를 출력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91091" y="361950"/>
            <a:ext cx="3972077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.2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순차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파일의 유형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57962" y="896143"/>
            <a:ext cx="3198027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4.2.1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입력 순차 파일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80972" y="5759872"/>
            <a:ext cx="5366759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DEPARTMENT </a:t>
            </a:r>
            <a:r>
              <a:rPr lang="en-US" altLang="ko-KR" sz="1400" dirty="0" smtClean="0">
                <a:solidFill>
                  <a:srgbClr val="C00000"/>
                </a:solidFill>
              </a:rPr>
              <a:t>=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컴퓨터공학과 </a:t>
            </a:r>
            <a:r>
              <a:rPr lang="en-US" altLang="ko-KR" sz="1400" dirty="0" smtClean="0">
                <a:solidFill>
                  <a:srgbClr val="C00000"/>
                </a:solidFill>
              </a:rPr>
              <a:t>#</a:t>
            </a:r>
            <a:r>
              <a:rPr lang="en-US" altLang="ko-KR" sz="1400" dirty="0" smtClean="0"/>
              <a:t>NUMBER_OF_PROFESSOR = 10 </a:t>
            </a:r>
            <a:r>
              <a:rPr lang="en-US" altLang="ko-KR" sz="1400" dirty="0" smtClean="0">
                <a:solidFill>
                  <a:srgbClr val="C00000"/>
                </a:solidFill>
              </a:rPr>
              <a:t>;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502632" y="5452095"/>
            <a:ext cx="4146138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SNAME  = </a:t>
            </a:r>
            <a:r>
              <a:rPr lang="ko-KR" altLang="en-US" sz="1400" dirty="0" smtClean="0"/>
              <a:t>김철수 </a:t>
            </a:r>
            <a:r>
              <a:rPr lang="en-US" altLang="ko-KR" sz="1400" dirty="0" smtClean="0"/>
              <a:t>#HEIGHT = 170 #AGE =30 ;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892586" y="5144318"/>
            <a:ext cx="4146138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CITY  = </a:t>
            </a:r>
            <a:r>
              <a:rPr lang="ko-KR" altLang="en-US" sz="1400" dirty="0" smtClean="0"/>
              <a:t>서울 </a:t>
            </a:r>
            <a:r>
              <a:rPr lang="en-US" altLang="ko-KR" sz="1400" dirty="0" smtClean="0"/>
              <a:t>#POPULATION = 8,000,000 ;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900989" y="4836541"/>
            <a:ext cx="3585265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SNUMBER  = 1234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#WEIGHT = 60 ;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580972" y="4528764"/>
            <a:ext cx="5366759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SNUMBER = 1234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#SNAME = </a:t>
            </a:r>
            <a:r>
              <a:rPr lang="ko-KR" altLang="en-US" sz="1400" dirty="0" smtClean="0"/>
              <a:t>홍길동 </a:t>
            </a:r>
            <a:r>
              <a:rPr lang="en-US" altLang="ko-KR" sz="1400" dirty="0" smtClean="0"/>
              <a:t>#SEX = </a:t>
            </a:r>
            <a:r>
              <a:rPr lang="ko-KR" altLang="en-US" sz="1400" dirty="0" smtClean="0"/>
              <a:t>남 </a:t>
            </a:r>
            <a:r>
              <a:rPr lang="en-US" altLang="ko-KR" sz="1400" dirty="0" smtClean="0"/>
              <a:t>#IQ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= 130 ;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042445" y="4373409"/>
            <a:ext cx="1615155" cy="22423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298677" y="4836541"/>
            <a:ext cx="17091" cy="21402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2591091" y="5332581"/>
            <a:ext cx="707586" cy="18800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3140992" y="4407288"/>
            <a:ext cx="196553" cy="19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34" name="타원 33"/>
          <p:cNvSpPr/>
          <p:nvPr/>
        </p:nvSpPr>
        <p:spPr>
          <a:xfrm>
            <a:off x="3077243" y="4836541"/>
            <a:ext cx="196553" cy="19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35" name="타원 34"/>
          <p:cNvSpPr/>
          <p:nvPr/>
        </p:nvSpPr>
        <p:spPr>
          <a:xfrm>
            <a:off x="2902154" y="5326383"/>
            <a:ext cx="196553" cy="196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37" name="직사각형 36"/>
          <p:cNvSpPr/>
          <p:nvPr/>
        </p:nvSpPr>
        <p:spPr>
          <a:xfrm>
            <a:off x="1248030" y="4127010"/>
            <a:ext cx="1343061" cy="230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77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B5AC68-5B1F-44C7-BD2F-008FBA0AA998}" type="slidenum">
              <a:rPr lang="ko-KR" altLang="en-US" b="1"/>
              <a:t>18</a:t>
            </a:fld>
            <a:endParaRPr lang="ko-KR" altLang="en-US" b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2373" y="1093788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342900" indent="-342900">
              <a:spcBef>
                <a:spcPct val="0"/>
              </a:spcBef>
              <a:buFont typeface="+mj-ea"/>
              <a:buAutoNum type="circleNumDbPlain" startAt="2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레코드 삽입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연산</a:t>
            </a:r>
            <a:endParaRPr lang="en-US" altLang="ko-KR" sz="14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새로운 레코드를 기존 파일 끝에 추가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342900" indent="-342900">
              <a:spcBef>
                <a:spcPct val="0"/>
              </a:spcBef>
              <a:buFont typeface="+mj-ea"/>
              <a:buAutoNum type="circleNumDbPlain" startAt="3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레코드 삭제 연산</a:t>
            </a:r>
            <a:endParaRPr lang="en-US" altLang="ko-KR" sz="14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변경 파일의 첫번째 레코드부터 순차적으로 하나 씩 새로운 파일에 출력하되 삭제 하고자 하는 필드 값을 갖는 레코드가 나타나면 새로운 파일 출력에서 제외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생략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함으로써 삭제가 이루어짐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출력 후에는 출력한 새로운 파일을 사용  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42900" indent="-342900">
              <a:spcBef>
                <a:spcPct val="0"/>
              </a:spcBef>
              <a:buFont typeface="+mj-ea"/>
              <a:buAutoNum type="circleNumDbPlain" startAt="4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레코드 갱신 연산</a:t>
            </a:r>
            <a:endParaRPr lang="en-US" altLang="ko-KR" sz="14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레코드 삭제 연산처럼 변경 파일의  </a:t>
            </a:r>
            <a:r>
              <a:rPr lang="ko-KR" altLang="en-US" sz="1400" b="1" dirty="0">
                <a:latin typeface="굴림" panose="020B0600000101010101" pitchFamily="50" charset="-127"/>
              </a:rPr>
              <a:t>첫번째 레코드부터 순차적으로 하나 씩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새로운 </a:t>
            </a:r>
            <a:r>
              <a:rPr lang="ko-KR" altLang="en-US" sz="1400" b="1" dirty="0">
                <a:latin typeface="굴림" panose="020B0600000101010101" pitchFamily="50" charset="-127"/>
              </a:rPr>
              <a:t>파일에 출력하되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변경 </a:t>
            </a:r>
            <a:r>
              <a:rPr lang="ko-KR" altLang="en-US" sz="1400" b="1" dirty="0">
                <a:latin typeface="굴림" panose="020B0600000101010101" pitchFamily="50" charset="-127"/>
              </a:rPr>
              <a:t>하고자 하는 필드 값을 갖는 레코드가 나타나면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변경하고자 하는 필드  값들을 변경 한 후 그 레코드를 새로운 </a:t>
            </a:r>
            <a:r>
              <a:rPr lang="ko-KR" altLang="en-US" sz="1400" b="1" dirty="0">
                <a:latin typeface="굴림" panose="020B0600000101010101" pitchFamily="50" charset="-127"/>
              </a:rPr>
              <a:t>파일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출력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출력 후에는 출력한 새로운 파일을 사용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91091" y="361950"/>
            <a:ext cx="3972077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.2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순차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파일의 유형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57962" y="896143"/>
            <a:ext cx="3198027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4.2.1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입력 순차 파일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36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B5AC68-5B1F-44C7-BD2F-008FBA0AA998}" type="slidenum">
              <a:rPr lang="ko-KR" altLang="en-US" b="1"/>
              <a:t>19</a:t>
            </a:fld>
            <a:endParaRPr lang="ko-KR" altLang="en-US" b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2373" y="1093788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입력 순차 파일은 언제 이용하는가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?</a:t>
            </a:r>
            <a:endParaRPr lang="en-US" altLang="ko-KR" sz="14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데이터를 처리하기 전에 임시로 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수집만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해 놓을 때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데이터를 조직하기 어려워서 적당한 파일 조직을 결정하지 못한 때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특히 레코드 구조가 결정되기 이전의 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택스트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형태의 데이터 저장에 유용한 구조임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대규모 정보를 수집하는 데이터 은행과 같은 기관에서도 레코드의 잠정적 용도를 결정하기 어려워 레코드 구조를 결정하지 못해 종종 입력 순차 파일을 이용 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파일 조직을 변경해야 할 때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기존 파일 레코드를 새로운 파일 레코드로 변환하는 과정에서 입력 순차 파일 구조를 중간 과정으로 이용하면 효율적인 변환 작업이 될 수 있음 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91091" y="361950"/>
            <a:ext cx="3972077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.2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순차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파일의 유형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57962" y="896143"/>
            <a:ext cx="3198027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4.2.1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입력 순차 파일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60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87650" y="361950"/>
            <a:ext cx="35814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4.0 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순차 파일 개요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순차 파일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(sequential file)</a:t>
            </a: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358775" indent="-179388" eaLnBrk="1" hangingPunct="1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i="0" dirty="0" smtClean="0">
                <a:latin typeface="굴림" panose="020B0600000101010101" pitchFamily="50" charset="-127"/>
              </a:rPr>
              <a:t>파일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생성 시 레코드를 연속적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순차적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)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으로 저장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358775" indent="-179388" eaLnBrk="1" hangingPunct="1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 eaLnBrk="1" hangingPunct="1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판독도 순서대로 연속적으로 접근해야 함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i="0" dirty="0" smtClean="0">
                <a:latin typeface="굴림" panose="020B0600000101010101" pitchFamily="50" charset="-127"/>
              </a:rPr>
              <a:t> 순차 파일의 종류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i="0" dirty="0" smtClean="0">
                <a:latin typeface="굴림" panose="020B0600000101010101" pitchFamily="50" charset="-127"/>
              </a:rPr>
              <a:t>스트림 파일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(stream file)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 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연속적인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판독 연산을 통해 레코드가 파일에 저장되어 있는 순서에 따라 데이터를 접근하는 파일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입력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순차 파일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(entry-sequenced file) 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레코드가 입력되는 순서대로 레코드를 저장하는 방식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. heap file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이라고도 함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i="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키</a:t>
            </a:r>
            <a:r>
              <a:rPr lang="en-US" altLang="ko-KR" sz="1400" b="1" i="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 b="1" i="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순차 파일</a:t>
            </a:r>
            <a:r>
              <a:rPr lang="en-US" altLang="ko-KR" sz="1400" b="1" i="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(key-sequenced file) 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레코드의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특정 필드 값의 순서에 따라 레코드를 저장하는 방식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.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일반적으로 순차 파일이라 하면 키 순차 파일을 의미함 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</p:txBody>
      </p:sp>
      <p:sp>
        <p:nvSpPr>
          <p:cNvPr id="7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</p:spPr>
        <p:txBody>
          <a:bodyPr/>
          <a:lstStyle/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  <p:sp>
        <p:nvSpPr>
          <p:cNvPr id="6" name="슬라이드 번호 개체 틀 3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2BEB4B-4A2D-441C-9C11-FEF567946058}" type="slidenum">
              <a:rPr lang="ko-KR" altLang="en-US" b="1" smtClean="0"/>
              <a:t>2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3632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B5AC68-5B1F-44C7-BD2F-008FBA0AA998}" type="slidenum">
              <a:rPr lang="ko-KR" altLang="en-US" b="1"/>
              <a:t>20</a:t>
            </a:fld>
            <a:endParaRPr lang="ko-KR" altLang="en-US" b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2373" y="1093788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데이터 저장 장치에서의 레코드 순서와 정렬된 레코드 리스트의 논리적 순서가 같은 구조의 파일</a:t>
            </a:r>
            <a:endParaRPr lang="en-US" altLang="ko-KR" sz="14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입력 순차 파일과의 차이점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저장된 레코드들이 특정 필드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즉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키 필드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값에 따라 정렬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모든 필드들이 분류되고 정렬 되어 있어서 각 레코드 내에서는 똑같은 순서의 데이터 필드 값을 가짐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레코드의 필드 순서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타입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크기 등에 대한 정보는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file descriptor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에 저장힘으로써 이 정보를 이용하여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&lt;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필드명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필드값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&gt;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쌍을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입력하지 않고 필드 순서에 따라 필드 값들만 입력하면 됨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179387">
              <a:spcBef>
                <a:spcPct val="0"/>
              </a:spcBef>
              <a:buNone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i="0" dirty="0" smtClean="0">
                <a:latin typeface="굴림" panose="020B0600000101010101" pitchFamily="50" charset="-127"/>
              </a:rPr>
              <a:t>키 순차 파일 구조의 예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91091" y="361950"/>
            <a:ext cx="3972077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.2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순차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파일의 유형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57962" y="896143"/>
            <a:ext cx="3198027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4.2.2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키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 순차 파일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277753"/>
              </p:ext>
            </p:extLst>
          </p:nvPr>
        </p:nvGraphicFramePr>
        <p:xfrm>
          <a:off x="1566727" y="4588566"/>
          <a:ext cx="6096000" cy="1630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0533038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010871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415095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074218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98413985"/>
                    </a:ext>
                  </a:extLst>
                </a:gridCol>
              </a:tblGrid>
              <a:tr h="380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학  번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  </a:t>
                      </a:r>
                      <a:r>
                        <a:rPr lang="ko-KR" altLang="en-US" sz="1200" dirty="0" err="1" smtClean="0"/>
                        <a:t>름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  이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출생지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  별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3929558"/>
                  </a:ext>
                </a:extLst>
              </a:tr>
              <a:tr h="1249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1243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1257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1332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1334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1367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1440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김철수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박영희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이기수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정미영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최미숙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19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서울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경기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충청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전라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경상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강원</a:t>
                      </a:r>
                      <a:endParaRPr lang="en-US" altLang="ko-KR" sz="12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남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남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여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남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여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여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4999446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12605" y="5187296"/>
            <a:ext cx="6204247" cy="195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10" idx="2"/>
          </p:cNvCxnSpPr>
          <p:nvPr/>
        </p:nvCxnSpPr>
        <p:spPr>
          <a:xfrm flipH="1" flipV="1">
            <a:off x="1014551" y="5187296"/>
            <a:ext cx="498055" cy="106108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3752" y="4910297"/>
            <a:ext cx="68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</a:rPr>
              <a:t>레코드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9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B5AC68-5B1F-44C7-BD2F-008FBA0AA998}" type="slidenum">
              <a:rPr lang="ko-KR" altLang="en-US" b="1"/>
              <a:t>21</a:t>
            </a:fld>
            <a:endParaRPr lang="ko-KR" altLang="en-US" b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2373" y="1093788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정렬된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파일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(sorted file)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키 순차 파일처럼 레코드들이 특정 키 필드 값에 따라 정렬된 파일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정렬 키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(sort key)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정렬된 파일에서 정렬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순서를 결정하는데 사용된 값의 필드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하나 이상의 필드로 구성된 레코드들의 파일에서 정렬 키에 따라 오름차순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(ascending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order)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정렬이나 내림차순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(descending order)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정렬로 구성 가능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파일의 정렬 순서는 응용에 따라 결정함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하나의 파일은 하나의 필드로만 정렬 가능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여러 필드들로 정렬하기 위해서는 각 필드 당 하나의 파일로 대응하여 정렬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.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사실 상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이 파일들은 같은 내용의 파일들이므로 한 파일을 수정 시 다른 파일도 수정해야 하는 오버헤드가 있고 이를 지키지 않을 경우 일관성이 유지 되지 않음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일관성 유지 문제점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</a:p>
          <a:p>
            <a:pPr marL="179387">
              <a:spcBef>
                <a:spcPct val="0"/>
              </a:spcBef>
              <a:buNone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  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두 개 이상의 필드로 정렬할 경우 임시 파일을 만들어 사용하다가 응용 기간이 끝나면 해당 파일을 삭제하는 것도 한 방법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순차 파일은 레코드들을 순차적으로 접근해야 하는 특성때문에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대화식 처리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(interactive processing)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보다는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일괄처리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(batch processing)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에서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많이 사용함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순차 접근일 경우에 효율적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, but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임의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접근일 경우 매우 비효율적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91091" y="361950"/>
            <a:ext cx="3972077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.2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순차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파일의 유형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57962" y="896143"/>
            <a:ext cx="3198027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4.2.2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키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 순차 파일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65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B5AC68-5B1F-44C7-BD2F-008FBA0AA998}" type="slidenum">
              <a:rPr lang="ko-KR" altLang="en-US" b="1"/>
              <a:t>22</a:t>
            </a:fld>
            <a:endParaRPr lang="ko-KR" altLang="en-US" b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2373" y="1093788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순차 파일 설계 시 고려사항</a:t>
            </a:r>
            <a:endParaRPr lang="en-US" altLang="ko-KR" sz="14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레코드 내의 필드 배치는 어떻게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?</a:t>
            </a:r>
          </a:p>
          <a:p>
            <a:pPr marL="444500" indent="-265113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키 필드는 어느 필드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?</a:t>
            </a:r>
          </a:p>
          <a:p>
            <a:pPr marL="444500" indent="-265113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적정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블록킹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인수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(blocking factor)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는 얼마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?</a:t>
            </a: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활동 파일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(active file)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과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비활동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파일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(inactive file)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고려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파일 크기가 작을 수록 처리시간 감소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endParaRPr lang="en-US" altLang="ko-KR" sz="14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활동 파일</a:t>
            </a:r>
            <a:r>
              <a:rPr lang="en-US" altLang="ko-KR" sz="1400" b="1" dirty="0">
                <a:latin typeface="굴림" panose="020B0600000101010101" pitchFamily="50" charset="-127"/>
              </a:rPr>
              <a:t>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파일 내 레코드 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사용율이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높은 파일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err="1" smtClean="0">
                <a:latin typeface="굴림" panose="020B0600000101010101" pitchFamily="50" charset="-127"/>
              </a:rPr>
              <a:t>비활동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파일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파일 내 레코드 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사용율이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낮은 파일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사원 예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11627" y="361950"/>
            <a:ext cx="4331002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.3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순차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파일의 설계 및 생성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57962" y="896143"/>
            <a:ext cx="3198027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4.3.1 </a:t>
            </a:r>
            <a:r>
              <a:rPr lang="ko-KR" altLang="en-US" i="0" dirty="0" smtClean="0">
                <a:solidFill>
                  <a:schemeClr val="bg1"/>
                </a:solidFill>
                <a:latin typeface="+mj-ea"/>
                <a:ea typeface="+mj-ea"/>
              </a:rPr>
              <a:t>순차 파일의 설계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43908" y="2766253"/>
            <a:ext cx="2672757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레코드 내의 필드 배치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062922"/>
              </p:ext>
            </p:extLst>
          </p:nvPr>
        </p:nvGraphicFramePr>
        <p:xfrm>
          <a:off x="1856975" y="4619271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13671248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910835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70403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44854478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4885045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8966812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63407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사원번호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주소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전화번호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혈액형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신장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몸무게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16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494246"/>
                  </a:ext>
                </a:extLst>
              </a:tr>
            </a:tbl>
          </a:graphicData>
        </a:graphic>
      </p:graphicFrame>
      <p:sp>
        <p:nvSpPr>
          <p:cNvPr id="3" name="오른쪽 중괄호 2"/>
          <p:cNvSpPr/>
          <p:nvPr/>
        </p:nvSpPr>
        <p:spPr>
          <a:xfrm rot="16200000">
            <a:off x="3515455" y="2810693"/>
            <a:ext cx="184284" cy="3432873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/>
          <p:cNvSpPr/>
          <p:nvPr/>
        </p:nvSpPr>
        <p:spPr>
          <a:xfrm rot="16200000">
            <a:off x="6554911" y="3229751"/>
            <a:ext cx="184282" cy="2594756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90175" y="4214757"/>
            <a:ext cx="1817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자주 사용하는 필드들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28549" y="4214757"/>
            <a:ext cx="2037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자주 사용하지 않는 필드들</a:t>
            </a:r>
            <a:endParaRPr lang="ko-KR" altLang="en-US" sz="1200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286424"/>
              </p:ext>
            </p:extLst>
          </p:nvPr>
        </p:nvGraphicFramePr>
        <p:xfrm>
          <a:off x="875798" y="5558596"/>
          <a:ext cx="34834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13671248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910835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70403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448544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사원번호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주소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전화번호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16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494246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01779"/>
              </p:ext>
            </p:extLst>
          </p:nvPr>
        </p:nvGraphicFramePr>
        <p:xfrm>
          <a:off x="4805585" y="5558596"/>
          <a:ext cx="34834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13671248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4885045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8966812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63407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사원번호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혈액형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신장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몸무게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16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494246"/>
                  </a:ext>
                </a:extLst>
              </a:tr>
            </a:tbl>
          </a:graphicData>
        </a:graphic>
      </p:graphicFrame>
      <p:cxnSp>
        <p:nvCxnSpPr>
          <p:cNvPr id="16" name="직선 화살표 연결선 15"/>
          <p:cNvCxnSpPr>
            <a:endCxn id="14" idx="0"/>
          </p:cNvCxnSpPr>
          <p:nvPr/>
        </p:nvCxnSpPr>
        <p:spPr>
          <a:xfrm flipH="1">
            <a:off x="2617512" y="5360951"/>
            <a:ext cx="1890613" cy="1976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15" idx="0"/>
          </p:cNvCxnSpPr>
          <p:nvPr/>
        </p:nvCxnSpPr>
        <p:spPr>
          <a:xfrm>
            <a:off x="4508125" y="5360951"/>
            <a:ext cx="2039174" cy="1976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38476" y="6067790"/>
            <a:ext cx="136874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활동 파일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854379" y="6067790"/>
            <a:ext cx="136874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비활동</a:t>
            </a:r>
            <a:r>
              <a:rPr lang="ko-KR" altLang="en-US" sz="1200" b="1" dirty="0" smtClean="0"/>
              <a:t> 파일</a:t>
            </a:r>
            <a:endParaRPr lang="ko-KR" alt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23583" y="5397970"/>
            <a:ext cx="1368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필드 나누기</a:t>
            </a:r>
            <a:endParaRPr lang="ko-KR" altLang="en-US" sz="1200" b="1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9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B5AC68-5B1F-44C7-BD2F-008FBA0AA998}" type="slidenum">
              <a:rPr lang="ko-KR" altLang="en-US" b="1"/>
              <a:t>23</a:t>
            </a:fld>
            <a:endParaRPr lang="ko-KR" altLang="en-US" b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2373" y="1093788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활동 파일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(active file)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과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비활동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파일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(inactive file)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고려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(cont.) </a:t>
            </a:r>
            <a:endParaRPr lang="en-US" altLang="ko-KR" sz="14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179387">
              <a:spcBef>
                <a:spcPct val="0"/>
              </a:spcBef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사원 파일에서의 레코드 필드들 예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</a:t>
            </a:r>
          </a:p>
          <a:p>
            <a:pPr marL="179387">
              <a:spcBef>
                <a:spcPct val="0"/>
              </a:spcBef>
              <a:buNone/>
              <a:defRPr/>
            </a:pPr>
            <a:r>
              <a:rPr lang="en-US" altLang="ko-KR" sz="1400" b="1" dirty="0">
                <a:latin typeface="굴림" panose="020B0600000101010101" pitchFamily="50" charset="-127"/>
              </a:rPr>
              <a:t>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주소가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‘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서울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’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인 레코드를 많이 접근하는 할 경우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11627" y="361950"/>
            <a:ext cx="4331002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.3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순차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파일의 설계 및 생성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57962" y="896143"/>
            <a:ext cx="3198027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4.3.1 </a:t>
            </a:r>
            <a:r>
              <a:rPr lang="ko-KR" altLang="en-US" i="0" dirty="0" smtClean="0">
                <a:solidFill>
                  <a:schemeClr val="bg1"/>
                </a:solidFill>
                <a:latin typeface="+mj-ea"/>
                <a:ea typeface="+mj-ea"/>
              </a:rPr>
              <a:t>순차 파일의 설계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43908" y="1475834"/>
            <a:ext cx="2672757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레코드 내의 필드 배치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89420"/>
              </p:ext>
            </p:extLst>
          </p:nvPr>
        </p:nvGraphicFramePr>
        <p:xfrm>
          <a:off x="4926175" y="2449183"/>
          <a:ext cx="3483428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13671248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910835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70403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448544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사원번호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주소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전화번호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16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201901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201902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201903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201904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201905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홍길동</a:t>
                      </a:r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ko-KR" altLang="en-US" sz="1200" b="1" dirty="0" smtClean="0"/>
                        <a:t>김철수</a:t>
                      </a:r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ko-KR" altLang="en-US" sz="1200" b="1" dirty="0" err="1" smtClean="0"/>
                        <a:t>박철호</a:t>
                      </a:r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ko-KR" altLang="en-US" sz="1200" b="1" dirty="0" smtClean="0"/>
                        <a:t>이순희</a:t>
                      </a:r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ko-KR" altLang="en-US" sz="1200" b="1" dirty="0" smtClean="0"/>
                        <a:t>장기철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경기</a:t>
                      </a:r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ko-KR" altLang="en-US" sz="1200" b="1" dirty="0" smtClean="0"/>
                        <a:t>서울</a:t>
                      </a:r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ko-KR" altLang="en-US" sz="1200" b="1" dirty="0" smtClean="0"/>
                        <a:t>서울</a:t>
                      </a:r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ko-KR" altLang="en-US" sz="1200" b="1" dirty="0" smtClean="0"/>
                        <a:t>강원</a:t>
                      </a:r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ko-KR" altLang="en-US" sz="1200" b="1" dirty="0" smtClean="0"/>
                        <a:t>제주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234-1212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432-9876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277-0909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544-3212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900-0767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49424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230172"/>
              </p:ext>
            </p:extLst>
          </p:nvPr>
        </p:nvGraphicFramePr>
        <p:xfrm>
          <a:off x="622530" y="4039075"/>
          <a:ext cx="3483428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13671248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910835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70403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448544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사원번호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주소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전화번호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16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201902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201903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김철수</a:t>
                      </a:r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ko-KR" altLang="en-US" sz="1200" b="1" dirty="0" err="1" smtClean="0"/>
                        <a:t>박철호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서울</a:t>
                      </a:r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ko-KR" altLang="en-US" sz="1200" b="1" dirty="0" smtClean="0"/>
                        <a:t>서울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432-9876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277-0909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49424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37845"/>
              </p:ext>
            </p:extLst>
          </p:nvPr>
        </p:nvGraphicFramePr>
        <p:xfrm>
          <a:off x="4596145" y="4895341"/>
          <a:ext cx="348342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13671248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910835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70403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448544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사원번호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이름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주소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전화번호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16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201901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201904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201905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홍길동</a:t>
                      </a:r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ko-KR" altLang="en-US" sz="1200" b="1" dirty="0" smtClean="0"/>
                        <a:t>이순희</a:t>
                      </a:r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ko-KR" altLang="en-US" sz="1200" b="1" dirty="0" smtClean="0"/>
                        <a:t>장기철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경기</a:t>
                      </a:r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ko-KR" altLang="en-US" sz="1200" b="1" dirty="0" smtClean="0"/>
                        <a:t>강원</a:t>
                      </a:r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ko-KR" altLang="en-US" sz="1200" b="1" dirty="0" smtClean="0"/>
                        <a:t>제주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234-1212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544-3212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900-0767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494246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>
            <a:endCxn id="10" idx="3"/>
          </p:cNvCxnSpPr>
          <p:nvPr/>
        </p:nvCxnSpPr>
        <p:spPr>
          <a:xfrm flipH="1">
            <a:off x="4105958" y="3825863"/>
            <a:ext cx="2141018" cy="627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11" idx="0"/>
          </p:cNvCxnSpPr>
          <p:nvPr/>
        </p:nvCxnSpPr>
        <p:spPr>
          <a:xfrm flipH="1">
            <a:off x="6337859" y="3825863"/>
            <a:ext cx="27582" cy="10694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28884" y="5942033"/>
            <a:ext cx="1817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비서울</a:t>
            </a:r>
            <a:r>
              <a:rPr lang="en-US" altLang="ko-KR" sz="1200" b="1" dirty="0" smtClean="0"/>
              <a:t>-</a:t>
            </a:r>
            <a:r>
              <a:rPr lang="ko-KR" altLang="en-US" sz="1200" b="1" dirty="0" smtClean="0"/>
              <a:t>사원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55269" y="4941827"/>
            <a:ext cx="1817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서울</a:t>
            </a:r>
            <a:r>
              <a:rPr lang="en-US" altLang="ko-KR" sz="1200" b="1" dirty="0" smtClean="0"/>
              <a:t>-</a:t>
            </a:r>
            <a:r>
              <a:rPr lang="ko-KR" altLang="en-US" sz="1200" b="1" dirty="0" smtClean="0"/>
              <a:t>사원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299142" y="3930002"/>
            <a:ext cx="1368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레코드 나누기</a:t>
            </a:r>
            <a:endParaRPr lang="ko-KR" altLang="en-US" sz="1200" b="1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B5AC68-5B1F-44C7-BD2F-008FBA0AA998}" type="slidenum">
              <a:rPr lang="ko-KR" altLang="en-US" b="1"/>
              <a:t>24</a:t>
            </a:fld>
            <a:endParaRPr lang="ko-KR" altLang="en-US" b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2373" y="1093788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고정 길이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(fixed length)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레코드와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가변 길이 레코드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(variable length)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레코드</a:t>
            </a:r>
            <a:r>
              <a:rPr lang="en-US" altLang="ko-KR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고려</a:t>
            </a:r>
            <a:endParaRPr lang="en-US" altLang="ko-KR" sz="14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u="sng" dirty="0" smtClean="0">
                <a:latin typeface="굴림" panose="020B0600000101010101" pitchFamily="50" charset="-127"/>
              </a:rPr>
              <a:t>예 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11627" y="361950"/>
            <a:ext cx="4331002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.3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순차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파일의 설계 및 생성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57962" y="896143"/>
            <a:ext cx="3198027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4.3.1 </a:t>
            </a:r>
            <a:r>
              <a:rPr lang="ko-KR" altLang="en-US" i="0" dirty="0" smtClean="0">
                <a:solidFill>
                  <a:schemeClr val="bg1"/>
                </a:solidFill>
                <a:latin typeface="+mj-ea"/>
                <a:ea typeface="+mj-ea"/>
              </a:rPr>
              <a:t>순차 파일의 설계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43908" y="1287822"/>
            <a:ext cx="2672757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레코드 내의 필드 배치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9685" y="2055525"/>
            <a:ext cx="374016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>
                <a:solidFill>
                  <a:srgbClr val="0000FF"/>
                </a:solidFill>
              </a:rPr>
              <a:t>typedef</a:t>
            </a:r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struct</a:t>
            </a:r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r>
              <a:rPr lang="en-US" altLang="ko-KR" sz="1200" dirty="0" err="1" smtClean="0"/>
              <a:t>course_type</a:t>
            </a:r>
            <a:endParaRPr lang="en-US" altLang="ko-KR" sz="1200" dirty="0" smtClean="0"/>
          </a:p>
          <a:p>
            <a:r>
              <a:rPr lang="en-US" altLang="ko-KR" sz="1200" dirty="0" smtClean="0"/>
              <a:t>{       </a:t>
            </a:r>
            <a:r>
              <a:rPr lang="en-US" altLang="ko-KR" sz="1200" dirty="0" smtClean="0">
                <a:solidFill>
                  <a:srgbClr val="0000FF"/>
                </a:solidFill>
              </a:rPr>
              <a:t>char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dept</a:t>
            </a:r>
            <a:r>
              <a:rPr lang="en-US" altLang="ko-KR" sz="1200" dirty="0" smtClean="0"/>
              <a:t>[4];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en-US" altLang="ko-KR" sz="1200" dirty="0" smtClean="0">
                <a:solidFill>
                  <a:srgbClr val="0000FF"/>
                </a:solidFill>
              </a:rPr>
              <a:t> char </a:t>
            </a:r>
            <a:r>
              <a:rPr lang="en-US" altLang="ko-KR" sz="1200" dirty="0" err="1" smtClean="0"/>
              <a:t>course_name</a:t>
            </a:r>
            <a:r>
              <a:rPr lang="en-US" altLang="ko-KR" sz="1200" dirty="0" smtClean="0"/>
              <a:t>[20];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  <a:r>
              <a:rPr lang="en-US" altLang="ko-KR" sz="1200" dirty="0" smtClean="0">
                <a:solidFill>
                  <a:srgbClr val="0000FF"/>
                </a:solidFill>
              </a:rPr>
              <a:t>char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prof_ID</a:t>
            </a:r>
            <a:r>
              <a:rPr lang="en-US" altLang="ko-KR" sz="1200" dirty="0" smtClean="0"/>
              <a:t>[7];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int</a:t>
            </a:r>
            <a:r>
              <a:rPr lang="en-US" altLang="ko-KR" sz="1200" dirty="0" smtClean="0"/>
              <a:t> credit;</a:t>
            </a:r>
          </a:p>
          <a:p>
            <a:r>
              <a:rPr lang="en-US" altLang="ko-KR" sz="1200" dirty="0"/>
              <a:t>}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>
                <a:solidFill>
                  <a:srgbClr val="0000FF"/>
                </a:solidFill>
              </a:rPr>
              <a:t>typedef</a:t>
            </a:r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</a:rPr>
              <a:t>struct</a:t>
            </a:r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 smtClean="0"/>
              <a:t>student</a:t>
            </a:r>
            <a:endParaRPr lang="en-US" altLang="ko-KR" sz="1200" dirty="0"/>
          </a:p>
          <a:p>
            <a:r>
              <a:rPr lang="en-US" altLang="ko-KR" sz="1200" dirty="0"/>
              <a:t>{ </a:t>
            </a:r>
            <a:r>
              <a:rPr lang="en-US" altLang="ko-KR" sz="1200" dirty="0" smtClean="0"/>
              <a:t>      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st_num</a:t>
            </a:r>
            <a:r>
              <a:rPr lang="en-US" altLang="ko-KR" sz="1200" dirty="0" smtClean="0"/>
              <a:t>;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name_type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{          </a:t>
            </a:r>
            <a:r>
              <a:rPr lang="en-US" altLang="ko-KR" sz="1200" dirty="0" smtClean="0">
                <a:solidFill>
                  <a:srgbClr val="0000FF"/>
                </a:solidFill>
              </a:rPr>
              <a:t>char</a:t>
            </a:r>
            <a:r>
              <a:rPr lang="en-US" altLang="ko-KR" sz="1200" dirty="0" smtClean="0"/>
              <a:t>        last[20</a:t>
            </a:r>
            <a:r>
              <a:rPr lang="en-US" altLang="ko-KR" sz="1200" dirty="0"/>
              <a:t>];</a:t>
            </a:r>
          </a:p>
          <a:p>
            <a:r>
              <a:rPr lang="en-US" altLang="ko-KR" sz="1200" dirty="0"/>
              <a:t>         </a:t>
            </a:r>
            <a:r>
              <a:rPr lang="en-US" altLang="ko-KR" sz="1200" dirty="0" smtClean="0"/>
              <a:t>          </a:t>
            </a:r>
            <a:r>
              <a:rPr lang="en-US" altLang="ko-KR" sz="1200" dirty="0" smtClean="0">
                <a:solidFill>
                  <a:srgbClr val="0000FF"/>
                </a:solidFill>
              </a:rPr>
              <a:t>char</a:t>
            </a:r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midinit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r>
              <a:rPr lang="en-US" altLang="ko-KR" sz="1200" dirty="0"/>
              <a:t>         </a:t>
            </a:r>
            <a:r>
              <a:rPr lang="en-US" altLang="ko-KR" sz="1200" dirty="0" smtClean="0"/>
              <a:t>          </a:t>
            </a:r>
            <a:r>
              <a:rPr lang="en-US" altLang="ko-KR" sz="1200" dirty="0" smtClean="0">
                <a:solidFill>
                  <a:srgbClr val="0000FF"/>
                </a:solidFill>
              </a:rPr>
              <a:t>char</a:t>
            </a:r>
            <a:r>
              <a:rPr lang="en-US" altLang="ko-KR" sz="1200" dirty="0" smtClean="0"/>
              <a:t>        first[20];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} name;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struct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address_type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{          </a:t>
            </a:r>
            <a:r>
              <a:rPr lang="en-US" altLang="ko-KR" sz="1200" dirty="0" smtClean="0">
                <a:solidFill>
                  <a:srgbClr val="0000FF"/>
                </a:solidFill>
              </a:rPr>
              <a:t>char </a:t>
            </a:r>
            <a:r>
              <a:rPr lang="en-US" altLang="ko-KR" sz="1200" dirty="0" smtClean="0"/>
              <a:t>       street[25];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</a:t>
            </a:r>
            <a:r>
              <a:rPr lang="en-US" altLang="ko-KR" sz="1200" dirty="0" smtClean="0">
                <a:solidFill>
                  <a:srgbClr val="0000FF"/>
                </a:solidFill>
              </a:rPr>
              <a:t>char </a:t>
            </a:r>
            <a:r>
              <a:rPr lang="en-US" altLang="ko-KR" sz="1200" dirty="0" smtClean="0"/>
              <a:t>       city[10];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</a:t>
            </a:r>
            <a:r>
              <a:rPr lang="en-US" altLang="ko-KR" sz="1200" dirty="0" smtClean="0">
                <a:solidFill>
                  <a:srgbClr val="0000FF"/>
                </a:solidFill>
              </a:rPr>
              <a:t>char</a:t>
            </a:r>
            <a:r>
              <a:rPr lang="en-US" altLang="ko-KR" sz="1200" dirty="0" smtClean="0"/>
              <a:t>        state[2];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int</a:t>
            </a:r>
            <a:r>
              <a:rPr lang="en-US" altLang="ko-KR" sz="1200" dirty="0" smtClean="0"/>
              <a:t>           zip;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}  address;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int</a:t>
            </a:r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  <a:r>
              <a:rPr lang="en-US" altLang="ko-KR" sz="1200" dirty="0" smtClean="0"/>
              <a:t>                     </a:t>
            </a:r>
            <a:r>
              <a:rPr lang="en-US" altLang="ko-KR" sz="1200" dirty="0" err="1" smtClean="0"/>
              <a:t>no_of_course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course_type</a:t>
            </a:r>
            <a:r>
              <a:rPr lang="en-US" altLang="ko-KR" sz="1200" dirty="0" smtClean="0"/>
              <a:t>     course[10] // </a:t>
            </a:r>
            <a:r>
              <a:rPr lang="ko-KR" altLang="en-US" sz="1000" dirty="0" smtClean="0"/>
              <a:t>수강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강좌 최대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</a:t>
            </a:r>
            <a:endParaRPr lang="en-US" altLang="ko-KR" sz="1000" dirty="0"/>
          </a:p>
          <a:p>
            <a:r>
              <a:rPr lang="en-US" altLang="ko-KR" sz="1200" dirty="0"/>
              <a:t>} </a:t>
            </a:r>
            <a:r>
              <a:rPr lang="ko-KR" altLang="en-US" sz="12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14482" y="2324456"/>
            <a:ext cx="4089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j-ea"/>
                <a:ea typeface="+mj-ea"/>
              </a:rPr>
              <a:t>정수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타입 </a:t>
            </a:r>
            <a:r>
              <a:rPr lang="en-US" altLang="ko-KR" sz="1200" dirty="0" smtClean="0">
                <a:latin typeface="+mj-ea"/>
                <a:ea typeface="+mj-ea"/>
              </a:rPr>
              <a:t>4byte</a:t>
            </a:r>
            <a:r>
              <a:rPr lang="ko-KR" altLang="en-US" sz="1200" dirty="0" err="1" smtClean="0">
                <a:latin typeface="+mj-ea"/>
                <a:ea typeface="+mj-ea"/>
              </a:rPr>
              <a:t>일때</a:t>
            </a:r>
            <a:r>
              <a:rPr lang="en-US" altLang="ko-KR" sz="1200" dirty="0" smtClean="0">
                <a:latin typeface="+mj-ea"/>
                <a:ea typeface="+mj-ea"/>
              </a:rPr>
              <a:t>, </a:t>
            </a:r>
          </a:p>
          <a:p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   student</a:t>
            </a:r>
            <a:r>
              <a:rPr lang="ko-KR" altLang="en-US" sz="1200" dirty="0" smtClean="0">
                <a:latin typeface="+mj-ea"/>
                <a:ea typeface="+mj-ea"/>
              </a:rPr>
              <a:t> 레코드</a:t>
            </a:r>
            <a:r>
              <a:rPr lang="en-US" altLang="ko-KR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atin typeface="+mj-ea"/>
                <a:ea typeface="+mj-ea"/>
              </a:rPr>
              <a:t>크기 </a:t>
            </a:r>
            <a:r>
              <a:rPr lang="en-US" altLang="ko-KR" sz="1200" dirty="0" smtClean="0">
                <a:latin typeface="+mj-ea"/>
                <a:ea typeface="+mj-ea"/>
              </a:rPr>
              <a:t>= 440byte (=90+35*10)</a:t>
            </a:r>
          </a:p>
          <a:p>
            <a:endParaRPr lang="en-US" altLang="ko-KR" sz="1200" dirty="0" smtClean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j-ea"/>
                <a:ea typeface="+mj-ea"/>
              </a:rPr>
              <a:t>학생 모두 </a:t>
            </a:r>
            <a:r>
              <a:rPr lang="en-US" altLang="ko-KR" sz="1200" dirty="0" smtClean="0">
                <a:latin typeface="+mj-ea"/>
                <a:ea typeface="+mj-ea"/>
              </a:rPr>
              <a:t>10</a:t>
            </a:r>
            <a:r>
              <a:rPr lang="ko-KR" altLang="en-US" sz="1200" dirty="0" smtClean="0">
                <a:latin typeface="+mj-ea"/>
                <a:ea typeface="+mj-ea"/>
              </a:rPr>
              <a:t>개 강좌를 수강하는 것이 아님</a:t>
            </a:r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         </a:t>
            </a:r>
            <a:r>
              <a:rPr lang="ko-KR" altLang="en-US" sz="1200" dirty="0" smtClean="0">
                <a:latin typeface="+mj-ea"/>
                <a:ea typeface="+mj-ea"/>
              </a:rPr>
              <a:t>수강 강좌 수에 따른 가변 길이 레코드 고려 필요</a:t>
            </a:r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en-US" altLang="ko-KR" sz="1200" dirty="0" smtClean="0">
                <a:latin typeface="+mj-ea"/>
                <a:ea typeface="+mj-ea"/>
              </a:rPr>
              <a:t>          (</a:t>
            </a:r>
            <a:r>
              <a:rPr lang="ko-KR" altLang="en-US" sz="1200" dirty="0" smtClean="0">
                <a:latin typeface="+mj-ea"/>
                <a:ea typeface="+mj-ea"/>
              </a:rPr>
              <a:t>가변 길이에 따른 제어 정보 필요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갈매기형 수장 4"/>
          <p:cNvSpPr/>
          <p:nvPr/>
        </p:nvSpPr>
        <p:spPr>
          <a:xfrm>
            <a:off x="4939469" y="3153397"/>
            <a:ext cx="111095" cy="76912"/>
          </a:xfrm>
          <a:prstGeom prst="chevron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5049139" y="3151970"/>
            <a:ext cx="111095" cy="76912"/>
          </a:xfrm>
          <a:prstGeom prst="chevron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61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2373" y="1093788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순차 파일에서 키는 파일의 레코드를 접근하는 순서를 결정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키는 응용 특성에 따라 선정해야 함</a:t>
            </a:r>
            <a:endParaRPr lang="en-US" altLang="ko-KR" sz="14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예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트랜잭션 파일일 경우       마스터 파일과 동일한 키를 가져야 함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179387">
              <a:spcBef>
                <a:spcPct val="0"/>
              </a:spcBef>
              <a:buNone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        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보고서   파일인  경우       출력 형식에 따라 레코드가 정렬될 수 있는 키 선정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179387">
              <a:spcBef>
                <a:spcPct val="0"/>
              </a:spcBef>
              <a:buNone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      </a:t>
            </a: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 키 필드가 잘못 선정된 경우 불필요한 탐색과 판독 전송이 불가피함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순차 파일을 순차 접근 기억 장치에 저장할 때 가능한 한 블록을 크게 하는 것이 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바람직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400" b="1" i="0" dirty="0" smtClean="0">
                <a:latin typeface="굴림" panose="020B0600000101010101" pitchFamily="50" charset="-127"/>
              </a:rPr>
              <a:t>     (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한 번에 많은 레코드를 가져올 수 있으므로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400" b="1" i="0" dirty="0" smtClean="0">
                <a:latin typeface="굴림" panose="020B0600000101010101" pitchFamily="50" charset="-127"/>
              </a:rPr>
              <a:t> </a:t>
            </a:r>
          </a:p>
          <a:p>
            <a:pPr marL="285750" indent="-285750">
              <a:spcBef>
                <a:spcPct val="0"/>
              </a:spcBef>
              <a:defRPr/>
            </a:pPr>
            <a:r>
              <a:rPr lang="ko-KR" altLang="en-US" sz="1400" b="1" i="0" dirty="0" smtClean="0">
                <a:latin typeface="굴림" panose="020B0600000101010101" pitchFamily="50" charset="-127"/>
              </a:rPr>
              <a:t>하지만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메모리 내의 버퍼 공간의 크기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운영체제가 지원하는 블록 크기에 의해 제한적일 수 있음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85750" indent="-285750">
              <a:spcBef>
                <a:spcPct val="0"/>
              </a:spcBef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85750" indent="-285750">
              <a:spcBef>
                <a:spcPct val="0"/>
              </a:spcBef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디스크에 저장할 때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</a:p>
          <a:p>
            <a:pPr marL="285750" indent="-285750">
              <a:spcBef>
                <a:spcPct val="0"/>
              </a:spcBef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섹터 주소 기법을 사용하는 경우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블록 크기를 가능한 한 섹터 크기에 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가깝게하는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것이 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바람직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실린더 주소 기법을 사용하는 경우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트랙 크기에 가깝게 하는 것이 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바람직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400" b="1" i="0" dirty="0" smtClean="0">
                <a:latin typeface="굴림" panose="020B0600000101010101" pitchFamily="50" charset="-127"/>
              </a:rPr>
              <a:t>        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∵ 순차 파일에서 섹터나 트랙 전체가 데이터 전송 대상일 가능성이 높기 때문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  <a:endParaRPr lang="ko-KR" altLang="en-US" sz="1400" b="1" dirty="0">
              <a:latin typeface="굴림" panose="020B0600000101010101" pitchFamily="50" charset="-127"/>
            </a:endParaRPr>
          </a:p>
          <a:p>
            <a:pPr marL="285750" indent="-285750">
              <a:spcBef>
                <a:spcPct val="0"/>
              </a:spcBef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11627" y="361950"/>
            <a:ext cx="4331002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.3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순차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파일의 설계 및 생성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57962" y="896143"/>
            <a:ext cx="3198027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4.3.1 </a:t>
            </a:r>
            <a:r>
              <a:rPr lang="ko-KR" altLang="en-US" i="0" dirty="0" smtClean="0">
                <a:solidFill>
                  <a:schemeClr val="bg1"/>
                </a:solidFill>
                <a:latin typeface="+mj-ea"/>
                <a:ea typeface="+mj-ea"/>
              </a:rPr>
              <a:t>순차 파일의 설계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43908" y="1287822"/>
            <a:ext cx="2672757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키 선정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톱니 모양의 오른쪽 화살표 1"/>
          <p:cNvSpPr/>
          <p:nvPr/>
        </p:nvSpPr>
        <p:spPr>
          <a:xfrm>
            <a:off x="2991027" y="2666287"/>
            <a:ext cx="290557" cy="153825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톱니 모양의 오른쪽 화살표 13"/>
          <p:cNvSpPr/>
          <p:nvPr/>
        </p:nvSpPr>
        <p:spPr>
          <a:xfrm>
            <a:off x="2991027" y="2868842"/>
            <a:ext cx="290557" cy="153825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 bwMode="auto">
          <a:xfrm>
            <a:off x="343908" y="3686607"/>
            <a:ext cx="2672757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블로킹 인수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55F429-F33F-4431-8D09-5C2E807A1709}" type="slidenum">
              <a:rPr lang="ko-KR" altLang="en-US" b="1" smtClean="0"/>
              <a:t>25</a:t>
            </a:fld>
            <a:endParaRPr lang="ko-KR" altLang="en-US" b="1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1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2373" y="1093788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순차 파일 생성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데이터 저장 장치에 레코드를 순서대로 입력하는 과정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순차 파일의 갱신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: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트랜잭션 파일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(transaction file)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이용</a:t>
            </a:r>
            <a:endParaRPr lang="en-US" altLang="ko-KR" sz="14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트랜잭션 파일 생성을 위해 데이터 수집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레코드 형식으로 변환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데이터 레코드 편집 등을 수행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편집이 거부된 트랜잭션은 수정하고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편집된 레코드들은 키 값에 따라 정렬함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편집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(editing)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이란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?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트랜잭션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파일을 생성하는 과정에서 입력되는 데이터 값에 오류가 있는지를 검사하는 것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179387">
              <a:spcBef>
                <a:spcPct val="0"/>
              </a:spcBef>
              <a:buNone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      </a:t>
            </a: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 편집 작업에서의 점검 유형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indent="-179388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623888" lvl="1" indent="-179388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입력된 값의 범위 타당성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필요한 필드 값의 존재 여부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필드 값 타입의 적절성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필드 값 유효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관련 필드 값 유무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합계의 일치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합계 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일치성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623888" lvl="1" indent="-179388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623888" lvl="1" indent="-179388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이러한 편집 작업은 잘못된 데이터를 발견하는데 직접적인 관계가 없는 점검이나 변경도 수행 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트랜잭션 파일은 갱신할 마스터 파일과 같은 키 필드로 정렬해서 처리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400" b="1" i="0" dirty="0" smtClean="0">
                <a:latin typeface="굴림" panose="020B0600000101010101" pitchFamily="50" charset="-127"/>
              </a:rPr>
              <a:t> </a:t>
            </a:r>
          </a:p>
          <a:p>
            <a:pPr marL="285750" indent="-285750">
              <a:spcBef>
                <a:spcPct val="0"/>
              </a:spcBef>
              <a:defRPr/>
            </a:pPr>
            <a:r>
              <a:rPr lang="ko-KR" altLang="en-US" sz="1400" b="1" i="0" dirty="0" smtClean="0">
                <a:latin typeface="굴림" panose="020B0600000101010101" pitchFamily="50" charset="-127"/>
              </a:rPr>
              <a:t>순차 마스터 파일을 공백 상태로 정의만 하고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순차 트랜잭션 파일을 순차 마스터 파일에 적용해서 생성하는 경우도 있음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(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4.3.2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절의 순차 파일 갱신에서 자세히 설명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11627" y="361950"/>
            <a:ext cx="4331002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.3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순차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파일의 설계 및 생성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57962" y="896143"/>
            <a:ext cx="3198027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4.3.2 </a:t>
            </a:r>
            <a:r>
              <a:rPr lang="ko-KR" altLang="en-US" i="0" dirty="0" smtClean="0">
                <a:solidFill>
                  <a:schemeClr val="bg1"/>
                </a:solidFill>
                <a:latin typeface="+mj-ea"/>
                <a:ea typeface="+mj-ea"/>
              </a:rPr>
              <a:t>순차 파일의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생성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31879E-DA62-4AB0-8868-41F982A4D4E9}" type="slidenum">
              <a:rPr lang="ko-KR" altLang="en-US" b="1" smtClean="0"/>
              <a:t>26</a:t>
            </a:fld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46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2373" y="1093788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11627" y="361950"/>
            <a:ext cx="4331002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.3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순차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파일의 설계 및 생성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57962" y="896143"/>
            <a:ext cx="3198027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4.3.2 </a:t>
            </a:r>
            <a:r>
              <a:rPr lang="ko-KR" altLang="en-US" i="0" dirty="0" smtClean="0">
                <a:solidFill>
                  <a:schemeClr val="bg1"/>
                </a:solidFill>
                <a:latin typeface="+mj-ea"/>
                <a:ea typeface="+mj-ea"/>
              </a:rPr>
              <a:t>순차 파일의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생성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69C772-53CF-43F6-A86D-22CC3E300CCF}" type="slidenum">
              <a:rPr lang="ko-KR" altLang="en-US" b="1" smtClean="0"/>
              <a:pPr/>
              <a:t>27</a:t>
            </a:fld>
            <a:endParaRPr lang="ko-KR" altLang="en-US" b="1" dirty="0"/>
          </a:p>
        </p:txBody>
      </p:sp>
      <p:pic>
        <p:nvPicPr>
          <p:cNvPr id="7" name="Picture 2" descr="https://t1.daumcdn.net/cfile/tistory/213E633E52E05449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876" y="1355221"/>
            <a:ext cx="2981325" cy="11144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919129" y="1692575"/>
            <a:ext cx="4572000" cy="45550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1200" dirty="0"/>
              <a:t> 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 &lt;</a:t>
            </a:r>
            <a:r>
              <a:rPr lang="ko-KR" altLang="en-US" sz="1200" dirty="0" err="1"/>
              <a:t>stdio.h</a:t>
            </a:r>
            <a:r>
              <a:rPr lang="ko-KR" altLang="en-US" sz="1200" dirty="0"/>
              <a:t>&gt;</a:t>
            </a:r>
          </a:p>
          <a:p>
            <a:pPr>
              <a:lnSpc>
                <a:spcPts val="1200"/>
              </a:lnSpc>
            </a:pPr>
            <a:endParaRPr lang="ko-KR" altLang="en-US" sz="1200" dirty="0"/>
          </a:p>
          <a:p>
            <a:pPr>
              <a:lnSpc>
                <a:spcPts val="1200"/>
              </a:lnSpc>
            </a:pPr>
            <a:r>
              <a:rPr lang="ko-KR" altLang="en-US" sz="1200" dirty="0" err="1"/>
              <a:t>struct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member</a:t>
            </a:r>
            <a:r>
              <a:rPr lang="ko-KR" altLang="en-US" sz="1200" dirty="0"/>
              <a:t>{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	</a:t>
            </a:r>
            <a:r>
              <a:rPr lang="ko-KR" altLang="en-US" sz="1200" dirty="0" err="1"/>
              <a:t>char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[10];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	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	</a:t>
            </a:r>
            <a:r>
              <a:rPr lang="ko-KR" altLang="en-US" sz="1200" dirty="0" err="1"/>
              <a:t>char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sex</a:t>
            </a:r>
            <a:r>
              <a:rPr lang="ko-KR" altLang="en-US" sz="1200" dirty="0"/>
              <a:t>[3];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	</a:t>
            </a:r>
            <a:r>
              <a:rPr lang="ko-KR" altLang="en-US" sz="1200" dirty="0" err="1"/>
              <a:t>char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city</a:t>
            </a:r>
            <a:r>
              <a:rPr lang="ko-KR" altLang="en-US" sz="1200" dirty="0"/>
              <a:t>[10];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};</a:t>
            </a:r>
          </a:p>
          <a:p>
            <a:pPr>
              <a:lnSpc>
                <a:spcPts val="1200"/>
              </a:lnSpc>
            </a:pPr>
            <a:endParaRPr lang="ko-KR" altLang="en-US" sz="1200" dirty="0"/>
          </a:p>
          <a:p>
            <a:pPr>
              <a:lnSpc>
                <a:spcPts val="1200"/>
              </a:lnSpc>
            </a:pP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()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{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	</a:t>
            </a:r>
            <a:r>
              <a:rPr lang="ko-KR" altLang="en-US" sz="1200" dirty="0" err="1"/>
              <a:t>struct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member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</a:t>
            </a:r>
            <a:r>
              <a:rPr lang="ko-KR" altLang="en-US" sz="1200" dirty="0"/>
              <a:t>[3];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	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	FILE *</a:t>
            </a:r>
            <a:r>
              <a:rPr lang="ko-KR" altLang="en-US" sz="1200" dirty="0" err="1"/>
              <a:t>f</a:t>
            </a:r>
            <a:r>
              <a:rPr lang="ko-KR" altLang="en-US" sz="1200" dirty="0"/>
              <a:t>;</a:t>
            </a:r>
          </a:p>
          <a:p>
            <a:pPr>
              <a:lnSpc>
                <a:spcPts val="1200"/>
              </a:lnSpc>
            </a:pPr>
            <a:endParaRPr lang="ko-KR" altLang="en-US" sz="1200" dirty="0"/>
          </a:p>
          <a:p>
            <a:pPr>
              <a:lnSpc>
                <a:spcPts val="1200"/>
              </a:lnSpc>
            </a:pPr>
            <a:r>
              <a:rPr lang="ko-KR" altLang="en-US" sz="1200" dirty="0"/>
              <a:t>	</a:t>
            </a:r>
            <a:r>
              <a:rPr lang="ko-KR" altLang="en-US" sz="1200" dirty="0" err="1"/>
              <a:t>f</a:t>
            </a:r>
            <a:r>
              <a:rPr lang="ko-KR" altLang="en-US" sz="1200" dirty="0"/>
              <a:t>=</a:t>
            </a:r>
            <a:r>
              <a:rPr lang="ko-KR" altLang="en-US" sz="1200" dirty="0" err="1"/>
              <a:t>fopen</a:t>
            </a:r>
            <a:r>
              <a:rPr lang="ko-KR" altLang="en-US" sz="1200" dirty="0"/>
              <a:t>("a.</a:t>
            </a:r>
            <a:r>
              <a:rPr lang="ko-KR" altLang="en-US" sz="1200" dirty="0" err="1"/>
              <a:t>txt</a:t>
            </a:r>
            <a:r>
              <a:rPr lang="ko-KR" altLang="en-US" sz="1200" dirty="0"/>
              <a:t>","</a:t>
            </a:r>
            <a:r>
              <a:rPr lang="ko-KR" altLang="en-US" sz="1200" dirty="0" err="1"/>
              <a:t>r</a:t>
            </a:r>
            <a:r>
              <a:rPr lang="ko-KR" altLang="en-US" sz="1200" dirty="0"/>
              <a:t>");</a:t>
            </a:r>
          </a:p>
          <a:p>
            <a:pPr>
              <a:lnSpc>
                <a:spcPts val="1200"/>
              </a:lnSpc>
            </a:pPr>
            <a:endParaRPr lang="ko-KR" altLang="en-US" sz="1200" dirty="0"/>
          </a:p>
          <a:p>
            <a:pPr>
              <a:lnSpc>
                <a:spcPts val="1200"/>
              </a:lnSpc>
            </a:pPr>
            <a:r>
              <a:rPr lang="ko-KR" altLang="en-US" sz="1200" dirty="0"/>
              <a:t>	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</a:t>
            </a:r>
            <a:r>
              <a:rPr lang="ko-KR" altLang="en-US" sz="1200" dirty="0"/>
              <a:t>=0;i&lt;3;i++)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	</a:t>
            </a:r>
            <a:r>
              <a:rPr lang="ko-KR" altLang="en-US" sz="1200" dirty="0" err="1"/>
              <a:t>fscanf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</a:t>
            </a:r>
            <a:r>
              <a:rPr lang="ko-KR" altLang="en-US" sz="1200" dirty="0"/>
              <a:t>,"%</a:t>
            </a:r>
            <a:r>
              <a:rPr lang="ko-KR" altLang="en-US" sz="1200" dirty="0" err="1"/>
              <a:t>s</a:t>
            </a:r>
            <a:r>
              <a:rPr lang="ko-KR" altLang="en-US" sz="1200" dirty="0"/>
              <a:t> %</a:t>
            </a:r>
            <a:r>
              <a:rPr lang="ko-KR" altLang="en-US" sz="1200" dirty="0" err="1"/>
              <a:t>d</a:t>
            </a:r>
            <a:r>
              <a:rPr lang="ko-KR" altLang="en-US" sz="1200" dirty="0"/>
              <a:t> %</a:t>
            </a:r>
            <a:r>
              <a:rPr lang="ko-KR" altLang="en-US" sz="1200" dirty="0" err="1"/>
              <a:t>s</a:t>
            </a:r>
            <a:r>
              <a:rPr lang="ko-KR" altLang="en-US" sz="1200" dirty="0"/>
              <a:t> %</a:t>
            </a:r>
            <a:r>
              <a:rPr lang="ko-KR" altLang="en-US" sz="1200" dirty="0" err="1"/>
              <a:t>s</a:t>
            </a:r>
            <a:r>
              <a:rPr lang="ko-KR" altLang="en-US" sz="1200" dirty="0"/>
              <a:t>",&amp;</a:t>
            </a:r>
            <a:r>
              <a:rPr lang="ko-KR" altLang="en-US" sz="1200" dirty="0" err="1"/>
              <a:t>m</a:t>
            </a:r>
            <a:r>
              <a:rPr lang="ko-KR" altLang="en-US" sz="1200" dirty="0"/>
              <a:t>[</a:t>
            </a:r>
            <a:r>
              <a:rPr lang="ko-KR" altLang="en-US" sz="1200" dirty="0" err="1"/>
              <a:t>i</a:t>
            </a:r>
            <a:r>
              <a:rPr lang="ko-KR" altLang="en-US" sz="1200" dirty="0"/>
              <a:t>].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,&amp;</a:t>
            </a:r>
            <a:r>
              <a:rPr lang="ko-KR" altLang="en-US" sz="1200" dirty="0" err="1"/>
              <a:t>m</a:t>
            </a:r>
            <a:r>
              <a:rPr lang="ko-KR" altLang="en-US" sz="1200" dirty="0"/>
              <a:t>[</a:t>
            </a:r>
            <a:r>
              <a:rPr lang="ko-KR" altLang="en-US" sz="1200" dirty="0" err="1"/>
              <a:t>i</a:t>
            </a:r>
            <a:r>
              <a:rPr lang="ko-KR" altLang="en-US" sz="1200" dirty="0"/>
              <a:t>].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, 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>
              <a:lnSpc>
                <a:spcPts val="12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          </a:t>
            </a:r>
            <a:r>
              <a:rPr lang="ko-KR" altLang="en-US" sz="1200" dirty="0" smtClean="0"/>
              <a:t>&amp;</a:t>
            </a:r>
            <a:r>
              <a:rPr lang="ko-KR" altLang="en-US" sz="1200" dirty="0" err="1"/>
              <a:t>m</a:t>
            </a:r>
            <a:r>
              <a:rPr lang="ko-KR" altLang="en-US" sz="1200" dirty="0"/>
              <a:t>[</a:t>
            </a:r>
            <a:r>
              <a:rPr lang="ko-KR" altLang="en-US" sz="1200" dirty="0" err="1"/>
              <a:t>i</a:t>
            </a:r>
            <a:r>
              <a:rPr lang="ko-KR" altLang="en-US" sz="1200" dirty="0"/>
              <a:t>].</a:t>
            </a:r>
            <a:r>
              <a:rPr lang="ko-KR" altLang="en-US" sz="1200" dirty="0" err="1"/>
              <a:t>sex</a:t>
            </a:r>
            <a:r>
              <a:rPr lang="ko-KR" altLang="en-US" sz="1200" dirty="0"/>
              <a:t>, &amp;</a:t>
            </a:r>
            <a:r>
              <a:rPr lang="ko-KR" altLang="en-US" sz="1200" dirty="0" err="1"/>
              <a:t>m</a:t>
            </a:r>
            <a:r>
              <a:rPr lang="ko-KR" altLang="en-US" sz="1200" dirty="0"/>
              <a:t>[</a:t>
            </a:r>
            <a:r>
              <a:rPr lang="ko-KR" altLang="en-US" sz="1200" dirty="0" err="1"/>
              <a:t>i</a:t>
            </a:r>
            <a:r>
              <a:rPr lang="ko-KR" altLang="en-US" sz="1200" dirty="0"/>
              <a:t>].</a:t>
            </a:r>
            <a:r>
              <a:rPr lang="ko-KR" altLang="en-US" sz="1200" dirty="0" err="1"/>
              <a:t>city</a:t>
            </a:r>
            <a:r>
              <a:rPr lang="ko-KR" altLang="en-US" sz="1200" dirty="0"/>
              <a:t>);</a:t>
            </a:r>
          </a:p>
          <a:p>
            <a:pPr>
              <a:lnSpc>
                <a:spcPts val="1200"/>
              </a:lnSpc>
            </a:pPr>
            <a:endParaRPr lang="ko-KR" altLang="en-US" sz="1200" dirty="0"/>
          </a:p>
          <a:p>
            <a:pPr>
              <a:lnSpc>
                <a:spcPts val="1200"/>
              </a:lnSpc>
            </a:pPr>
            <a:r>
              <a:rPr lang="ko-KR" altLang="en-US" sz="1200" dirty="0"/>
              <a:t>	</a:t>
            </a:r>
            <a:r>
              <a:rPr lang="ko-KR" altLang="en-US" sz="1200" dirty="0" err="1"/>
              <a:t>fclose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</a:t>
            </a:r>
            <a:r>
              <a:rPr lang="ko-KR" altLang="en-US" sz="1200" dirty="0"/>
              <a:t>);</a:t>
            </a:r>
          </a:p>
          <a:p>
            <a:pPr>
              <a:lnSpc>
                <a:spcPts val="1200"/>
              </a:lnSpc>
            </a:pPr>
            <a:endParaRPr lang="ko-KR" altLang="en-US" sz="1200" dirty="0"/>
          </a:p>
          <a:p>
            <a:pPr>
              <a:lnSpc>
                <a:spcPts val="1200"/>
              </a:lnSpc>
            </a:pPr>
            <a:r>
              <a:rPr lang="ko-KR" altLang="en-US" sz="1200" dirty="0"/>
              <a:t>	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</a:t>
            </a:r>
            <a:r>
              <a:rPr lang="ko-KR" altLang="en-US" sz="1200" dirty="0"/>
              <a:t>=0;i&lt;3;i++)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	</a:t>
            </a:r>
            <a:r>
              <a:rPr lang="ko-KR" altLang="en-US" sz="1200" dirty="0" err="1"/>
              <a:t>printf</a:t>
            </a:r>
            <a:r>
              <a:rPr lang="ko-KR" altLang="en-US" sz="1200" dirty="0"/>
              <a:t>("%</a:t>
            </a:r>
            <a:r>
              <a:rPr lang="ko-KR" altLang="en-US" sz="1200" dirty="0" err="1"/>
              <a:t>s</a:t>
            </a:r>
            <a:r>
              <a:rPr lang="ko-KR" altLang="en-US" sz="1200" dirty="0"/>
              <a:t> %</a:t>
            </a:r>
            <a:r>
              <a:rPr lang="ko-KR" altLang="en-US" sz="1200" dirty="0" err="1"/>
              <a:t>d</a:t>
            </a:r>
            <a:r>
              <a:rPr lang="ko-KR" altLang="en-US" sz="1200" dirty="0"/>
              <a:t> %</a:t>
            </a:r>
            <a:r>
              <a:rPr lang="ko-KR" altLang="en-US" sz="1200" dirty="0" err="1"/>
              <a:t>s</a:t>
            </a:r>
            <a:r>
              <a:rPr lang="ko-KR" altLang="en-US" sz="1200" dirty="0"/>
              <a:t> %</a:t>
            </a:r>
            <a:r>
              <a:rPr lang="ko-KR" altLang="en-US" sz="1200" dirty="0" err="1"/>
              <a:t>s</a:t>
            </a:r>
            <a:r>
              <a:rPr lang="ko-KR" altLang="en-US" sz="1200" dirty="0"/>
              <a:t>\</a:t>
            </a:r>
            <a:r>
              <a:rPr lang="ko-KR" altLang="en-US" sz="1200" dirty="0" err="1"/>
              <a:t>n</a:t>
            </a:r>
            <a:r>
              <a:rPr lang="ko-KR" altLang="en-US" sz="1200" dirty="0"/>
              <a:t>",</a:t>
            </a:r>
            <a:r>
              <a:rPr lang="ko-KR" altLang="en-US" sz="1200" dirty="0" err="1"/>
              <a:t>m</a:t>
            </a:r>
            <a:r>
              <a:rPr lang="ko-KR" altLang="en-US" sz="1200" dirty="0"/>
              <a:t>[</a:t>
            </a:r>
            <a:r>
              <a:rPr lang="ko-KR" altLang="en-US" sz="1200" dirty="0" err="1"/>
              <a:t>i</a:t>
            </a:r>
            <a:r>
              <a:rPr lang="ko-KR" altLang="en-US" sz="1200" dirty="0"/>
              <a:t>].</a:t>
            </a:r>
            <a:r>
              <a:rPr lang="ko-KR" altLang="en-US" sz="1200" dirty="0" err="1"/>
              <a:t>name,m</a:t>
            </a:r>
            <a:r>
              <a:rPr lang="ko-KR" altLang="en-US" sz="1200" dirty="0"/>
              <a:t>[</a:t>
            </a:r>
            <a:r>
              <a:rPr lang="ko-KR" altLang="en-US" sz="1200" dirty="0" err="1"/>
              <a:t>i</a:t>
            </a:r>
            <a:r>
              <a:rPr lang="ko-KR" altLang="en-US" sz="1200" dirty="0"/>
              <a:t>].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m</a:t>
            </a:r>
            <a:r>
              <a:rPr lang="ko-KR" altLang="en-US" sz="1200" dirty="0"/>
              <a:t>[</a:t>
            </a:r>
            <a:r>
              <a:rPr lang="ko-KR" altLang="en-US" sz="1200" dirty="0" err="1"/>
              <a:t>i</a:t>
            </a:r>
            <a:r>
              <a:rPr lang="ko-KR" altLang="en-US" sz="1200" dirty="0"/>
              <a:t>].</a:t>
            </a:r>
            <a:r>
              <a:rPr lang="ko-KR" altLang="en-US" sz="1200" dirty="0" err="1"/>
              <a:t>sex</a:t>
            </a:r>
            <a:r>
              <a:rPr lang="ko-KR" altLang="en-US" sz="1200" dirty="0"/>
              <a:t>, </a:t>
            </a:r>
            <a:endParaRPr lang="en-US" altLang="ko-KR" sz="1200" dirty="0" smtClean="0"/>
          </a:p>
          <a:p>
            <a:pPr>
              <a:lnSpc>
                <a:spcPts val="12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       </a:t>
            </a:r>
            <a:r>
              <a:rPr lang="ko-KR" altLang="en-US" sz="1200" dirty="0" err="1" smtClean="0"/>
              <a:t>m</a:t>
            </a:r>
            <a:r>
              <a:rPr lang="ko-KR" altLang="en-US" sz="1200" dirty="0" smtClean="0"/>
              <a:t>[</a:t>
            </a:r>
            <a:r>
              <a:rPr lang="ko-KR" altLang="en-US" sz="1200" dirty="0" err="1" smtClean="0"/>
              <a:t>i</a:t>
            </a:r>
            <a:r>
              <a:rPr lang="ko-KR" altLang="en-US" sz="1200" dirty="0"/>
              <a:t>].</a:t>
            </a:r>
            <a:r>
              <a:rPr lang="ko-KR" altLang="en-US" sz="1200" dirty="0" err="1"/>
              <a:t>city</a:t>
            </a:r>
            <a:r>
              <a:rPr lang="ko-KR" altLang="en-US" sz="1200" dirty="0"/>
              <a:t>);</a:t>
            </a:r>
          </a:p>
          <a:p>
            <a:pPr>
              <a:lnSpc>
                <a:spcPts val="1200"/>
              </a:lnSpc>
            </a:pPr>
            <a:endParaRPr lang="ko-KR" altLang="en-US" sz="1200" dirty="0"/>
          </a:p>
          <a:p>
            <a:pPr>
              <a:lnSpc>
                <a:spcPts val="1200"/>
              </a:lnSpc>
            </a:pPr>
            <a:r>
              <a:rPr lang="ko-KR" altLang="en-US" sz="1200" dirty="0"/>
              <a:t>	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0;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98177" y="6031177"/>
            <a:ext cx="27616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출처: </a:t>
            </a:r>
            <a:r>
              <a:rPr lang="ko-KR" altLang="en-US" sz="1200" dirty="0">
                <a:solidFill>
                  <a:srgbClr val="0000FF"/>
                </a:solidFill>
              </a:rPr>
              <a:t>https://itng.tistory.com/145 [ </a:t>
            </a:r>
            <a:r>
              <a:rPr lang="ko-KR" altLang="en-US" sz="1200" dirty="0" err="1">
                <a:solidFill>
                  <a:srgbClr val="0000FF"/>
                </a:solidFill>
              </a:rPr>
              <a:t>ITnG</a:t>
            </a:r>
            <a:r>
              <a:rPr lang="ko-KR" altLang="en-US" sz="1200" dirty="0">
                <a:solidFill>
                  <a:srgbClr val="0000FF"/>
                </a:solidFill>
              </a:rPr>
              <a:t>]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343908" y="1302330"/>
            <a:ext cx="2672757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파일로부터 레코드 읽기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16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57200" y="1091685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3257" y="1664121"/>
            <a:ext cx="523370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 &lt;</a:t>
            </a:r>
            <a:r>
              <a:rPr lang="ko-KR" altLang="en-US" sz="1200" dirty="0" err="1"/>
              <a:t>stdio.h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struct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member</a:t>
            </a:r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char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[10];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char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sex</a:t>
            </a:r>
            <a:r>
              <a:rPr lang="ko-KR" altLang="en-US" sz="1200" dirty="0"/>
              <a:t>[3];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char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city</a:t>
            </a:r>
            <a:r>
              <a:rPr lang="ko-KR" altLang="en-US" sz="1200" dirty="0"/>
              <a:t>[10];</a:t>
            </a:r>
          </a:p>
          <a:p>
            <a:r>
              <a:rPr lang="ko-KR" altLang="en-US" sz="1200" dirty="0"/>
              <a:t>};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struct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member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</a:t>
            </a:r>
            <a:r>
              <a:rPr lang="ko-KR" altLang="en-US" sz="1200" dirty="0"/>
              <a:t>[3];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;</a:t>
            </a:r>
          </a:p>
          <a:p>
            <a:endParaRPr lang="ko-KR" altLang="en-US" sz="1200" dirty="0"/>
          </a:p>
          <a:p>
            <a:r>
              <a:rPr lang="ko-KR" altLang="en-US" sz="1200" dirty="0"/>
              <a:t>	FILE *</a:t>
            </a:r>
            <a:r>
              <a:rPr lang="ko-KR" altLang="en-US" sz="1200" dirty="0" err="1"/>
              <a:t>f</a:t>
            </a:r>
            <a:r>
              <a:rPr lang="ko-KR" altLang="en-US" sz="1200" dirty="0"/>
              <a:t>;</a:t>
            </a:r>
          </a:p>
          <a:p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strcpy</a:t>
            </a:r>
            <a:r>
              <a:rPr lang="ko-KR" altLang="en-US" sz="1200" dirty="0"/>
              <a:t>(</a:t>
            </a:r>
            <a:r>
              <a:rPr lang="ko-KR" altLang="en-US" sz="1200" dirty="0" err="1"/>
              <a:t>m</a:t>
            </a:r>
            <a:r>
              <a:rPr lang="ko-KR" altLang="en-US" sz="1200" dirty="0"/>
              <a:t>[0].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,"홍길동");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</a:t>
            </a:r>
            <a:r>
              <a:rPr lang="ko-KR" altLang="en-US" sz="1200" dirty="0"/>
              <a:t>[0].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=15;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strcpy</a:t>
            </a:r>
            <a:r>
              <a:rPr lang="ko-KR" altLang="en-US" sz="1200" dirty="0"/>
              <a:t>(</a:t>
            </a:r>
            <a:r>
              <a:rPr lang="ko-KR" altLang="en-US" sz="1200" dirty="0" err="1"/>
              <a:t>m</a:t>
            </a:r>
            <a:r>
              <a:rPr lang="ko-KR" altLang="en-US" sz="1200" dirty="0"/>
              <a:t>[0].</a:t>
            </a:r>
            <a:r>
              <a:rPr lang="ko-KR" altLang="en-US" sz="1200" dirty="0" err="1"/>
              <a:t>sex</a:t>
            </a:r>
            <a:r>
              <a:rPr lang="ko-KR" altLang="en-US" sz="1200" dirty="0"/>
              <a:t>,"남");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strcpy</a:t>
            </a:r>
            <a:r>
              <a:rPr lang="ko-KR" altLang="en-US" sz="1200" dirty="0"/>
              <a:t>(</a:t>
            </a:r>
            <a:r>
              <a:rPr lang="ko-KR" altLang="en-US" sz="1200" dirty="0" err="1"/>
              <a:t>m</a:t>
            </a:r>
            <a:r>
              <a:rPr lang="ko-KR" altLang="en-US" sz="1200" dirty="0"/>
              <a:t>[0].</a:t>
            </a:r>
            <a:r>
              <a:rPr lang="ko-KR" altLang="en-US" sz="1200" dirty="0" err="1"/>
              <a:t>city</a:t>
            </a:r>
            <a:r>
              <a:rPr lang="ko-KR" altLang="en-US" sz="1200" dirty="0"/>
              <a:t>,"광주");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strcpy</a:t>
            </a:r>
            <a:r>
              <a:rPr lang="ko-KR" altLang="en-US" sz="1200" dirty="0"/>
              <a:t>(</a:t>
            </a:r>
            <a:r>
              <a:rPr lang="ko-KR" altLang="en-US" sz="1200" dirty="0" err="1"/>
              <a:t>m</a:t>
            </a:r>
            <a:r>
              <a:rPr lang="ko-KR" altLang="en-US" sz="1200" dirty="0"/>
              <a:t>[1].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,"김철수");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</a:t>
            </a:r>
            <a:r>
              <a:rPr lang="ko-KR" altLang="en-US" sz="1200" dirty="0"/>
              <a:t>[1].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=19;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strcpy</a:t>
            </a:r>
            <a:r>
              <a:rPr lang="ko-KR" altLang="en-US" sz="1200" dirty="0"/>
              <a:t>(</a:t>
            </a:r>
            <a:r>
              <a:rPr lang="ko-KR" altLang="en-US" sz="1200" dirty="0" err="1"/>
              <a:t>m</a:t>
            </a:r>
            <a:r>
              <a:rPr lang="ko-KR" altLang="en-US" sz="1200" dirty="0"/>
              <a:t>[1].</a:t>
            </a:r>
            <a:r>
              <a:rPr lang="ko-KR" altLang="en-US" sz="1200" dirty="0" err="1"/>
              <a:t>sex</a:t>
            </a:r>
            <a:r>
              <a:rPr lang="ko-KR" altLang="en-US" sz="1200" dirty="0"/>
              <a:t>,"남");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strcpy</a:t>
            </a:r>
            <a:r>
              <a:rPr lang="ko-KR" altLang="en-US" sz="1200" dirty="0"/>
              <a:t>(</a:t>
            </a:r>
            <a:r>
              <a:rPr lang="ko-KR" altLang="en-US" sz="1200" dirty="0" err="1"/>
              <a:t>m</a:t>
            </a:r>
            <a:r>
              <a:rPr lang="ko-KR" altLang="en-US" sz="1200" dirty="0"/>
              <a:t>[1].</a:t>
            </a:r>
            <a:r>
              <a:rPr lang="ko-KR" altLang="en-US" sz="1200" dirty="0" err="1"/>
              <a:t>city</a:t>
            </a:r>
            <a:r>
              <a:rPr lang="ko-KR" altLang="en-US" sz="1200" dirty="0"/>
              <a:t>,"대구</a:t>
            </a:r>
            <a:r>
              <a:rPr lang="ko-KR" altLang="en-US" sz="1200" dirty="0" smtClean="0"/>
              <a:t>");</a:t>
            </a:r>
            <a:endParaRPr lang="ko-KR" altLang="en-US" sz="1200" dirty="0"/>
          </a:p>
        </p:txBody>
      </p:sp>
      <p:pic>
        <p:nvPicPr>
          <p:cNvPr id="2050" name="Picture 2" descr="https://t1.daumcdn.net/cfile/tistory/2219CB4352E058CA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281" y="910389"/>
            <a:ext cx="2981325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274105" y="2437458"/>
            <a:ext cx="422163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strcpy</a:t>
            </a:r>
            <a:r>
              <a:rPr lang="ko-KR" altLang="en-US" sz="1200" dirty="0"/>
              <a:t>(</a:t>
            </a:r>
            <a:r>
              <a:rPr lang="ko-KR" altLang="en-US" sz="1200" dirty="0" err="1"/>
              <a:t>m</a:t>
            </a:r>
            <a:r>
              <a:rPr lang="ko-KR" altLang="en-US" sz="1200" dirty="0"/>
              <a:t>[2].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,"김태희");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</a:t>
            </a:r>
            <a:r>
              <a:rPr lang="ko-KR" altLang="en-US" sz="1200" dirty="0"/>
              <a:t>[2].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=20;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strcpy</a:t>
            </a:r>
            <a:r>
              <a:rPr lang="ko-KR" altLang="en-US" sz="1200" dirty="0"/>
              <a:t>(</a:t>
            </a:r>
            <a:r>
              <a:rPr lang="ko-KR" altLang="en-US" sz="1200" dirty="0" err="1"/>
              <a:t>m</a:t>
            </a:r>
            <a:r>
              <a:rPr lang="ko-KR" altLang="en-US" sz="1200" dirty="0"/>
              <a:t>[2].</a:t>
            </a:r>
            <a:r>
              <a:rPr lang="ko-KR" altLang="en-US" sz="1200" dirty="0" err="1"/>
              <a:t>sex</a:t>
            </a:r>
            <a:r>
              <a:rPr lang="ko-KR" altLang="en-US" sz="1200" dirty="0"/>
              <a:t>,"여");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strcpy</a:t>
            </a:r>
            <a:r>
              <a:rPr lang="ko-KR" altLang="en-US" sz="1200" dirty="0"/>
              <a:t>(</a:t>
            </a:r>
            <a:r>
              <a:rPr lang="ko-KR" altLang="en-US" sz="1200" dirty="0" err="1"/>
              <a:t>m</a:t>
            </a:r>
            <a:r>
              <a:rPr lang="ko-KR" altLang="en-US" sz="1200" dirty="0"/>
              <a:t>[2].</a:t>
            </a:r>
            <a:r>
              <a:rPr lang="ko-KR" altLang="en-US" sz="1200" dirty="0" err="1"/>
              <a:t>city</a:t>
            </a:r>
            <a:r>
              <a:rPr lang="ko-KR" altLang="en-US" sz="1200" dirty="0"/>
              <a:t>,"경상");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        </a:t>
            </a:r>
            <a:r>
              <a:rPr lang="ko-KR" altLang="en-US" sz="1200" dirty="0" smtClean="0"/>
              <a:t>              </a:t>
            </a:r>
            <a:r>
              <a:rPr lang="ko-KR" altLang="en-US" sz="1200" dirty="0" err="1" smtClean="0"/>
              <a:t>printf</a:t>
            </a:r>
            <a:r>
              <a:rPr lang="ko-KR" altLang="en-US" sz="1200" dirty="0"/>
              <a:t>("구조체에 입력된 자료\</a:t>
            </a:r>
            <a:r>
              <a:rPr lang="ko-KR" altLang="en-US" sz="1200" dirty="0" err="1"/>
              <a:t>n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 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</a:t>
            </a:r>
            <a:r>
              <a:rPr lang="ko-KR" altLang="en-US" sz="1200" dirty="0"/>
              <a:t>=0;i&lt;3;i++)</a:t>
            </a:r>
          </a:p>
          <a:p>
            <a:r>
              <a:rPr lang="ko-KR" altLang="en-US" sz="1200" dirty="0"/>
              <a:t>	  </a:t>
            </a:r>
            <a:r>
              <a:rPr lang="ko-KR" altLang="en-US" sz="1200" dirty="0" err="1"/>
              <a:t>printf</a:t>
            </a:r>
            <a:r>
              <a:rPr lang="ko-KR" altLang="en-US" sz="1200" dirty="0"/>
              <a:t>("%</a:t>
            </a:r>
            <a:r>
              <a:rPr lang="ko-KR" altLang="en-US" sz="1200" dirty="0" err="1"/>
              <a:t>s</a:t>
            </a:r>
            <a:r>
              <a:rPr lang="ko-KR" altLang="en-US" sz="1200" dirty="0"/>
              <a:t> %</a:t>
            </a:r>
            <a:r>
              <a:rPr lang="ko-KR" altLang="en-US" sz="1200" dirty="0" err="1"/>
              <a:t>d</a:t>
            </a:r>
            <a:r>
              <a:rPr lang="ko-KR" altLang="en-US" sz="1200" dirty="0"/>
              <a:t> %</a:t>
            </a:r>
            <a:r>
              <a:rPr lang="ko-KR" altLang="en-US" sz="1200" dirty="0" err="1"/>
              <a:t>s</a:t>
            </a:r>
            <a:r>
              <a:rPr lang="ko-KR" altLang="en-US" sz="1200" dirty="0"/>
              <a:t> %</a:t>
            </a:r>
            <a:r>
              <a:rPr lang="ko-KR" altLang="en-US" sz="1200" dirty="0" err="1"/>
              <a:t>s</a:t>
            </a:r>
            <a:r>
              <a:rPr lang="ko-KR" altLang="en-US" sz="1200" dirty="0"/>
              <a:t>\</a:t>
            </a:r>
            <a:r>
              <a:rPr lang="ko-KR" altLang="en-US" sz="1200" dirty="0" err="1"/>
              <a:t>n</a:t>
            </a:r>
            <a:r>
              <a:rPr lang="ko-KR" altLang="en-US" sz="1200" dirty="0"/>
              <a:t>",</a:t>
            </a:r>
            <a:r>
              <a:rPr lang="ko-KR" altLang="en-US" sz="1200" dirty="0" err="1"/>
              <a:t>m</a:t>
            </a:r>
            <a:r>
              <a:rPr lang="ko-KR" altLang="en-US" sz="1200" dirty="0"/>
              <a:t>[</a:t>
            </a:r>
            <a:r>
              <a:rPr lang="ko-KR" altLang="en-US" sz="1200" dirty="0" err="1"/>
              <a:t>i</a:t>
            </a:r>
            <a:r>
              <a:rPr lang="ko-KR" altLang="en-US" sz="1200" dirty="0"/>
              <a:t>].</a:t>
            </a:r>
            <a:r>
              <a:rPr lang="ko-KR" altLang="en-US" sz="1200" dirty="0" err="1"/>
              <a:t>name,m</a:t>
            </a:r>
            <a:r>
              <a:rPr lang="ko-KR" altLang="en-US" sz="1200" dirty="0"/>
              <a:t>[</a:t>
            </a:r>
            <a:r>
              <a:rPr lang="ko-KR" altLang="en-US" sz="1200" dirty="0" err="1"/>
              <a:t>i</a:t>
            </a:r>
            <a:r>
              <a:rPr lang="ko-KR" altLang="en-US" sz="1200" dirty="0"/>
              <a:t>].</a:t>
            </a:r>
            <a:r>
              <a:rPr lang="ko-KR" altLang="en-US" sz="1200" dirty="0" err="1"/>
              <a:t>age</a:t>
            </a:r>
            <a:r>
              <a:rPr lang="ko-KR" altLang="en-US" sz="1200" dirty="0" smtClean="0"/>
              <a:t>,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       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m</a:t>
            </a:r>
            <a:r>
              <a:rPr lang="ko-KR" altLang="en-US" sz="1200" dirty="0"/>
              <a:t>[</a:t>
            </a:r>
            <a:r>
              <a:rPr lang="ko-KR" altLang="en-US" sz="1200" dirty="0" err="1"/>
              <a:t>i</a:t>
            </a:r>
            <a:r>
              <a:rPr lang="ko-KR" altLang="en-US" sz="1200" dirty="0"/>
              <a:t>].</a:t>
            </a:r>
            <a:r>
              <a:rPr lang="ko-KR" altLang="en-US" sz="1200" dirty="0" err="1"/>
              <a:t>sex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m</a:t>
            </a:r>
            <a:r>
              <a:rPr lang="ko-KR" altLang="en-US" sz="1200" dirty="0"/>
              <a:t>[</a:t>
            </a:r>
            <a:r>
              <a:rPr lang="ko-KR" altLang="en-US" sz="1200" dirty="0" err="1"/>
              <a:t>i</a:t>
            </a:r>
            <a:r>
              <a:rPr lang="ko-KR" altLang="en-US" sz="1200" dirty="0"/>
              <a:t>].</a:t>
            </a:r>
            <a:r>
              <a:rPr lang="ko-KR" altLang="en-US" sz="1200" dirty="0" err="1"/>
              <a:t>city</a:t>
            </a:r>
            <a:r>
              <a:rPr lang="ko-KR" altLang="en-US" sz="1200" dirty="0"/>
              <a:t>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f</a:t>
            </a:r>
            <a:r>
              <a:rPr lang="ko-KR" altLang="en-US" sz="1200" dirty="0"/>
              <a:t>=</a:t>
            </a:r>
            <a:r>
              <a:rPr lang="ko-KR" altLang="en-US" sz="1200" dirty="0" err="1"/>
              <a:t>fopen</a:t>
            </a:r>
            <a:r>
              <a:rPr lang="ko-KR" altLang="en-US" sz="1200" dirty="0"/>
              <a:t>("a.</a:t>
            </a:r>
            <a:r>
              <a:rPr lang="ko-KR" altLang="en-US" sz="1200" dirty="0" err="1"/>
              <a:t>txt</a:t>
            </a:r>
            <a:r>
              <a:rPr lang="ko-KR" altLang="en-US" sz="1200" dirty="0"/>
              <a:t>","</a:t>
            </a:r>
            <a:r>
              <a:rPr lang="ko-KR" altLang="en-US" sz="1200" dirty="0" err="1"/>
              <a:t>w</a:t>
            </a:r>
            <a:r>
              <a:rPr lang="ko-KR" altLang="en-US" sz="1200" dirty="0"/>
              <a:t>");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</a:t>
            </a:r>
            <a:r>
              <a:rPr lang="ko-KR" altLang="en-US" sz="1200" dirty="0"/>
              <a:t>=0;i&lt;3;i++)</a:t>
            </a:r>
          </a:p>
          <a:p>
            <a:r>
              <a:rPr lang="ko-KR" altLang="en-US" sz="1200" dirty="0"/>
              <a:t>	  </a:t>
            </a:r>
            <a:r>
              <a:rPr lang="ko-KR" altLang="en-US" sz="1200" dirty="0" err="1"/>
              <a:t>fprintf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</a:t>
            </a:r>
            <a:r>
              <a:rPr lang="ko-KR" altLang="en-US" sz="1200" dirty="0"/>
              <a:t>,"%</a:t>
            </a:r>
            <a:r>
              <a:rPr lang="ko-KR" altLang="en-US" sz="1200" dirty="0" err="1"/>
              <a:t>s</a:t>
            </a:r>
            <a:r>
              <a:rPr lang="ko-KR" altLang="en-US" sz="1200" dirty="0"/>
              <a:t> %</a:t>
            </a:r>
            <a:r>
              <a:rPr lang="ko-KR" altLang="en-US" sz="1200" dirty="0" err="1"/>
              <a:t>d</a:t>
            </a:r>
            <a:r>
              <a:rPr lang="ko-KR" altLang="en-US" sz="1200" dirty="0"/>
              <a:t> %</a:t>
            </a:r>
            <a:r>
              <a:rPr lang="ko-KR" altLang="en-US" sz="1200" dirty="0" err="1"/>
              <a:t>s</a:t>
            </a:r>
            <a:r>
              <a:rPr lang="ko-KR" altLang="en-US" sz="1200" dirty="0"/>
              <a:t> %</a:t>
            </a:r>
            <a:r>
              <a:rPr lang="ko-KR" altLang="en-US" sz="1200" dirty="0" err="1"/>
              <a:t>s</a:t>
            </a:r>
            <a:r>
              <a:rPr lang="ko-KR" altLang="en-US" sz="1200" dirty="0"/>
              <a:t>\</a:t>
            </a:r>
            <a:r>
              <a:rPr lang="ko-KR" altLang="en-US" sz="1200" dirty="0" err="1"/>
              <a:t>n</a:t>
            </a:r>
            <a:r>
              <a:rPr lang="ko-KR" altLang="en-US" sz="1200" dirty="0"/>
              <a:t>",</a:t>
            </a:r>
            <a:r>
              <a:rPr lang="ko-KR" altLang="en-US" sz="1200" dirty="0" err="1"/>
              <a:t>m</a:t>
            </a:r>
            <a:r>
              <a:rPr lang="ko-KR" altLang="en-US" sz="1200" dirty="0"/>
              <a:t>[</a:t>
            </a:r>
            <a:r>
              <a:rPr lang="ko-KR" altLang="en-US" sz="1200" dirty="0" err="1"/>
              <a:t>i</a:t>
            </a:r>
            <a:r>
              <a:rPr lang="ko-KR" altLang="en-US" sz="1200" dirty="0"/>
              <a:t>].</a:t>
            </a:r>
            <a:r>
              <a:rPr lang="ko-KR" altLang="en-US" sz="1200" dirty="0" err="1"/>
              <a:t>name,m</a:t>
            </a:r>
            <a:r>
              <a:rPr lang="ko-KR" altLang="en-US" sz="1200" dirty="0"/>
              <a:t>[</a:t>
            </a:r>
            <a:r>
              <a:rPr lang="ko-KR" altLang="en-US" sz="1200" dirty="0" err="1"/>
              <a:t>i</a:t>
            </a:r>
            <a:r>
              <a:rPr lang="ko-KR" altLang="en-US" sz="1200" dirty="0"/>
              <a:t>].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,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          </a:t>
            </a:r>
            <a:r>
              <a:rPr lang="ko-KR" altLang="en-US" sz="1200" dirty="0" err="1" smtClean="0"/>
              <a:t>m</a:t>
            </a:r>
            <a:r>
              <a:rPr lang="ko-KR" altLang="en-US" sz="1200" dirty="0" smtClean="0"/>
              <a:t>[</a:t>
            </a:r>
            <a:r>
              <a:rPr lang="ko-KR" altLang="en-US" sz="1200" dirty="0" err="1" smtClean="0"/>
              <a:t>i</a:t>
            </a:r>
            <a:r>
              <a:rPr lang="ko-KR" altLang="en-US" sz="1200" dirty="0"/>
              <a:t>].</a:t>
            </a:r>
            <a:r>
              <a:rPr lang="ko-KR" altLang="en-US" sz="1200" dirty="0" err="1"/>
              <a:t>sex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m</a:t>
            </a:r>
            <a:r>
              <a:rPr lang="ko-KR" altLang="en-US" sz="1200" dirty="0"/>
              <a:t>[</a:t>
            </a:r>
            <a:r>
              <a:rPr lang="ko-KR" altLang="en-US" sz="1200" dirty="0" err="1"/>
              <a:t>i</a:t>
            </a:r>
            <a:r>
              <a:rPr lang="ko-KR" altLang="en-US" sz="1200" dirty="0"/>
              <a:t>].</a:t>
            </a:r>
            <a:r>
              <a:rPr lang="ko-KR" altLang="en-US" sz="1200" dirty="0" err="1"/>
              <a:t>city</a:t>
            </a:r>
            <a:r>
              <a:rPr lang="ko-KR" altLang="en-US" sz="1200" dirty="0"/>
              <a:t>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fclose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</a:t>
            </a:r>
            <a:r>
              <a:rPr lang="ko-KR" altLang="en-US" sz="1200" dirty="0"/>
              <a:t>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0;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998177" y="6090996"/>
            <a:ext cx="27616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출처: </a:t>
            </a:r>
            <a:r>
              <a:rPr lang="ko-KR" altLang="en-US" sz="1200" dirty="0">
                <a:solidFill>
                  <a:srgbClr val="0000FF"/>
                </a:solidFill>
              </a:rPr>
              <a:t>https://itng.tistory.com/145 [ </a:t>
            </a:r>
            <a:r>
              <a:rPr lang="ko-KR" altLang="en-US" sz="1200" dirty="0" err="1">
                <a:solidFill>
                  <a:srgbClr val="0000FF"/>
                </a:solidFill>
              </a:rPr>
              <a:t>ITnG</a:t>
            </a:r>
            <a:r>
              <a:rPr lang="ko-KR" altLang="en-US" sz="1200" dirty="0">
                <a:solidFill>
                  <a:srgbClr val="0000FF"/>
                </a:solidFill>
              </a:rPr>
              <a:t>]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11627" y="361950"/>
            <a:ext cx="4331002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.3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순차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파일의 설계 및 생성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57962" y="896143"/>
            <a:ext cx="3198027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4.3.2 </a:t>
            </a:r>
            <a:r>
              <a:rPr lang="ko-KR" altLang="en-US" i="0" dirty="0" smtClean="0">
                <a:solidFill>
                  <a:schemeClr val="bg1"/>
                </a:solidFill>
                <a:latin typeface="+mj-ea"/>
                <a:ea typeface="+mj-ea"/>
              </a:rPr>
              <a:t>순차 파일의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생성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43908" y="1302330"/>
            <a:ext cx="2672757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파일 생성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레코드 출력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160110" y="6165850"/>
            <a:ext cx="1899833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5059943" y="2785929"/>
            <a:ext cx="0" cy="337992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059943" y="2785929"/>
            <a:ext cx="204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14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65B7C3-24B1-44AC-A870-98E192BE2BC2}" type="slidenum">
              <a:rPr lang="ko-KR" altLang="en-US" b="1" smtClean="0"/>
              <a:t>28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1101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3"/>
              <p:cNvSpPr txBox="1">
                <a:spLocks noChangeArrowheads="1"/>
              </p:cNvSpPr>
              <p:nvPr/>
            </p:nvSpPr>
            <p:spPr bwMode="auto">
              <a:xfrm>
                <a:off x="457200" y="1089582"/>
                <a:ext cx="8229600" cy="52625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marL="285750" indent="-28575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ko-KR" sz="1400" b="1" i="0" dirty="0" smtClean="0">
                  <a:latin typeface="굴림" panose="020B0600000101010101" pitchFamily="50" charset="-127"/>
                </a:endParaRPr>
              </a:p>
              <a:p>
                <a:pPr marL="265113" indent="-265113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400" b="1" dirty="0" smtClean="0">
                    <a:latin typeface="굴림" panose="020B0600000101010101" pitchFamily="50" charset="-127"/>
                  </a:rPr>
                  <a:t>순차 파일 갱신 </a:t>
                </a:r>
                <a:r>
                  <a:rPr lang="en-US" altLang="ko-KR" sz="1400" b="1" dirty="0" smtClean="0">
                    <a:latin typeface="굴림" panose="020B0600000101010101" pitchFamily="50" charset="-127"/>
                  </a:rPr>
                  <a:t>: </a:t>
                </a:r>
                <a:r>
                  <a:rPr lang="ko-KR" altLang="en-US" sz="1400" b="1" dirty="0" smtClean="0">
                    <a:latin typeface="굴림" panose="020B0600000101010101" pitchFamily="50" charset="-127"/>
                  </a:rPr>
                  <a:t>레코드 삽입</a:t>
                </a:r>
                <a:r>
                  <a:rPr lang="en-US" altLang="ko-KR" sz="1400" b="1" dirty="0" smtClean="0">
                    <a:latin typeface="굴림" panose="020B0600000101010101" pitchFamily="50" charset="-127"/>
                  </a:rPr>
                  <a:t>, </a:t>
                </a:r>
                <a:r>
                  <a:rPr lang="ko-KR" altLang="en-US" sz="1400" b="1" dirty="0" smtClean="0">
                    <a:latin typeface="굴림" panose="020B0600000101010101" pitchFamily="50" charset="-127"/>
                  </a:rPr>
                  <a:t>레코드 삭제</a:t>
                </a:r>
                <a:r>
                  <a:rPr lang="en-US" altLang="ko-KR" sz="1400" b="1" dirty="0" smtClean="0">
                    <a:latin typeface="굴림" panose="020B0600000101010101" pitchFamily="50" charset="-127"/>
                  </a:rPr>
                  <a:t>, </a:t>
                </a:r>
                <a:r>
                  <a:rPr lang="ko-KR" altLang="en-US" sz="1400" b="1" dirty="0" smtClean="0">
                    <a:latin typeface="굴림" panose="020B0600000101010101" pitchFamily="50" charset="-127"/>
                  </a:rPr>
                  <a:t>레코드 수정 </a:t>
                </a:r>
                <a:r>
                  <a:rPr lang="en-US" altLang="ko-KR" sz="1400" b="1" dirty="0" smtClean="0">
                    <a:latin typeface="굴림" panose="020B0600000101010101" pitchFamily="50" charset="-127"/>
                  </a:rPr>
                  <a:t>(</a:t>
                </a:r>
                <a:r>
                  <a:rPr lang="ko-KR" altLang="en-US" sz="14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레코드 갱신은 일괄 처리에 적합</a:t>
                </a:r>
                <a:r>
                  <a:rPr lang="en-US" altLang="ko-KR" sz="1400" b="1" dirty="0" smtClean="0">
                    <a:latin typeface="굴림" panose="020B0600000101010101" pitchFamily="50" charset="-127"/>
                  </a:rPr>
                  <a:t>)</a:t>
                </a:r>
              </a:p>
              <a:p>
                <a:pPr marL="265113" indent="-265113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ko-KR" sz="1400" b="1" dirty="0">
                  <a:latin typeface="굴림" panose="020B0600000101010101" pitchFamily="50" charset="-127"/>
                </a:endParaRPr>
              </a:p>
              <a:p>
                <a:pPr marL="265113" indent="-265113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4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질의 적중 비율</a:t>
                </a:r>
                <a:r>
                  <a:rPr lang="en-US" altLang="ko-KR" sz="14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(inquiry hit ratio)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질</m:t>
                        </m:r>
                        <m:r>
                          <a:rPr lang="ko-KR" altLang="en-US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ko-KR" alt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en-US" altLang="ko-KR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응</m:t>
                        </m:r>
                        <m:r>
                          <a:rPr lang="ko-KR" altLang="en-US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답</m:t>
                        </m:r>
                        <m:r>
                          <a:rPr lang="ko-KR" alt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하</m:t>
                        </m:r>
                        <m:r>
                          <a:rPr lang="ko-KR" altLang="en-US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기</m:t>
                        </m:r>
                        <m:r>
                          <a:rPr lang="en-US" altLang="ko-KR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위</m:t>
                        </m:r>
                        <m:r>
                          <a:rPr lang="ko-KR" altLang="en-US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해</m:t>
                        </m:r>
                        <m:r>
                          <a:rPr lang="en-US" altLang="ko-KR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접</m:t>
                        </m:r>
                        <m:r>
                          <a:rPr lang="ko-KR" altLang="en-US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근</m:t>
                        </m:r>
                        <m:r>
                          <a:rPr lang="ko-KR" alt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해</m:t>
                        </m:r>
                        <m:r>
                          <a:rPr lang="ko-KR" altLang="en-US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야</m:t>
                        </m:r>
                        <m:r>
                          <a:rPr lang="en-US" altLang="ko-KR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할</m:t>
                        </m:r>
                        <m:r>
                          <a:rPr lang="en-US" altLang="ko-KR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레</m:t>
                        </m:r>
                        <m:r>
                          <a:rPr lang="ko-KR" altLang="en-US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코</m:t>
                        </m:r>
                        <m:r>
                          <a:rPr lang="ko-KR" alt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드</m:t>
                        </m:r>
                        <m:r>
                          <a:rPr lang="en-US" altLang="ko-KR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수</m:t>
                        </m:r>
                      </m:num>
                      <m:den>
                        <m:r>
                          <a:rPr lang="ko-KR" altLang="en-US" sz="14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파</m:t>
                        </m:r>
                        <m:r>
                          <a:rPr lang="ko-KR" altLang="en-US" sz="14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일</m:t>
                        </m:r>
                        <m:r>
                          <a:rPr lang="en-US" altLang="ko-KR" sz="14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전</m:t>
                        </m:r>
                        <m:r>
                          <a:rPr lang="ko-KR" altLang="en-US" sz="14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체</m:t>
                        </m:r>
                        <m:r>
                          <a:rPr lang="en-US" altLang="ko-KR" sz="14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레</m:t>
                        </m:r>
                        <m:r>
                          <a:rPr lang="ko-KR" altLang="en-US" sz="14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코</m:t>
                        </m:r>
                        <m:r>
                          <a:rPr lang="ko-KR" altLang="en-US" sz="14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드</m:t>
                        </m:r>
                        <m:r>
                          <a:rPr lang="en-US" altLang="ko-KR" sz="14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수</m:t>
                        </m:r>
                      </m:den>
                    </m:f>
                  </m:oMath>
                </a14:m>
                <a:endParaRPr lang="en-US" altLang="ko-KR" sz="1400" b="1" dirty="0" smtClean="0">
                  <a:latin typeface="굴림" panose="020B0600000101010101" pitchFamily="50" charset="-127"/>
                </a:endParaRPr>
              </a:p>
              <a:p>
                <a:pPr marL="265113" indent="-265113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ko-KR" sz="1400" b="1" dirty="0" smtClean="0">
                  <a:latin typeface="굴림" panose="020B0600000101010101" pitchFamily="50" charset="-127"/>
                </a:endParaRPr>
              </a:p>
              <a:p>
                <a:pPr marL="449263" indent="-266700">
                  <a:spcBef>
                    <a:spcPct val="0"/>
                  </a:spcBef>
                  <a:buFont typeface="굴림" panose="020B0600000101010101" pitchFamily="50" charset="-127"/>
                  <a:buChar char="–"/>
                  <a:defRPr/>
                </a:pPr>
                <a:r>
                  <a:rPr lang="ko-KR" altLang="en-US" sz="1400" b="1" dirty="0" smtClean="0">
                    <a:latin typeface="굴림" panose="020B0600000101010101" pitchFamily="50" charset="-127"/>
                  </a:rPr>
                  <a:t>질의 적중 비율이 낮을 수록 입력 순차 구조에 부적합</a:t>
                </a:r>
                <a:endParaRPr lang="en-US" altLang="ko-KR" sz="1400" b="1" dirty="0" smtClean="0">
                  <a:latin typeface="굴림" panose="020B0600000101010101" pitchFamily="50" charset="-127"/>
                </a:endParaRPr>
              </a:p>
              <a:p>
                <a:pPr marL="449263" indent="-266700">
                  <a:spcBef>
                    <a:spcPct val="0"/>
                  </a:spcBef>
                  <a:buFont typeface="굴림" panose="020B0600000101010101" pitchFamily="50" charset="-127"/>
                  <a:buChar char="–"/>
                  <a:defRPr/>
                </a:pPr>
                <a:r>
                  <a:rPr lang="ko-KR" altLang="en-US" sz="1400" b="1" dirty="0" smtClean="0">
                    <a:latin typeface="굴림" panose="020B0600000101010101" pitchFamily="50" charset="-127"/>
                  </a:rPr>
                  <a:t>질의 적중 비율이 높을 수록 입력 순차 구조에 더 적합</a:t>
                </a:r>
                <a:endParaRPr lang="en-US" altLang="ko-KR" sz="1400" b="1" dirty="0" smtClean="0">
                  <a:latin typeface="굴림" panose="020B0600000101010101" pitchFamily="50" charset="-127"/>
                </a:endParaRPr>
              </a:p>
              <a:p>
                <a:pPr>
                  <a:spcBef>
                    <a:spcPct val="0"/>
                  </a:spcBef>
                  <a:buNone/>
                  <a:defRPr/>
                </a:pPr>
                <a:endParaRPr lang="en-US" altLang="ko-KR" sz="1400" b="1" dirty="0" smtClean="0">
                  <a:latin typeface="굴림" panose="020B0600000101010101" pitchFamily="50" charset="-127"/>
                </a:endParaRPr>
              </a:p>
              <a:p>
                <a:pPr marL="265113" indent="-265113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4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레코드 삽입 과정</a:t>
                </a:r>
                <a:r>
                  <a:rPr lang="en-US" altLang="ko-KR" sz="14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 </a:t>
                </a:r>
              </a:p>
              <a:p>
                <a:pPr marL="265113" indent="-265113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ko-KR" sz="1400" b="1" dirty="0" smtClean="0">
                  <a:latin typeface="굴림" panose="020B0600000101010101" pitchFamily="50" charset="-127"/>
                </a:endParaRPr>
              </a:p>
              <a:p>
                <a:pPr marL="449263" indent="-266700">
                  <a:spcBef>
                    <a:spcPct val="0"/>
                  </a:spcBef>
                  <a:buFont typeface="+mj-lt"/>
                  <a:buAutoNum type="arabicPeriod"/>
                  <a:defRPr/>
                </a:pPr>
                <a:r>
                  <a:rPr lang="ko-KR" altLang="en-US" sz="1400" b="1" dirty="0" smtClean="0">
                    <a:latin typeface="굴림" panose="020B0600000101010101" pitchFamily="50" charset="-127"/>
                  </a:rPr>
                  <a:t>먼저 첫 번째 레코드부터 시작하여 레코드를 삽입할 위치를 찾음</a:t>
                </a:r>
                <a:endParaRPr lang="en-US" altLang="ko-KR" sz="1400" b="1" dirty="0" smtClean="0">
                  <a:latin typeface="굴림" panose="020B0600000101010101" pitchFamily="50" charset="-127"/>
                </a:endParaRPr>
              </a:p>
              <a:p>
                <a:pPr marL="449263" indent="-266700">
                  <a:spcBef>
                    <a:spcPct val="0"/>
                  </a:spcBef>
                  <a:buFont typeface="+mj-lt"/>
                  <a:buAutoNum type="arabicPeriod"/>
                  <a:defRPr/>
                </a:pPr>
                <a:r>
                  <a:rPr lang="ko-KR" altLang="en-US" sz="1400" b="1" dirty="0" smtClean="0">
                    <a:latin typeface="굴림" panose="020B0600000101010101" pitchFamily="50" charset="-127"/>
                  </a:rPr>
                  <a:t>레코드 삽입 위치 앞의 모든 레코드를 차례로 새로운 파일에 복사</a:t>
                </a:r>
                <a:endParaRPr lang="en-US" altLang="ko-KR" sz="1400" b="1" dirty="0" smtClean="0">
                  <a:latin typeface="굴림" panose="020B0600000101010101" pitchFamily="50" charset="-127"/>
                </a:endParaRPr>
              </a:p>
              <a:p>
                <a:pPr marL="449263" indent="-266700">
                  <a:spcBef>
                    <a:spcPct val="0"/>
                  </a:spcBef>
                  <a:buFont typeface="+mj-lt"/>
                  <a:buAutoNum type="arabicPeriod"/>
                  <a:defRPr/>
                </a:pPr>
                <a:r>
                  <a:rPr lang="ko-KR" altLang="en-US" sz="1400" b="1" dirty="0" smtClean="0">
                    <a:latin typeface="굴림" panose="020B0600000101010101" pitchFamily="50" charset="-127"/>
                  </a:rPr>
                  <a:t>새로운 레코드를 새로운 파일에 삽입</a:t>
                </a:r>
                <a:endParaRPr lang="en-US" altLang="ko-KR" sz="1400" b="1" dirty="0" smtClean="0">
                  <a:latin typeface="굴림" panose="020B0600000101010101" pitchFamily="50" charset="-127"/>
                </a:endParaRPr>
              </a:p>
              <a:p>
                <a:pPr marL="449263" indent="-266700">
                  <a:spcBef>
                    <a:spcPct val="0"/>
                  </a:spcBef>
                  <a:buFont typeface="+mj-lt"/>
                  <a:buAutoNum type="arabicPeriod"/>
                  <a:defRPr/>
                </a:pPr>
                <a:r>
                  <a:rPr lang="ko-KR" altLang="en-US" sz="1400" b="1" dirty="0" smtClean="0">
                    <a:latin typeface="굴림" panose="020B0600000101010101" pitchFamily="50" charset="-127"/>
                  </a:rPr>
                  <a:t>원래 파일에서 복사한 레코드 이후의 레코드들을 새로운 파일에 차례대로 복사</a:t>
                </a:r>
                <a:endParaRPr lang="en-US" altLang="ko-KR" sz="1400" b="1" dirty="0" smtClean="0">
                  <a:latin typeface="굴림" panose="020B0600000101010101" pitchFamily="50" charset="-127"/>
                </a:endParaRPr>
              </a:p>
              <a:p>
                <a:pPr marL="449263" indent="-266700">
                  <a:spcBef>
                    <a:spcPct val="0"/>
                  </a:spcBef>
                  <a:buFont typeface="+mj-lt"/>
                  <a:buAutoNum type="arabicPeriod"/>
                  <a:defRPr/>
                </a:pPr>
                <a:endParaRPr lang="en-US" altLang="ko-KR" sz="1400" b="1" dirty="0">
                  <a:latin typeface="굴림" panose="020B0600000101010101" pitchFamily="50" charset="-127"/>
                </a:endParaRPr>
              </a:p>
              <a:p>
                <a:pPr marL="449263" indent="-266700">
                  <a:spcBef>
                    <a:spcPct val="0"/>
                  </a:spcBef>
                  <a:buFont typeface="+mj-lt"/>
                  <a:buAutoNum type="arabicPeriod"/>
                  <a:defRPr/>
                </a:pPr>
                <a:endParaRPr lang="en-US" altLang="ko-KR" sz="1400" b="1" dirty="0" smtClean="0">
                  <a:latin typeface="굴림" panose="020B0600000101010101" pitchFamily="50" charset="-127"/>
                </a:endParaRPr>
              </a:p>
              <a:p>
                <a:pPr marL="265113" indent="-265113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ko-KR" sz="1400" b="1" dirty="0" smtClean="0">
                  <a:latin typeface="굴림" panose="020B0600000101010101" pitchFamily="50" charset="-127"/>
                </a:endParaRPr>
              </a:p>
              <a:p>
                <a:pPr marL="265113" indent="-265113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ko-KR" sz="1400" b="1" dirty="0">
                  <a:latin typeface="굴림" panose="020B0600000101010101" pitchFamily="50" charset="-127"/>
                </a:endParaRPr>
              </a:p>
              <a:p>
                <a:pPr marL="265113" indent="-265113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ko-KR" sz="1400" b="1" dirty="0" smtClean="0">
                  <a:latin typeface="굴림" panose="020B0600000101010101" pitchFamily="50" charset="-127"/>
                </a:endParaRPr>
              </a:p>
              <a:p>
                <a:pPr marL="265113" indent="-265113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ko-KR" sz="1400" b="1" dirty="0">
                  <a:latin typeface="굴림" panose="020B0600000101010101" pitchFamily="50" charset="-127"/>
                </a:endParaRPr>
              </a:p>
              <a:p>
                <a:pPr marL="265113" indent="-265113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ko-KR" sz="1400" b="1" dirty="0" smtClean="0">
                  <a:latin typeface="굴림" panose="020B0600000101010101" pitchFamily="50" charset="-127"/>
                </a:endParaRPr>
              </a:p>
              <a:p>
                <a:pPr marL="265113" indent="-265113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ko-KR" sz="1400" b="1" dirty="0" smtClean="0">
                  <a:latin typeface="굴림" panose="020B0600000101010101" pitchFamily="50" charset="-127"/>
                </a:endParaRPr>
              </a:p>
              <a:p>
                <a:pPr marL="265113" indent="-265113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ko-KR" sz="1400" b="1" i="0" dirty="0" smtClean="0">
                  <a:latin typeface="굴림" panose="020B0600000101010101" pitchFamily="50" charset="-127"/>
                </a:endParaRPr>
              </a:p>
              <a:p>
                <a:pPr marL="265113" indent="-265113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ko-KR" sz="1400" b="1" dirty="0">
                  <a:latin typeface="굴림" panose="020B0600000101010101" pitchFamily="50" charset="-127"/>
                </a:endParaRPr>
              </a:p>
              <a:p>
                <a:pPr marL="265113" indent="-265113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ko-KR" sz="1400" b="1" i="0" dirty="0">
                  <a:latin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089582"/>
                <a:ext cx="8229600" cy="52625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11627" y="361950"/>
            <a:ext cx="4331002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.4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순차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파일의 갱신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913387"/>
              </p:ext>
            </p:extLst>
          </p:nvPr>
        </p:nvGraphicFramePr>
        <p:xfrm>
          <a:off x="1287781" y="4803140"/>
          <a:ext cx="4236722" cy="32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246">
                  <a:extLst>
                    <a:ext uri="{9D8B030D-6E8A-4147-A177-3AD203B41FA5}">
                      <a16:colId xmlns:a16="http://schemas.microsoft.com/office/drawing/2014/main" val="2611392376"/>
                    </a:ext>
                  </a:extLst>
                </a:gridCol>
                <a:gridCol w="605246">
                  <a:extLst>
                    <a:ext uri="{9D8B030D-6E8A-4147-A177-3AD203B41FA5}">
                      <a16:colId xmlns:a16="http://schemas.microsoft.com/office/drawing/2014/main" val="3025913858"/>
                    </a:ext>
                  </a:extLst>
                </a:gridCol>
                <a:gridCol w="605246">
                  <a:extLst>
                    <a:ext uri="{9D8B030D-6E8A-4147-A177-3AD203B41FA5}">
                      <a16:colId xmlns:a16="http://schemas.microsoft.com/office/drawing/2014/main" val="2525592848"/>
                    </a:ext>
                  </a:extLst>
                </a:gridCol>
                <a:gridCol w="605246">
                  <a:extLst>
                    <a:ext uri="{9D8B030D-6E8A-4147-A177-3AD203B41FA5}">
                      <a16:colId xmlns:a16="http://schemas.microsoft.com/office/drawing/2014/main" val="1710105104"/>
                    </a:ext>
                  </a:extLst>
                </a:gridCol>
                <a:gridCol w="605246">
                  <a:extLst>
                    <a:ext uri="{9D8B030D-6E8A-4147-A177-3AD203B41FA5}">
                      <a16:colId xmlns:a16="http://schemas.microsoft.com/office/drawing/2014/main" val="445357866"/>
                    </a:ext>
                  </a:extLst>
                </a:gridCol>
                <a:gridCol w="605246">
                  <a:extLst>
                    <a:ext uri="{9D8B030D-6E8A-4147-A177-3AD203B41FA5}">
                      <a16:colId xmlns:a16="http://schemas.microsoft.com/office/drawing/2014/main" val="1419009769"/>
                    </a:ext>
                  </a:extLst>
                </a:gridCol>
                <a:gridCol w="605246">
                  <a:extLst>
                    <a:ext uri="{9D8B030D-6E8A-4147-A177-3AD203B41FA5}">
                      <a16:colId xmlns:a16="http://schemas.microsoft.com/office/drawing/2014/main" val="679774816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4068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346121" y="4521935"/>
            <a:ext cx="1817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원래 파일</a:t>
            </a:r>
            <a:endParaRPr lang="ko-KR" altLang="en-US" sz="1200" b="1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541073"/>
              </p:ext>
            </p:extLst>
          </p:nvPr>
        </p:nvGraphicFramePr>
        <p:xfrm>
          <a:off x="5753101" y="4803140"/>
          <a:ext cx="605246" cy="32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246">
                  <a:extLst>
                    <a:ext uri="{9D8B030D-6E8A-4147-A177-3AD203B41FA5}">
                      <a16:colId xmlns:a16="http://schemas.microsoft.com/office/drawing/2014/main" val="679774816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40680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146749" y="4480829"/>
            <a:ext cx="1817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삽입할 레코드</a:t>
            </a:r>
            <a:endParaRPr lang="ko-KR" altLang="en-US" sz="1200" b="1" dirty="0"/>
          </a:p>
        </p:txBody>
      </p:sp>
      <p:cxnSp>
        <p:nvCxnSpPr>
          <p:cNvPr id="39" name="직선 화살표 연결선 38"/>
          <p:cNvCxnSpPr>
            <a:endCxn id="34" idx="0"/>
          </p:cNvCxnSpPr>
          <p:nvPr/>
        </p:nvCxnSpPr>
        <p:spPr>
          <a:xfrm>
            <a:off x="3406142" y="4657428"/>
            <a:ext cx="0" cy="1457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497167" y="4453285"/>
            <a:ext cx="1817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삽입할 위치</a:t>
            </a:r>
            <a:endParaRPr lang="ko-KR" altLang="en-US" sz="1200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26921"/>
              </p:ext>
            </p:extLst>
          </p:nvPr>
        </p:nvGraphicFramePr>
        <p:xfrm>
          <a:off x="1287779" y="5735122"/>
          <a:ext cx="4815840" cy="32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0">
                  <a:extLst>
                    <a:ext uri="{9D8B030D-6E8A-4147-A177-3AD203B41FA5}">
                      <a16:colId xmlns:a16="http://schemas.microsoft.com/office/drawing/2014/main" val="2611392376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3025913858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525592848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710105104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445357866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419009769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679774816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3607684883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004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005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006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007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008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406801"/>
                  </a:ext>
                </a:extLst>
              </a:tr>
            </a:tbl>
          </a:graphicData>
        </a:graphic>
      </p:graphicFrame>
      <p:cxnSp>
        <p:nvCxnSpPr>
          <p:cNvPr id="43" name="직선 화살표 연결선 42"/>
          <p:cNvCxnSpPr/>
          <p:nvPr/>
        </p:nvCxnSpPr>
        <p:spPr>
          <a:xfrm>
            <a:off x="2202183" y="5398692"/>
            <a:ext cx="0" cy="332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3406142" y="5128260"/>
            <a:ext cx="2697477" cy="6068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50" idx="1"/>
          </p:cNvCxnSpPr>
          <p:nvPr/>
        </p:nvCxnSpPr>
        <p:spPr>
          <a:xfrm>
            <a:off x="4317830" y="5337148"/>
            <a:ext cx="581830" cy="3979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 중괄호 47"/>
          <p:cNvSpPr/>
          <p:nvPr/>
        </p:nvSpPr>
        <p:spPr>
          <a:xfrm rot="5400000">
            <a:off x="2100973" y="4326961"/>
            <a:ext cx="196990" cy="182337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중괄호 49"/>
          <p:cNvSpPr/>
          <p:nvPr/>
        </p:nvSpPr>
        <p:spPr>
          <a:xfrm rot="5400000">
            <a:off x="4219334" y="4031980"/>
            <a:ext cx="196991" cy="241334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1947455" y="5349041"/>
            <a:ext cx="213644" cy="2236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776682" y="4469414"/>
            <a:ext cx="213644" cy="2236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039927" y="5341557"/>
            <a:ext cx="213644" cy="2236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555352" y="5486314"/>
            <a:ext cx="213644" cy="2236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21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3144C3-20C9-4BFB-9984-957FF48108F9}" type="slidenum">
              <a:rPr lang="ko-KR" altLang="en-US" b="1" smtClean="0"/>
              <a:t>29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840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68005" y="361950"/>
            <a:ext cx="3818249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.1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스트림 파일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스트림 파일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(stream file)</a:t>
            </a: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2913" indent="-263525" eaLnBrk="1" hangingPunct="1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데이터가 연속된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byte,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즉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byte stream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으로 구성된 파일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2913" indent="-263525" eaLnBrk="1" hangingPunct="1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저장된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byte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를 순차 접근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(sequential access)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과 임의 접근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(random access)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가능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442913" indent="-263525" eaLnBrk="1" hangingPunct="1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i="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순차</a:t>
            </a:r>
            <a:r>
              <a:rPr lang="en-US" altLang="ko-KR" sz="1400" b="1" i="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 b="1" i="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접근</a:t>
            </a:r>
            <a:r>
              <a:rPr lang="en-US" altLang="ko-KR" sz="1400" b="1" i="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(sequential access)</a:t>
            </a:r>
            <a:r>
              <a:rPr lang="ko-KR" altLang="en-US" sz="1400" b="1" i="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원하는 데이터를 얻기 위해 처음부터 원하는 데이터를 얻을 때까지 순차적으로 접근하는 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access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방법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442913" indent="-263525" eaLnBrk="1" hangingPunct="1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임의 접근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(random access)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데이터의 위치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주소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를 가지고 직접 데이터를 접근하는 방법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i="0" dirty="0" smtClean="0">
                <a:latin typeface="굴림" panose="020B0600000101010101" pitchFamily="50" charset="-127"/>
              </a:rPr>
              <a:t>파일 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open : </a:t>
            </a:r>
            <a:r>
              <a:rPr lang="en-US" altLang="ko-KR" sz="1400" b="1" i="0" dirty="0" err="1" smtClean="0">
                <a:latin typeface="굴림" panose="020B0600000101010101" pitchFamily="50" charset="-127"/>
              </a:rPr>
              <a:t>fopen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(“</a:t>
            </a:r>
            <a:r>
              <a:rPr lang="ko-KR" altLang="en-US" sz="1400" b="1" i="0" dirty="0" err="1" smtClean="0">
                <a:latin typeface="굴림" panose="020B0600000101010101" pitchFamily="50" charset="-127"/>
              </a:rPr>
              <a:t>파일경로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”, mode) :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성공하면 파일 포인터 리턴</a:t>
            </a:r>
            <a:r>
              <a:rPr lang="en-US" altLang="ko-KR" sz="1400" b="1" i="0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i="0" dirty="0" smtClean="0">
                <a:latin typeface="굴림" panose="020B0600000101010101" pitchFamily="50" charset="-127"/>
              </a:rPr>
              <a:t>실패하면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NULL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리턴</a:t>
            </a: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endParaRPr lang="en-US" altLang="ko-KR" sz="1400" i="0" dirty="0">
              <a:latin typeface="+mn-ea"/>
              <a:ea typeface="+mn-ea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ko-KR" altLang="en-US" sz="1400" i="0" dirty="0" smtClean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0900" y="3338553"/>
            <a:ext cx="36576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#</a:t>
            </a:r>
            <a:r>
              <a:rPr lang="ko-KR" altLang="en-US" sz="1000" dirty="0" err="1"/>
              <a:t>include</a:t>
            </a:r>
            <a:r>
              <a:rPr lang="ko-KR" altLang="en-US" sz="1000" dirty="0"/>
              <a:t> &lt;</a:t>
            </a:r>
            <a:r>
              <a:rPr lang="ko-KR" altLang="en-US" sz="1000" dirty="0" err="1"/>
              <a:t>stdio.h</a:t>
            </a:r>
            <a:r>
              <a:rPr lang="ko-KR" altLang="en-US" sz="1000" dirty="0"/>
              <a:t>&gt;</a:t>
            </a:r>
          </a:p>
          <a:p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main</a:t>
            </a:r>
            <a:r>
              <a:rPr lang="ko-KR" altLang="en-US" sz="1000" dirty="0"/>
              <a:t>() {</a:t>
            </a:r>
          </a:p>
          <a:p>
            <a:r>
              <a:rPr lang="ko-KR" altLang="en-US" sz="1000" dirty="0"/>
              <a:t>  FILE *</a:t>
            </a:r>
            <a:r>
              <a:rPr lang="ko-KR" altLang="en-US" sz="1000" dirty="0" err="1" smtClean="0"/>
              <a:t>fp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, </a:t>
            </a:r>
            <a:r>
              <a:rPr lang="ko-KR" altLang="en-US" sz="1000" dirty="0"/>
              <a:t>*fp2;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((</a:t>
            </a:r>
            <a:r>
              <a:rPr lang="ko-KR" altLang="en-US" sz="1000" dirty="0" err="1" smtClean="0"/>
              <a:t>fp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= </a:t>
            </a:r>
            <a:r>
              <a:rPr lang="ko-KR" altLang="en-US" sz="1000" dirty="0" err="1" smtClean="0">
                <a:solidFill>
                  <a:srgbClr val="0000FF"/>
                </a:solidFill>
              </a:rPr>
              <a:t>fopen</a:t>
            </a:r>
            <a:r>
              <a:rPr lang="ko-KR" altLang="en-US" sz="1000" dirty="0" smtClean="0">
                <a:solidFill>
                  <a:srgbClr val="0000FF"/>
                </a:solidFill>
              </a:rPr>
              <a:t>(</a:t>
            </a:r>
            <a:r>
              <a:rPr lang="ko-KR" altLang="en-US" sz="1000" dirty="0">
                <a:solidFill>
                  <a:srgbClr val="0000FF"/>
                </a:solidFill>
              </a:rPr>
              <a:t>"</a:t>
            </a:r>
            <a:r>
              <a:rPr lang="en-US" altLang="ko-KR" sz="1000" dirty="0" smtClean="0">
                <a:solidFill>
                  <a:srgbClr val="0000FF"/>
                </a:solidFill>
              </a:rPr>
              <a:t>test</a:t>
            </a:r>
            <a:r>
              <a:rPr lang="ko-KR" altLang="en-US" sz="1000" dirty="0" smtClean="0">
                <a:solidFill>
                  <a:srgbClr val="0000FF"/>
                </a:solidFill>
              </a:rPr>
              <a:t>.</a:t>
            </a:r>
            <a:r>
              <a:rPr lang="ko-KR" altLang="en-US" sz="1000" dirty="0" err="1" smtClean="0">
                <a:solidFill>
                  <a:srgbClr val="0000FF"/>
                </a:solidFill>
              </a:rPr>
              <a:t>txt</a:t>
            </a:r>
            <a:r>
              <a:rPr lang="ko-KR" altLang="en-US" sz="1000" dirty="0">
                <a:solidFill>
                  <a:srgbClr val="0000FF"/>
                </a:solidFill>
              </a:rPr>
              <a:t>"</a:t>
            </a:r>
            <a:r>
              <a:rPr lang="ko-KR" altLang="en-US" sz="1000" dirty="0" smtClean="0">
                <a:solidFill>
                  <a:srgbClr val="0000FF"/>
                </a:solidFill>
              </a:rPr>
              <a:t>, </a:t>
            </a:r>
            <a:r>
              <a:rPr lang="ko-KR" altLang="en-US" sz="1000" dirty="0">
                <a:solidFill>
                  <a:srgbClr val="0000FF"/>
                </a:solidFill>
              </a:rPr>
              <a:t>"</a:t>
            </a:r>
            <a:r>
              <a:rPr lang="ko-KR" altLang="en-US" sz="1000" dirty="0" err="1">
                <a:solidFill>
                  <a:srgbClr val="0000FF"/>
                </a:solidFill>
              </a:rPr>
              <a:t>w</a:t>
            </a:r>
            <a:r>
              <a:rPr lang="ko-KR" altLang="en-US" sz="1000" dirty="0" smtClean="0">
                <a:solidFill>
                  <a:srgbClr val="0000FF"/>
                </a:solidFill>
              </a:rPr>
              <a:t>")</a:t>
            </a:r>
            <a:r>
              <a:rPr lang="ko-KR" altLang="en-US" sz="1000" dirty="0" smtClean="0"/>
              <a:t>) </a:t>
            </a:r>
            <a:r>
              <a:rPr lang="ko-KR" altLang="en-US" sz="1000" dirty="0"/>
              <a:t>== NULL) {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printf</a:t>
            </a:r>
            <a:r>
              <a:rPr lang="ko-KR" altLang="en-US" sz="1000" dirty="0" smtClean="0"/>
              <a:t>(</a:t>
            </a:r>
            <a:r>
              <a:rPr lang="ko-KR" altLang="en-US" sz="1000" dirty="0"/>
              <a:t>"</a:t>
            </a:r>
            <a:r>
              <a:rPr lang="en-US" altLang="ko-KR" sz="1000" dirty="0" smtClean="0"/>
              <a:t>file open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error</a:t>
            </a:r>
            <a:r>
              <a:rPr lang="ko-KR" altLang="en-US" sz="1000" dirty="0" smtClean="0"/>
              <a:t>! </a:t>
            </a:r>
            <a:r>
              <a:rPr lang="ko-KR" altLang="en-US" sz="1000" dirty="0"/>
              <a:t>\</a:t>
            </a:r>
            <a:r>
              <a:rPr lang="ko-KR" altLang="en-US" sz="1000" dirty="0" err="1" smtClean="0"/>
              <a:t>n</a:t>
            </a:r>
            <a:r>
              <a:rPr lang="ko-KR" altLang="en-US" sz="1000" dirty="0"/>
              <a:t>"</a:t>
            </a:r>
            <a:r>
              <a:rPr lang="ko-KR" altLang="en-US" sz="1000" dirty="0" smtClean="0"/>
              <a:t>);</a:t>
            </a:r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return</a:t>
            </a:r>
            <a:r>
              <a:rPr lang="ko-KR" altLang="en-US" sz="1000" dirty="0"/>
              <a:t> 0;</a:t>
            </a:r>
          </a:p>
          <a:p>
            <a:r>
              <a:rPr lang="ko-KR" altLang="en-US" sz="1000" dirty="0"/>
              <a:t>  }</a:t>
            </a:r>
          </a:p>
          <a:p>
            <a:endParaRPr lang="ko-KR" altLang="en-US" sz="1000" dirty="0"/>
          </a:p>
          <a:p>
            <a:r>
              <a:rPr lang="ko-KR" altLang="en-US" sz="1000" dirty="0" smtClean="0"/>
              <a:t>  </a:t>
            </a:r>
            <a:r>
              <a:rPr lang="ko-KR" altLang="en-US" sz="1000" dirty="0" err="1">
                <a:solidFill>
                  <a:srgbClr val="0000FF"/>
                </a:solidFill>
              </a:rPr>
              <a:t>fputs</a:t>
            </a:r>
            <a:r>
              <a:rPr lang="ko-KR" altLang="en-US" sz="1000" dirty="0" smtClean="0"/>
              <a:t>(</a:t>
            </a:r>
            <a:r>
              <a:rPr lang="ko-KR" altLang="en-US" sz="1000" dirty="0"/>
              <a:t>"</a:t>
            </a:r>
            <a:r>
              <a:rPr lang="en-US" altLang="ko-KR" sz="1000" dirty="0" smtClean="0"/>
              <a:t>Hello, everyone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\</a:t>
            </a:r>
            <a:r>
              <a:rPr lang="ko-KR" altLang="en-US" sz="1000" dirty="0" err="1"/>
              <a:t>n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첫번째 파일 오픈 테스트임 </a:t>
            </a:r>
            <a:r>
              <a:rPr lang="ko-KR" altLang="en-US" sz="1000" dirty="0"/>
              <a:t>\</a:t>
            </a:r>
            <a:r>
              <a:rPr lang="ko-KR" altLang="en-US" sz="1000" dirty="0" err="1" smtClean="0"/>
              <a:t>n</a:t>
            </a:r>
            <a:r>
              <a:rPr lang="ko-KR" altLang="en-US" sz="1000" dirty="0"/>
              <a:t>"</a:t>
            </a:r>
            <a:r>
              <a:rPr lang="ko-KR" altLang="en-US" sz="1000" dirty="0" smtClean="0"/>
              <a:t>, </a:t>
            </a:r>
            <a:r>
              <a:rPr lang="ko-KR" altLang="en-US" sz="1000" dirty="0" err="1" smtClean="0"/>
              <a:t>fp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);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((fp2 </a:t>
            </a:r>
            <a:r>
              <a:rPr lang="ko-KR" altLang="en-US" sz="1000" dirty="0" smtClean="0"/>
              <a:t>= </a:t>
            </a:r>
            <a:r>
              <a:rPr lang="ko-KR" altLang="en-US" sz="1000" dirty="0" err="1" smtClean="0">
                <a:solidFill>
                  <a:srgbClr val="0000FF"/>
                </a:solidFill>
              </a:rPr>
              <a:t>fopen</a:t>
            </a:r>
            <a:r>
              <a:rPr lang="ko-KR" altLang="en-US" sz="1000" dirty="0" smtClean="0">
                <a:solidFill>
                  <a:srgbClr val="0000FF"/>
                </a:solidFill>
              </a:rPr>
              <a:t>("</a:t>
            </a:r>
            <a:r>
              <a:rPr lang="en-US" altLang="ko-KR" sz="1000" dirty="0" smtClean="0">
                <a:solidFill>
                  <a:srgbClr val="0000FF"/>
                </a:solidFill>
              </a:rPr>
              <a:t>test</a:t>
            </a:r>
            <a:r>
              <a:rPr lang="ko-KR" altLang="en-US" sz="1000" dirty="0" smtClean="0">
                <a:solidFill>
                  <a:srgbClr val="0000FF"/>
                </a:solidFill>
              </a:rPr>
              <a:t>.</a:t>
            </a:r>
            <a:r>
              <a:rPr lang="ko-KR" altLang="en-US" sz="1000" dirty="0" err="1" smtClean="0">
                <a:solidFill>
                  <a:srgbClr val="0000FF"/>
                </a:solidFill>
              </a:rPr>
              <a:t>txt</a:t>
            </a:r>
            <a:r>
              <a:rPr lang="en-US" altLang="ko-KR" sz="1000" dirty="0" smtClean="0">
                <a:solidFill>
                  <a:srgbClr val="0000FF"/>
                </a:solidFill>
              </a:rPr>
              <a:t>”</a:t>
            </a:r>
            <a:r>
              <a:rPr lang="ko-KR" altLang="en-US" sz="1000" dirty="0" smtClean="0">
                <a:solidFill>
                  <a:srgbClr val="0000FF"/>
                </a:solidFill>
              </a:rPr>
              <a:t>, </a:t>
            </a:r>
            <a:r>
              <a:rPr lang="ko-KR" altLang="en-US" sz="1000" dirty="0">
                <a:solidFill>
                  <a:srgbClr val="0000FF"/>
                </a:solidFill>
              </a:rPr>
              <a:t>"</a:t>
            </a:r>
            <a:r>
              <a:rPr lang="ko-KR" altLang="en-US" sz="1000" dirty="0" err="1" smtClean="0">
                <a:solidFill>
                  <a:srgbClr val="0000FF"/>
                </a:solidFill>
              </a:rPr>
              <a:t>a</a:t>
            </a:r>
            <a:r>
              <a:rPr lang="ko-KR" altLang="en-US" sz="1000" dirty="0">
                <a:solidFill>
                  <a:srgbClr val="0000FF"/>
                </a:solidFill>
              </a:rPr>
              <a:t>"</a:t>
            </a:r>
            <a:r>
              <a:rPr lang="ko-KR" altLang="en-US" sz="1000" dirty="0" smtClean="0">
                <a:solidFill>
                  <a:srgbClr val="0000FF"/>
                </a:solidFill>
              </a:rPr>
              <a:t>)</a:t>
            </a:r>
            <a:r>
              <a:rPr lang="ko-KR" altLang="en-US" sz="1000" dirty="0" smtClean="0"/>
              <a:t>) </a:t>
            </a:r>
            <a:r>
              <a:rPr lang="ko-KR" altLang="en-US" sz="1000" dirty="0"/>
              <a:t>== NULL) {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printf</a:t>
            </a:r>
            <a:r>
              <a:rPr lang="ko-KR" altLang="en-US" sz="1000" dirty="0" smtClean="0"/>
              <a:t>(</a:t>
            </a:r>
            <a:r>
              <a:rPr lang="ko-KR" altLang="en-US" sz="1000" dirty="0"/>
              <a:t>"</a:t>
            </a:r>
            <a:r>
              <a:rPr lang="en-US" altLang="ko-KR" sz="1000" dirty="0" smtClean="0"/>
              <a:t>file open error</a:t>
            </a:r>
            <a:r>
              <a:rPr lang="ko-KR" altLang="en-US" sz="1000" dirty="0" smtClean="0"/>
              <a:t>! </a:t>
            </a:r>
            <a:r>
              <a:rPr lang="ko-KR" altLang="en-US" sz="1000" dirty="0"/>
              <a:t>\</a:t>
            </a:r>
            <a:r>
              <a:rPr lang="ko-KR" altLang="en-US" sz="1000" dirty="0" err="1"/>
              <a:t>n</a:t>
            </a:r>
            <a:r>
              <a:rPr lang="ko-KR" altLang="en-US" sz="1000" dirty="0" smtClean="0"/>
              <a:t>");</a:t>
            </a:r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return</a:t>
            </a:r>
            <a:r>
              <a:rPr lang="ko-KR" altLang="en-US" sz="1000" dirty="0"/>
              <a:t> 0;</a:t>
            </a:r>
          </a:p>
          <a:p>
            <a:r>
              <a:rPr lang="ko-KR" altLang="en-US" sz="1000" dirty="0"/>
              <a:t>  }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</a:t>
            </a:r>
            <a:r>
              <a:rPr lang="ko-KR" altLang="en-US" sz="1000" dirty="0" err="1">
                <a:solidFill>
                  <a:srgbClr val="0000FF"/>
                </a:solidFill>
              </a:rPr>
              <a:t>fputs</a:t>
            </a:r>
            <a:r>
              <a:rPr lang="ko-KR" altLang="en-US" sz="1000" dirty="0" smtClean="0"/>
              <a:t>(</a:t>
            </a:r>
            <a:r>
              <a:rPr lang="ko-KR" altLang="en-US" sz="1000" dirty="0"/>
              <a:t>"</a:t>
            </a:r>
            <a:r>
              <a:rPr lang="ko-KR" altLang="en-US" sz="1000" dirty="0" smtClean="0"/>
              <a:t>두 번째 파일 오픈 테스트?", </a:t>
            </a:r>
            <a:r>
              <a:rPr lang="ko-KR" altLang="en-US" sz="1000" dirty="0"/>
              <a:t>fp2);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return</a:t>
            </a:r>
            <a:r>
              <a:rPr lang="ko-KR" altLang="en-US" sz="1000" dirty="0"/>
              <a:t> 0;</a:t>
            </a:r>
          </a:p>
          <a:p>
            <a:r>
              <a:rPr lang="ko-KR" altLang="en-US" sz="1000" dirty="0"/>
              <a:t>}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80795"/>
              </p:ext>
            </p:extLst>
          </p:nvPr>
        </p:nvGraphicFramePr>
        <p:xfrm>
          <a:off x="5089525" y="3511550"/>
          <a:ext cx="30225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533">
                  <a:extLst>
                    <a:ext uri="{9D8B030D-6E8A-4147-A177-3AD203B41FA5}">
                      <a16:colId xmlns:a16="http://schemas.microsoft.com/office/drawing/2014/main" val="3047563951"/>
                    </a:ext>
                  </a:extLst>
                </a:gridCol>
                <a:gridCol w="1007533">
                  <a:extLst>
                    <a:ext uri="{9D8B030D-6E8A-4147-A177-3AD203B41FA5}">
                      <a16:colId xmlns:a16="http://schemas.microsoft.com/office/drawing/2014/main" val="3578264121"/>
                    </a:ext>
                  </a:extLst>
                </a:gridCol>
                <a:gridCol w="1007533">
                  <a:extLst>
                    <a:ext uri="{9D8B030D-6E8A-4147-A177-3AD203B41FA5}">
                      <a16:colId xmlns:a16="http://schemas.microsoft.com/office/drawing/2014/main" val="112540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mode</a:t>
                      </a:r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텍스트 파일</a:t>
                      </a:r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binary </a:t>
                      </a:r>
                      <a:r>
                        <a:rPr lang="ko-KR" altLang="en-US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</a:t>
                      </a:r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0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“r”</a:t>
                      </a:r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“</a:t>
                      </a:r>
                      <a:r>
                        <a:rPr lang="en-US" altLang="ko-KR" sz="1200" b="1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rt</a:t>
                      </a:r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”</a:t>
                      </a:r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“</a:t>
                      </a:r>
                      <a:r>
                        <a:rPr lang="en-US" altLang="ko-KR" sz="1200" b="1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rb</a:t>
                      </a:r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”</a:t>
                      </a:r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“w”</a:t>
                      </a:r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“</a:t>
                      </a:r>
                      <a:r>
                        <a:rPr lang="en-US" altLang="ko-KR" sz="1200" b="1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wt</a:t>
                      </a:r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”</a:t>
                      </a:r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“</a:t>
                      </a:r>
                      <a:r>
                        <a:rPr lang="en-US" altLang="ko-KR" sz="1200" b="1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wb</a:t>
                      </a:r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”</a:t>
                      </a:r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11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“a”</a:t>
                      </a:r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“at”</a:t>
                      </a:r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“ab”</a:t>
                      </a:r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8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“r+”</a:t>
                      </a:r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“</a:t>
                      </a:r>
                      <a:r>
                        <a:rPr lang="en-US" altLang="ko-KR" sz="1200" b="1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r+t</a:t>
                      </a:r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”</a:t>
                      </a:r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“</a:t>
                      </a:r>
                      <a:r>
                        <a:rPr lang="en-US" altLang="ko-KR" sz="1200" b="1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r+b</a:t>
                      </a:r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”</a:t>
                      </a:r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0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“w+”</a:t>
                      </a:r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“</a:t>
                      </a:r>
                      <a:r>
                        <a:rPr lang="en-US" altLang="ko-KR" sz="1200" b="1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w+t</a:t>
                      </a:r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”</a:t>
                      </a:r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“</a:t>
                      </a:r>
                      <a:r>
                        <a:rPr lang="en-US" altLang="ko-KR" sz="1200" b="1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w+b</a:t>
                      </a:r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”</a:t>
                      </a:r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“a+”</a:t>
                      </a:r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“</a:t>
                      </a:r>
                      <a:r>
                        <a:rPr lang="en-US" altLang="ko-KR" sz="1200" b="1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a+t</a:t>
                      </a:r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”</a:t>
                      </a:r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“</a:t>
                      </a:r>
                      <a:r>
                        <a:rPr lang="en-US" altLang="ko-KR" sz="1200" b="1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a+b</a:t>
                      </a:r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”</a:t>
                      </a:r>
                      <a:endParaRPr lang="ko-KR" altLang="en-US" sz="12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736454"/>
                  </a:ext>
                </a:extLst>
              </a:tr>
            </a:tbl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  <p:sp>
        <p:nvSpPr>
          <p:cNvPr id="8" name="슬라이드 번호 개체 틀 3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0A0376-776B-4737-B7A0-B75C04F72637}" type="slidenum">
              <a:rPr lang="ko-KR" altLang="en-US" b="1" smtClean="0"/>
              <a:t>3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625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40552" y="1093788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레코드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삭제 </a:t>
            </a:r>
            <a:r>
              <a:rPr lang="ko-KR" altLang="en-US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과정</a:t>
            </a:r>
            <a:r>
              <a:rPr lang="en-US" altLang="ko-KR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9263" indent="-266700"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400" b="1" dirty="0">
                <a:latin typeface="굴림" panose="020B0600000101010101" pitchFamily="50" charset="-127"/>
              </a:rPr>
              <a:t>먼저 첫 번째 레코드부터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시작하여 삭제할 레코드의 위치를 </a:t>
            </a:r>
            <a:r>
              <a:rPr lang="ko-KR" altLang="en-US" sz="1400" b="1" dirty="0">
                <a:latin typeface="굴림" panose="020B0600000101010101" pitchFamily="50" charset="-127"/>
              </a:rPr>
              <a:t>찾음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449263" indent="-266700">
              <a:spcBef>
                <a:spcPct val="0"/>
              </a:spcBef>
              <a:buFont typeface="+mj-lt"/>
              <a:buAutoNum type="arabicPeriod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9263" indent="-266700"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400" b="1" dirty="0">
                <a:latin typeface="굴림" panose="020B0600000101010101" pitchFamily="50" charset="-127"/>
              </a:rPr>
              <a:t>레코드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삭제 </a:t>
            </a:r>
            <a:r>
              <a:rPr lang="ko-KR" altLang="en-US" sz="1400" b="1" dirty="0">
                <a:latin typeface="굴림" panose="020B0600000101010101" pitchFamily="50" charset="-127"/>
              </a:rPr>
              <a:t>위치 앞의 모든 레코드를 차례로 새로운 파일에 복사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449263" indent="-266700">
              <a:spcBef>
                <a:spcPct val="0"/>
              </a:spcBef>
              <a:buFont typeface="+mj-lt"/>
              <a:buAutoNum type="arabicPeriod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9263" indent="-266700"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삭제할 레코드는 </a:t>
            </a:r>
            <a:r>
              <a:rPr lang="ko-KR" altLang="en-US" sz="1400" b="1" dirty="0">
                <a:latin typeface="굴림" panose="020B0600000101010101" pitchFamily="50" charset="-127"/>
              </a:rPr>
              <a:t>새로운 파일에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삽입하지 않음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(skip)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449263" indent="-266700">
              <a:spcBef>
                <a:spcPct val="0"/>
              </a:spcBef>
              <a:buFont typeface="+mj-lt"/>
              <a:buAutoNum type="arabicPeriod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9263" indent="-266700"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400" b="1" dirty="0">
                <a:latin typeface="굴림" panose="020B0600000101010101" pitchFamily="50" charset="-127"/>
              </a:rPr>
              <a:t>원래 파일에서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삭제 </a:t>
            </a:r>
            <a:r>
              <a:rPr lang="ko-KR" altLang="en-US" sz="1400" b="1" dirty="0">
                <a:latin typeface="굴림" panose="020B0600000101010101" pitchFamily="50" charset="-127"/>
              </a:rPr>
              <a:t>레코드 이후의 레코드들을 새로운 파일에 차례대로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복사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11627" y="361950"/>
            <a:ext cx="4331002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.4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순차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파일의 갱신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27146"/>
              </p:ext>
            </p:extLst>
          </p:nvPr>
        </p:nvGraphicFramePr>
        <p:xfrm>
          <a:off x="1287781" y="4163060"/>
          <a:ext cx="4236722" cy="32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246">
                  <a:extLst>
                    <a:ext uri="{9D8B030D-6E8A-4147-A177-3AD203B41FA5}">
                      <a16:colId xmlns:a16="http://schemas.microsoft.com/office/drawing/2014/main" val="2611392376"/>
                    </a:ext>
                  </a:extLst>
                </a:gridCol>
                <a:gridCol w="605246">
                  <a:extLst>
                    <a:ext uri="{9D8B030D-6E8A-4147-A177-3AD203B41FA5}">
                      <a16:colId xmlns:a16="http://schemas.microsoft.com/office/drawing/2014/main" val="3025913858"/>
                    </a:ext>
                  </a:extLst>
                </a:gridCol>
                <a:gridCol w="605246">
                  <a:extLst>
                    <a:ext uri="{9D8B030D-6E8A-4147-A177-3AD203B41FA5}">
                      <a16:colId xmlns:a16="http://schemas.microsoft.com/office/drawing/2014/main" val="2525592848"/>
                    </a:ext>
                  </a:extLst>
                </a:gridCol>
                <a:gridCol w="605246">
                  <a:extLst>
                    <a:ext uri="{9D8B030D-6E8A-4147-A177-3AD203B41FA5}">
                      <a16:colId xmlns:a16="http://schemas.microsoft.com/office/drawing/2014/main" val="1710105104"/>
                    </a:ext>
                  </a:extLst>
                </a:gridCol>
                <a:gridCol w="605246">
                  <a:extLst>
                    <a:ext uri="{9D8B030D-6E8A-4147-A177-3AD203B41FA5}">
                      <a16:colId xmlns:a16="http://schemas.microsoft.com/office/drawing/2014/main" val="445357866"/>
                    </a:ext>
                  </a:extLst>
                </a:gridCol>
                <a:gridCol w="605246">
                  <a:extLst>
                    <a:ext uri="{9D8B030D-6E8A-4147-A177-3AD203B41FA5}">
                      <a16:colId xmlns:a16="http://schemas.microsoft.com/office/drawing/2014/main" val="1419009769"/>
                    </a:ext>
                  </a:extLst>
                </a:gridCol>
                <a:gridCol w="605246">
                  <a:extLst>
                    <a:ext uri="{9D8B030D-6E8A-4147-A177-3AD203B41FA5}">
                      <a16:colId xmlns:a16="http://schemas.microsoft.com/office/drawing/2014/main" val="679774816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4068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46121" y="3881855"/>
            <a:ext cx="1817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원래 파일</a:t>
            </a:r>
            <a:endParaRPr lang="ko-KR" altLang="en-US" sz="12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30642"/>
              </p:ext>
            </p:extLst>
          </p:nvPr>
        </p:nvGraphicFramePr>
        <p:xfrm>
          <a:off x="5753101" y="4163060"/>
          <a:ext cx="605246" cy="32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246">
                  <a:extLst>
                    <a:ext uri="{9D8B030D-6E8A-4147-A177-3AD203B41FA5}">
                      <a16:colId xmlns:a16="http://schemas.microsoft.com/office/drawing/2014/main" val="679774816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4068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46749" y="3878849"/>
            <a:ext cx="1817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삭제할 레코드</a:t>
            </a:r>
            <a:endParaRPr lang="ko-KR" altLang="en-US" sz="1200" b="1" dirty="0"/>
          </a:p>
        </p:txBody>
      </p:sp>
      <p:cxnSp>
        <p:nvCxnSpPr>
          <p:cNvPr id="10" name="직선 화살표 연결선 9"/>
          <p:cNvCxnSpPr>
            <a:endCxn id="6" idx="0"/>
          </p:cNvCxnSpPr>
          <p:nvPr/>
        </p:nvCxnSpPr>
        <p:spPr>
          <a:xfrm>
            <a:off x="3406142" y="4017348"/>
            <a:ext cx="0" cy="1457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97167" y="3813205"/>
            <a:ext cx="1817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삭제할 위치</a:t>
            </a:r>
            <a:endParaRPr lang="ko-KR" altLang="en-US" sz="12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655217"/>
              </p:ext>
            </p:extLst>
          </p:nvPr>
        </p:nvGraphicFramePr>
        <p:xfrm>
          <a:off x="1287779" y="5095042"/>
          <a:ext cx="3611880" cy="32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0">
                  <a:extLst>
                    <a:ext uri="{9D8B030D-6E8A-4147-A177-3AD203B41FA5}">
                      <a16:colId xmlns:a16="http://schemas.microsoft.com/office/drawing/2014/main" val="2611392376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3025913858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525592848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710105104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445357866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419009769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005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006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007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406801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2202183" y="4758612"/>
            <a:ext cx="0" cy="332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</p:cNvCxnSpPr>
          <p:nvPr/>
        </p:nvCxnSpPr>
        <p:spPr>
          <a:xfrm>
            <a:off x="3406142" y="4488180"/>
            <a:ext cx="1" cy="6068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7" idx="1"/>
          </p:cNvCxnSpPr>
          <p:nvPr/>
        </p:nvCxnSpPr>
        <p:spPr>
          <a:xfrm>
            <a:off x="4317830" y="4697068"/>
            <a:ext cx="581830" cy="3979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/>
          <p:cNvSpPr/>
          <p:nvPr/>
        </p:nvSpPr>
        <p:spPr>
          <a:xfrm rot="5400000">
            <a:off x="2100973" y="3686881"/>
            <a:ext cx="196990" cy="182337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/>
          <p:cNvSpPr/>
          <p:nvPr/>
        </p:nvSpPr>
        <p:spPr>
          <a:xfrm rot="5400000">
            <a:off x="4219334" y="3391900"/>
            <a:ext cx="196991" cy="241334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947455" y="4708961"/>
            <a:ext cx="213644" cy="2236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776682" y="3829334"/>
            <a:ext cx="213644" cy="2236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039927" y="4701477"/>
            <a:ext cx="213644" cy="2236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555352" y="4846234"/>
            <a:ext cx="213644" cy="2236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52298" y="4654957"/>
            <a:ext cx="320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</a:rPr>
              <a:t>ꓫ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23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CB7174-9126-451D-AB2E-79EAF881E718}" type="slidenum">
              <a:rPr lang="ko-KR" altLang="en-US" b="1" smtClean="0"/>
              <a:t>30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3439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57200" y="1089582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레코드 수정 과정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9263" indent="-266700"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먼저 첫 번째 레코드부터 시작하여 수정할 레코드의 위치를 찾음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9263" indent="-266700">
              <a:spcBef>
                <a:spcPct val="0"/>
              </a:spcBef>
              <a:buFont typeface="+mj-lt"/>
              <a:buAutoNum type="arabicPeriod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9263" indent="-266700"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수정 레코드 위치 앞의 모든 레코드를 차례로 새로운 파일에 복사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9263" indent="-266700">
              <a:spcBef>
                <a:spcPct val="0"/>
              </a:spcBef>
              <a:buFont typeface="+mj-lt"/>
              <a:buAutoNum type="arabicPeriod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9263" indent="-266700"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수정할 레코드를 새로운 파일에 삽입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9263" indent="-266700">
              <a:spcBef>
                <a:spcPct val="0"/>
              </a:spcBef>
              <a:buFont typeface="+mj-lt"/>
              <a:buAutoNum type="arabicPeriod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9263" indent="-266700"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원래 파일에서 복사한 레코드 이후의 레코드들을 새로운 파일에 차례대로 복사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9263" indent="-266700">
              <a:spcBef>
                <a:spcPct val="0"/>
              </a:spcBef>
              <a:buFont typeface="+mj-lt"/>
              <a:buAutoNum type="arabicPeriod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6700" indent="-2667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레코드 수정을 위해 임의 접근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(random access)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를 허용하기도 함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수정 레코드 위치 확인 후 해당 블록을 메모리로 읽고 수정한 후 그 블록을 바로 디스크로 출력함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</a:p>
          <a:p>
            <a:pPr marL="449263" indent="-266700">
              <a:spcBef>
                <a:spcPct val="0"/>
              </a:spcBef>
              <a:buFont typeface="+mj-lt"/>
              <a:buAutoNum type="arabicPeriod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9263" indent="-266700">
              <a:spcBef>
                <a:spcPct val="0"/>
              </a:spcBef>
              <a:buFont typeface="+mj-lt"/>
              <a:buAutoNum type="arabicPeriod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11627" y="361950"/>
            <a:ext cx="4331002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.4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순차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파일의 갱신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268557"/>
              </p:ext>
            </p:extLst>
          </p:nvPr>
        </p:nvGraphicFramePr>
        <p:xfrm>
          <a:off x="1287781" y="4605020"/>
          <a:ext cx="4236722" cy="32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246">
                  <a:extLst>
                    <a:ext uri="{9D8B030D-6E8A-4147-A177-3AD203B41FA5}">
                      <a16:colId xmlns:a16="http://schemas.microsoft.com/office/drawing/2014/main" val="2611392376"/>
                    </a:ext>
                  </a:extLst>
                </a:gridCol>
                <a:gridCol w="605246">
                  <a:extLst>
                    <a:ext uri="{9D8B030D-6E8A-4147-A177-3AD203B41FA5}">
                      <a16:colId xmlns:a16="http://schemas.microsoft.com/office/drawing/2014/main" val="3025913858"/>
                    </a:ext>
                  </a:extLst>
                </a:gridCol>
                <a:gridCol w="605246">
                  <a:extLst>
                    <a:ext uri="{9D8B030D-6E8A-4147-A177-3AD203B41FA5}">
                      <a16:colId xmlns:a16="http://schemas.microsoft.com/office/drawing/2014/main" val="2525592848"/>
                    </a:ext>
                  </a:extLst>
                </a:gridCol>
                <a:gridCol w="605246">
                  <a:extLst>
                    <a:ext uri="{9D8B030D-6E8A-4147-A177-3AD203B41FA5}">
                      <a16:colId xmlns:a16="http://schemas.microsoft.com/office/drawing/2014/main" val="1710105104"/>
                    </a:ext>
                  </a:extLst>
                </a:gridCol>
                <a:gridCol w="605246">
                  <a:extLst>
                    <a:ext uri="{9D8B030D-6E8A-4147-A177-3AD203B41FA5}">
                      <a16:colId xmlns:a16="http://schemas.microsoft.com/office/drawing/2014/main" val="445357866"/>
                    </a:ext>
                  </a:extLst>
                </a:gridCol>
                <a:gridCol w="605246">
                  <a:extLst>
                    <a:ext uri="{9D8B030D-6E8A-4147-A177-3AD203B41FA5}">
                      <a16:colId xmlns:a16="http://schemas.microsoft.com/office/drawing/2014/main" val="1419009769"/>
                    </a:ext>
                  </a:extLst>
                </a:gridCol>
                <a:gridCol w="605246">
                  <a:extLst>
                    <a:ext uri="{9D8B030D-6E8A-4147-A177-3AD203B41FA5}">
                      <a16:colId xmlns:a16="http://schemas.microsoft.com/office/drawing/2014/main" val="679774816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005’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4068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346121" y="4323815"/>
            <a:ext cx="1817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원래 파일</a:t>
            </a:r>
            <a:endParaRPr lang="ko-KR" altLang="en-US" sz="1200" b="1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466364"/>
              </p:ext>
            </p:extLst>
          </p:nvPr>
        </p:nvGraphicFramePr>
        <p:xfrm>
          <a:off x="5753101" y="4605020"/>
          <a:ext cx="605246" cy="32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246">
                  <a:extLst>
                    <a:ext uri="{9D8B030D-6E8A-4147-A177-3AD203B41FA5}">
                      <a16:colId xmlns:a16="http://schemas.microsoft.com/office/drawing/2014/main" val="679774816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40680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146749" y="4320809"/>
            <a:ext cx="1817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수정할 레코드</a:t>
            </a:r>
            <a:endParaRPr lang="ko-KR" altLang="en-US" sz="1200" b="1" dirty="0"/>
          </a:p>
        </p:txBody>
      </p:sp>
      <p:cxnSp>
        <p:nvCxnSpPr>
          <p:cNvPr id="39" name="직선 화살표 연결선 38"/>
          <p:cNvCxnSpPr>
            <a:endCxn id="34" idx="0"/>
          </p:cNvCxnSpPr>
          <p:nvPr/>
        </p:nvCxnSpPr>
        <p:spPr>
          <a:xfrm>
            <a:off x="3406142" y="4459308"/>
            <a:ext cx="0" cy="1457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71487" y="4255165"/>
            <a:ext cx="1817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수정할 레코드 위치</a:t>
            </a:r>
            <a:endParaRPr lang="ko-KR" altLang="en-US" sz="1200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52008"/>
              </p:ext>
            </p:extLst>
          </p:nvPr>
        </p:nvGraphicFramePr>
        <p:xfrm>
          <a:off x="1287779" y="5537002"/>
          <a:ext cx="4213860" cy="32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0">
                  <a:extLst>
                    <a:ext uri="{9D8B030D-6E8A-4147-A177-3AD203B41FA5}">
                      <a16:colId xmlns:a16="http://schemas.microsoft.com/office/drawing/2014/main" val="2611392376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3025913858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525592848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710105104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445357866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419009769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679774816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005’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006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007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008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406801"/>
                  </a:ext>
                </a:extLst>
              </a:tr>
            </a:tbl>
          </a:graphicData>
        </a:graphic>
      </p:graphicFrame>
      <p:cxnSp>
        <p:nvCxnSpPr>
          <p:cNvPr id="43" name="직선 화살표 연결선 42"/>
          <p:cNvCxnSpPr/>
          <p:nvPr/>
        </p:nvCxnSpPr>
        <p:spPr>
          <a:xfrm>
            <a:off x="2202183" y="5200572"/>
            <a:ext cx="0" cy="332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3406142" y="4930140"/>
            <a:ext cx="2697477" cy="6068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50" idx="1"/>
          </p:cNvCxnSpPr>
          <p:nvPr/>
        </p:nvCxnSpPr>
        <p:spPr>
          <a:xfrm>
            <a:off x="4317830" y="5139028"/>
            <a:ext cx="581830" cy="3979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 중괄호 47"/>
          <p:cNvSpPr/>
          <p:nvPr/>
        </p:nvSpPr>
        <p:spPr>
          <a:xfrm rot="5400000">
            <a:off x="2100973" y="4128841"/>
            <a:ext cx="196990" cy="182337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중괄호 49"/>
          <p:cNvSpPr/>
          <p:nvPr/>
        </p:nvSpPr>
        <p:spPr>
          <a:xfrm rot="5400000">
            <a:off x="4219334" y="3833860"/>
            <a:ext cx="196991" cy="241334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1947455" y="5150921"/>
            <a:ext cx="213644" cy="2236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776682" y="4271294"/>
            <a:ext cx="213644" cy="2236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039927" y="5143437"/>
            <a:ext cx="213644" cy="2236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555352" y="5288194"/>
            <a:ext cx="213644" cy="2236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21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4D50BC-FB8D-4D86-99AF-9E5218DAF39A}" type="slidenum">
              <a:rPr lang="ko-KR" altLang="en-US" b="1" smtClean="0"/>
              <a:t>31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5804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57200" y="1089582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트랜잭션 파일을 이용한 순차 파일 갱신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순차</a:t>
            </a:r>
            <a:r>
              <a:rPr lang="en-US" altLang="ko-KR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파일의 갱신은 갱신 트랜잭션들을 트랜잭션 파일에 모아서 </a:t>
            </a:r>
            <a:r>
              <a:rPr lang="en-US" altLang="ko-KR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batch processing </a:t>
            </a:r>
            <a:r>
              <a:rPr lang="ko-KR" altLang="en-US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형식을 취하는 것이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일반적임</a:t>
            </a:r>
            <a:endParaRPr lang="en-US" altLang="ko-KR" sz="14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4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순차 파일 갱신 과정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프로세스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endParaRPr lang="en-US" altLang="ko-KR" sz="14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11627" y="361950"/>
            <a:ext cx="4331002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.4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순차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파일의 갱신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7" name="순서도: 순차적 액세스 저장소 6"/>
          <p:cNvSpPr/>
          <p:nvPr/>
        </p:nvSpPr>
        <p:spPr>
          <a:xfrm>
            <a:off x="2556908" y="2888482"/>
            <a:ext cx="581114" cy="572568"/>
          </a:xfrm>
          <a:prstGeom prst="flowChartMagneticTa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순차적 액세스 저장소 7"/>
          <p:cNvSpPr/>
          <p:nvPr/>
        </p:nvSpPr>
        <p:spPr>
          <a:xfrm>
            <a:off x="5793627" y="2888482"/>
            <a:ext cx="581114" cy="572568"/>
          </a:xfrm>
          <a:prstGeom prst="flowChartMagneticTa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62699" y="3888340"/>
            <a:ext cx="1418602" cy="56402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갱신</a:t>
            </a:r>
            <a:endParaRPr lang="ko-KR" altLang="en-US" sz="1400"/>
          </a:p>
        </p:txBody>
      </p:sp>
      <p:sp>
        <p:nvSpPr>
          <p:cNvPr id="10" name="순서도: 다중 문서 9"/>
          <p:cNvSpPr/>
          <p:nvPr/>
        </p:nvSpPr>
        <p:spPr>
          <a:xfrm>
            <a:off x="3948157" y="5144572"/>
            <a:ext cx="1435693" cy="897308"/>
          </a:xfrm>
          <a:prstGeom prst="flowChartMultidocumen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갱신 요약 및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오류 보고서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순서도: 순차적 액세스 저장소 14"/>
          <p:cNvSpPr/>
          <p:nvPr/>
        </p:nvSpPr>
        <p:spPr>
          <a:xfrm>
            <a:off x="5793627" y="4799777"/>
            <a:ext cx="581114" cy="572568"/>
          </a:xfrm>
          <a:prstGeom prst="flowChartMagneticTap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138022" y="3296741"/>
            <a:ext cx="1237425" cy="591599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4751462" y="3386274"/>
            <a:ext cx="1160949" cy="50206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819828" y="4452362"/>
            <a:ext cx="1092583" cy="44438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572000" y="4479939"/>
            <a:ext cx="0" cy="81549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5312" y="3498807"/>
            <a:ext cx="1817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트랜잭션 파일</a:t>
            </a:r>
            <a:endParaRPr lang="ko-KR" alt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974971" y="2884276"/>
            <a:ext cx="1817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마스터 파일</a:t>
            </a:r>
            <a:endParaRPr lang="ko-KR" alt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147251" y="5187300"/>
            <a:ext cx="1817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신 마스터 파일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32" name="원호 31"/>
          <p:cNvSpPr/>
          <p:nvPr/>
        </p:nvSpPr>
        <p:spPr>
          <a:xfrm>
            <a:off x="6100841" y="3440110"/>
            <a:ext cx="564880" cy="1747190"/>
          </a:xfrm>
          <a:prstGeom prst="arc">
            <a:avLst>
              <a:gd name="adj1" fmla="val 16200000"/>
              <a:gd name="adj2" fmla="val 5337538"/>
            </a:avLst>
          </a:prstGeom>
          <a:ln w="19050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순차적 액세스 저장소 19"/>
          <p:cNvSpPr/>
          <p:nvPr/>
        </p:nvSpPr>
        <p:spPr>
          <a:xfrm>
            <a:off x="1111265" y="2888482"/>
            <a:ext cx="581114" cy="572568"/>
          </a:xfrm>
          <a:prstGeom prst="flowChartMagneticTap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0" idx="3"/>
            <a:endCxn id="7" idx="1"/>
          </p:cNvCxnSpPr>
          <p:nvPr/>
        </p:nvCxnSpPr>
        <p:spPr>
          <a:xfrm>
            <a:off x="1692379" y="3174766"/>
            <a:ext cx="864529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08303" y="2815908"/>
            <a:ext cx="181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002060"/>
                </a:solidFill>
              </a:rPr>
              <a:t>키 값에 의한 </a:t>
            </a:r>
            <a:endParaRPr lang="en-US" altLang="ko-KR" sz="1000" b="1" dirty="0" smtClean="0">
              <a:solidFill>
                <a:srgbClr val="002060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rgbClr val="002060"/>
                </a:solidFill>
              </a:rPr>
              <a:t>레코드 정렬</a:t>
            </a:r>
            <a:endParaRPr lang="ko-KR" altLang="en-US" sz="1000" b="1" dirty="0">
              <a:solidFill>
                <a:srgbClr val="00206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0955" y="3498807"/>
            <a:ext cx="181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정렬된 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트랜잭션 파일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341773" y="3983887"/>
            <a:ext cx="181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002060"/>
                </a:solidFill>
              </a:rPr>
              <a:t>신 마스터 파일을 </a:t>
            </a:r>
            <a:endParaRPr lang="en-US" altLang="ko-KR" sz="1000" b="1" dirty="0" smtClean="0">
              <a:solidFill>
                <a:srgbClr val="002060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rgbClr val="002060"/>
                </a:solidFill>
              </a:rPr>
              <a:t>마스터 파일로 대체</a:t>
            </a:r>
            <a:endParaRPr lang="en-US" altLang="ko-KR" sz="1000" b="1" dirty="0" smtClean="0">
              <a:solidFill>
                <a:srgbClr val="00206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23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F118A5-E7A4-498E-B156-492AEA12AA0E}" type="slidenum">
              <a:rPr lang="ko-KR" altLang="en-US" b="1" smtClean="0"/>
              <a:t>32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941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57200" y="1089582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트랜잭션 파일을 이용한 순차 파일 갱신 과정 예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11627" y="361950"/>
            <a:ext cx="4331002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.4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순차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파일의 갱신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546457"/>
              </p:ext>
            </p:extLst>
          </p:nvPr>
        </p:nvGraphicFramePr>
        <p:xfrm>
          <a:off x="791911" y="1935384"/>
          <a:ext cx="3566450" cy="1884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290">
                  <a:extLst>
                    <a:ext uri="{9D8B030D-6E8A-4147-A177-3AD203B41FA5}">
                      <a16:colId xmlns:a16="http://schemas.microsoft.com/office/drawing/2014/main" val="1167952641"/>
                    </a:ext>
                  </a:extLst>
                </a:gridCol>
                <a:gridCol w="713290">
                  <a:extLst>
                    <a:ext uri="{9D8B030D-6E8A-4147-A177-3AD203B41FA5}">
                      <a16:colId xmlns:a16="http://schemas.microsoft.com/office/drawing/2014/main" val="2549077930"/>
                    </a:ext>
                  </a:extLst>
                </a:gridCol>
                <a:gridCol w="713290">
                  <a:extLst>
                    <a:ext uri="{9D8B030D-6E8A-4147-A177-3AD203B41FA5}">
                      <a16:colId xmlns:a16="http://schemas.microsoft.com/office/drawing/2014/main" val="1872380368"/>
                    </a:ext>
                  </a:extLst>
                </a:gridCol>
                <a:gridCol w="713290">
                  <a:extLst>
                    <a:ext uri="{9D8B030D-6E8A-4147-A177-3AD203B41FA5}">
                      <a16:colId xmlns:a16="http://schemas.microsoft.com/office/drawing/2014/main" val="4169427257"/>
                    </a:ext>
                  </a:extLst>
                </a:gridCol>
                <a:gridCol w="713290">
                  <a:extLst>
                    <a:ext uri="{9D8B030D-6E8A-4147-A177-3AD203B41FA5}">
                      <a16:colId xmlns:a16="http://schemas.microsoft.com/office/drawing/2014/main" val="1346539786"/>
                    </a:ext>
                  </a:extLst>
                </a:gridCol>
              </a:tblGrid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계좌번호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전화번호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잔액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0132093"/>
                  </a:ext>
                </a:extLst>
              </a:tr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001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서울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212-2424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1,000,000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6750520"/>
                  </a:ext>
                </a:extLst>
              </a:tr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002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김철수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경기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342-3498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200,000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91859499"/>
                  </a:ext>
                </a:extLst>
              </a:tr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003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박찬호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강원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219-2578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4,500,000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16788319"/>
                  </a:ext>
                </a:extLst>
              </a:tr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004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이진호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서울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210-0095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3,000,000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1202591"/>
                  </a:ext>
                </a:extLst>
              </a:tr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005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정재호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서울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275-2332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8,000,000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36613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666161" y="1654179"/>
            <a:ext cx="1817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마스터 파일</a:t>
            </a:r>
            <a:endParaRPr lang="ko-KR" altLang="en-US" sz="1200" b="1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309195"/>
              </p:ext>
            </p:extLst>
          </p:nvPr>
        </p:nvGraphicFramePr>
        <p:xfrm>
          <a:off x="4572001" y="1935384"/>
          <a:ext cx="4003174" cy="1884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663">
                  <a:extLst>
                    <a:ext uri="{9D8B030D-6E8A-4147-A177-3AD203B41FA5}">
                      <a16:colId xmlns:a16="http://schemas.microsoft.com/office/drawing/2014/main" val="1167952641"/>
                    </a:ext>
                  </a:extLst>
                </a:gridCol>
                <a:gridCol w="649480">
                  <a:extLst>
                    <a:ext uri="{9D8B030D-6E8A-4147-A177-3AD203B41FA5}">
                      <a16:colId xmlns:a16="http://schemas.microsoft.com/office/drawing/2014/main" val="31930887"/>
                    </a:ext>
                  </a:extLst>
                </a:gridCol>
                <a:gridCol w="572568">
                  <a:extLst>
                    <a:ext uri="{9D8B030D-6E8A-4147-A177-3AD203B41FA5}">
                      <a16:colId xmlns:a16="http://schemas.microsoft.com/office/drawing/2014/main" val="2549077930"/>
                    </a:ext>
                  </a:extLst>
                </a:gridCol>
                <a:gridCol w="564023">
                  <a:extLst>
                    <a:ext uri="{9D8B030D-6E8A-4147-A177-3AD203B41FA5}">
                      <a16:colId xmlns:a16="http://schemas.microsoft.com/office/drawing/2014/main" val="1872380368"/>
                    </a:ext>
                  </a:extLst>
                </a:gridCol>
                <a:gridCol w="732805">
                  <a:extLst>
                    <a:ext uri="{9D8B030D-6E8A-4147-A177-3AD203B41FA5}">
                      <a16:colId xmlns:a16="http://schemas.microsoft.com/office/drawing/2014/main" val="4169427257"/>
                    </a:ext>
                  </a:extLst>
                </a:gridCol>
                <a:gridCol w="800635">
                  <a:extLst>
                    <a:ext uri="{9D8B030D-6E8A-4147-A177-3AD203B41FA5}">
                      <a16:colId xmlns:a16="http://schemas.microsoft.com/office/drawing/2014/main" val="1346539786"/>
                    </a:ext>
                  </a:extLst>
                </a:gridCol>
              </a:tblGrid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계좌번호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갱신타입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전화번호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잔액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0132093"/>
                  </a:ext>
                </a:extLst>
              </a:tr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003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500,000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6750520"/>
                  </a:ext>
                </a:extLst>
              </a:tr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002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91859499"/>
                  </a:ext>
                </a:extLst>
              </a:tr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005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200,000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16788319"/>
                  </a:ext>
                </a:extLst>
              </a:tr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006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한수진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경기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287-1780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9000,000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1202591"/>
                  </a:ext>
                </a:extLst>
              </a:tr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007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700,000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366135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823150" y="1654179"/>
            <a:ext cx="1817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트랜잭션 파일</a:t>
            </a:r>
            <a:endParaRPr lang="ko-KR" alt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310119" y="4252130"/>
            <a:ext cx="1817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갱신 타입</a:t>
            </a:r>
            <a:endParaRPr lang="en-US" altLang="ko-KR" sz="1200" b="1" dirty="0" smtClean="0"/>
          </a:p>
          <a:p>
            <a:pPr algn="ctr"/>
            <a:endParaRPr lang="en-US" altLang="ko-K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O : </a:t>
            </a:r>
            <a:r>
              <a:rPr lang="ko-KR" altLang="en-US" sz="1200" b="1" dirty="0" smtClean="0"/>
              <a:t>계좌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개설</a:t>
            </a:r>
            <a:endParaRPr lang="en-US" altLang="ko-K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W : </a:t>
            </a:r>
            <a:r>
              <a:rPr lang="ko-KR" altLang="en-US" sz="1200" b="1" dirty="0" smtClean="0"/>
              <a:t>현금 인출</a:t>
            </a:r>
            <a:endParaRPr lang="en-US" altLang="ko-K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S   : </a:t>
            </a:r>
            <a:r>
              <a:rPr lang="ko-KR" altLang="en-US" sz="1200" b="1" dirty="0" smtClean="0"/>
              <a:t>저금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C   : </a:t>
            </a:r>
            <a:r>
              <a:rPr lang="ko-KR" altLang="en-US" sz="1200" b="1" dirty="0" smtClean="0"/>
              <a:t>계좌 해지</a:t>
            </a:r>
            <a:endParaRPr lang="ko-KR" altLang="en-US" sz="1200" b="1" dirty="0"/>
          </a:p>
        </p:txBody>
      </p:sp>
      <p:sp>
        <p:nvSpPr>
          <p:cNvPr id="6" name="아래쪽 화살표 5"/>
          <p:cNvSpPr/>
          <p:nvPr/>
        </p:nvSpPr>
        <p:spPr>
          <a:xfrm>
            <a:off x="6315610" y="3851124"/>
            <a:ext cx="284679" cy="239280"/>
          </a:xfrm>
          <a:prstGeom prst="downArrow">
            <a:avLst/>
          </a:prstGeom>
          <a:solidFill>
            <a:srgbClr val="C00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435254" y="3850450"/>
            <a:ext cx="1817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트랜잭션 파일 정렬</a:t>
            </a:r>
            <a:endParaRPr lang="ko-KR" altLang="en-US" sz="1200" b="1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24289"/>
              </p:ext>
            </p:extLst>
          </p:nvPr>
        </p:nvGraphicFramePr>
        <p:xfrm>
          <a:off x="4572001" y="4243413"/>
          <a:ext cx="4003174" cy="1884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663">
                  <a:extLst>
                    <a:ext uri="{9D8B030D-6E8A-4147-A177-3AD203B41FA5}">
                      <a16:colId xmlns:a16="http://schemas.microsoft.com/office/drawing/2014/main" val="1167952641"/>
                    </a:ext>
                  </a:extLst>
                </a:gridCol>
                <a:gridCol w="649480">
                  <a:extLst>
                    <a:ext uri="{9D8B030D-6E8A-4147-A177-3AD203B41FA5}">
                      <a16:colId xmlns:a16="http://schemas.microsoft.com/office/drawing/2014/main" val="31930887"/>
                    </a:ext>
                  </a:extLst>
                </a:gridCol>
                <a:gridCol w="572568">
                  <a:extLst>
                    <a:ext uri="{9D8B030D-6E8A-4147-A177-3AD203B41FA5}">
                      <a16:colId xmlns:a16="http://schemas.microsoft.com/office/drawing/2014/main" val="2549077930"/>
                    </a:ext>
                  </a:extLst>
                </a:gridCol>
                <a:gridCol w="564023">
                  <a:extLst>
                    <a:ext uri="{9D8B030D-6E8A-4147-A177-3AD203B41FA5}">
                      <a16:colId xmlns:a16="http://schemas.microsoft.com/office/drawing/2014/main" val="1872380368"/>
                    </a:ext>
                  </a:extLst>
                </a:gridCol>
                <a:gridCol w="732805">
                  <a:extLst>
                    <a:ext uri="{9D8B030D-6E8A-4147-A177-3AD203B41FA5}">
                      <a16:colId xmlns:a16="http://schemas.microsoft.com/office/drawing/2014/main" val="4169427257"/>
                    </a:ext>
                  </a:extLst>
                </a:gridCol>
                <a:gridCol w="800635">
                  <a:extLst>
                    <a:ext uri="{9D8B030D-6E8A-4147-A177-3AD203B41FA5}">
                      <a16:colId xmlns:a16="http://schemas.microsoft.com/office/drawing/2014/main" val="1346539786"/>
                    </a:ext>
                  </a:extLst>
                </a:gridCol>
              </a:tblGrid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계좌번호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갱신타입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전화번호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잔액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0132093"/>
                  </a:ext>
                </a:extLst>
              </a:tr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002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6750520"/>
                  </a:ext>
                </a:extLst>
              </a:tr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003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500,000</a:t>
                      </a:r>
                      <a:endParaRPr lang="ko-KR" altLang="en-US" sz="1200" dirty="0" smtClean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91859499"/>
                  </a:ext>
                </a:extLst>
              </a:tr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005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200,000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16788319"/>
                  </a:ext>
                </a:extLst>
              </a:tr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006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한수진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경기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287-1780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9000,000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1202591"/>
                  </a:ext>
                </a:extLst>
              </a:tr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007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700,000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366135"/>
                  </a:ext>
                </a:extLst>
              </a:tr>
            </a:tbl>
          </a:graphicData>
        </a:graphic>
      </p:graphicFrame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13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CCCDC5-8E2D-48D8-A9AC-48B07BE7A4D0}" type="slidenum">
              <a:rPr lang="ko-KR" altLang="en-US" b="1" smtClean="0"/>
              <a:t>33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784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57200" y="1089582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트랜잭션 파일을 이용한 순차 파일 갱신 과정 예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11627" y="361950"/>
            <a:ext cx="4331002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.4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순차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파일의 갱신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9803"/>
              </p:ext>
            </p:extLst>
          </p:nvPr>
        </p:nvGraphicFramePr>
        <p:xfrm>
          <a:off x="791911" y="1935384"/>
          <a:ext cx="3566450" cy="1884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290">
                  <a:extLst>
                    <a:ext uri="{9D8B030D-6E8A-4147-A177-3AD203B41FA5}">
                      <a16:colId xmlns:a16="http://schemas.microsoft.com/office/drawing/2014/main" val="1167952641"/>
                    </a:ext>
                  </a:extLst>
                </a:gridCol>
                <a:gridCol w="713290">
                  <a:extLst>
                    <a:ext uri="{9D8B030D-6E8A-4147-A177-3AD203B41FA5}">
                      <a16:colId xmlns:a16="http://schemas.microsoft.com/office/drawing/2014/main" val="2549077930"/>
                    </a:ext>
                  </a:extLst>
                </a:gridCol>
                <a:gridCol w="713290">
                  <a:extLst>
                    <a:ext uri="{9D8B030D-6E8A-4147-A177-3AD203B41FA5}">
                      <a16:colId xmlns:a16="http://schemas.microsoft.com/office/drawing/2014/main" val="1872380368"/>
                    </a:ext>
                  </a:extLst>
                </a:gridCol>
                <a:gridCol w="713290">
                  <a:extLst>
                    <a:ext uri="{9D8B030D-6E8A-4147-A177-3AD203B41FA5}">
                      <a16:colId xmlns:a16="http://schemas.microsoft.com/office/drawing/2014/main" val="4169427257"/>
                    </a:ext>
                  </a:extLst>
                </a:gridCol>
                <a:gridCol w="713290">
                  <a:extLst>
                    <a:ext uri="{9D8B030D-6E8A-4147-A177-3AD203B41FA5}">
                      <a16:colId xmlns:a16="http://schemas.microsoft.com/office/drawing/2014/main" val="1346539786"/>
                    </a:ext>
                  </a:extLst>
                </a:gridCol>
              </a:tblGrid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계좌번호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전화번호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잔액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0132093"/>
                  </a:ext>
                </a:extLst>
              </a:tr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001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서울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212-2424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1,000,000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6750520"/>
                  </a:ext>
                </a:extLst>
              </a:tr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002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김철수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경기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342-3498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200,000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91859499"/>
                  </a:ext>
                </a:extLst>
              </a:tr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003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박찬호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강원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219-2578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4,500,000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16788319"/>
                  </a:ext>
                </a:extLst>
              </a:tr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004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이진호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서울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210-0095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3,000,000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1202591"/>
                  </a:ext>
                </a:extLst>
              </a:tr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005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정재호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서울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275-2332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8,000,000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36613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666161" y="1654179"/>
            <a:ext cx="1817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구 마스터 파일</a:t>
            </a:r>
            <a:endParaRPr lang="ko-KR" alt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036799" y="1654179"/>
            <a:ext cx="1817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정렬된 트랜잭션 파일</a:t>
            </a:r>
            <a:endParaRPr lang="ko-KR" altLang="en-US" sz="1200" b="1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812833"/>
              </p:ext>
            </p:extLst>
          </p:nvPr>
        </p:nvGraphicFramePr>
        <p:xfrm>
          <a:off x="4785650" y="1931178"/>
          <a:ext cx="4003174" cy="1884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663">
                  <a:extLst>
                    <a:ext uri="{9D8B030D-6E8A-4147-A177-3AD203B41FA5}">
                      <a16:colId xmlns:a16="http://schemas.microsoft.com/office/drawing/2014/main" val="1167952641"/>
                    </a:ext>
                  </a:extLst>
                </a:gridCol>
                <a:gridCol w="649480">
                  <a:extLst>
                    <a:ext uri="{9D8B030D-6E8A-4147-A177-3AD203B41FA5}">
                      <a16:colId xmlns:a16="http://schemas.microsoft.com/office/drawing/2014/main" val="31930887"/>
                    </a:ext>
                  </a:extLst>
                </a:gridCol>
                <a:gridCol w="572568">
                  <a:extLst>
                    <a:ext uri="{9D8B030D-6E8A-4147-A177-3AD203B41FA5}">
                      <a16:colId xmlns:a16="http://schemas.microsoft.com/office/drawing/2014/main" val="2549077930"/>
                    </a:ext>
                  </a:extLst>
                </a:gridCol>
                <a:gridCol w="564023">
                  <a:extLst>
                    <a:ext uri="{9D8B030D-6E8A-4147-A177-3AD203B41FA5}">
                      <a16:colId xmlns:a16="http://schemas.microsoft.com/office/drawing/2014/main" val="1872380368"/>
                    </a:ext>
                  </a:extLst>
                </a:gridCol>
                <a:gridCol w="732805">
                  <a:extLst>
                    <a:ext uri="{9D8B030D-6E8A-4147-A177-3AD203B41FA5}">
                      <a16:colId xmlns:a16="http://schemas.microsoft.com/office/drawing/2014/main" val="4169427257"/>
                    </a:ext>
                  </a:extLst>
                </a:gridCol>
                <a:gridCol w="800635">
                  <a:extLst>
                    <a:ext uri="{9D8B030D-6E8A-4147-A177-3AD203B41FA5}">
                      <a16:colId xmlns:a16="http://schemas.microsoft.com/office/drawing/2014/main" val="1346539786"/>
                    </a:ext>
                  </a:extLst>
                </a:gridCol>
              </a:tblGrid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계좌번호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갱신타입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전화번호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잔액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0132093"/>
                  </a:ext>
                </a:extLst>
              </a:tr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002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6750520"/>
                  </a:ext>
                </a:extLst>
              </a:tr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003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500,000</a:t>
                      </a:r>
                      <a:endParaRPr lang="ko-KR" altLang="en-US" sz="1200" dirty="0" smtClean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91859499"/>
                  </a:ext>
                </a:extLst>
              </a:tr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005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200,000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16788319"/>
                  </a:ext>
                </a:extLst>
              </a:tr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006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한수진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경기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287-1780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9000,000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1202591"/>
                  </a:ext>
                </a:extLst>
              </a:tr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007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700,000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366135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44099"/>
              </p:ext>
            </p:extLst>
          </p:nvPr>
        </p:nvGraphicFramePr>
        <p:xfrm>
          <a:off x="2723258" y="4237260"/>
          <a:ext cx="3566450" cy="1884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290">
                  <a:extLst>
                    <a:ext uri="{9D8B030D-6E8A-4147-A177-3AD203B41FA5}">
                      <a16:colId xmlns:a16="http://schemas.microsoft.com/office/drawing/2014/main" val="1167952641"/>
                    </a:ext>
                  </a:extLst>
                </a:gridCol>
                <a:gridCol w="713290">
                  <a:extLst>
                    <a:ext uri="{9D8B030D-6E8A-4147-A177-3AD203B41FA5}">
                      <a16:colId xmlns:a16="http://schemas.microsoft.com/office/drawing/2014/main" val="2549077930"/>
                    </a:ext>
                  </a:extLst>
                </a:gridCol>
                <a:gridCol w="713290">
                  <a:extLst>
                    <a:ext uri="{9D8B030D-6E8A-4147-A177-3AD203B41FA5}">
                      <a16:colId xmlns:a16="http://schemas.microsoft.com/office/drawing/2014/main" val="1872380368"/>
                    </a:ext>
                  </a:extLst>
                </a:gridCol>
                <a:gridCol w="713290">
                  <a:extLst>
                    <a:ext uri="{9D8B030D-6E8A-4147-A177-3AD203B41FA5}">
                      <a16:colId xmlns:a16="http://schemas.microsoft.com/office/drawing/2014/main" val="4169427257"/>
                    </a:ext>
                  </a:extLst>
                </a:gridCol>
                <a:gridCol w="713290">
                  <a:extLst>
                    <a:ext uri="{9D8B030D-6E8A-4147-A177-3AD203B41FA5}">
                      <a16:colId xmlns:a16="http://schemas.microsoft.com/office/drawing/2014/main" val="1346539786"/>
                    </a:ext>
                  </a:extLst>
                </a:gridCol>
              </a:tblGrid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계좌번호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전화번호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잔액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0132093"/>
                  </a:ext>
                </a:extLst>
              </a:tr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001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서울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212-2424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1,000,000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6750520"/>
                  </a:ext>
                </a:extLst>
              </a:tr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003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박찬호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강원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219-2578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5,000,000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91859499"/>
                  </a:ext>
                </a:extLst>
              </a:tr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004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이진호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서울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210-0095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3,000,000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16788319"/>
                  </a:ext>
                </a:extLst>
              </a:tr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005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정재호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서울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275-2332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7,800,000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1202591"/>
                  </a:ext>
                </a:extLst>
              </a:tr>
              <a:tr h="31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005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정재호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서울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275-2332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8,000,000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36613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725695" y="6137236"/>
            <a:ext cx="1817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신</a:t>
            </a:r>
            <a:r>
              <a:rPr lang="ko-KR" altLang="en-US" sz="1200" b="1" dirty="0" smtClean="0"/>
              <a:t> 마스터 파일</a:t>
            </a:r>
            <a:endParaRPr lang="ko-KR" altLang="en-US" sz="1200" b="1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606751" y="2435551"/>
            <a:ext cx="185160" cy="85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599069" y="2435551"/>
            <a:ext cx="185160" cy="85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273323" y="2444097"/>
            <a:ext cx="1449935" cy="22389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10197" y="2314455"/>
            <a:ext cx="213644" cy="2236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403358" y="2314455"/>
            <a:ext cx="213644" cy="2236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071329" y="3936138"/>
            <a:ext cx="213644" cy="2236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606751" y="2723802"/>
            <a:ext cx="185160" cy="85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410197" y="2602706"/>
            <a:ext cx="213644" cy="2236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4358361" y="2472128"/>
            <a:ext cx="469508" cy="24240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606751" y="3010162"/>
            <a:ext cx="185160" cy="85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410197" y="2889066"/>
            <a:ext cx="213644" cy="2236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5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4599069" y="2765512"/>
            <a:ext cx="185160" cy="85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4403358" y="2644416"/>
            <a:ext cx="213644" cy="2236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4286240" y="2800812"/>
            <a:ext cx="541629" cy="201399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4633253" y="2868061"/>
            <a:ext cx="59819" cy="20658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4572000" y="4006060"/>
            <a:ext cx="213644" cy="2236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6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606751" y="3354903"/>
            <a:ext cx="185160" cy="85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4599069" y="3064301"/>
            <a:ext cx="185160" cy="85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4403358" y="2943205"/>
            <a:ext cx="213644" cy="2236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7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1304062" y="3362140"/>
            <a:ext cx="1424917" cy="19746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410197" y="3233807"/>
            <a:ext cx="213644" cy="2236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7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780725" y="4293249"/>
            <a:ext cx="213644" cy="2236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8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V="1">
            <a:off x="606751" y="3663672"/>
            <a:ext cx="185160" cy="85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410197" y="3542576"/>
            <a:ext cx="213644" cy="2236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9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4327072" y="3072847"/>
            <a:ext cx="457157" cy="632744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>
            <a:off x="4286240" y="3399730"/>
            <a:ext cx="249225" cy="22212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4162434" y="5022257"/>
            <a:ext cx="213644" cy="2236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10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 flipV="1">
            <a:off x="4723472" y="3314310"/>
            <a:ext cx="185160" cy="85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/>
          <p:cNvSpPr/>
          <p:nvPr/>
        </p:nvSpPr>
        <p:spPr>
          <a:xfrm>
            <a:off x="4816052" y="3359527"/>
            <a:ext cx="213644" cy="2236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11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 flipV="1">
            <a:off x="4723472" y="3665551"/>
            <a:ext cx="185160" cy="85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4816052" y="3710768"/>
            <a:ext cx="213644" cy="2236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12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2" name="순서도: 문서 91"/>
          <p:cNvSpPr/>
          <p:nvPr/>
        </p:nvSpPr>
        <p:spPr>
          <a:xfrm>
            <a:off x="6787237" y="4314063"/>
            <a:ext cx="1692651" cy="86549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에러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=======================</a:t>
            </a:r>
          </a:p>
          <a:p>
            <a:r>
              <a:rPr lang="en-US" altLang="ko-KR" sz="1000" b="1" dirty="0" smtClean="0"/>
              <a:t>007   S                          700,000</a:t>
            </a:r>
          </a:p>
          <a:p>
            <a:pPr algn="ctr"/>
            <a:endParaRPr lang="ko-KR" altLang="en-US" sz="1000" b="1" dirty="0"/>
          </a:p>
        </p:txBody>
      </p:sp>
      <p:cxnSp>
        <p:nvCxnSpPr>
          <p:cNvPr id="94" name="직선 화살표 연결선 93"/>
          <p:cNvCxnSpPr>
            <a:endCxn id="92" idx="1"/>
          </p:cNvCxnSpPr>
          <p:nvPr/>
        </p:nvCxnSpPr>
        <p:spPr>
          <a:xfrm>
            <a:off x="5933339" y="3766221"/>
            <a:ext cx="853898" cy="9805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6351128" y="4005625"/>
            <a:ext cx="213644" cy="2236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13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45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5B2E21-8FF1-408D-BB2A-EB1E4A07B0BC}" type="slidenum">
              <a:rPr lang="ko-KR" altLang="en-US" b="1" smtClean="0"/>
              <a:t>34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7006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57200" y="1089582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순차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파일 갱신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마스터 파일 갱신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) 3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가지 타입</a:t>
            </a:r>
            <a:endParaRPr lang="en-US" altLang="ko-KR" sz="14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9263" indent="-266700"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새 레코드 삽입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(I)</a:t>
            </a:r>
          </a:p>
          <a:p>
            <a:pPr marL="449263" indent="-266700">
              <a:spcBef>
                <a:spcPct val="0"/>
              </a:spcBef>
              <a:buFont typeface="+mj-lt"/>
              <a:buAutoNum type="arabicPeriod"/>
              <a:defRPr/>
            </a:pPr>
            <a:endParaRPr lang="en-US" altLang="ko-KR" sz="14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449263" indent="-266700"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기존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레코드 삭제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(D)</a:t>
            </a:r>
          </a:p>
          <a:p>
            <a:pPr marL="449263" indent="-266700">
              <a:spcBef>
                <a:spcPct val="0"/>
              </a:spcBef>
              <a:buFont typeface="+mj-lt"/>
              <a:buAutoNum type="arabicPeriod"/>
              <a:defRPr/>
            </a:pPr>
            <a:endParaRPr lang="en-US" altLang="ko-KR" sz="14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449263" indent="-266700"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기존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레코드 수정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(C)</a:t>
            </a:r>
          </a:p>
          <a:p>
            <a:pPr marL="182563">
              <a:spcBef>
                <a:spcPct val="0"/>
              </a:spcBef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6700" indent="-2667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각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트랜잭션은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266700" indent="-2667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대응하는 </a:t>
            </a:r>
            <a:r>
              <a:rPr lang="ko-KR" altLang="en-US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마스터 레코드의 </a:t>
            </a:r>
            <a:r>
              <a:rPr lang="ko-KR" altLang="en-US" sz="1400" b="1" u="sng" dirty="0">
                <a:solidFill>
                  <a:srgbClr val="0000FF"/>
                </a:solidFill>
                <a:latin typeface="굴림" panose="020B0600000101010101" pitchFamily="50" charset="-127"/>
              </a:rPr>
              <a:t>키</a:t>
            </a:r>
            <a:r>
              <a:rPr lang="en-US" altLang="ko-KR" sz="1400" b="1" u="sng" dirty="0">
                <a:solidFill>
                  <a:srgbClr val="0000FF"/>
                </a:solidFill>
                <a:latin typeface="굴림" panose="020B0600000101010101" pitchFamily="50" charset="-127"/>
              </a:rPr>
              <a:t>(key)</a:t>
            </a:r>
            <a:r>
              <a:rPr lang="ko-KR" altLang="en-US" sz="1400" b="1" u="sng" dirty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 b="1" u="sng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값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과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갱신타입을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나타내는 </a:t>
            </a:r>
            <a:r>
              <a:rPr lang="ko-KR" altLang="en-US" sz="1400" b="1" u="sng" dirty="0">
                <a:solidFill>
                  <a:srgbClr val="0000FF"/>
                </a:solidFill>
                <a:latin typeface="굴림" panose="020B0600000101010101" pitchFamily="50" charset="-127"/>
              </a:rPr>
              <a:t>갱신 코드</a:t>
            </a:r>
            <a:r>
              <a:rPr lang="en-US" altLang="ko-KR" sz="1400" b="1" u="sng" dirty="0">
                <a:solidFill>
                  <a:srgbClr val="0000FF"/>
                </a:solidFill>
                <a:latin typeface="굴림" panose="020B0600000101010101" pitchFamily="50" charset="-127"/>
              </a:rPr>
              <a:t>(update code)</a:t>
            </a:r>
            <a:r>
              <a:rPr lang="ko-KR" altLang="en-US" sz="1400" b="1" dirty="0">
                <a:latin typeface="굴림" panose="020B0600000101010101" pitchFamily="50" charset="-127"/>
              </a:rPr>
              <a:t>를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필수적으로 가져야 함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indent="-265113">
              <a:spcBef>
                <a:spcPct val="0"/>
              </a:spcBef>
              <a:buFont typeface="굴림" panose="020B0600000101010101" pitchFamily="50" charset="-127"/>
              <a:buChar char="–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623888" indent="-265113"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트랜잭션이 레코드 삽입인 경우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트랜잭션 레코드는 갱신 타입과 함께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새로운 레코드의 키 값과 마스터 파일 레코드의 다른 필드 값들도 지정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.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이 때 다른 필드 값들은 나중에 삽입할 경우 공백으로 처리 가능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623888" indent="-265113">
              <a:spcBef>
                <a:spcPct val="0"/>
              </a:spcBef>
              <a:buFont typeface="+mj-lt"/>
              <a:buAutoNum type="arabicPeriod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623888" indent="-265113"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트랜잭션이 레코드 삭제인 경우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갱신 타입과 삭제할 마스터 레코드의 키 값만 지정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623888" indent="-265113">
              <a:spcBef>
                <a:spcPct val="0"/>
              </a:spcBef>
              <a:buFont typeface="+mj-lt"/>
              <a:buAutoNum type="arabicPeriod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623888" indent="-265113">
              <a:spcBef>
                <a:spcPct val="0"/>
              </a:spcBef>
              <a:buFont typeface="+mj-lt"/>
              <a:buAutoNum type="arabicPeriod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트랜잭션이 레코드 수정인 경우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갱신 타입과 해당 키 값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400" b="1" dirty="0">
                <a:latin typeface="굴림" panose="020B0600000101010101" pitchFamily="50" charset="-127"/>
              </a:rPr>
              <a:t>그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리고 수정할 필드들의 해당 값들만 지정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182563">
              <a:spcBef>
                <a:spcPct val="0"/>
              </a:spcBef>
              <a:buNone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11627" y="361950"/>
            <a:ext cx="4331002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.4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순차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파일의 갱신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5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EBD114B-77D4-448C-9F0D-2A0358CF0A6B}" type="slidenum">
              <a:rPr lang="ko-KR" altLang="en-US" b="1" smtClean="0"/>
              <a:t>35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8562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3"/>
              <p:cNvSpPr txBox="1">
                <a:spLocks noChangeArrowheads="1"/>
              </p:cNvSpPr>
              <p:nvPr/>
            </p:nvSpPr>
            <p:spPr bwMode="auto">
              <a:xfrm>
                <a:off x="457200" y="1089582"/>
                <a:ext cx="8229600" cy="52625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  <a:defRPr/>
                </a:pPr>
                <a:endParaRPr lang="en-US" altLang="ko-KR" sz="1400" b="1" dirty="0" smtClean="0">
                  <a:latin typeface="굴림" panose="020B0600000101010101" pitchFamily="50" charset="-127"/>
                </a:endParaRPr>
              </a:p>
              <a:p>
                <a:pPr marL="265113" indent="-265113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400" b="1" dirty="0" smtClean="0">
                    <a:latin typeface="굴림" panose="020B0600000101010101" pitchFamily="50" charset="-127"/>
                  </a:rPr>
                  <a:t>마스터 파일 갱신 빈도수 결정 요인</a:t>
                </a:r>
                <a:r>
                  <a:rPr lang="en-US" altLang="ko-KR" sz="1400" b="1" dirty="0" smtClean="0">
                    <a:latin typeface="굴림" panose="020B0600000101010101" pitchFamily="50" charset="-127"/>
                  </a:rPr>
                  <a:t>(</a:t>
                </a:r>
                <a:r>
                  <a:rPr lang="ko-KR" altLang="en-US" sz="1400" b="1" dirty="0" smtClean="0">
                    <a:latin typeface="굴림" panose="020B0600000101010101" pitchFamily="50" charset="-127"/>
                  </a:rPr>
                  <a:t>어떤 요인들을 고려하여 마스터 파일을 갱신할 것인가</a:t>
                </a:r>
                <a:r>
                  <a:rPr lang="en-US" altLang="ko-KR" sz="1400" b="1" dirty="0" smtClean="0">
                    <a:latin typeface="굴림" panose="020B0600000101010101" pitchFamily="50" charset="-127"/>
                  </a:rPr>
                  <a:t>?)</a:t>
                </a:r>
              </a:p>
              <a:p>
                <a:pPr marL="265113" indent="-265113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ko-KR" sz="1400" b="1" dirty="0" smtClean="0">
                  <a:solidFill>
                    <a:schemeClr val="tx1"/>
                  </a:solidFill>
                  <a:latin typeface="굴림" panose="020B0600000101010101" pitchFamily="50" charset="-127"/>
                </a:endParaRPr>
              </a:p>
              <a:p>
                <a:pPr marL="449263" indent="-266700">
                  <a:spcBef>
                    <a:spcPct val="0"/>
                  </a:spcBef>
                  <a:buFont typeface="+mj-lt"/>
                  <a:buAutoNum type="arabicPeriod"/>
                  <a:defRPr/>
                </a:pPr>
                <a:r>
                  <a:rPr lang="ko-KR" altLang="en-US" sz="1400" b="1" dirty="0" smtClean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데이터 </a:t>
                </a:r>
                <a:r>
                  <a:rPr lang="ko-KR" altLang="en-US" sz="1400" b="1" dirty="0" err="1" smtClean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변경율</a:t>
                </a:r>
                <a:endParaRPr lang="en-US" altLang="ko-KR" sz="1400" b="1" dirty="0" smtClean="0">
                  <a:solidFill>
                    <a:schemeClr val="tx1"/>
                  </a:solidFill>
                  <a:latin typeface="굴림" panose="020B0600000101010101" pitchFamily="50" charset="-127"/>
                </a:endParaRPr>
              </a:p>
              <a:p>
                <a:pPr marL="449263" indent="-266700">
                  <a:spcBef>
                    <a:spcPct val="0"/>
                  </a:spcBef>
                  <a:buFont typeface="+mj-lt"/>
                  <a:buAutoNum type="arabicPeriod"/>
                  <a:defRPr/>
                </a:pPr>
                <a:endParaRPr lang="en-US" altLang="ko-KR" sz="1400" b="1" dirty="0" smtClean="0">
                  <a:solidFill>
                    <a:schemeClr val="tx1"/>
                  </a:solidFill>
                  <a:latin typeface="굴림" panose="020B0600000101010101" pitchFamily="50" charset="-127"/>
                </a:endParaRPr>
              </a:p>
              <a:p>
                <a:pPr marL="449263" indent="-266700">
                  <a:spcBef>
                    <a:spcPct val="0"/>
                  </a:spcBef>
                  <a:buFont typeface="+mj-lt"/>
                  <a:buAutoNum type="arabicPeriod"/>
                  <a:defRPr/>
                </a:pPr>
                <a:r>
                  <a:rPr lang="ko-KR" altLang="en-US" sz="1400" b="1" dirty="0" smtClean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마스터 파일의 크기</a:t>
                </a:r>
                <a:endParaRPr lang="en-US" altLang="ko-KR" sz="1400" b="1" dirty="0" smtClean="0">
                  <a:solidFill>
                    <a:schemeClr val="tx1"/>
                  </a:solidFill>
                  <a:latin typeface="굴림" panose="020B0600000101010101" pitchFamily="50" charset="-127"/>
                </a:endParaRPr>
              </a:p>
              <a:p>
                <a:pPr marL="449263" indent="-266700">
                  <a:spcBef>
                    <a:spcPct val="0"/>
                  </a:spcBef>
                  <a:buFont typeface="+mj-lt"/>
                  <a:buAutoNum type="arabicPeriod"/>
                  <a:defRPr/>
                </a:pPr>
                <a:endParaRPr lang="en-US" altLang="ko-KR" sz="1400" b="1" dirty="0" smtClean="0">
                  <a:solidFill>
                    <a:schemeClr val="tx1"/>
                  </a:solidFill>
                  <a:latin typeface="굴림" panose="020B0600000101010101" pitchFamily="50" charset="-127"/>
                </a:endParaRPr>
              </a:p>
              <a:p>
                <a:pPr marL="449263" indent="-266700">
                  <a:spcBef>
                    <a:spcPct val="0"/>
                  </a:spcBef>
                  <a:buFont typeface="+mj-lt"/>
                  <a:buAutoNum type="arabicPeriod"/>
                  <a:defRPr/>
                </a:pPr>
                <a:r>
                  <a:rPr lang="ko-KR" altLang="en-US" sz="1400" b="1" dirty="0" smtClean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마스터 파일에 대한 최신 데이터 요구 정도</a:t>
                </a:r>
                <a:endParaRPr lang="en-US" altLang="ko-KR" sz="1400" b="1" dirty="0" smtClean="0">
                  <a:solidFill>
                    <a:schemeClr val="tx1"/>
                  </a:solidFill>
                  <a:latin typeface="굴림" panose="020B0600000101010101" pitchFamily="50" charset="-127"/>
                </a:endParaRPr>
              </a:p>
              <a:p>
                <a:pPr marL="449263" indent="-266700">
                  <a:spcBef>
                    <a:spcPct val="0"/>
                  </a:spcBef>
                  <a:buFont typeface="+mj-lt"/>
                  <a:buAutoNum type="arabicPeriod"/>
                  <a:defRPr/>
                </a:pPr>
                <a:endParaRPr lang="en-US" altLang="ko-KR" sz="1400" b="1" dirty="0">
                  <a:solidFill>
                    <a:schemeClr val="tx1"/>
                  </a:solidFill>
                  <a:latin typeface="굴림" panose="020B0600000101010101" pitchFamily="50" charset="-127"/>
                </a:endParaRPr>
              </a:p>
              <a:p>
                <a:pPr marL="449263" indent="-266700">
                  <a:spcBef>
                    <a:spcPct val="0"/>
                  </a:spcBef>
                  <a:buFont typeface="+mj-lt"/>
                  <a:buAutoNum type="arabicPeriod"/>
                  <a:defRPr/>
                </a:pPr>
                <a:r>
                  <a:rPr lang="ko-KR" altLang="en-US" sz="1400" b="1" dirty="0" smtClean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파일 활동 비율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굴림" panose="020B0600000101010101" pitchFamily="50" charset="-127"/>
                  </a:rPr>
                  <a:t>(file activity ratio)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트</m:t>
                        </m:r>
                        <m:r>
                          <a:rPr lang="ko-KR" altLang="en-US" sz="1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랜</m:t>
                        </m:r>
                        <m:r>
                          <a:rPr lang="ko-KR" altLang="en-US" sz="1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잭</m:t>
                        </m:r>
                        <m:r>
                          <a:rPr lang="ko-KR" altLang="en-US" sz="1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션</m:t>
                        </m:r>
                        <m:r>
                          <a:rPr lang="ko-KR" altLang="en-US" sz="1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en-US" altLang="ko-KR" sz="1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ko-KR" altLang="en-US" sz="1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해</m:t>
                        </m:r>
                        <m:r>
                          <a:rPr lang="en-US" altLang="ko-KR" sz="1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영</m:t>
                        </m:r>
                        <m:r>
                          <a:rPr lang="ko-KR" altLang="en-US" sz="1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향</m:t>
                        </m:r>
                        <m:r>
                          <a:rPr lang="ko-KR" altLang="en-US" sz="1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을</m:t>
                        </m:r>
                        <m:r>
                          <a:rPr lang="en-US" altLang="ko-KR" sz="1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받</m:t>
                        </m:r>
                        <m:r>
                          <a:rPr lang="ko-KR" altLang="en-US" sz="1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는</m:t>
                        </m:r>
                        <m:r>
                          <a:rPr lang="en-US" altLang="ko-KR" sz="1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마</m:t>
                        </m:r>
                        <m:r>
                          <a:rPr lang="ko-KR" altLang="en-US" sz="1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스</m:t>
                        </m:r>
                        <m:r>
                          <a:rPr lang="ko-KR" altLang="en-US" sz="1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터</m:t>
                        </m:r>
                        <m:r>
                          <a:rPr lang="en-US" altLang="ko-KR" sz="1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파</m:t>
                        </m:r>
                        <m:r>
                          <a:rPr lang="ko-KR" altLang="en-US" sz="1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일</m:t>
                        </m:r>
                        <m:r>
                          <a:rPr lang="ko-KR" altLang="en-US" sz="1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레</m:t>
                        </m:r>
                        <m:r>
                          <a:rPr lang="ko-KR" altLang="en-US" sz="1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코</m:t>
                        </m:r>
                        <m:r>
                          <a:rPr lang="ko-KR" altLang="en-US" sz="1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드</m:t>
                        </m:r>
                        <m:r>
                          <a:rPr lang="en-US" altLang="ko-KR" sz="1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수</m:t>
                        </m:r>
                      </m:num>
                      <m:den>
                        <m:r>
                          <a:rPr lang="ko-KR" altLang="en-US" sz="1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마</m:t>
                        </m:r>
                        <m:r>
                          <a:rPr lang="ko-KR" altLang="en-US" sz="1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스</m:t>
                        </m:r>
                        <m:r>
                          <a:rPr lang="ko-KR" altLang="en-US" sz="1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터</m:t>
                        </m:r>
                        <m:r>
                          <a:rPr lang="en-US" altLang="ko-KR" sz="1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파</m:t>
                        </m:r>
                        <m:r>
                          <a:rPr lang="ko-KR" altLang="en-US" sz="1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일</m:t>
                        </m:r>
                        <m:r>
                          <a:rPr lang="ko-KR" altLang="en-US" sz="1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총</m:t>
                        </m:r>
                        <m:r>
                          <a:rPr lang="en-US" altLang="ko-KR" sz="1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레</m:t>
                        </m:r>
                        <m:r>
                          <a:rPr lang="ko-KR" altLang="en-US" sz="1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코</m:t>
                        </m:r>
                        <m:r>
                          <a:rPr lang="ko-KR" altLang="en-US" sz="1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드</m:t>
                        </m:r>
                        <m:r>
                          <a:rPr lang="en-US" altLang="ko-KR" sz="1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수</m:t>
                        </m:r>
                      </m:den>
                    </m:f>
                  </m:oMath>
                </a14:m>
                <a:endParaRPr lang="en-US" altLang="ko-KR" sz="1400" b="1" dirty="0" smtClean="0">
                  <a:solidFill>
                    <a:srgbClr val="0000FF"/>
                  </a:solidFill>
                  <a:latin typeface="굴림" panose="020B0600000101010101" pitchFamily="50" charset="-127"/>
                </a:endParaRPr>
              </a:p>
              <a:p>
                <a:pPr marL="182563">
                  <a:spcBef>
                    <a:spcPct val="0"/>
                  </a:spcBef>
                  <a:buNone/>
                  <a:defRPr/>
                </a:pPr>
                <a:endParaRPr lang="en-US" altLang="ko-KR" sz="1400" b="1" dirty="0" smtClean="0">
                  <a:latin typeface="굴림" panose="020B0600000101010101" pitchFamily="50" charset="-127"/>
                </a:endParaRPr>
              </a:p>
              <a:p>
                <a:pPr marL="182563">
                  <a:spcBef>
                    <a:spcPct val="0"/>
                  </a:spcBef>
                  <a:buNone/>
                  <a:defRPr/>
                </a:pPr>
                <a:r>
                  <a:rPr lang="ko-KR" altLang="en-US" sz="1400" b="1" dirty="0" smtClean="0">
                    <a:latin typeface="굴림" panose="020B0600000101010101" pitchFamily="50" charset="-127"/>
                  </a:rPr>
                  <a:t>「트랜잭션에 영향을 받는 레코드 수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1400" b="1" dirty="0" smtClean="0">
                    <a:latin typeface="굴림" panose="020B0600000101010101" pitchFamily="50" charset="-127"/>
                  </a:rPr>
                  <a:t> 트랜잭션 </a:t>
                </a:r>
                <a:r>
                  <a:rPr lang="ko-KR" altLang="en-US" sz="1400" b="1" dirty="0">
                    <a:latin typeface="굴림" panose="020B0600000101010101" pitchFamily="50" charset="-127"/>
                  </a:rPr>
                  <a:t>레코드 </a:t>
                </a:r>
                <a:r>
                  <a:rPr lang="ko-KR" altLang="en-US" sz="1400" b="1" dirty="0" err="1" smtClean="0">
                    <a:latin typeface="굴림" panose="020B0600000101010101" pitchFamily="50" charset="-127"/>
                  </a:rPr>
                  <a:t>수」라고</a:t>
                </a:r>
                <a:r>
                  <a:rPr lang="ko-KR" altLang="en-US" sz="1400" b="1" dirty="0" smtClean="0">
                    <a:latin typeface="굴림" panose="020B0600000101010101" pitchFamily="50" charset="-127"/>
                  </a:rPr>
                  <a:t> 말할 수 없다</a:t>
                </a:r>
                <a:endParaRPr lang="en-US" altLang="ko-KR" sz="1400" b="1" dirty="0" smtClean="0">
                  <a:latin typeface="굴림" panose="020B0600000101010101" pitchFamily="50" charset="-127"/>
                </a:endParaRPr>
              </a:p>
              <a:p>
                <a:pPr marL="182563">
                  <a:spcBef>
                    <a:spcPct val="0"/>
                  </a:spcBef>
                  <a:buNone/>
                  <a:defRPr/>
                </a:pPr>
                <a:r>
                  <a:rPr lang="en-US" altLang="ko-KR" sz="1400" b="1" dirty="0" smtClean="0">
                    <a:latin typeface="굴림" panose="020B0600000101010101" pitchFamily="50" charset="-127"/>
                  </a:rPr>
                  <a:t>(</a:t>
                </a:r>
                <a:r>
                  <a:rPr lang="ko-KR" altLang="en-US" sz="1400" dirty="0" smtClean="0"/>
                  <a:t>∵</a:t>
                </a:r>
                <a:r>
                  <a:rPr lang="ko-KR" altLang="en-US" sz="1400" b="1" dirty="0" smtClean="0">
                    <a:latin typeface="굴림" panose="020B0600000101010101" pitchFamily="50" charset="-127"/>
                  </a:rPr>
                  <a:t>몇 개의 트랜잭션이 한 개의 마스터 레코드에 영향을 줄 수도 있기 때문</a:t>
                </a:r>
                <a:r>
                  <a:rPr lang="en-US" altLang="ko-KR" sz="1400" b="1" dirty="0" smtClean="0">
                    <a:latin typeface="굴림" panose="020B0600000101010101" pitchFamily="50" charset="-127"/>
                  </a:rPr>
                  <a:t>)</a:t>
                </a:r>
              </a:p>
              <a:p>
                <a:pPr marL="182563">
                  <a:spcBef>
                    <a:spcPct val="0"/>
                  </a:spcBef>
                  <a:buNone/>
                  <a:defRPr/>
                </a:pPr>
                <a:endParaRPr lang="en-US" altLang="ko-KR" sz="1400" b="1" dirty="0">
                  <a:latin typeface="굴림" panose="020B0600000101010101" pitchFamily="50" charset="-127"/>
                </a:endParaRPr>
              </a:p>
              <a:p>
                <a:pPr marL="266700" indent="-26670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400" b="1" dirty="0" smtClean="0">
                    <a:latin typeface="굴림" panose="020B0600000101010101" pitchFamily="50" charset="-127"/>
                  </a:rPr>
                  <a:t>정렬된 트랜잭션 레코드와 마스터 레코드의 키 값들을 비교하여 마스터 파일에 레코드 삽입</a:t>
                </a:r>
                <a:r>
                  <a:rPr lang="en-US" altLang="ko-KR" sz="1400" b="1" dirty="0" smtClean="0">
                    <a:latin typeface="굴림" panose="020B0600000101010101" pitchFamily="50" charset="-127"/>
                  </a:rPr>
                  <a:t>, </a:t>
                </a:r>
                <a:r>
                  <a:rPr lang="ko-KR" altLang="en-US" sz="1400" b="1" dirty="0" smtClean="0">
                    <a:latin typeface="굴림" panose="020B0600000101010101" pitchFamily="50" charset="-127"/>
                  </a:rPr>
                  <a:t>삭제</a:t>
                </a:r>
                <a:r>
                  <a:rPr lang="en-US" altLang="ko-KR" sz="1400" b="1" dirty="0" smtClean="0">
                    <a:latin typeface="굴림" panose="020B0600000101010101" pitchFamily="50" charset="-127"/>
                  </a:rPr>
                  <a:t>, </a:t>
                </a:r>
                <a:r>
                  <a:rPr lang="ko-KR" altLang="en-US" sz="1400" b="1" dirty="0" smtClean="0">
                    <a:latin typeface="굴림" panose="020B0600000101010101" pitchFamily="50" charset="-127"/>
                  </a:rPr>
                  <a:t>갱신을 진행</a:t>
                </a:r>
                <a:endParaRPr lang="en-US" altLang="ko-KR" sz="1400" b="1" dirty="0" smtClean="0">
                  <a:latin typeface="굴림" panose="020B0600000101010101" pitchFamily="50" charset="-127"/>
                </a:endParaRPr>
              </a:p>
              <a:p>
                <a:pPr marL="266700" indent="-26670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ko-KR" sz="1400" b="1" dirty="0">
                  <a:latin typeface="굴림" panose="020B0600000101010101" pitchFamily="50" charset="-127"/>
                </a:endParaRPr>
              </a:p>
              <a:p>
                <a:pPr marL="266700" indent="-26670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400" b="1" dirty="0" smtClean="0">
                    <a:latin typeface="굴림" panose="020B0600000101010101" pitchFamily="50" charset="-127"/>
                  </a:rPr>
                  <a:t>마스터 파일 갱신에서의 </a:t>
                </a:r>
                <a:r>
                  <a:rPr lang="en-US" altLang="ko-KR" sz="1400" b="1" dirty="0" smtClean="0">
                    <a:latin typeface="굴림" panose="020B0600000101010101" pitchFamily="50" charset="-127"/>
                  </a:rPr>
                  <a:t>3</a:t>
                </a:r>
                <a:r>
                  <a:rPr lang="ko-KR" altLang="en-US" sz="1400" b="1" dirty="0" smtClean="0">
                    <a:latin typeface="굴림" panose="020B0600000101010101" pitchFamily="50" charset="-127"/>
                  </a:rPr>
                  <a:t>가지 오류 종류</a:t>
                </a:r>
                <a:endParaRPr lang="en-US" altLang="ko-KR" sz="1400" b="1" dirty="0" smtClean="0">
                  <a:latin typeface="굴림" panose="020B0600000101010101" pitchFamily="50" charset="-127"/>
                </a:endParaRPr>
              </a:p>
              <a:p>
                <a:pPr marL="266700" indent="-26670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ko-KR" sz="1400" b="1" dirty="0">
                  <a:latin typeface="굴림" panose="020B0600000101010101" pitchFamily="50" charset="-127"/>
                </a:endParaRPr>
              </a:p>
              <a:p>
                <a:pPr marL="444500" indent="-265113">
                  <a:spcBef>
                    <a:spcPct val="0"/>
                  </a:spcBef>
                  <a:buFont typeface="+mj-lt"/>
                  <a:buAutoNum type="arabicPeriod"/>
                  <a:defRPr/>
                </a:pPr>
                <a:r>
                  <a:rPr lang="ko-KR" altLang="en-US" sz="1400" b="1" dirty="0" smtClean="0">
                    <a:latin typeface="굴림" panose="020B0600000101010101" pitchFamily="50" charset="-127"/>
                  </a:rPr>
                  <a:t>마스터 파일에 있는 키 값을 가진 레코드를 삽입하려는 경우</a:t>
                </a:r>
                <a:endParaRPr lang="en-US" altLang="ko-KR" sz="1400" b="1" dirty="0" smtClean="0">
                  <a:latin typeface="굴림" panose="020B0600000101010101" pitchFamily="50" charset="-127"/>
                </a:endParaRPr>
              </a:p>
              <a:p>
                <a:pPr marL="444500" indent="-265113">
                  <a:spcBef>
                    <a:spcPct val="0"/>
                  </a:spcBef>
                  <a:buFont typeface="+mj-lt"/>
                  <a:buAutoNum type="arabicPeriod"/>
                  <a:defRPr/>
                </a:pPr>
                <a:r>
                  <a:rPr lang="ko-KR" altLang="en-US" sz="1400" b="1" dirty="0" smtClean="0">
                    <a:latin typeface="굴림" panose="020B0600000101010101" pitchFamily="50" charset="-127"/>
                  </a:rPr>
                  <a:t>마스터 파일에 없는 키 값을 가진 레코드를 삭제하려는 경우</a:t>
                </a:r>
                <a:endParaRPr lang="en-US" altLang="ko-KR" sz="1400" b="1" dirty="0" smtClean="0">
                  <a:latin typeface="굴림" panose="020B0600000101010101" pitchFamily="50" charset="-127"/>
                </a:endParaRPr>
              </a:p>
              <a:p>
                <a:pPr marL="444500" indent="-265113">
                  <a:spcBef>
                    <a:spcPct val="0"/>
                  </a:spcBef>
                  <a:buFont typeface="+mj-lt"/>
                  <a:buAutoNum type="arabicPeriod"/>
                  <a:defRPr/>
                </a:pPr>
                <a:r>
                  <a:rPr lang="ko-KR" altLang="en-US" sz="1400" b="1" dirty="0" smtClean="0">
                    <a:latin typeface="굴림" panose="020B0600000101010101" pitchFamily="50" charset="-127"/>
                  </a:rPr>
                  <a:t>마스터 파일에 없는 키 값을 가진 레코드를 수정하려는 경우</a:t>
                </a:r>
                <a:endParaRPr lang="en-US" altLang="ko-KR" sz="1400" b="1" dirty="0">
                  <a:latin typeface="굴림" panose="020B0600000101010101" pitchFamily="50" charset="-127"/>
                </a:endParaRPr>
              </a:p>
              <a:p>
                <a:pPr marL="266700" indent="-266700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ko-KR" sz="1400" b="1" dirty="0" smtClean="0">
                  <a:latin typeface="굴림" panose="020B0600000101010101" pitchFamily="50" charset="-127"/>
                </a:endParaRPr>
              </a:p>
              <a:p>
                <a:pPr marL="265113" indent="-265113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ko-KR" sz="1400" b="1" dirty="0" smtClean="0">
                  <a:latin typeface="굴림" panose="020B0600000101010101" pitchFamily="50" charset="-127"/>
                </a:endParaRPr>
              </a:p>
              <a:p>
                <a:pPr marL="265113" indent="-265113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ko-KR" sz="1400" b="1" i="0" dirty="0" smtClean="0">
                  <a:latin typeface="굴림" panose="020B0600000101010101" pitchFamily="50" charset="-127"/>
                </a:endParaRPr>
              </a:p>
              <a:p>
                <a:pPr marL="265113" indent="-265113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ko-KR" sz="1400" b="1" dirty="0">
                  <a:latin typeface="굴림" panose="020B0600000101010101" pitchFamily="50" charset="-127"/>
                </a:endParaRPr>
              </a:p>
              <a:p>
                <a:pPr marL="265113" indent="-265113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ko-KR" sz="1400" b="1" i="0" dirty="0">
                  <a:latin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089582"/>
                <a:ext cx="8229600" cy="52625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11627" y="361950"/>
            <a:ext cx="4331002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.4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순차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파일의 갱신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5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AC832F-7D7C-4FE7-B370-F35EA58BA25D}" type="slidenum">
              <a:rPr lang="ko-KR" altLang="en-US" b="1" smtClean="0"/>
              <a:t>36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9379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57200" y="1089582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dirty="0" smtClean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dirty="0" smtClean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 err="1" smtClean="0">
                <a:latin typeface="굴림" panose="020B0600000101010101" pitchFamily="50" charset="-127"/>
              </a:rPr>
              <a:t>transKey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트랜잭션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레코드 키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 </a:t>
            </a:r>
            <a:r>
              <a:rPr lang="en-US" altLang="ko-KR" sz="1400" b="1" dirty="0" err="1" smtClean="0">
                <a:latin typeface="굴림" panose="020B0600000101010101" pitchFamily="50" charset="-127"/>
              </a:rPr>
              <a:t>masterKey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마스터 레코드 키</a:t>
            </a:r>
            <a:endParaRPr lang="en-US" altLang="ko-KR" sz="1400" b="1" dirty="0" smtClean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marL="449263" indent="-2667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ko-KR" sz="1400" b="1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masterKey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&lt; 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transKey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인 경우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해당 마스터 레코드에 대한 변경이 없는 경우임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)</a:t>
            </a:r>
          </a:p>
          <a:p>
            <a:pPr marL="449263" indent="-266700">
              <a:spcBef>
                <a:spcPct val="0"/>
              </a:spcBef>
              <a:buFont typeface="+mj-lt"/>
              <a:buAutoNum type="arabicPeriod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803275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기존</a:t>
            </a:r>
            <a:r>
              <a:rPr lang="ko-KR" altLang="en-US" sz="1400" b="1" dirty="0" smtClean="0">
                <a:solidFill>
                  <a:schemeClr val="tx1"/>
                </a:solidFill>
                <a:latin typeface="굴림" panose="020B0600000101010101" pitchFamily="50" charset="-127"/>
              </a:rPr>
              <a:t> 마스터 레코드를 신 마스터 파일로 복사</a:t>
            </a:r>
            <a:endParaRPr lang="en-US" altLang="ko-KR" sz="1400" b="1" dirty="0" smtClean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marL="803275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다음 마스터 레코드를 읽어 옴</a:t>
            </a:r>
            <a:r>
              <a:rPr lang="ko-KR" altLang="en-US" sz="1400" b="1" dirty="0" smtClean="0">
                <a:solidFill>
                  <a:schemeClr val="tx1"/>
                </a:solidFill>
                <a:latin typeface="굴림" panose="020B0600000101010101" pitchFamily="50" charset="-127"/>
              </a:rPr>
              <a:t> </a:t>
            </a:r>
            <a:endParaRPr lang="en-US" altLang="ko-KR" sz="1400" b="1" dirty="0" smtClean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marL="449263" indent="-266700">
              <a:spcBef>
                <a:spcPct val="0"/>
              </a:spcBef>
              <a:buFont typeface="+mj-lt"/>
              <a:buAutoNum type="arabicPeriod"/>
              <a:defRPr/>
            </a:pPr>
            <a:endParaRPr lang="en-US" altLang="ko-KR" sz="1400" b="1" dirty="0" smtClean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marL="525463" indent="-342900">
              <a:spcBef>
                <a:spcPct val="0"/>
              </a:spcBef>
              <a:buFont typeface="+mj-lt"/>
              <a:buAutoNum type="arabicPeriod" startAt="2"/>
              <a:defRPr/>
            </a:pPr>
            <a:r>
              <a:rPr lang="en-US" altLang="ko-KR" sz="1400" b="1" dirty="0" err="1">
                <a:solidFill>
                  <a:srgbClr val="0000FF"/>
                </a:solidFill>
                <a:latin typeface="굴림" panose="020B0600000101010101" pitchFamily="50" charset="-127"/>
              </a:rPr>
              <a:t>masterKey</a:t>
            </a:r>
            <a:r>
              <a:rPr lang="en-US" altLang="ko-KR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rgbClr val="0000FF"/>
                </a:solidFill>
                <a:latin typeface="굴림" panose="020B0600000101010101" pitchFamily="50" charset="-127"/>
              </a:rPr>
              <a:t>transKey</a:t>
            </a:r>
            <a:r>
              <a:rPr lang="en-US" altLang="ko-KR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인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경우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마스터 파일로 레코드 수정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(C)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혹은 삭제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(D)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경우임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)</a:t>
            </a:r>
          </a:p>
          <a:p>
            <a:pPr marL="449263" indent="-266700">
              <a:spcBef>
                <a:spcPct val="0"/>
              </a:spcBef>
              <a:buFont typeface="+mj-lt"/>
              <a:buAutoNum type="arabicPeriod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358775">
              <a:spcBef>
                <a:spcPct val="0"/>
              </a:spcBef>
              <a:buNone/>
              <a:defRPr/>
            </a:pP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2.1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트랜잭션 레코드에서 갱신 타입이 수정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(C)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인 경우</a:t>
            </a:r>
            <a:endParaRPr lang="en-US" altLang="ko-KR" sz="14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803275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트랜잭션 레코드에서 수정 필드 값들을 마스터 레코드에 반영하여 신 마스터 파일에 삽입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803275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다음 트랜잭션 레코드를 읽어 옴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68313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358775">
              <a:spcBef>
                <a:spcPct val="0"/>
              </a:spcBef>
              <a:buNone/>
              <a:defRPr/>
            </a:pP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2.2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트랜잭션 </a:t>
            </a:r>
            <a:r>
              <a:rPr lang="ko-KR" altLang="en-US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레코드에서 갱신 타입이 수정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(D)</a:t>
            </a:r>
            <a:r>
              <a:rPr lang="ko-KR" altLang="en-US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인 경우</a:t>
            </a:r>
            <a:endParaRPr lang="en-US" altLang="ko-KR" sz="14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803275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마스트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레코드를 무시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신 마스터 파일에 반영하지 않아 삭제됨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</a:p>
          <a:p>
            <a:pPr marL="803275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다음 트랜잭션 레코드를 읽어 옴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68313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358775">
              <a:spcBef>
                <a:spcPct val="0"/>
              </a:spcBef>
              <a:buNone/>
              <a:defRPr/>
            </a:pP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2.3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트랜잭션 </a:t>
            </a:r>
            <a:r>
              <a:rPr lang="ko-KR" altLang="en-US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레코드에서 갱신 타입이 수정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(I)</a:t>
            </a:r>
            <a:r>
              <a:rPr lang="ko-KR" altLang="en-US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인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경우</a:t>
            </a:r>
            <a:endParaRPr lang="en-US" altLang="ko-KR" sz="14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803275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중복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레코드 오류 메시지 출력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803275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다음 트랜잭션 레코드를 읽어 옴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468313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11627" y="361950"/>
            <a:ext cx="4331002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.4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순차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파일의 갱신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43908" y="1302330"/>
            <a:ext cx="2672757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마스터 파일 갱신 방법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8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D0488-5BB8-49D6-ABD0-13CCD44613B2}" type="slidenum">
              <a:rPr lang="ko-KR" altLang="en-US" b="1" smtClean="0"/>
              <a:t>37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500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57200" y="1089582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>
              <a:spcBef>
                <a:spcPct val="0"/>
              </a:spcBef>
              <a:buNone/>
              <a:defRPr/>
            </a:pPr>
            <a:endParaRPr lang="en-US" altLang="ko-KR" sz="1400" b="1" dirty="0" smtClean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marL="182563">
              <a:spcBef>
                <a:spcPct val="0"/>
              </a:spcBef>
              <a:buNone/>
              <a:defRPr/>
            </a:pPr>
            <a:endParaRPr lang="en-US" altLang="ko-KR" sz="1400" b="1" dirty="0" smtClean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marL="525463" indent="-342900">
              <a:spcBef>
                <a:spcPct val="0"/>
              </a:spcBef>
              <a:buFont typeface="+mj-lt"/>
              <a:buAutoNum type="arabicPeriod" startAt="3"/>
              <a:defRPr/>
            </a:pPr>
            <a:r>
              <a:rPr lang="en-US" altLang="ko-KR" sz="1400" b="1" dirty="0" err="1">
                <a:solidFill>
                  <a:srgbClr val="0000FF"/>
                </a:solidFill>
                <a:latin typeface="굴림" panose="020B0600000101010101" pitchFamily="50" charset="-127"/>
              </a:rPr>
              <a:t>masterKey</a:t>
            </a:r>
            <a:r>
              <a:rPr lang="en-US" altLang="ko-KR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&gt; </a:t>
            </a:r>
            <a:r>
              <a:rPr lang="en-US" altLang="ko-KR" sz="1400" b="1" dirty="0" err="1">
                <a:solidFill>
                  <a:srgbClr val="0000FF"/>
                </a:solidFill>
                <a:latin typeface="굴림" panose="020B0600000101010101" pitchFamily="50" charset="-127"/>
              </a:rPr>
              <a:t>transKey</a:t>
            </a:r>
            <a:r>
              <a:rPr lang="en-US" altLang="ko-KR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인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경우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트랜잭션 레코드가 삽입할 레코드이거나 오류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68313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358775">
              <a:spcBef>
                <a:spcPct val="0"/>
              </a:spcBef>
              <a:buNone/>
              <a:defRPr/>
            </a:pP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3.1 </a:t>
            </a:r>
            <a:r>
              <a:rPr lang="ko-KR" altLang="en-US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트랜잭션 레코드에서 갱신 타입이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삽입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(I)</a:t>
            </a:r>
            <a:r>
              <a:rPr lang="ko-KR" altLang="en-US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인 경우</a:t>
            </a:r>
            <a:endParaRPr lang="en-US" altLang="ko-KR" sz="14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803275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latin typeface="굴림" panose="020B0600000101010101" pitchFamily="50" charset="-127"/>
              </a:rPr>
              <a:t>트랜잭션 레코드에서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필드 </a:t>
            </a:r>
            <a:r>
              <a:rPr lang="ko-KR" altLang="en-US" sz="1400" b="1" dirty="0">
                <a:latin typeface="굴림" panose="020B0600000101010101" pitchFamily="50" charset="-127"/>
              </a:rPr>
              <a:t>값들을 마스터 레코드에 반영하여 신 마스터 파일에 삽입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803275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latin typeface="굴림" panose="020B0600000101010101" pitchFamily="50" charset="-127"/>
              </a:rPr>
              <a:t>다음 트랜잭션 레코드를 읽어 옴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468313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358775">
              <a:spcBef>
                <a:spcPct val="0"/>
              </a:spcBef>
              <a:buNone/>
              <a:defRPr/>
            </a:pP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3.2 </a:t>
            </a:r>
            <a:r>
              <a:rPr lang="ko-KR" altLang="en-US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트랜잭션 레코드에서 갱신 타입이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수정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(C)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이거나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삭제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(D)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인 </a:t>
            </a:r>
            <a:r>
              <a:rPr lang="ko-KR" altLang="en-US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경우</a:t>
            </a:r>
            <a:endParaRPr lang="en-US" altLang="ko-KR" sz="14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803275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갱신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타입 오류 출력 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803275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다음 트랜잭션 레코드를 읽어 옴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538162">
              <a:spcBef>
                <a:spcPct val="0"/>
              </a:spcBef>
              <a:buNone/>
              <a:defRPr/>
            </a:pPr>
            <a:endParaRPr lang="en-US" altLang="ko-KR" sz="1400" b="1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marL="538162">
              <a:spcBef>
                <a:spcPct val="0"/>
              </a:spcBef>
              <a:buNone/>
              <a:defRPr/>
            </a:pPr>
            <a:endParaRPr lang="en-US" altLang="ko-KR" sz="1400" b="1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marL="266700" indent="-2667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11627" y="361950"/>
            <a:ext cx="4331002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.4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순차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파일의 갱신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43908" y="1302330"/>
            <a:ext cx="2672757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마스터 파일 갱신 방법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8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357008-48D4-4709-98F0-52158E736573}" type="slidenum">
              <a:rPr lang="ko-KR" altLang="en-US" b="1" smtClean="0"/>
              <a:t>38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5862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89583"/>
            <a:ext cx="8229600" cy="54609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538162">
              <a:spcBef>
                <a:spcPct val="0"/>
              </a:spcBef>
              <a:buNone/>
              <a:defRPr/>
            </a:pPr>
            <a:endParaRPr lang="en-US" altLang="ko-KR" sz="1400" b="1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marL="538162">
              <a:spcBef>
                <a:spcPct val="0"/>
              </a:spcBef>
              <a:buNone/>
              <a:defRPr/>
            </a:pPr>
            <a:endParaRPr lang="en-US" altLang="ko-KR" sz="1400" b="1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marL="266700" indent="-2667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11627" y="361950"/>
            <a:ext cx="4331002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순차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파일의 갱신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5940" y="1668414"/>
            <a:ext cx="4572000" cy="4865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1200" dirty="0" err="1"/>
              <a:t>sequentialUpdate</a:t>
            </a:r>
            <a:r>
              <a:rPr lang="ko-KR" altLang="en-US" sz="1200" dirty="0"/>
              <a:t>()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//갱신 코드 I: 삽입, C: 수정, D: 삭제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</a:t>
            </a:r>
            <a:r>
              <a:rPr lang="ko-KR" altLang="en-US" sz="1200" dirty="0" err="1"/>
              <a:t>getNextTrans</a:t>
            </a:r>
            <a:r>
              <a:rPr lang="ko-KR" altLang="en-US" sz="1200" dirty="0"/>
              <a:t>();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</a:t>
            </a:r>
            <a:r>
              <a:rPr lang="ko-KR" altLang="en-US" sz="1200" dirty="0" err="1"/>
              <a:t>getNextMaster</a:t>
            </a:r>
            <a:r>
              <a:rPr lang="ko-KR" altLang="en-US" sz="1200" dirty="0"/>
              <a:t>();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</a:t>
            </a:r>
            <a:r>
              <a:rPr lang="ko-KR" altLang="en-US" sz="1200" dirty="0" err="1">
                <a:solidFill>
                  <a:srgbClr val="0000FF"/>
                </a:solidFill>
              </a:rPr>
              <a:t>while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masterKey</a:t>
            </a:r>
            <a:r>
              <a:rPr lang="ko-KR" altLang="en-US" sz="1200" dirty="0"/>
              <a:t> != EOF </a:t>
            </a:r>
            <a:r>
              <a:rPr lang="ko-KR" altLang="en-US" sz="1200" dirty="0">
                <a:solidFill>
                  <a:srgbClr val="0000FF"/>
                </a:solidFill>
              </a:rPr>
              <a:t>and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transKey</a:t>
            </a:r>
            <a:r>
              <a:rPr lang="ko-KR" altLang="en-US" sz="1200" dirty="0"/>
              <a:t> != EOF) </a:t>
            </a:r>
            <a:r>
              <a:rPr lang="ko-KR" altLang="en-US" sz="1200" dirty="0" err="1">
                <a:solidFill>
                  <a:srgbClr val="0000FF"/>
                </a:solidFill>
              </a:rPr>
              <a:t>do</a:t>
            </a:r>
            <a:r>
              <a:rPr lang="ko-KR" altLang="en-US" sz="1200" dirty="0"/>
              <a:t> {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</a:t>
            </a:r>
            <a:r>
              <a:rPr lang="ko-KR" altLang="en-US" sz="1200" dirty="0" err="1">
                <a:solidFill>
                  <a:srgbClr val="0000FF"/>
                </a:solidFill>
              </a:rPr>
              <a:t>if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masterKey</a:t>
            </a:r>
            <a:r>
              <a:rPr lang="ko-KR" altLang="en-US" sz="1200" dirty="0"/>
              <a:t> &lt; </a:t>
            </a:r>
            <a:r>
              <a:rPr lang="ko-KR" altLang="en-US" sz="1200" dirty="0" err="1"/>
              <a:t>transKey</a:t>
            </a:r>
            <a:r>
              <a:rPr lang="ko-KR" altLang="en-US" sz="1200" dirty="0"/>
              <a:t>) </a:t>
            </a:r>
            <a:r>
              <a:rPr lang="ko-KR" altLang="en-US" sz="1200" dirty="0" err="1">
                <a:solidFill>
                  <a:srgbClr val="0000FF"/>
                </a:solidFill>
              </a:rPr>
              <a:t>then</a:t>
            </a:r>
            <a:r>
              <a:rPr lang="ko-KR" altLang="en-US" sz="1200" dirty="0"/>
              <a:t> {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</a:t>
            </a:r>
            <a:r>
              <a:rPr lang="ko-KR" altLang="en-US" sz="1200" dirty="0" err="1">
                <a:solidFill>
                  <a:srgbClr val="0000FF"/>
                </a:solidFill>
              </a:rPr>
              <a:t>output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master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record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new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master</a:t>
            </a:r>
            <a:r>
              <a:rPr lang="ko-KR" altLang="en-US" sz="1200" dirty="0"/>
              <a:t>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</a:t>
            </a:r>
            <a:r>
              <a:rPr lang="ko-KR" altLang="en-US" sz="1200" dirty="0" err="1"/>
              <a:t>getNextMaster</a:t>
            </a:r>
            <a:r>
              <a:rPr lang="ko-KR" altLang="en-US" sz="1200" dirty="0"/>
              <a:t>();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} </a:t>
            </a:r>
            <a:r>
              <a:rPr lang="ko-KR" altLang="en-US" sz="1200" dirty="0" err="1">
                <a:solidFill>
                  <a:srgbClr val="0000FF"/>
                </a:solidFill>
              </a:rPr>
              <a:t>else</a:t>
            </a:r>
            <a:r>
              <a:rPr lang="ko-KR" altLang="en-US" sz="1200" dirty="0"/>
              <a:t> { //</a:t>
            </a:r>
            <a:r>
              <a:rPr lang="ko-KR" altLang="en-US" sz="1200" dirty="0" err="1"/>
              <a:t>masterKey</a:t>
            </a:r>
            <a:r>
              <a:rPr lang="ko-KR" altLang="en-US" sz="1200" dirty="0"/>
              <a:t> &gt;= </a:t>
            </a:r>
            <a:r>
              <a:rPr lang="ko-KR" altLang="en-US" sz="1200" dirty="0" err="1"/>
              <a:t>transKey인</a:t>
            </a:r>
            <a:r>
              <a:rPr lang="ko-KR" altLang="en-US" sz="1200" dirty="0"/>
              <a:t> 경우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</a:t>
            </a:r>
            <a:r>
              <a:rPr lang="ko-KR" altLang="en-US" sz="1200" dirty="0" smtClean="0"/>
              <a:t>     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if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(</a:t>
            </a:r>
            <a:r>
              <a:rPr lang="ko-KR" altLang="en-US" sz="1200" dirty="0" err="1"/>
              <a:t>masterKey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transKey</a:t>
            </a:r>
            <a:r>
              <a:rPr lang="ko-KR" altLang="en-US" sz="1200" dirty="0"/>
              <a:t>) </a:t>
            </a:r>
            <a:r>
              <a:rPr lang="ko-KR" altLang="en-US" sz="1200" dirty="0" err="1">
                <a:solidFill>
                  <a:srgbClr val="0000FF"/>
                </a:solidFill>
              </a:rPr>
              <a:t>then</a:t>
            </a:r>
            <a:r>
              <a:rPr lang="ko-KR" altLang="en-US" sz="1200" dirty="0"/>
              <a:t> {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</a:t>
            </a:r>
            <a:r>
              <a:rPr lang="ko-KR" altLang="en-US" sz="1200" dirty="0" smtClean="0"/>
              <a:t>       </a:t>
            </a:r>
            <a:r>
              <a:rPr lang="ko-KR" altLang="en-US" sz="1200" dirty="0" err="1">
                <a:solidFill>
                  <a:srgbClr val="0000FF"/>
                </a:solidFill>
              </a:rPr>
              <a:t>case</a:t>
            </a:r>
            <a:r>
              <a:rPr lang="ko-KR" altLang="en-US" sz="1200" dirty="0"/>
              <a:t> {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</a:t>
            </a:r>
            <a:r>
              <a:rPr lang="ko-KR" altLang="en-US" sz="1200" dirty="0" smtClean="0"/>
              <a:t>       </a:t>
            </a:r>
            <a:r>
              <a:rPr lang="ko-KR" altLang="en-US" sz="1200" dirty="0" err="1"/>
              <a:t>code</a:t>
            </a:r>
            <a:r>
              <a:rPr lang="ko-KR" altLang="en-US" sz="1200" dirty="0"/>
              <a:t> = '</a:t>
            </a:r>
            <a:r>
              <a:rPr lang="ko-KR" altLang="en-US" sz="1200" dirty="0" err="1"/>
              <a:t>I</a:t>
            </a:r>
            <a:r>
              <a:rPr lang="ko-KR" altLang="en-US" sz="1200" dirty="0"/>
              <a:t>':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</a:t>
            </a:r>
            <a:r>
              <a:rPr lang="ko-KR" altLang="en-US" sz="1200" dirty="0" smtClean="0"/>
              <a:t>        </a:t>
            </a:r>
            <a:r>
              <a:rPr lang="ko-KR" altLang="en-US" sz="1200" dirty="0" err="1">
                <a:solidFill>
                  <a:srgbClr val="0000FF"/>
                </a:solidFill>
              </a:rPr>
              <a:t>print</a:t>
            </a:r>
            <a:r>
              <a:rPr lang="ko-KR" altLang="en-US" sz="1200" dirty="0"/>
              <a:t> "</a:t>
            </a:r>
            <a:r>
              <a:rPr lang="ko-KR" altLang="en-US" sz="1200" dirty="0" err="1"/>
              <a:t>errer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duplicate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record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key</a:t>
            </a:r>
            <a:r>
              <a:rPr lang="ko-KR" altLang="en-US" sz="1200" dirty="0"/>
              <a:t>';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 </a:t>
            </a:r>
            <a:r>
              <a:rPr lang="ko-KR" altLang="en-US" sz="1200" dirty="0" smtClean="0"/>
              <a:t>      </a:t>
            </a:r>
            <a:r>
              <a:rPr lang="ko-KR" altLang="en-US" sz="1200" dirty="0" err="1" smtClean="0"/>
              <a:t>getNextTrans</a:t>
            </a:r>
            <a:r>
              <a:rPr lang="ko-KR" altLang="en-US" sz="1200" dirty="0"/>
              <a:t>();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</a:t>
            </a:r>
            <a:r>
              <a:rPr lang="ko-KR" altLang="en-US" sz="1200" dirty="0" smtClean="0"/>
              <a:t>      </a:t>
            </a:r>
            <a:r>
              <a:rPr lang="ko-KR" altLang="en-US" sz="1200" dirty="0" err="1" smtClean="0"/>
              <a:t>code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= 'C':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</a:t>
            </a:r>
            <a:r>
              <a:rPr lang="ko-KR" altLang="en-US" sz="1200" dirty="0" smtClean="0"/>
              <a:t>       </a:t>
            </a:r>
            <a:r>
              <a:rPr lang="ko-KR" altLang="en-US" sz="1200" dirty="0" err="1"/>
              <a:t>make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change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master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record</a:t>
            </a:r>
            <a:r>
              <a:rPr lang="ko-KR" altLang="en-US" sz="1200" dirty="0"/>
              <a:t>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 </a:t>
            </a:r>
            <a:r>
              <a:rPr lang="ko-KR" altLang="en-US" sz="1200" dirty="0" smtClean="0"/>
              <a:t>      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output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master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record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new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master</a:t>
            </a:r>
            <a:r>
              <a:rPr lang="ko-KR" altLang="en-US" sz="1200" dirty="0"/>
              <a:t>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 </a:t>
            </a:r>
            <a:r>
              <a:rPr lang="ko-KR" altLang="en-US" sz="1200" dirty="0" smtClean="0"/>
              <a:t>      </a:t>
            </a:r>
            <a:r>
              <a:rPr lang="ko-KR" altLang="en-US" sz="1200" dirty="0" err="1" smtClean="0"/>
              <a:t>getNextTrans</a:t>
            </a:r>
            <a:r>
              <a:rPr lang="ko-KR" altLang="en-US" sz="1200" dirty="0"/>
              <a:t>();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 </a:t>
            </a:r>
            <a:r>
              <a:rPr lang="ko-KR" altLang="en-US" sz="1200" dirty="0" smtClean="0"/>
              <a:t>      </a:t>
            </a:r>
            <a:r>
              <a:rPr lang="ko-KR" altLang="en-US" sz="1200" dirty="0" err="1" smtClean="0"/>
              <a:t>getNextMaster</a:t>
            </a:r>
            <a:r>
              <a:rPr lang="ko-KR" altLang="en-US" sz="1200" dirty="0"/>
              <a:t>();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</a:t>
            </a:r>
            <a:r>
              <a:rPr lang="ko-KR" altLang="en-US" sz="1200" dirty="0" smtClean="0"/>
              <a:t>      </a:t>
            </a:r>
            <a:r>
              <a:rPr lang="ko-KR" altLang="en-US" sz="1200" dirty="0" err="1" smtClean="0"/>
              <a:t>code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= '</a:t>
            </a:r>
            <a:r>
              <a:rPr lang="ko-KR" altLang="en-US" sz="1200" dirty="0" err="1"/>
              <a:t>D</a:t>
            </a:r>
            <a:r>
              <a:rPr lang="ko-KR" altLang="en-US" sz="1200" dirty="0"/>
              <a:t>':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</a:t>
            </a:r>
            <a:r>
              <a:rPr lang="ko-KR" altLang="en-US" sz="1200" dirty="0" smtClean="0"/>
              <a:t>       </a:t>
            </a:r>
            <a:r>
              <a:rPr lang="ko-KR" altLang="en-US" sz="1200" dirty="0" err="1" smtClean="0"/>
              <a:t>getNextMaster</a:t>
            </a:r>
            <a:r>
              <a:rPr lang="ko-KR" altLang="en-US" sz="1200" dirty="0"/>
              <a:t>();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 </a:t>
            </a:r>
            <a:r>
              <a:rPr lang="ko-KR" altLang="en-US" sz="1200" dirty="0" smtClean="0"/>
              <a:t>      </a:t>
            </a:r>
            <a:r>
              <a:rPr lang="ko-KR" altLang="en-US" sz="1200" dirty="0" err="1" smtClean="0"/>
              <a:t>getNextTrans</a:t>
            </a:r>
            <a:r>
              <a:rPr lang="ko-KR" altLang="en-US" sz="1200" dirty="0"/>
              <a:t>();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</a:t>
            </a:r>
            <a:r>
              <a:rPr lang="ko-KR" altLang="en-US" sz="1200" dirty="0" smtClean="0"/>
              <a:t>      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else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: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</a:t>
            </a:r>
            <a:r>
              <a:rPr lang="ko-KR" altLang="en-US" sz="1200" dirty="0" smtClean="0"/>
              <a:t>       </a:t>
            </a:r>
            <a:r>
              <a:rPr lang="ko-KR" altLang="en-US" sz="1200" dirty="0" err="1">
                <a:solidFill>
                  <a:srgbClr val="0000FF"/>
                </a:solidFill>
              </a:rPr>
              <a:t>print</a:t>
            </a:r>
            <a:r>
              <a:rPr lang="ko-KR" altLang="en-US" sz="1200" dirty="0"/>
              <a:t> '</a:t>
            </a:r>
            <a:r>
              <a:rPr lang="ko-KR" altLang="en-US" sz="1200" dirty="0" err="1"/>
              <a:t>error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invalid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update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code</a:t>
            </a:r>
            <a:r>
              <a:rPr lang="ko-KR" altLang="en-US" sz="1200" dirty="0"/>
              <a:t>';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 </a:t>
            </a:r>
            <a:r>
              <a:rPr lang="ko-KR" altLang="en-US" sz="1200" dirty="0" smtClean="0"/>
              <a:t>      </a:t>
            </a:r>
            <a:r>
              <a:rPr lang="ko-KR" altLang="en-US" sz="1200" dirty="0" err="1" smtClean="0"/>
              <a:t>getNextTrans</a:t>
            </a:r>
            <a:r>
              <a:rPr lang="ko-KR" altLang="en-US" sz="1200" dirty="0"/>
              <a:t>();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</a:t>
            </a:r>
            <a:r>
              <a:rPr lang="ko-KR" altLang="en-US" sz="1200" dirty="0" smtClean="0"/>
              <a:t>        } </a:t>
            </a:r>
            <a:r>
              <a:rPr lang="ko-KR" altLang="en-US" sz="1200" dirty="0"/>
              <a:t>// </a:t>
            </a:r>
            <a:r>
              <a:rPr lang="ko-KR" altLang="en-US" sz="1200" dirty="0" err="1"/>
              <a:t>end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case</a:t>
            </a:r>
            <a:endParaRPr lang="ko-KR" altLang="en-US" sz="1200" dirty="0"/>
          </a:p>
          <a:p>
            <a:pPr>
              <a:lnSpc>
                <a:spcPts val="1200"/>
              </a:lnSpc>
            </a:pPr>
            <a:r>
              <a:rPr lang="ko-KR" altLang="en-US" sz="1200" dirty="0"/>
              <a:t>    </a:t>
            </a:r>
            <a:r>
              <a:rPr lang="ko-KR" altLang="en-US" sz="1200" dirty="0" smtClean="0"/>
              <a:t>     } </a:t>
            </a:r>
            <a:r>
              <a:rPr lang="ko-KR" altLang="en-US" sz="1200" dirty="0" err="1">
                <a:solidFill>
                  <a:srgbClr val="0000FF"/>
                </a:solidFill>
              </a:rPr>
              <a:t>else</a:t>
            </a:r>
            <a:r>
              <a:rPr lang="ko-KR" altLang="en-US" sz="1200" dirty="0"/>
              <a:t> { // </a:t>
            </a:r>
            <a:r>
              <a:rPr lang="ko-KR" altLang="en-US" sz="1200" dirty="0" err="1"/>
              <a:t>masterKey</a:t>
            </a:r>
            <a:r>
              <a:rPr lang="ko-KR" altLang="en-US" sz="1200" dirty="0"/>
              <a:t> &gt; </a:t>
            </a:r>
            <a:r>
              <a:rPr lang="ko-KR" altLang="en-US" sz="1200" dirty="0" err="1"/>
              <a:t>transKey인</a:t>
            </a:r>
            <a:r>
              <a:rPr lang="ko-KR" altLang="en-US" sz="1200" dirty="0"/>
              <a:t> 경우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</a:t>
            </a:r>
            <a:r>
              <a:rPr lang="ko-KR" altLang="en-US" sz="1200" dirty="0" err="1" smtClean="0"/>
              <a:t>noMatch</a:t>
            </a:r>
            <a:r>
              <a:rPr lang="ko-KR" altLang="en-US" sz="1200" dirty="0"/>
              <a:t>();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</a:t>
            </a:r>
            <a:r>
              <a:rPr lang="ko-KR" altLang="en-US" sz="1200" dirty="0" smtClean="0"/>
              <a:t>     }</a:t>
            </a:r>
            <a:endParaRPr lang="ko-KR" altLang="en-US" sz="1200" dirty="0"/>
          </a:p>
          <a:p>
            <a:pPr>
              <a:lnSpc>
                <a:spcPts val="1200"/>
              </a:lnSpc>
            </a:pPr>
            <a:r>
              <a:rPr lang="ko-KR" altLang="en-US" sz="1200" dirty="0"/>
              <a:t>    </a:t>
            </a:r>
            <a:r>
              <a:rPr lang="ko-KR" altLang="en-US" sz="1200" dirty="0" smtClean="0"/>
              <a:t>}</a:t>
            </a:r>
            <a:endParaRPr lang="ko-KR" altLang="en-US" sz="1200" dirty="0"/>
          </a:p>
          <a:p>
            <a:pPr>
              <a:lnSpc>
                <a:spcPts val="1200"/>
              </a:lnSpc>
            </a:pPr>
            <a:r>
              <a:rPr lang="ko-KR" altLang="en-US" sz="1200" dirty="0" err="1">
                <a:solidFill>
                  <a:srgbClr val="0000FF"/>
                </a:solidFill>
              </a:rPr>
              <a:t>end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/>
              <a:t>// </a:t>
            </a:r>
            <a:r>
              <a:rPr lang="ko-KR" altLang="en-US" sz="1200" dirty="0" err="1"/>
              <a:t>sequentialUpdate</a:t>
            </a:r>
            <a:r>
              <a:rPr lang="ko-KR" altLang="en-US" sz="1200" dirty="0" smtClean="0"/>
              <a:t>()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343908" y="1302330"/>
            <a:ext cx="2672757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마스터 파일 갱신 알고리즘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21548" y="1498624"/>
            <a:ext cx="4572000" cy="4865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endParaRPr lang="ko-KR" altLang="en-US" sz="1200" dirty="0"/>
          </a:p>
          <a:p>
            <a:pPr>
              <a:lnSpc>
                <a:spcPts val="1200"/>
              </a:lnSpc>
            </a:pPr>
            <a:r>
              <a:rPr lang="ko-KR" altLang="en-US" sz="1200" dirty="0" err="1"/>
              <a:t>getNextTrans</a:t>
            </a:r>
            <a:r>
              <a:rPr lang="ko-KR" altLang="en-US" sz="1200" dirty="0"/>
              <a:t>()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</a:t>
            </a:r>
            <a:r>
              <a:rPr lang="ko-KR" altLang="en-US" sz="1200" dirty="0" err="1">
                <a:solidFill>
                  <a:srgbClr val="0000FF"/>
                </a:solidFill>
              </a:rPr>
              <a:t>if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trans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end</a:t>
            </a:r>
            <a:r>
              <a:rPr lang="ko-KR" altLang="en-US" sz="1200" dirty="0"/>
              <a:t>-of-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)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then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transKey</a:t>
            </a:r>
            <a:r>
              <a:rPr lang="ko-KR" altLang="en-US" sz="1200" dirty="0"/>
              <a:t> &lt;- EOF</a:t>
            </a:r>
          </a:p>
          <a:p>
            <a:pPr>
              <a:lnSpc>
                <a:spcPts val="1200"/>
              </a:lnSpc>
            </a:pPr>
            <a:r>
              <a:rPr lang="ko-KR" altLang="en-US" sz="1200" dirty="0">
                <a:solidFill>
                  <a:srgbClr val="0000FF"/>
                </a:solidFill>
              </a:rPr>
              <a:t>  </a:t>
            </a:r>
            <a:r>
              <a:rPr lang="ko-KR" altLang="en-US" sz="1200" dirty="0" err="1">
                <a:solidFill>
                  <a:srgbClr val="0000FF"/>
                </a:solidFill>
              </a:rPr>
              <a:t>else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</a:rPr>
              <a:t>input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 err="1"/>
              <a:t>transaction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record</a:t>
            </a:r>
            <a:r>
              <a:rPr lang="ko-KR" altLang="en-US" sz="1200" dirty="0"/>
              <a:t>;</a:t>
            </a:r>
          </a:p>
          <a:p>
            <a:pPr>
              <a:lnSpc>
                <a:spcPts val="1200"/>
              </a:lnSpc>
            </a:pPr>
            <a:r>
              <a:rPr lang="ko-KR" altLang="en-US" sz="1200" dirty="0" err="1">
                <a:solidFill>
                  <a:srgbClr val="0000FF"/>
                </a:solidFill>
              </a:rPr>
              <a:t>end</a:t>
            </a:r>
            <a:r>
              <a:rPr lang="ko-KR" altLang="en-US" sz="1200" dirty="0"/>
              <a:t> // </a:t>
            </a:r>
            <a:r>
              <a:rPr lang="ko-KR" altLang="en-US" sz="1200" dirty="0" err="1"/>
              <a:t>getNextTrans</a:t>
            </a:r>
            <a:r>
              <a:rPr lang="ko-KR" altLang="en-US" sz="1200" dirty="0"/>
              <a:t>()</a:t>
            </a:r>
          </a:p>
          <a:p>
            <a:pPr>
              <a:lnSpc>
                <a:spcPts val="1200"/>
              </a:lnSpc>
            </a:pPr>
            <a:endParaRPr lang="ko-KR" altLang="en-US" sz="1200" dirty="0"/>
          </a:p>
          <a:p>
            <a:pPr>
              <a:lnSpc>
                <a:spcPts val="1200"/>
              </a:lnSpc>
            </a:pPr>
            <a:r>
              <a:rPr lang="ko-KR" altLang="en-US" sz="1200" dirty="0" err="1"/>
              <a:t>getNextMaster</a:t>
            </a:r>
            <a:r>
              <a:rPr lang="ko-KR" altLang="en-US" sz="1200" dirty="0"/>
              <a:t>()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</a:rPr>
              <a:t>if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/>
              <a:t>(</a:t>
            </a:r>
            <a:r>
              <a:rPr lang="ko-KR" altLang="en-US" sz="1200" dirty="0" err="1"/>
              <a:t>master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end</a:t>
            </a:r>
            <a:r>
              <a:rPr lang="ko-KR" altLang="en-US" sz="1200" dirty="0"/>
              <a:t>-of-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)</a:t>
            </a:r>
          </a:p>
          <a:p>
            <a:pPr>
              <a:lnSpc>
                <a:spcPts val="1200"/>
              </a:lnSpc>
            </a:pPr>
            <a:r>
              <a:rPr lang="ko-KR" altLang="en-US" sz="1200" dirty="0">
                <a:solidFill>
                  <a:srgbClr val="0000FF"/>
                </a:solidFill>
              </a:rPr>
              <a:t>  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then</a:t>
            </a:r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r>
              <a:rPr lang="ko-KR" altLang="en-US" sz="1200" dirty="0" err="1"/>
              <a:t>masterKey</a:t>
            </a:r>
            <a:r>
              <a:rPr lang="ko-KR" altLang="en-US" sz="1200" dirty="0"/>
              <a:t> &lt;- EOF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</a:t>
            </a:r>
            <a:r>
              <a:rPr lang="ko-KR" altLang="en-US" sz="1200" dirty="0" err="1">
                <a:solidFill>
                  <a:srgbClr val="0000FF"/>
                </a:solidFill>
              </a:rPr>
              <a:t>else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</a:rPr>
              <a:t>input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 err="1"/>
              <a:t>master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record</a:t>
            </a:r>
            <a:r>
              <a:rPr lang="ko-KR" altLang="en-US" sz="1200" dirty="0"/>
              <a:t>;</a:t>
            </a:r>
          </a:p>
          <a:p>
            <a:pPr>
              <a:lnSpc>
                <a:spcPts val="1200"/>
              </a:lnSpc>
            </a:pPr>
            <a:r>
              <a:rPr lang="ko-KR" altLang="en-US" sz="1200" dirty="0" err="1">
                <a:solidFill>
                  <a:srgbClr val="0000FF"/>
                </a:solidFill>
              </a:rPr>
              <a:t>end</a:t>
            </a:r>
            <a:r>
              <a:rPr lang="ko-KR" altLang="en-US" sz="1200" dirty="0"/>
              <a:t> // </a:t>
            </a:r>
            <a:r>
              <a:rPr lang="ko-KR" altLang="en-US" sz="1200" dirty="0" err="1"/>
              <a:t>getNextMater</a:t>
            </a:r>
            <a:r>
              <a:rPr lang="ko-KR" altLang="en-US" sz="1200" dirty="0"/>
              <a:t>()</a:t>
            </a:r>
          </a:p>
          <a:p>
            <a:pPr>
              <a:lnSpc>
                <a:spcPts val="1200"/>
              </a:lnSpc>
            </a:pPr>
            <a:endParaRPr lang="ko-KR" altLang="en-US" sz="1200" dirty="0"/>
          </a:p>
          <a:p>
            <a:pPr>
              <a:lnSpc>
                <a:spcPts val="1200"/>
              </a:lnSpc>
            </a:pPr>
            <a:r>
              <a:rPr lang="ko-KR" altLang="en-US" sz="1200" dirty="0" err="1"/>
              <a:t>noMatch</a:t>
            </a:r>
            <a:r>
              <a:rPr lang="ko-KR" altLang="en-US" sz="1200" dirty="0"/>
              <a:t>()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//</a:t>
            </a:r>
            <a:r>
              <a:rPr lang="ko-KR" altLang="en-US" sz="1200" dirty="0" err="1"/>
              <a:t>msterKey</a:t>
            </a:r>
            <a:r>
              <a:rPr lang="ko-KR" altLang="en-US" sz="1200" dirty="0"/>
              <a:t> &gt; </a:t>
            </a:r>
            <a:r>
              <a:rPr lang="ko-KR" altLang="en-US" sz="1200" dirty="0" err="1"/>
              <a:t>transKey인</a:t>
            </a:r>
            <a:r>
              <a:rPr lang="ko-KR" altLang="en-US" sz="1200" dirty="0"/>
              <a:t> 경우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case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{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</a:t>
            </a:r>
            <a:r>
              <a:rPr lang="ko-KR" altLang="en-US" sz="1200" dirty="0" smtClean="0"/>
              <a:t>   </a:t>
            </a:r>
            <a:r>
              <a:rPr lang="ko-KR" altLang="en-US" sz="1200" dirty="0" err="1" smtClean="0"/>
              <a:t>code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= '</a:t>
            </a:r>
            <a:r>
              <a:rPr lang="ko-KR" altLang="en-US" sz="1200" dirty="0" err="1"/>
              <a:t>I</a:t>
            </a:r>
            <a:r>
              <a:rPr lang="ko-KR" altLang="en-US" sz="1200" dirty="0"/>
              <a:t>':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</a:t>
            </a:r>
            <a:r>
              <a:rPr lang="ko-KR" altLang="en-US" sz="1200" dirty="0" smtClean="0"/>
              <a:t>       </a:t>
            </a:r>
            <a:r>
              <a:rPr lang="ko-KR" altLang="en-US" sz="1200" dirty="0" err="1"/>
              <a:t>build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new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record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from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trans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record</a:t>
            </a:r>
            <a:r>
              <a:rPr lang="ko-KR" altLang="en-US" sz="1200" dirty="0"/>
              <a:t>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</a:t>
            </a:r>
            <a:r>
              <a:rPr lang="ko-KR" altLang="en-US" sz="1200" dirty="0" smtClean="0"/>
              <a:t>      </a:t>
            </a:r>
            <a:r>
              <a:rPr lang="ko-KR" altLang="en-US" sz="1200" dirty="0" err="1">
                <a:solidFill>
                  <a:srgbClr val="0000FF"/>
                </a:solidFill>
              </a:rPr>
              <a:t>output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 err="1"/>
              <a:t>new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record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new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master</a:t>
            </a:r>
            <a:r>
              <a:rPr lang="ko-KR" altLang="en-US" sz="1200" dirty="0"/>
              <a:t>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</a:t>
            </a:r>
            <a:r>
              <a:rPr lang="ko-KR" altLang="en-US" sz="1200" dirty="0" smtClean="0"/>
              <a:t>     </a:t>
            </a:r>
            <a:r>
              <a:rPr lang="ko-KR" altLang="en-US" sz="1200" dirty="0" err="1"/>
              <a:t>getNextTrans</a:t>
            </a:r>
            <a:r>
              <a:rPr lang="ko-KR" altLang="en-US" sz="1200" dirty="0"/>
              <a:t>();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</a:t>
            </a:r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code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= 'C':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</a:t>
            </a:r>
            <a:r>
              <a:rPr lang="ko-KR" altLang="en-US" sz="1200" dirty="0" smtClean="0"/>
              <a:t>      </a:t>
            </a:r>
            <a:r>
              <a:rPr lang="ko-KR" altLang="en-US" sz="1200" dirty="0" err="1">
                <a:solidFill>
                  <a:srgbClr val="0000FF"/>
                </a:solidFill>
              </a:rPr>
              <a:t>print</a:t>
            </a:r>
            <a:r>
              <a:rPr lang="ko-KR" altLang="en-US" sz="1200" dirty="0"/>
              <a:t> '</a:t>
            </a:r>
            <a:r>
              <a:rPr lang="ko-KR" altLang="en-US" sz="1200" dirty="0" err="1"/>
              <a:t>error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no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matching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master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record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trans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key</a:t>
            </a:r>
            <a:r>
              <a:rPr lang="ko-KR" altLang="en-US" sz="1200" dirty="0"/>
              <a:t>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</a:t>
            </a:r>
            <a:r>
              <a:rPr lang="ko-KR" altLang="en-US" sz="1200" dirty="0" smtClean="0"/>
              <a:t>     </a:t>
            </a:r>
            <a:r>
              <a:rPr lang="ko-KR" altLang="en-US" sz="1200" dirty="0" err="1"/>
              <a:t>getNextTrans</a:t>
            </a:r>
            <a:r>
              <a:rPr lang="ko-KR" altLang="en-US" sz="1200" dirty="0"/>
              <a:t>();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</a:t>
            </a:r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code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= '</a:t>
            </a:r>
            <a:r>
              <a:rPr lang="ko-KR" altLang="en-US" sz="1200" dirty="0" err="1"/>
              <a:t>D</a:t>
            </a:r>
            <a:r>
              <a:rPr lang="ko-KR" altLang="en-US" sz="1200" dirty="0"/>
              <a:t>':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</a:t>
            </a:r>
            <a:r>
              <a:rPr lang="ko-KR" altLang="en-US" sz="1200" dirty="0" smtClean="0"/>
              <a:t>      </a:t>
            </a:r>
            <a:r>
              <a:rPr lang="ko-KR" altLang="en-US" sz="1200" dirty="0" err="1">
                <a:solidFill>
                  <a:srgbClr val="0000FF"/>
                </a:solidFill>
              </a:rPr>
              <a:t>print</a:t>
            </a:r>
            <a:r>
              <a:rPr lang="ko-KR" altLang="en-US" sz="1200" dirty="0"/>
              <a:t> '</a:t>
            </a:r>
            <a:r>
              <a:rPr lang="ko-KR" altLang="en-US" sz="1200" dirty="0" err="1"/>
              <a:t>error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no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matching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master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record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trans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key</a:t>
            </a:r>
            <a:r>
              <a:rPr lang="ko-KR" altLang="en-US" sz="1200" dirty="0"/>
              <a:t>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</a:t>
            </a:r>
            <a:r>
              <a:rPr lang="ko-KR" altLang="en-US" sz="1200" dirty="0" smtClean="0"/>
              <a:t>     </a:t>
            </a:r>
            <a:r>
              <a:rPr lang="ko-KR" altLang="en-US" sz="1200" dirty="0" err="1"/>
              <a:t>getNextTrans</a:t>
            </a:r>
            <a:r>
              <a:rPr lang="ko-KR" altLang="en-US" sz="1200" dirty="0"/>
              <a:t>();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 smtClean="0">
                <a:solidFill>
                  <a:srgbClr val="0000FF"/>
                </a:solidFill>
              </a:rPr>
              <a:t>  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else</a:t>
            </a:r>
            <a:r>
              <a:rPr lang="ko-KR" altLang="en-US" sz="1200" dirty="0"/>
              <a:t>: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</a:t>
            </a:r>
            <a:r>
              <a:rPr lang="ko-KR" altLang="en-US" sz="1200" dirty="0" smtClean="0"/>
              <a:t>      </a:t>
            </a:r>
            <a:r>
              <a:rPr lang="ko-KR" altLang="en-US" sz="1200" dirty="0" err="1">
                <a:solidFill>
                  <a:srgbClr val="0000FF"/>
                </a:solidFill>
              </a:rPr>
              <a:t>print</a:t>
            </a:r>
            <a:r>
              <a:rPr lang="ko-KR" altLang="en-US" sz="1200" dirty="0"/>
              <a:t> '</a:t>
            </a:r>
            <a:r>
              <a:rPr lang="ko-KR" altLang="en-US" sz="1200" dirty="0" err="1"/>
              <a:t>error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invalid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update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code</a:t>
            </a:r>
            <a:r>
              <a:rPr lang="ko-KR" altLang="en-US" sz="1200" dirty="0"/>
              <a:t>';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</a:t>
            </a:r>
            <a:r>
              <a:rPr lang="ko-KR" altLang="en-US" sz="1200" dirty="0" smtClean="0"/>
              <a:t>     </a:t>
            </a:r>
            <a:r>
              <a:rPr lang="ko-KR" altLang="en-US" sz="1200" dirty="0" err="1"/>
              <a:t>getNextTrans</a:t>
            </a:r>
            <a:r>
              <a:rPr lang="ko-KR" altLang="en-US" sz="1200" dirty="0"/>
              <a:t>();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</a:t>
            </a:r>
            <a:r>
              <a:rPr lang="ko-KR" altLang="en-US" sz="1200" dirty="0" smtClean="0"/>
              <a:t>} </a:t>
            </a:r>
            <a:r>
              <a:rPr lang="ko-KR" altLang="en-US" sz="1200" dirty="0"/>
              <a:t>// </a:t>
            </a:r>
            <a:r>
              <a:rPr lang="ko-KR" altLang="en-US" sz="1200" dirty="0" err="1"/>
              <a:t>end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case</a:t>
            </a:r>
            <a:endParaRPr lang="ko-KR" altLang="en-US" sz="1200" dirty="0"/>
          </a:p>
          <a:p>
            <a:pPr>
              <a:lnSpc>
                <a:spcPts val="1200"/>
              </a:lnSpc>
            </a:pPr>
            <a:r>
              <a:rPr lang="ko-KR" altLang="en-US" sz="1200" dirty="0" err="1">
                <a:solidFill>
                  <a:srgbClr val="0000FF"/>
                </a:solidFill>
              </a:rPr>
              <a:t>end</a:t>
            </a:r>
            <a:r>
              <a:rPr lang="ko-KR" altLang="en-US" sz="1200" dirty="0"/>
              <a:t> // </a:t>
            </a:r>
            <a:r>
              <a:rPr lang="ko-KR" altLang="en-US" sz="1200" dirty="0" err="1"/>
              <a:t>noMatch</a:t>
            </a:r>
            <a:r>
              <a:rPr lang="ko-KR" altLang="en-US" sz="1200" dirty="0"/>
              <a:t>()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93861" y="6570001"/>
            <a:ext cx="6981914" cy="365125"/>
          </a:xfrm>
        </p:spPr>
        <p:txBody>
          <a:bodyPr/>
          <a:lstStyle/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  <p:sp>
        <p:nvSpPr>
          <p:cNvPr id="12" name="슬라이드 번호 개체 틀 1"/>
          <p:cNvSpPr txBox="1">
            <a:spLocks/>
          </p:cNvSpPr>
          <p:nvPr/>
        </p:nvSpPr>
        <p:spPr>
          <a:xfrm>
            <a:off x="6457950" y="65358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B2AEB8-6AB3-47E0-B2A1-FF5AF31DB0F3}" type="slidenum">
              <a:rPr lang="ko-KR" altLang="en-US" b="1" smtClean="0"/>
              <a:t>39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036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 err="1" smtClean="0">
                <a:latin typeface="굴림" panose="020B0600000101010101" pitchFamily="50" charset="-127"/>
              </a:rPr>
              <a:t>fputc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en-US" altLang="ko-KR" sz="1400" b="1" dirty="0" err="1" smtClean="0">
                <a:latin typeface="굴림" panose="020B0600000101010101" pitchFamily="50" charset="-127"/>
              </a:rPr>
              <a:t>ch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en-US" altLang="ko-KR" sz="1400" b="1" dirty="0" err="1" smtClean="0">
                <a:latin typeface="굴림" panose="020B0600000101010101" pitchFamily="50" charset="-127"/>
              </a:rPr>
              <a:t>fp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 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문자 </a:t>
            </a:r>
            <a:r>
              <a:rPr lang="en-US" altLang="ko-KR" sz="1400" b="1" dirty="0" err="1" smtClean="0">
                <a:latin typeface="굴림" panose="020B0600000101010101" pitchFamily="50" charset="-127"/>
              </a:rPr>
              <a:t>ch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를 파일 </a:t>
            </a:r>
            <a:r>
              <a:rPr lang="en-US" altLang="ko-KR" sz="1400" b="1" dirty="0" err="1" smtClean="0">
                <a:latin typeface="굴림" panose="020B0600000101010101" pitchFamily="50" charset="-127"/>
              </a:rPr>
              <a:t>fp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에 출력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>
              <a:latin typeface="+mn-ea"/>
              <a:ea typeface="+mn-ea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ko-KR" altLang="en-US" sz="1400" i="0" dirty="0" smtClean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2475" y="1696582"/>
            <a:ext cx="3667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() </a:t>
            </a:r>
          </a:p>
          <a:p>
            <a:r>
              <a:rPr lang="ko-KR" altLang="en-US" sz="1200" dirty="0"/>
              <a:t>{ 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 = 0; </a:t>
            </a:r>
          </a:p>
          <a:p>
            <a:r>
              <a:rPr lang="ko-KR" altLang="en-US" sz="1200" dirty="0"/>
              <a:t>    FILE *</a:t>
            </a:r>
            <a:r>
              <a:rPr lang="ko-KR" altLang="en-US" sz="1200" dirty="0" err="1"/>
              <a:t>streamfile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fopen</a:t>
            </a:r>
            <a:r>
              <a:rPr lang="ko-KR" altLang="en-US" sz="1200" dirty="0"/>
              <a:t>("stream.</a:t>
            </a:r>
            <a:r>
              <a:rPr lang="ko-KR" altLang="en-US" sz="1200" dirty="0" err="1"/>
              <a:t>txt</a:t>
            </a:r>
            <a:r>
              <a:rPr lang="ko-KR" altLang="en-US" sz="1200" dirty="0"/>
              <a:t>","</a:t>
            </a:r>
            <a:r>
              <a:rPr lang="ko-KR" altLang="en-US" sz="1200" dirty="0" err="1"/>
              <a:t>w</a:t>
            </a:r>
            <a:r>
              <a:rPr lang="ko-KR" altLang="en-US" sz="1200" dirty="0"/>
              <a:t>"); 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streamfile</a:t>
            </a:r>
            <a:r>
              <a:rPr lang="ko-KR" altLang="en-US" sz="1200" dirty="0"/>
              <a:t> == NULL) 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0; 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char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string</a:t>
            </a:r>
            <a:r>
              <a:rPr lang="ko-KR" altLang="en-US" sz="1200" dirty="0"/>
              <a:t>[] = "SMITH", </a:t>
            </a:r>
            <a:r>
              <a:rPr lang="ko-KR" altLang="en-US" sz="1200" dirty="0" err="1"/>
              <a:t>outputString</a:t>
            </a:r>
            <a:r>
              <a:rPr lang="ko-KR" altLang="en-US" sz="1200" dirty="0"/>
              <a:t>[20]; 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i</a:t>
            </a:r>
            <a:r>
              <a:rPr lang="ko-KR" altLang="en-US" sz="1200" dirty="0"/>
              <a:t> = 0; </a:t>
            </a:r>
            <a:r>
              <a:rPr lang="ko-KR" altLang="en-US" sz="1200" dirty="0" err="1"/>
              <a:t>string</a:t>
            </a:r>
            <a:r>
              <a:rPr lang="ko-KR" altLang="en-US" sz="1200" dirty="0"/>
              <a:t>[</a:t>
            </a:r>
            <a:r>
              <a:rPr lang="ko-KR" altLang="en-US" sz="1200" dirty="0" err="1"/>
              <a:t>i</a:t>
            </a:r>
            <a:r>
              <a:rPr lang="ko-KR" altLang="en-US" sz="1200" dirty="0"/>
              <a:t>]!='\0'; </a:t>
            </a:r>
            <a:r>
              <a:rPr lang="ko-KR" altLang="en-US" sz="1200" dirty="0" err="1"/>
              <a:t>i</a:t>
            </a:r>
            <a:r>
              <a:rPr lang="ko-KR" altLang="en-US" sz="1200" dirty="0" smtClean="0"/>
              <a:t>++)</a:t>
            </a:r>
            <a:endParaRPr lang="ko-KR" altLang="en-US" sz="1200" dirty="0"/>
          </a:p>
          <a:p>
            <a:r>
              <a:rPr lang="ko-KR" altLang="en-US" sz="1200" dirty="0">
                <a:solidFill>
                  <a:srgbClr val="0000FF"/>
                </a:solidFill>
              </a:rPr>
              <a:t>        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fputc</a:t>
            </a:r>
            <a:r>
              <a:rPr lang="ko-KR" altLang="en-US" sz="1200" dirty="0" smtClean="0">
                <a:solidFill>
                  <a:srgbClr val="0000FF"/>
                </a:solidFill>
              </a:rPr>
              <a:t>(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string</a:t>
            </a:r>
            <a:r>
              <a:rPr lang="ko-KR" altLang="en-US" sz="1200" dirty="0" smtClean="0">
                <a:solidFill>
                  <a:srgbClr val="0000FF"/>
                </a:solidFill>
              </a:rPr>
              <a:t>[</a:t>
            </a:r>
            <a:r>
              <a:rPr lang="ko-KR" altLang="en-US" sz="1200" dirty="0" err="1" smtClean="0">
                <a:solidFill>
                  <a:srgbClr val="0000FF"/>
                </a:solidFill>
              </a:rPr>
              <a:t>i</a:t>
            </a:r>
            <a:r>
              <a:rPr lang="ko-KR" altLang="en-US" sz="1200" dirty="0" smtClean="0">
                <a:solidFill>
                  <a:srgbClr val="0000FF"/>
                </a:solidFill>
              </a:rPr>
              <a:t>], </a:t>
            </a:r>
            <a:r>
              <a:rPr lang="ko-KR" altLang="en-US" sz="1200" dirty="0" err="1">
                <a:solidFill>
                  <a:srgbClr val="0000FF"/>
                </a:solidFill>
              </a:rPr>
              <a:t>streamfile</a:t>
            </a:r>
            <a:r>
              <a:rPr lang="ko-KR" altLang="en-US" sz="1200" dirty="0" smtClean="0">
                <a:solidFill>
                  <a:srgbClr val="0000FF"/>
                </a:solidFill>
              </a:rPr>
              <a:t>)</a:t>
            </a:r>
            <a:r>
              <a:rPr lang="en-US" altLang="ko-KR" sz="1200" dirty="0" smtClean="0"/>
              <a:t>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fclose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fp</a:t>
            </a:r>
            <a:r>
              <a:rPr lang="ko-KR" altLang="en-US" sz="1200" dirty="0"/>
              <a:t>); 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fp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fopen</a:t>
            </a:r>
            <a:r>
              <a:rPr lang="ko-KR" altLang="en-US" sz="1200" dirty="0"/>
              <a:t>("stream.</a:t>
            </a:r>
            <a:r>
              <a:rPr lang="ko-KR" altLang="en-US" sz="1200" dirty="0" err="1"/>
              <a:t>txt</a:t>
            </a:r>
            <a:r>
              <a:rPr lang="ko-KR" altLang="en-US" sz="1200" dirty="0"/>
              <a:t>","</a:t>
            </a:r>
            <a:r>
              <a:rPr lang="ko-KR" altLang="en-US" sz="1200" dirty="0" err="1"/>
              <a:t>r</a:t>
            </a:r>
            <a:r>
              <a:rPr lang="ko-KR" altLang="en-US" sz="1200" dirty="0"/>
              <a:t>"); 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>
                <a:solidFill>
                  <a:srgbClr val="0000FF"/>
                </a:solidFill>
              </a:rPr>
              <a:t>fgets</a:t>
            </a:r>
            <a:r>
              <a:rPr lang="ko-KR" altLang="en-US" sz="1200" dirty="0">
                <a:solidFill>
                  <a:srgbClr val="0000FF"/>
                </a:solidFill>
              </a:rPr>
              <a:t>(outputString,20,fp)</a:t>
            </a:r>
            <a:r>
              <a:rPr lang="ko-KR" altLang="en-US" sz="1200" dirty="0"/>
              <a:t>; 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printf</a:t>
            </a:r>
            <a:r>
              <a:rPr lang="ko-KR" altLang="en-US" sz="1200" dirty="0"/>
              <a:t>("%</a:t>
            </a:r>
            <a:r>
              <a:rPr lang="ko-KR" altLang="en-US" sz="1200" dirty="0" err="1"/>
              <a:t>s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outputString</a:t>
            </a:r>
            <a:r>
              <a:rPr lang="ko-KR" altLang="en-US" sz="1200" dirty="0"/>
              <a:t>); 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fclose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fp</a:t>
            </a:r>
            <a:r>
              <a:rPr lang="ko-KR" altLang="en-US" sz="1200" dirty="0"/>
              <a:t>); 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0; </a:t>
            </a:r>
          </a:p>
          <a:p>
            <a:r>
              <a:rPr lang="ko-KR" altLang="en-US" sz="1200" dirty="0"/>
              <a:t>}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668005" y="361950"/>
            <a:ext cx="3818249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.1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스트림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735613"/>
              </p:ext>
            </p:extLst>
          </p:nvPr>
        </p:nvGraphicFramePr>
        <p:xfrm>
          <a:off x="4708525" y="1813125"/>
          <a:ext cx="3806830" cy="29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83">
                  <a:extLst>
                    <a:ext uri="{9D8B030D-6E8A-4147-A177-3AD203B41FA5}">
                      <a16:colId xmlns:a16="http://schemas.microsoft.com/office/drawing/2014/main" val="316107092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3700447546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2042702343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603252485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2403457284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756436859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2483500036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2535362327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85726077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2367459028"/>
                    </a:ext>
                  </a:extLst>
                </a:gridCol>
              </a:tblGrid>
              <a:tr h="29190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56385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91074" y="2047875"/>
            <a:ext cx="4257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0         1         2        3         4        5         6         7         8        9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4914900" y="2257425"/>
            <a:ext cx="0" cy="20955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67604" y="1500704"/>
            <a:ext cx="919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streamfile</a:t>
            </a:r>
            <a:endParaRPr lang="ko-KR" altLang="en-US" sz="14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428885"/>
              </p:ext>
            </p:extLst>
          </p:nvPr>
        </p:nvGraphicFramePr>
        <p:xfrm>
          <a:off x="4708525" y="3004126"/>
          <a:ext cx="3806830" cy="29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83">
                  <a:extLst>
                    <a:ext uri="{9D8B030D-6E8A-4147-A177-3AD203B41FA5}">
                      <a16:colId xmlns:a16="http://schemas.microsoft.com/office/drawing/2014/main" val="316107092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3700447546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2042702343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603252485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2403457284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756436859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2483500036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2535362327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85726077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2367459028"/>
                    </a:ext>
                  </a:extLst>
                </a:gridCol>
              </a:tblGrid>
              <a:tr h="2919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563854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 flipV="1">
            <a:off x="5314950" y="3448426"/>
            <a:ext cx="0" cy="20955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67604" y="2691705"/>
            <a:ext cx="933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Streamfile</a:t>
            </a:r>
            <a:endParaRPr lang="en-US" altLang="ko-KR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791074" y="3248381"/>
            <a:ext cx="4257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0         1         2        3         4        5         6         7         8        9</a:t>
            </a:r>
            <a:endParaRPr lang="ko-KR" altLang="en-US" sz="12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348373"/>
              </p:ext>
            </p:extLst>
          </p:nvPr>
        </p:nvGraphicFramePr>
        <p:xfrm>
          <a:off x="4708525" y="4157721"/>
          <a:ext cx="3806830" cy="29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83">
                  <a:extLst>
                    <a:ext uri="{9D8B030D-6E8A-4147-A177-3AD203B41FA5}">
                      <a16:colId xmlns:a16="http://schemas.microsoft.com/office/drawing/2014/main" val="316107092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3700447546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2042702343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603252485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2403457284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756436859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2483500036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2535362327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85726077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2367459028"/>
                    </a:ext>
                  </a:extLst>
                </a:gridCol>
              </a:tblGrid>
              <a:tr h="2919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563854"/>
                  </a:ext>
                </a:extLst>
              </a:tr>
            </a:tbl>
          </a:graphicData>
        </a:graphic>
      </p:graphicFrame>
      <p:cxnSp>
        <p:nvCxnSpPr>
          <p:cNvPr id="25" name="직선 화살표 연결선 24"/>
          <p:cNvCxnSpPr/>
          <p:nvPr/>
        </p:nvCxnSpPr>
        <p:spPr>
          <a:xfrm flipV="1">
            <a:off x="5705475" y="4602021"/>
            <a:ext cx="0" cy="20955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67604" y="3845300"/>
            <a:ext cx="933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Streamfile</a:t>
            </a:r>
            <a:endParaRPr lang="en-US" altLang="ko-KR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791074" y="4401976"/>
            <a:ext cx="4257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0         1         2        3         4        5         6         7         8        9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5487471" y="1424702"/>
            <a:ext cx="29754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>
                <a:latin typeface="+mj-ea"/>
                <a:ea typeface="+mj-ea"/>
              </a:rPr>
              <a:t>fopen</a:t>
            </a:r>
            <a:r>
              <a:rPr lang="ko-KR" altLang="en-US" sz="1400" b="1" dirty="0">
                <a:latin typeface="+mj-ea"/>
                <a:ea typeface="+mj-ea"/>
              </a:rPr>
              <a:t>("stream.</a:t>
            </a:r>
            <a:r>
              <a:rPr lang="ko-KR" altLang="en-US" sz="1400" b="1" dirty="0" err="1">
                <a:latin typeface="+mj-ea"/>
                <a:ea typeface="+mj-ea"/>
              </a:rPr>
              <a:t>txt</a:t>
            </a:r>
            <a:r>
              <a:rPr lang="ko-KR" altLang="en-US" sz="1400" b="1" dirty="0">
                <a:latin typeface="+mj-ea"/>
                <a:ea typeface="+mj-ea"/>
              </a:rPr>
              <a:t>","</a:t>
            </a:r>
            <a:r>
              <a:rPr lang="ko-KR" altLang="en-US" sz="1400" b="1" dirty="0" err="1">
                <a:latin typeface="+mj-ea"/>
                <a:ea typeface="+mj-ea"/>
              </a:rPr>
              <a:t>w</a:t>
            </a:r>
            <a:r>
              <a:rPr lang="ko-KR" altLang="en-US" sz="1400" b="1" dirty="0" smtClean="0">
                <a:latin typeface="+mj-ea"/>
                <a:ea typeface="+mj-ea"/>
              </a:rPr>
              <a:t>"); 수행</a:t>
            </a:r>
            <a:r>
              <a:rPr lang="en-US" altLang="ko-KR" sz="1400" b="1" dirty="0" smtClean="0"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latin typeface="+mj-ea"/>
                <a:ea typeface="+mj-ea"/>
              </a:rPr>
              <a:t>후 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60197" y="3710462"/>
            <a:ext cx="3150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>
                <a:latin typeface="+mj-ea"/>
                <a:ea typeface="+mj-ea"/>
              </a:rPr>
              <a:t>fpu</a:t>
            </a:r>
            <a:r>
              <a:rPr lang="ko-KR" altLang="en-US" sz="1400" b="1" dirty="0" err="1">
                <a:latin typeface="+mj-ea"/>
                <a:ea typeface="+mj-ea"/>
              </a:rPr>
              <a:t>tc</a:t>
            </a:r>
            <a:r>
              <a:rPr lang="ko-KR" altLang="en-US" sz="1400" b="1" dirty="0">
                <a:latin typeface="+mj-ea"/>
                <a:ea typeface="+mj-ea"/>
              </a:rPr>
              <a:t>(</a:t>
            </a:r>
            <a:r>
              <a:rPr lang="ko-KR" altLang="en-US" sz="1400" b="1" dirty="0" err="1">
                <a:latin typeface="+mj-ea"/>
                <a:ea typeface="+mj-ea"/>
              </a:rPr>
              <a:t>string</a:t>
            </a:r>
            <a:r>
              <a:rPr lang="ko-KR" altLang="en-US" sz="1400" b="1" dirty="0">
                <a:latin typeface="+mj-ea"/>
                <a:ea typeface="+mj-ea"/>
              </a:rPr>
              <a:t>[</a:t>
            </a:r>
            <a:r>
              <a:rPr lang="en-US" altLang="ko-KR" sz="1400" b="1" dirty="0">
                <a:latin typeface="+mj-ea"/>
                <a:ea typeface="+mj-ea"/>
              </a:rPr>
              <a:t>1</a:t>
            </a:r>
            <a:r>
              <a:rPr lang="ko-KR" altLang="en-US" sz="1400" b="1" dirty="0">
                <a:latin typeface="+mj-ea"/>
                <a:ea typeface="+mj-ea"/>
              </a:rPr>
              <a:t>], </a:t>
            </a:r>
            <a:r>
              <a:rPr lang="ko-KR" altLang="en-US" sz="1400" b="1" dirty="0" err="1">
                <a:latin typeface="+mj-ea"/>
                <a:ea typeface="+mj-ea"/>
              </a:rPr>
              <a:t>streamfile</a:t>
            </a:r>
            <a:r>
              <a:rPr lang="ko-KR" altLang="en-US" sz="1400" b="1" dirty="0">
                <a:latin typeface="+mj-ea"/>
                <a:ea typeface="+mj-ea"/>
              </a:rPr>
              <a:t>)</a:t>
            </a:r>
            <a:r>
              <a:rPr lang="en-US" altLang="ko-KR" sz="1400" b="1" dirty="0">
                <a:latin typeface="+mj-ea"/>
                <a:ea typeface="+mj-ea"/>
              </a:rPr>
              <a:t>; </a:t>
            </a:r>
            <a:r>
              <a:rPr lang="ko-KR" altLang="en-US" sz="1400" b="1" dirty="0">
                <a:latin typeface="+mj-ea"/>
                <a:ea typeface="+mj-ea"/>
              </a:rPr>
              <a:t>수행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ko-KR" altLang="en-US" sz="1400" b="1" dirty="0">
                <a:latin typeface="+mj-ea"/>
                <a:ea typeface="+mj-ea"/>
              </a:rPr>
              <a:t>후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460197" y="2490022"/>
            <a:ext cx="3150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>
                <a:latin typeface="+mj-ea"/>
                <a:ea typeface="+mj-ea"/>
              </a:rPr>
              <a:t>fpu</a:t>
            </a:r>
            <a:r>
              <a:rPr lang="ko-KR" altLang="en-US" sz="1400" b="1" dirty="0" err="1" smtClean="0">
                <a:latin typeface="+mj-ea"/>
                <a:ea typeface="+mj-ea"/>
              </a:rPr>
              <a:t>tc</a:t>
            </a:r>
            <a:r>
              <a:rPr lang="ko-KR" altLang="en-US" sz="1400" b="1" dirty="0" smtClean="0">
                <a:latin typeface="+mj-ea"/>
                <a:ea typeface="+mj-ea"/>
              </a:rPr>
              <a:t>(</a:t>
            </a:r>
            <a:r>
              <a:rPr lang="ko-KR" altLang="en-US" sz="1400" b="1" dirty="0" err="1" smtClean="0">
                <a:latin typeface="+mj-ea"/>
                <a:ea typeface="+mj-ea"/>
              </a:rPr>
              <a:t>string</a:t>
            </a:r>
            <a:r>
              <a:rPr lang="ko-KR" altLang="en-US" sz="1400" b="1" dirty="0" smtClean="0">
                <a:latin typeface="+mj-ea"/>
                <a:ea typeface="+mj-ea"/>
              </a:rPr>
              <a:t>[</a:t>
            </a:r>
            <a:r>
              <a:rPr lang="en-US" altLang="ko-KR" sz="1400" b="1" dirty="0" smtClean="0">
                <a:latin typeface="+mj-ea"/>
                <a:ea typeface="+mj-ea"/>
              </a:rPr>
              <a:t>0</a:t>
            </a:r>
            <a:r>
              <a:rPr lang="ko-KR" altLang="en-US" sz="1400" b="1" dirty="0" smtClean="0">
                <a:latin typeface="+mj-ea"/>
                <a:ea typeface="+mj-ea"/>
              </a:rPr>
              <a:t>], </a:t>
            </a:r>
            <a:r>
              <a:rPr lang="ko-KR" altLang="en-US" sz="1400" b="1" dirty="0" err="1">
                <a:latin typeface="+mj-ea"/>
                <a:ea typeface="+mj-ea"/>
              </a:rPr>
              <a:t>streamfile</a:t>
            </a:r>
            <a:r>
              <a:rPr lang="ko-KR" altLang="en-US" sz="1400" b="1" dirty="0">
                <a:latin typeface="+mj-ea"/>
                <a:ea typeface="+mj-ea"/>
              </a:rPr>
              <a:t>)</a:t>
            </a:r>
            <a:r>
              <a:rPr lang="en-US" altLang="ko-KR" sz="1400" b="1" dirty="0">
                <a:latin typeface="+mj-ea"/>
                <a:ea typeface="+mj-ea"/>
              </a:rPr>
              <a:t>; </a:t>
            </a:r>
            <a:r>
              <a:rPr lang="ko-KR" altLang="en-US" sz="1400" b="1" dirty="0">
                <a:latin typeface="+mj-ea"/>
                <a:ea typeface="+mj-ea"/>
              </a:rPr>
              <a:t>수행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ko-KR" altLang="en-US" sz="1400" b="1" dirty="0">
                <a:latin typeface="+mj-ea"/>
                <a:ea typeface="+mj-ea"/>
              </a:rPr>
              <a:t>후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17628" y="483994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∙∙∙∙∙∙∙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27033"/>
              </p:ext>
            </p:extLst>
          </p:nvPr>
        </p:nvGraphicFramePr>
        <p:xfrm>
          <a:off x="4708525" y="5695053"/>
          <a:ext cx="3806830" cy="29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83">
                  <a:extLst>
                    <a:ext uri="{9D8B030D-6E8A-4147-A177-3AD203B41FA5}">
                      <a16:colId xmlns:a16="http://schemas.microsoft.com/office/drawing/2014/main" val="316107092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3700447546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2042702343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603252485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2403457284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756436859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2483500036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2535362327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85726077"/>
                    </a:ext>
                  </a:extLst>
                </a:gridCol>
                <a:gridCol w="380683">
                  <a:extLst>
                    <a:ext uri="{9D8B030D-6E8A-4147-A177-3AD203B41FA5}">
                      <a16:colId xmlns:a16="http://schemas.microsoft.com/office/drawing/2014/main" val="2367459028"/>
                    </a:ext>
                  </a:extLst>
                </a:gridCol>
              </a:tblGrid>
              <a:tr h="2919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•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563854"/>
                  </a:ext>
                </a:extLst>
              </a:tr>
            </a:tbl>
          </a:graphicData>
        </a:graphic>
      </p:graphicFrame>
      <p:cxnSp>
        <p:nvCxnSpPr>
          <p:cNvPr id="33" name="직선 화살표 연결선 32"/>
          <p:cNvCxnSpPr/>
          <p:nvPr/>
        </p:nvCxnSpPr>
        <p:spPr>
          <a:xfrm flipV="1">
            <a:off x="7210425" y="6139353"/>
            <a:ext cx="0" cy="20955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67604" y="5382632"/>
            <a:ext cx="933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Streamfile</a:t>
            </a:r>
            <a:endParaRPr lang="en-US" altLang="ko-KR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791074" y="5939308"/>
            <a:ext cx="4257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0         1         2        3         4        5         6         7         8        9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5460197" y="5247794"/>
            <a:ext cx="2371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+mj-ea"/>
                <a:ea typeface="+mj-ea"/>
              </a:rPr>
              <a:t>fclose</a:t>
            </a:r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en-US" altLang="ko-KR" sz="1400" b="1" dirty="0" err="1" smtClean="0">
                <a:latin typeface="+mj-ea"/>
                <a:ea typeface="+mj-ea"/>
              </a:rPr>
              <a:t>streamfile</a:t>
            </a:r>
            <a:r>
              <a:rPr lang="en-US" altLang="ko-KR" sz="1400" b="1" dirty="0" smtClean="0">
                <a:latin typeface="+mj-ea"/>
                <a:ea typeface="+mj-ea"/>
              </a:rPr>
              <a:t>); </a:t>
            </a:r>
            <a:r>
              <a:rPr lang="ko-KR" altLang="en-US" sz="1400" b="1" dirty="0">
                <a:latin typeface="+mj-ea"/>
                <a:ea typeface="+mj-ea"/>
              </a:rPr>
              <a:t>수행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ko-KR" altLang="en-US" sz="1400" b="1" dirty="0">
                <a:latin typeface="+mj-ea"/>
                <a:ea typeface="+mj-ea"/>
              </a:rPr>
              <a:t>후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19991" y="5382632"/>
            <a:ext cx="11309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rgbClr val="0000FF"/>
                </a:solidFill>
              </a:rPr>
              <a:t>EOF </a:t>
            </a:r>
            <a:r>
              <a:rPr lang="ko-KR" altLang="en-US" sz="1200" dirty="0" smtClean="0">
                <a:solidFill>
                  <a:srgbClr val="0000FF"/>
                </a:solidFill>
              </a:rPr>
              <a:t>마크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6906251" y="5531749"/>
            <a:ext cx="790878" cy="2714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668005" y="4811571"/>
            <a:ext cx="170445" cy="1203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16986" y="4931920"/>
            <a:ext cx="252890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fp</a:t>
            </a:r>
            <a:r>
              <a:rPr lang="en-US" altLang="ko-KR" sz="12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파일로부터 </a:t>
            </a:r>
            <a:r>
              <a:rPr lang="en-US" altLang="ko-KR" sz="1200" dirty="0" err="1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outputString</a:t>
            </a:r>
            <a:r>
              <a:rPr lang="en-US" altLang="ko-KR" sz="12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배열로 최대 </a:t>
            </a:r>
            <a:r>
              <a:rPr lang="en-US" altLang="ko-KR" sz="12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 byte(‘\0’</a:t>
            </a:r>
            <a:r>
              <a:rPr lang="ko-KR" altLang="en-US" sz="12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포함</a:t>
            </a:r>
            <a:r>
              <a:rPr lang="en-US" altLang="ko-KR" sz="12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읽기</a:t>
            </a:r>
            <a:endParaRPr lang="ko-KR" altLang="en-US" sz="12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  <p:sp>
        <p:nvSpPr>
          <p:cNvPr id="38" name="슬라이드 번호 개체 틀 3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AD3442-3CC8-4A4A-9799-8C4B73111448}" type="slidenum">
              <a:rPr lang="ko-KR" altLang="en-US" b="1" smtClean="0"/>
              <a:t>4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3566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57200" y="1089582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순차 파일 저장은 순차 </a:t>
            </a:r>
            <a:r>
              <a:rPr lang="ko-KR" altLang="en-US" sz="1400" b="1" dirty="0">
                <a:latin typeface="굴림" panose="020B0600000101010101" pitchFamily="50" charset="-127"/>
              </a:rPr>
              <a:t>접근 저장 장치</a:t>
            </a:r>
            <a:r>
              <a:rPr lang="en-US" altLang="ko-KR" sz="1400" b="1" dirty="0">
                <a:latin typeface="굴림" panose="020B0600000101010101" pitchFamily="50" charset="-127"/>
              </a:rPr>
              <a:t>(</a:t>
            </a:r>
            <a:r>
              <a:rPr lang="ko-KR" altLang="en-US" sz="1400" b="1" dirty="0">
                <a:latin typeface="굴림" panose="020B0600000101010101" pitchFamily="50" charset="-127"/>
              </a:rPr>
              <a:t>자기 테이프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뿐만 아니라 임의 </a:t>
            </a:r>
            <a:r>
              <a:rPr lang="ko-KR" altLang="en-US" sz="1400" b="1" dirty="0">
                <a:latin typeface="굴림" panose="020B0600000101010101" pitchFamily="50" charset="-127"/>
              </a:rPr>
              <a:t>접근 저장 장치</a:t>
            </a:r>
            <a:r>
              <a:rPr lang="en-US" altLang="ko-KR" sz="1400" b="1" dirty="0">
                <a:latin typeface="굴림" panose="020B0600000101010101" pitchFamily="50" charset="-127"/>
              </a:rPr>
              <a:t>(</a:t>
            </a:r>
            <a:r>
              <a:rPr lang="ko-KR" altLang="en-US" sz="1400" b="1" dirty="0">
                <a:latin typeface="굴림" panose="020B0600000101010101" pitchFamily="50" charset="-127"/>
              </a:rPr>
              <a:t>자기 디스크</a:t>
            </a:r>
            <a:r>
              <a:rPr lang="en-US" altLang="ko-KR" sz="1400" b="1" dirty="0">
                <a:latin typeface="굴림" panose="020B0600000101010101" pitchFamily="50" charset="-127"/>
              </a:rPr>
              <a:t>)</a:t>
            </a:r>
            <a:r>
              <a:rPr lang="ko-KR" altLang="en-US" sz="1400" b="1" dirty="0">
                <a:latin typeface="굴림" panose="020B0600000101010101" pitchFamily="50" charset="-127"/>
              </a:rPr>
              <a:t>에도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저장 가능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 lang="ko-KR" altLang="en-US"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0" indent="-265113">
              <a:buFont typeface="굴림" panose="020B0600000101010101" pitchFamily="50" charset="-127"/>
              <a:buChar char="–"/>
              <a:defRPr lang="ko-KR" altLang="en-US"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디스크에서 순차 파일의 레코드들은 면당 하나의 트랙에 한 실린더가 다 채워질 때까지 저장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(WHY?)</a:t>
            </a:r>
          </a:p>
          <a:p>
            <a:pPr marL="444500" lvl="0" indent="-265113">
              <a:buFont typeface="굴림" panose="020B0600000101010101" pitchFamily="50" charset="-127"/>
              <a:buChar char="–"/>
              <a:defRPr lang="ko-KR" altLang="en-US"/>
            </a:pPr>
            <a:r>
              <a:rPr lang="ko-KR" altLang="en-US" sz="1400" b="1" dirty="0" err="1" smtClean="0">
                <a:latin typeface="굴림" panose="020B0600000101010101" pitchFamily="50" charset="-127"/>
              </a:rPr>
              <a:t>익스</a:t>
            </a:r>
            <a:r>
              <a:rPr lang="ko-KR" altLang="en-US" sz="1400" b="1" dirty="0" err="1">
                <a:latin typeface="굴림" panose="020B0600000101010101" pitchFamily="50" charset="-127"/>
              </a:rPr>
              <a:t>텐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트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(extent) 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하나의 파일이 물리적으로 연속된 디스크 구역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0">
              <a:buNone/>
              <a:defRPr lang="ko-KR" altLang="en-US"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자기 </a:t>
            </a:r>
            <a:r>
              <a:rPr lang="ko-KR" altLang="en-US" sz="1400" b="1" dirty="0">
                <a:latin typeface="굴림" panose="020B0600000101010101" pitchFamily="50" charset="-127"/>
              </a:rPr>
              <a:t>디스크에 저장된 순차 마스터 파일을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임의 갱신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(random update)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하는 경우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0" indent="-265113">
              <a:buFont typeface="굴림" panose="020B0600000101010101" pitchFamily="50" charset="-127"/>
              <a:buChar char="–"/>
              <a:defRPr lang="ko-KR" altLang="en-US"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트랜잭션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레코드의 키로 해당 </a:t>
            </a:r>
            <a:r>
              <a:rPr lang="ko-KR" altLang="en-US" sz="1400" b="1" dirty="0">
                <a:latin typeface="굴림" panose="020B0600000101010101" pitchFamily="50" charset="-127"/>
              </a:rPr>
              <a:t>마스터 레코드의 위치를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찾고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0" indent="-265113">
              <a:buFont typeface="굴림" panose="020B0600000101010101" pitchFamily="50" charset="-127"/>
              <a:buChar char="–"/>
              <a:defRPr lang="ko-KR" altLang="en-US"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이 </a:t>
            </a:r>
            <a:r>
              <a:rPr lang="ko-KR" altLang="en-US" sz="1400" b="1" dirty="0">
                <a:latin typeface="굴림" panose="020B0600000101010101" pitchFamily="50" charset="-127"/>
              </a:rPr>
              <a:t>마스터 레코드에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트랜잭션 레코드 내용을 반영하여 갱신하고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0" indent="-265113">
              <a:buFont typeface="굴림" panose="020B0600000101010101" pitchFamily="50" charset="-127"/>
              <a:buChar char="–"/>
              <a:defRPr lang="ko-KR" altLang="en-US"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갱신된 </a:t>
            </a:r>
            <a:r>
              <a:rPr lang="ko-KR" altLang="en-US" sz="1400" b="1" dirty="0">
                <a:latin typeface="굴림" panose="020B0600000101010101" pitchFamily="50" charset="-127"/>
              </a:rPr>
              <a:t>마스터 레코드를 원래의 위치에 다시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기록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 lang="ko-KR" altLang="en-US"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마스터 파일의 임의 갱신 방법은 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효율적임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0" indent="-266700">
              <a:buFont typeface="굴림" panose="020B0600000101010101" pitchFamily="50" charset="-127"/>
              <a:buChar char="–"/>
              <a:defRPr lang="ko-KR" altLang="en-US"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전체 파일을 읽어 들이거나 출력하지 않고 해당 </a:t>
            </a:r>
            <a:r>
              <a:rPr lang="ko-KR" altLang="en-US" sz="1400" b="1" dirty="0">
                <a:latin typeface="굴림" panose="020B0600000101010101" pitchFamily="50" charset="-127"/>
              </a:rPr>
              <a:t>마스터 레코드만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읽고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>
                <a:latin typeface="굴림" panose="020B0600000101010101" pitchFamily="50" charset="-127"/>
              </a:rPr>
              <a:t>원 위치에 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재기록만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함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 lang="ko-KR" altLang="en-US"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트랜잭션 레코드의 키에 대응하는 마스터 레코드 검색은 순차 판독 혹은 직접 임의 접근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(direct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access)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을 통해 가능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 lang="ko-KR" altLang="en-US"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레코드 삭제는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>
                <a:latin typeface="굴림" panose="020B0600000101010101" pitchFamily="50" charset="-127"/>
              </a:rPr>
              <a:t>물리적 제거보다 해당 레코드 위에 “</a:t>
            </a:r>
            <a:r>
              <a:rPr lang="en-US" altLang="ko-KR" sz="1400" b="1" dirty="0">
                <a:latin typeface="굴림" panose="020B0600000101010101" pitchFamily="50" charset="-127"/>
              </a:rPr>
              <a:t>deleted</a:t>
            </a:r>
            <a:r>
              <a:rPr lang="ko-KR" altLang="en-US" sz="1400" b="1" dirty="0">
                <a:latin typeface="굴림" panose="020B0600000101010101" pitchFamily="50" charset="-127"/>
              </a:rPr>
              <a:t>”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표시를 </a:t>
            </a:r>
            <a:r>
              <a:rPr lang="ko-KR" altLang="en-US" sz="1400" b="1" dirty="0">
                <a:latin typeface="굴림" panose="020B0600000101010101" pitchFamily="50" charset="-127"/>
              </a:rPr>
              <a:t>기록하여 논리적 삭제로 대신하는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것을 선호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538162">
              <a:spcBef>
                <a:spcPct val="0"/>
              </a:spcBef>
              <a:buNone/>
              <a:defRPr/>
            </a:pPr>
            <a:endParaRPr lang="en-US" altLang="ko-KR" sz="1400" b="1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marL="538162">
              <a:spcBef>
                <a:spcPct val="0"/>
              </a:spcBef>
              <a:buNone/>
              <a:defRPr/>
            </a:pPr>
            <a:endParaRPr lang="en-US" altLang="ko-KR" sz="1400" b="1" dirty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marL="266700" indent="-2667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11627" y="361950"/>
            <a:ext cx="4331002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.5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순차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파일과 임의 접근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  <p:sp>
        <p:nvSpPr>
          <p:cNvPr id="5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CB7AB7-DB38-4AD9-B8E3-A49297EDDB18}" type="slidenum">
              <a:rPr lang="ko-KR" altLang="en-US" b="1" smtClean="0"/>
              <a:t>40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9698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57200" y="1089582"/>
            <a:ext cx="8229600" cy="5631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538162">
              <a:spcBef>
                <a:spcPct val="0"/>
              </a:spcBef>
              <a:buNone/>
              <a:defRPr/>
            </a:pPr>
            <a:endParaRPr lang="en-US" altLang="ko-KR" sz="1400" b="1" dirty="0" smtClean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marL="538162">
              <a:spcBef>
                <a:spcPct val="0"/>
              </a:spcBef>
              <a:buNone/>
              <a:defRPr/>
            </a:pPr>
            <a:endParaRPr lang="en-US" altLang="ko-KR" sz="1400" b="1" dirty="0" smtClean="0">
              <a:solidFill>
                <a:schemeClr val="tx1"/>
              </a:solidFill>
              <a:latin typeface="굴림" panose="020B0600000101010101" pitchFamily="50" charset="-127"/>
            </a:endParaRPr>
          </a:p>
          <a:p>
            <a:pPr marL="266700" indent="-2667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>
              <a:latin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55252" y="361950"/>
            <a:ext cx="4860844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.5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순차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파일과 임의 접근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14270" y="918925"/>
            <a:ext cx="2672757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마스터 파일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임의 갱신 알고리즘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14525" y="1276023"/>
            <a:ext cx="4572000" cy="56344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1200" dirty="0" smtClean="0"/>
              <a:t>randomUpdate</a:t>
            </a:r>
            <a:r>
              <a:rPr lang="ko-KR" altLang="en-US" sz="1200" dirty="0"/>
              <a:t>()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//갱신 코드 I: 삽입, C: 수정, D: 삭제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</a:t>
            </a:r>
            <a:r>
              <a:rPr lang="ko-KR" altLang="en-US" sz="1200" dirty="0" err="1"/>
              <a:t>getNextTrans</a:t>
            </a:r>
            <a:r>
              <a:rPr lang="ko-KR" altLang="en-US" sz="1200" dirty="0"/>
              <a:t>();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</a:t>
            </a:r>
            <a:r>
              <a:rPr lang="ko-KR" altLang="en-US" sz="1200" dirty="0" err="1">
                <a:solidFill>
                  <a:srgbClr val="0000FF"/>
                </a:solidFill>
              </a:rPr>
              <a:t>while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transKey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!= 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EOF) </a:t>
            </a:r>
            <a:r>
              <a:rPr lang="ko-KR" altLang="en-US" sz="1200" dirty="0" err="1">
                <a:solidFill>
                  <a:srgbClr val="0000FF"/>
                </a:solidFill>
              </a:rPr>
              <a:t>do</a:t>
            </a:r>
            <a:r>
              <a:rPr lang="ko-KR" altLang="en-US" sz="1200" dirty="0"/>
              <a:t> {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</a:rPr>
              <a:t>if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transKey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exists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master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) </a:t>
            </a:r>
            <a:r>
              <a:rPr lang="ko-KR" altLang="en-US" sz="1200" dirty="0" err="1">
                <a:solidFill>
                  <a:srgbClr val="0000FF"/>
                </a:solidFill>
              </a:rPr>
              <a:t>then</a:t>
            </a:r>
            <a:r>
              <a:rPr lang="ko-KR" altLang="en-US" sz="1200" dirty="0"/>
              <a:t>  {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</a:rPr>
              <a:t>input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 err="1"/>
              <a:t>master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record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with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transKey</a:t>
            </a:r>
            <a:r>
              <a:rPr lang="ko-KR" altLang="en-US" sz="1200" dirty="0"/>
              <a:t>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</a:t>
            </a:r>
            <a:r>
              <a:rPr lang="ko-KR" altLang="en-US" sz="1200" dirty="0" err="1">
                <a:solidFill>
                  <a:srgbClr val="0000FF"/>
                </a:solidFill>
              </a:rPr>
              <a:t>case</a:t>
            </a:r>
            <a:r>
              <a:rPr lang="ko-KR" altLang="en-US" sz="1200" dirty="0"/>
              <a:t>  {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   </a:t>
            </a:r>
            <a:r>
              <a:rPr lang="ko-KR" altLang="en-US" sz="1200" dirty="0" err="1"/>
              <a:t>code</a:t>
            </a:r>
            <a:r>
              <a:rPr lang="ko-KR" altLang="en-US" sz="1200" dirty="0"/>
              <a:t>  =  '</a:t>
            </a:r>
            <a:r>
              <a:rPr lang="ko-KR" altLang="en-US" sz="1200" dirty="0" err="1"/>
              <a:t>I</a:t>
            </a:r>
            <a:r>
              <a:rPr lang="ko-KR" altLang="en-US" sz="1200" dirty="0"/>
              <a:t>':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           </a:t>
            </a:r>
            <a:r>
              <a:rPr lang="ko-KR" altLang="en-US" sz="1200" dirty="0" err="1">
                <a:solidFill>
                  <a:srgbClr val="0000FF"/>
                </a:solidFill>
              </a:rPr>
              <a:t>print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/>
              <a:t>'</a:t>
            </a:r>
            <a:r>
              <a:rPr lang="ko-KR" altLang="en-US" sz="1200" dirty="0" err="1"/>
              <a:t>error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duplicate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record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key</a:t>
            </a:r>
            <a:r>
              <a:rPr lang="ko-KR" altLang="en-US" sz="1200" dirty="0"/>
              <a:t>';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   </a:t>
            </a:r>
            <a:r>
              <a:rPr lang="ko-KR" altLang="en-US" sz="1200" dirty="0" err="1"/>
              <a:t>code</a:t>
            </a:r>
            <a:r>
              <a:rPr lang="ko-KR" altLang="en-US" sz="1200" dirty="0"/>
              <a:t>  =  'C':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           </a:t>
            </a:r>
            <a:r>
              <a:rPr lang="ko-KR" altLang="en-US" sz="1200" dirty="0" err="1"/>
              <a:t>change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master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record</a:t>
            </a:r>
            <a:r>
              <a:rPr lang="ko-KR" altLang="en-US" sz="1200" dirty="0"/>
              <a:t>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           </a:t>
            </a:r>
            <a:r>
              <a:rPr lang="ko-KR" altLang="en-US" sz="1200" dirty="0" err="1"/>
              <a:t>rewrite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new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master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record</a:t>
            </a:r>
            <a:r>
              <a:rPr lang="ko-KR" altLang="en-US" sz="1200" dirty="0"/>
              <a:t>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   </a:t>
            </a:r>
            <a:r>
              <a:rPr lang="ko-KR" altLang="en-US" sz="1200" dirty="0" err="1"/>
              <a:t>code</a:t>
            </a:r>
            <a:r>
              <a:rPr lang="ko-KR" altLang="en-US" sz="1200" dirty="0"/>
              <a:t>  =  '</a:t>
            </a:r>
            <a:r>
              <a:rPr lang="ko-KR" altLang="en-US" sz="1200" dirty="0" err="1"/>
              <a:t>D</a:t>
            </a:r>
            <a:r>
              <a:rPr lang="ko-KR" altLang="en-US" sz="1200" dirty="0"/>
              <a:t>':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           </a:t>
            </a:r>
            <a:r>
              <a:rPr lang="ko-KR" altLang="en-US" sz="1200" dirty="0" err="1"/>
              <a:t>mark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master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record</a:t>
            </a:r>
            <a:r>
              <a:rPr lang="ko-KR" altLang="en-US" sz="1200" dirty="0"/>
              <a:t> '</a:t>
            </a:r>
            <a:r>
              <a:rPr lang="ko-KR" altLang="en-US" sz="1200" dirty="0" err="1"/>
              <a:t>deleted</a:t>
            </a:r>
            <a:r>
              <a:rPr lang="ko-KR" altLang="en-US" sz="1200" dirty="0"/>
              <a:t>';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           </a:t>
            </a:r>
            <a:r>
              <a:rPr lang="ko-KR" altLang="en-US" sz="1200" dirty="0" err="1"/>
              <a:t>getNextTrans</a:t>
            </a:r>
            <a:r>
              <a:rPr lang="ko-KR" altLang="en-US" sz="1200" dirty="0"/>
              <a:t>();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   </a:t>
            </a:r>
            <a:r>
              <a:rPr lang="ko-KR" altLang="en-US" sz="1200" dirty="0" err="1">
                <a:solidFill>
                  <a:srgbClr val="0000FF"/>
                </a:solidFill>
              </a:rPr>
              <a:t>else</a:t>
            </a:r>
            <a:r>
              <a:rPr lang="ko-KR" altLang="en-US" sz="1200" dirty="0">
                <a:solidFill>
                  <a:srgbClr val="0000FF"/>
                </a:solidFill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</a:rPr>
              <a:t>otherwise</a:t>
            </a:r>
            <a:r>
              <a:rPr lang="ko-KR" altLang="en-US" sz="1200" dirty="0" smtClean="0">
                <a:solidFill>
                  <a:srgbClr val="0000FF"/>
                </a:solidFill>
              </a:rPr>
              <a:t>)</a:t>
            </a:r>
            <a:r>
              <a:rPr lang="ko-KR" altLang="en-US" sz="1200" dirty="0" smtClean="0"/>
              <a:t>:</a:t>
            </a:r>
            <a:endParaRPr lang="ko-KR" altLang="en-US" sz="1200" dirty="0"/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           </a:t>
            </a:r>
            <a:r>
              <a:rPr lang="ko-KR" altLang="en-US" sz="1200" dirty="0" err="1">
                <a:solidFill>
                  <a:srgbClr val="0000FF"/>
                </a:solidFill>
              </a:rPr>
              <a:t>print</a:t>
            </a:r>
            <a:r>
              <a:rPr lang="ko-KR" altLang="en-US" sz="1200" dirty="0"/>
              <a:t> '</a:t>
            </a:r>
            <a:r>
              <a:rPr lang="ko-KR" altLang="en-US" sz="1200" dirty="0" err="1"/>
              <a:t>error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invalid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update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code</a:t>
            </a:r>
            <a:r>
              <a:rPr lang="ko-KR" altLang="en-US" sz="1200" dirty="0"/>
              <a:t>';</a:t>
            </a:r>
          </a:p>
          <a:p>
            <a:pPr>
              <a:lnSpc>
                <a:spcPts val="1200"/>
              </a:lnSpc>
            </a:pPr>
            <a:endParaRPr lang="ko-KR" altLang="en-US" sz="1200" dirty="0"/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}  // </a:t>
            </a:r>
            <a:r>
              <a:rPr lang="ko-KR" altLang="en-US" sz="1200" dirty="0" err="1"/>
              <a:t>end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case</a:t>
            </a:r>
            <a:endParaRPr lang="ko-KR" altLang="en-US" sz="1200" dirty="0"/>
          </a:p>
          <a:p>
            <a:pPr>
              <a:lnSpc>
                <a:spcPts val="1200"/>
              </a:lnSpc>
            </a:pPr>
            <a:r>
              <a:rPr lang="ko-KR" altLang="en-US" sz="1200" dirty="0"/>
              <a:t>      } </a:t>
            </a:r>
            <a:r>
              <a:rPr lang="ko-KR" altLang="en-US" sz="1200" dirty="0" err="1">
                <a:solidFill>
                  <a:srgbClr val="0000FF"/>
                </a:solidFill>
              </a:rPr>
              <a:t>else</a:t>
            </a:r>
            <a:r>
              <a:rPr lang="ko-KR" altLang="en-US" sz="1200" dirty="0"/>
              <a:t> {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</a:t>
            </a:r>
            <a:r>
              <a:rPr lang="ko-KR" altLang="en-US" sz="1200" dirty="0" err="1">
                <a:solidFill>
                  <a:srgbClr val="0000FF"/>
                </a:solidFill>
              </a:rPr>
              <a:t>case</a:t>
            </a:r>
            <a:r>
              <a:rPr lang="ko-KR" altLang="en-US" sz="1200" dirty="0"/>
              <a:t>  {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   </a:t>
            </a:r>
            <a:r>
              <a:rPr lang="ko-KR" altLang="en-US" sz="1200" dirty="0" err="1"/>
              <a:t>code</a:t>
            </a:r>
            <a:r>
              <a:rPr lang="ko-KR" altLang="en-US" sz="1200" dirty="0"/>
              <a:t>  =  '</a:t>
            </a:r>
            <a:r>
              <a:rPr lang="ko-KR" altLang="en-US" sz="1200" dirty="0" err="1"/>
              <a:t>I</a:t>
            </a:r>
            <a:r>
              <a:rPr lang="ko-KR" altLang="en-US" sz="1200" dirty="0"/>
              <a:t>':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           </a:t>
            </a:r>
            <a:r>
              <a:rPr lang="ko-KR" altLang="en-US" sz="1200" dirty="0" err="1"/>
              <a:t>build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new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master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record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from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trans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record</a:t>
            </a:r>
            <a:r>
              <a:rPr lang="ko-KR" altLang="en-US" sz="1200" dirty="0"/>
              <a:t>';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           </a:t>
            </a:r>
            <a:r>
              <a:rPr lang="ko-KR" altLang="en-US" sz="1200" dirty="0" err="1"/>
              <a:t>insert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new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master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record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master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   </a:t>
            </a:r>
            <a:r>
              <a:rPr lang="ko-KR" altLang="en-US" sz="1200" dirty="0" err="1"/>
              <a:t>code</a:t>
            </a:r>
            <a:r>
              <a:rPr lang="ko-KR" altLang="en-US" sz="1200" dirty="0"/>
              <a:t>  =  'C':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          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</a:rPr>
              <a:t>print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/>
              <a:t>'</a:t>
            </a:r>
            <a:r>
              <a:rPr lang="ko-KR" altLang="en-US" sz="1200" dirty="0" err="1"/>
              <a:t>error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no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matching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master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record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error</a:t>
            </a:r>
            <a:r>
              <a:rPr lang="ko-KR" altLang="en-US" sz="1200" dirty="0"/>
              <a:t>';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   </a:t>
            </a:r>
            <a:r>
              <a:rPr lang="ko-KR" altLang="en-US" sz="1200" dirty="0" err="1"/>
              <a:t>code</a:t>
            </a:r>
            <a:r>
              <a:rPr lang="ko-KR" altLang="en-US" sz="1200" dirty="0"/>
              <a:t>  =  '</a:t>
            </a:r>
            <a:r>
              <a:rPr lang="ko-KR" altLang="en-US" sz="1200" dirty="0" err="1"/>
              <a:t>D</a:t>
            </a:r>
            <a:r>
              <a:rPr lang="ko-KR" altLang="en-US" sz="1200" dirty="0"/>
              <a:t>':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          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</a:rPr>
              <a:t>print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/>
              <a:t>'</a:t>
            </a:r>
            <a:r>
              <a:rPr lang="ko-KR" altLang="en-US" sz="1200" dirty="0" err="1"/>
              <a:t>error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no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matching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master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record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error</a:t>
            </a:r>
            <a:r>
              <a:rPr lang="ko-KR" altLang="en-US" sz="1200" dirty="0"/>
              <a:t>';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   </a:t>
            </a:r>
            <a:r>
              <a:rPr lang="ko-KR" altLang="en-US" sz="1200" dirty="0" err="1">
                <a:solidFill>
                  <a:srgbClr val="0000FF"/>
                </a:solidFill>
              </a:rPr>
              <a:t>else</a:t>
            </a:r>
            <a:r>
              <a:rPr lang="ko-KR" altLang="en-US" sz="1200" dirty="0">
                <a:solidFill>
                  <a:srgbClr val="0000FF"/>
                </a:solidFill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</a:rPr>
              <a:t>otherwise</a:t>
            </a:r>
            <a:r>
              <a:rPr lang="ko-KR" altLang="en-US" sz="1200" dirty="0" smtClean="0">
                <a:solidFill>
                  <a:srgbClr val="0000FF"/>
                </a:solidFill>
              </a:rPr>
              <a:t>)</a:t>
            </a:r>
            <a:r>
              <a:rPr lang="ko-KR" altLang="en-US" sz="1200" dirty="0" smtClean="0"/>
              <a:t>:</a:t>
            </a:r>
            <a:endParaRPr lang="ko-KR" altLang="en-US" sz="1200" dirty="0"/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           </a:t>
            </a:r>
            <a:r>
              <a:rPr lang="ko-KR" altLang="en-US" sz="1200" dirty="0" err="1">
                <a:solidFill>
                  <a:srgbClr val="0000FF"/>
                </a:solidFill>
              </a:rPr>
              <a:t>print</a:t>
            </a:r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ko-KR" altLang="en-US" sz="1200" dirty="0"/>
              <a:t>'</a:t>
            </a:r>
            <a:r>
              <a:rPr lang="ko-KR" altLang="en-US" sz="1200" dirty="0" err="1"/>
              <a:t>error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invalid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update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code</a:t>
            </a:r>
            <a:r>
              <a:rPr lang="ko-KR" altLang="en-US" sz="1200" dirty="0" smtClean="0"/>
              <a:t>';</a:t>
            </a:r>
            <a:endParaRPr lang="ko-KR" altLang="en-US" sz="1200" dirty="0"/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 }  // </a:t>
            </a:r>
            <a:r>
              <a:rPr lang="ko-KR" altLang="en-US" sz="1200" dirty="0" err="1"/>
              <a:t>end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case</a:t>
            </a:r>
            <a:endParaRPr lang="ko-KR" altLang="en-US" sz="1200" dirty="0"/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    </a:t>
            </a:r>
            <a:r>
              <a:rPr lang="ko-KR" altLang="en-US" sz="1200" dirty="0" err="1"/>
              <a:t>getNextTrans</a:t>
            </a:r>
            <a:r>
              <a:rPr lang="ko-KR" altLang="en-US" sz="1200" dirty="0"/>
              <a:t>();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}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}</a:t>
            </a:r>
          </a:p>
          <a:p>
            <a:pPr>
              <a:lnSpc>
                <a:spcPts val="1200"/>
              </a:lnSpc>
            </a:pPr>
            <a:r>
              <a:rPr lang="ko-KR" altLang="en-US" sz="1200" dirty="0" err="1">
                <a:solidFill>
                  <a:srgbClr val="0000FF"/>
                </a:solidFill>
              </a:rPr>
              <a:t>end</a:t>
            </a:r>
            <a:r>
              <a:rPr lang="ko-KR" altLang="en-US" sz="1200" dirty="0"/>
              <a:t> // </a:t>
            </a:r>
            <a:r>
              <a:rPr lang="ko-KR" altLang="en-US" sz="1200" dirty="0" err="1"/>
              <a:t>randomUpdate</a:t>
            </a:r>
            <a:r>
              <a:rPr lang="ko-KR" altLang="en-US" sz="1200" dirty="0"/>
              <a:t>()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5332575" y="6268308"/>
            <a:ext cx="3495231" cy="365125"/>
          </a:xfrm>
        </p:spPr>
        <p:txBody>
          <a:bodyPr/>
          <a:lstStyle/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</a:t>
            </a:r>
          </a:p>
          <a:p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  <p:sp>
        <p:nvSpPr>
          <p:cNvPr id="7" name="슬라이드 번호 개체 틀 1"/>
          <p:cNvSpPr txBox="1">
            <a:spLocks/>
          </p:cNvSpPr>
          <p:nvPr/>
        </p:nvSpPr>
        <p:spPr>
          <a:xfrm>
            <a:off x="6457950" y="64161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FF0E02-7BB2-43DC-B536-543F29AF3AA9}" type="slidenum">
              <a:rPr lang="ko-KR" altLang="en-US" b="1" smtClean="0"/>
              <a:t>41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5707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 err="1" smtClean="0">
                <a:latin typeface="굴림" panose="020B0600000101010101" pitchFamily="50" charset="-127"/>
              </a:rPr>
              <a:t>fgetc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en-US" altLang="ko-KR" sz="1400" b="1" dirty="0" err="1" smtClean="0">
                <a:latin typeface="굴림" panose="020B0600000101010101" pitchFamily="50" charset="-127"/>
              </a:rPr>
              <a:t>fp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 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파일 </a:t>
            </a:r>
            <a:r>
              <a:rPr lang="en-US" altLang="ko-KR" sz="1400" b="1" dirty="0" err="1" smtClean="0">
                <a:latin typeface="굴림" panose="020B0600000101010101" pitchFamily="50" charset="-127"/>
              </a:rPr>
              <a:t>fp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로부터 문자 하나를 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읽어들임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>
              <a:latin typeface="+mn-ea"/>
              <a:ea typeface="+mn-ea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ko-KR" altLang="en-US" sz="1400" i="0" dirty="0" smtClean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6445CD-F5A3-417E-9022-02AF9373F797}" type="slidenum">
              <a:rPr lang="ko-KR" altLang="en-US" b="1" smtClean="0"/>
              <a:t>5</a:t>
            </a:fld>
            <a:endParaRPr lang="ko-KR" altLang="en-US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68005" y="361950"/>
            <a:ext cx="3818249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.1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스트림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09277" y="1627229"/>
            <a:ext cx="5085764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endParaRPr lang="ko-KR" altLang="en-US" sz="1200" dirty="0"/>
          </a:p>
          <a:p>
            <a:pPr>
              <a:lnSpc>
                <a:spcPts val="1200"/>
              </a:lnSpc>
            </a:pPr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 &lt;</a:t>
            </a:r>
            <a:r>
              <a:rPr lang="ko-KR" altLang="en-US" sz="1200" dirty="0" err="1"/>
              <a:t>stdio.h</a:t>
            </a:r>
            <a:r>
              <a:rPr lang="ko-KR" altLang="en-US" sz="1200" dirty="0"/>
              <a:t>&gt; 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 &lt;</a:t>
            </a:r>
            <a:r>
              <a:rPr lang="ko-KR" altLang="en-US" sz="1200" dirty="0" err="1"/>
              <a:t>stdlib.h</a:t>
            </a:r>
            <a:r>
              <a:rPr lang="ko-KR" altLang="en-US" sz="1200" dirty="0"/>
              <a:t>&gt; </a:t>
            </a:r>
            <a:r>
              <a:rPr lang="ko-KR" altLang="en-US" sz="1200" dirty="0" smtClean="0"/>
              <a:t>// </a:t>
            </a:r>
            <a:r>
              <a:rPr lang="ko-KR" altLang="en-US" sz="1200" dirty="0" err="1" smtClean="0"/>
              <a:t>For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exit</a:t>
            </a:r>
            <a:r>
              <a:rPr lang="ko-KR" altLang="en-US" sz="1200" dirty="0" smtClean="0"/>
              <a:t>() </a:t>
            </a:r>
            <a:endParaRPr lang="ko-KR" altLang="en-US" sz="1200" dirty="0"/>
          </a:p>
          <a:p>
            <a:pPr>
              <a:lnSpc>
                <a:spcPts val="1200"/>
              </a:lnSpc>
            </a:pPr>
            <a:r>
              <a:rPr lang="ko-KR" altLang="en-US" sz="1200" dirty="0"/>
              <a:t>  </a:t>
            </a:r>
          </a:p>
          <a:p>
            <a:pPr>
              <a:lnSpc>
                <a:spcPts val="1200"/>
              </a:lnSpc>
            </a:pP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() 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{ 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FILE *fptr1, *fptr2; 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</a:t>
            </a:r>
            <a:r>
              <a:rPr lang="ko-KR" altLang="en-US" sz="1200" dirty="0" err="1"/>
              <a:t>char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c</a:t>
            </a:r>
            <a:r>
              <a:rPr lang="ko-KR" altLang="en-US" sz="1200" dirty="0"/>
              <a:t>; 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</a:t>
            </a:r>
            <a:r>
              <a:rPr lang="ko-KR" altLang="en-US" sz="1200" dirty="0" smtClean="0"/>
              <a:t>  </a:t>
            </a:r>
          </a:p>
          <a:p>
            <a:pPr>
              <a:lnSpc>
                <a:spcPts val="1200"/>
              </a:lnSpc>
            </a:pPr>
            <a:r>
              <a:rPr lang="ko-KR" altLang="en-US" sz="1200" dirty="0" smtClean="0"/>
              <a:t>    fptr1 = </a:t>
            </a:r>
            <a:r>
              <a:rPr lang="ko-KR" altLang="en-US" sz="1200" dirty="0" err="1" smtClean="0"/>
              <a:t>fopen</a:t>
            </a:r>
            <a:r>
              <a:rPr lang="ko-KR" altLang="en-US" sz="1200" dirty="0" smtClean="0"/>
              <a:t>(</a:t>
            </a:r>
            <a:r>
              <a:rPr lang="en-US" altLang="ko-KR" sz="1200" dirty="0" smtClean="0"/>
              <a:t>“src.txt”</a:t>
            </a:r>
            <a:r>
              <a:rPr lang="ko-KR" altLang="en-US" sz="1200" dirty="0" smtClean="0"/>
              <a:t>, "</a:t>
            </a:r>
            <a:r>
              <a:rPr lang="ko-KR" altLang="en-US" sz="1200" dirty="0" err="1" smtClean="0"/>
              <a:t>r</a:t>
            </a:r>
            <a:r>
              <a:rPr lang="ko-KR" altLang="en-US" sz="1200" dirty="0" smtClean="0"/>
              <a:t>");  </a:t>
            </a:r>
          </a:p>
          <a:p>
            <a:pPr>
              <a:lnSpc>
                <a:spcPts val="1200"/>
              </a:lnSpc>
            </a:pPr>
            <a:r>
              <a:rPr lang="ko-KR" altLang="en-US" sz="1200" dirty="0" smtClean="0"/>
              <a:t>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 (fptr1 == NULL) 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{ 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</a:t>
            </a:r>
            <a:r>
              <a:rPr lang="ko-KR" altLang="en-US" sz="1200" dirty="0" err="1"/>
              <a:t>printf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Cannot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open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src.txt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\</a:t>
            </a:r>
            <a:r>
              <a:rPr lang="ko-KR" altLang="en-US" sz="1200" dirty="0" err="1"/>
              <a:t>n</a:t>
            </a:r>
            <a:r>
              <a:rPr lang="ko-KR" altLang="en-US" sz="1200" dirty="0" smtClean="0"/>
              <a:t>"); </a:t>
            </a:r>
            <a:endParaRPr lang="ko-KR" altLang="en-US" sz="1200" dirty="0"/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</a:t>
            </a:r>
            <a:r>
              <a:rPr lang="ko-KR" altLang="en-US" sz="1200" dirty="0" err="1"/>
              <a:t>exit</a:t>
            </a:r>
            <a:r>
              <a:rPr lang="ko-KR" altLang="en-US" sz="1200" dirty="0"/>
              <a:t>(0); 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} 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</a:t>
            </a:r>
          </a:p>
          <a:p>
            <a:pPr>
              <a:lnSpc>
                <a:spcPts val="1200"/>
              </a:lnSpc>
            </a:pPr>
            <a:r>
              <a:rPr lang="ko-KR" altLang="en-US" sz="1200" dirty="0" smtClean="0"/>
              <a:t>    </a:t>
            </a:r>
            <a:r>
              <a:rPr lang="ko-KR" altLang="en-US" sz="1200" dirty="0"/>
              <a:t>fptr2 = </a:t>
            </a:r>
            <a:r>
              <a:rPr lang="ko-KR" altLang="en-US" sz="1200" dirty="0" err="1" smtClean="0"/>
              <a:t>fopen</a:t>
            </a:r>
            <a:r>
              <a:rPr lang="ko-KR" altLang="en-US" sz="1200" dirty="0" smtClean="0"/>
              <a:t>(</a:t>
            </a:r>
            <a:r>
              <a:rPr lang="en-US" altLang="ko-KR" sz="1200" dirty="0" smtClean="0"/>
              <a:t>“des.txt”</a:t>
            </a:r>
            <a:r>
              <a:rPr lang="ko-KR" altLang="en-US" sz="1200" dirty="0" smtClean="0"/>
              <a:t>, </a:t>
            </a:r>
            <a:r>
              <a:rPr lang="ko-KR" altLang="en-US" sz="1200" dirty="0"/>
              <a:t>"</a:t>
            </a:r>
            <a:r>
              <a:rPr lang="ko-KR" altLang="en-US" sz="1200" dirty="0" err="1"/>
              <a:t>w</a:t>
            </a:r>
            <a:r>
              <a:rPr lang="ko-KR" altLang="en-US" sz="1200" dirty="0" smtClean="0"/>
              <a:t>"); </a:t>
            </a:r>
            <a:endParaRPr lang="ko-KR" altLang="en-US" sz="1200" dirty="0"/>
          </a:p>
          <a:p>
            <a:pPr>
              <a:lnSpc>
                <a:spcPts val="1200"/>
              </a:lnSpc>
            </a:pPr>
            <a:r>
              <a:rPr lang="ko-KR" altLang="en-US" sz="1200" dirty="0"/>
              <a:t>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 (fptr2 == NULL) 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{ 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</a:t>
            </a:r>
            <a:r>
              <a:rPr lang="ko-KR" altLang="en-US" sz="1200" dirty="0" err="1"/>
              <a:t>printf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Cannot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open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file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des.txt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\</a:t>
            </a:r>
            <a:r>
              <a:rPr lang="ko-KR" altLang="en-US" sz="1200" dirty="0" err="1"/>
              <a:t>n</a:t>
            </a:r>
            <a:r>
              <a:rPr lang="ko-KR" altLang="en-US" sz="1200" dirty="0" smtClean="0"/>
              <a:t>"); </a:t>
            </a:r>
            <a:endParaRPr lang="ko-KR" altLang="en-US" sz="1200" dirty="0"/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</a:t>
            </a:r>
            <a:r>
              <a:rPr lang="ko-KR" altLang="en-US" sz="1200" dirty="0" err="1"/>
              <a:t>exit</a:t>
            </a:r>
            <a:r>
              <a:rPr lang="ko-KR" altLang="en-US" sz="1200" dirty="0"/>
              <a:t>(0); 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} 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800644" y="1841818"/>
            <a:ext cx="34943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1200" dirty="0" smtClean="0"/>
              <a:t>// </a:t>
            </a:r>
            <a:r>
              <a:rPr lang="ko-KR" altLang="en-US" sz="1200" dirty="0" err="1"/>
              <a:t>Read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contents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from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c = </a:t>
            </a:r>
            <a:r>
              <a:rPr lang="ko-KR" altLang="en-US" sz="1200" dirty="0" err="1">
                <a:solidFill>
                  <a:srgbClr val="0000FF"/>
                </a:solidFill>
              </a:rPr>
              <a:t>fgetc</a:t>
            </a:r>
            <a:r>
              <a:rPr lang="ko-KR" altLang="en-US" sz="1200" dirty="0">
                <a:solidFill>
                  <a:srgbClr val="0000FF"/>
                </a:solidFill>
              </a:rPr>
              <a:t>(fptr1)</a:t>
            </a:r>
            <a:r>
              <a:rPr lang="ko-KR" altLang="en-US" sz="1200" dirty="0"/>
              <a:t>; 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</a:t>
            </a:r>
            <a:r>
              <a:rPr lang="ko-KR" altLang="en-US" sz="1200" dirty="0" err="1"/>
              <a:t>while</a:t>
            </a:r>
            <a:r>
              <a:rPr lang="ko-KR" altLang="en-US" sz="1200" dirty="0"/>
              <a:t> (c != EOF) 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{ 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</a:t>
            </a:r>
            <a:r>
              <a:rPr lang="ko-KR" altLang="en-US" sz="1200" dirty="0" err="1"/>
              <a:t>fputc</a:t>
            </a:r>
            <a:r>
              <a:rPr lang="ko-KR" altLang="en-US" sz="1200" dirty="0"/>
              <a:t>(c, fptr2); 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    c </a:t>
            </a:r>
            <a:r>
              <a:rPr lang="ko-KR" altLang="en-US" sz="1200" dirty="0">
                <a:solidFill>
                  <a:srgbClr val="0000FF"/>
                </a:solidFill>
              </a:rPr>
              <a:t>= </a:t>
            </a:r>
            <a:r>
              <a:rPr lang="ko-KR" altLang="en-US" sz="1200" dirty="0" err="1">
                <a:solidFill>
                  <a:srgbClr val="0000FF"/>
                </a:solidFill>
              </a:rPr>
              <a:t>fgetc</a:t>
            </a:r>
            <a:r>
              <a:rPr lang="ko-KR" altLang="en-US" sz="1200" dirty="0"/>
              <a:t>(fptr1); 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} 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</a:t>
            </a:r>
            <a:r>
              <a:rPr lang="ko-KR" altLang="en-US" sz="1200" dirty="0" err="1"/>
              <a:t>printf</a:t>
            </a:r>
            <a:r>
              <a:rPr lang="ko-KR" altLang="en-US" sz="1200" dirty="0"/>
              <a:t>("\</a:t>
            </a:r>
            <a:r>
              <a:rPr lang="ko-KR" altLang="en-US" sz="1200" dirty="0" err="1"/>
              <a:t>nContents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copied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des.txt</a:t>
            </a:r>
            <a:r>
              <a:rPr lang="ko-KR" altLang="en-US" sz="1200" dirty="0" smtClean="0"/>
              <a:t>"); </a:t>
            </a:r>
            <a:endParaRPr lang="ko-KR" altLang="en-US" sz="1200" dirty="0"/>
          </a:p>
          <a:p>
            <a:pPr>
              <a:lnSpc>
                <a:spcPts val="1200"/>
              </a:lnSpc>
            </a:pPr>
            <a:r>
              <a:rPr lang="ko-KR" altLang="en-US" sz="1200" dirty="0"/>
              <a:t>  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</a:t>
            </a:r>
            <a:r>
              <a:rPr lang="ko-KR" altLang="en-US" sz="1200" dirty="0" err="1"/>
              <a:t>fclose</a:t>
            </a:r>
            <a:r>
              <a:rPr lang="ko-KR" altLang="en-US" sz="1200" dirty="0"/>
              <a:t>(fptr1); 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</a:t>
            </a:r>
            <a:r>
              <a:rPr lang="ko-KR" altLang="en-US" sz="1200" dirty="0" err="1"/>
              <a:t>fclose</a:t>
            </a:r>
            <a:r>
              <a:rPr lang="ko-KR" altLang="en-US" sz="1200" dirty="0"/>
              <a:t>(fptr2); 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0; </a:t>
            </a:r>
          </a:p>
          <a:p>
            <a:pPr>
              <a:lnSpc>
                <a:spcPts val="1200"/>
              </a:lnSpc>
            </a:pPr>
            <a:r>
              <a:rPr lang="ko-KR" altLang="en-US" sz="1200" dirty="0"/>
              <a:t>}</a:t>
            </a:r>
          </a:p>
        </p:txBody>
      </p:sp>
      <p:cxnSp>
        <p:nvCxnSpPr>
          <p:cNvPr id="35" name="꺾인 연결선 34"/>
          <p:cNvCxnSpPr/>
          <p:nvPr/>
        </p:nvCxnSpPr>
        <p:spPr>
          <a:xfrm flipV="1">
            <a:off x="1379668" y="1989056"/>
            <a:ext cx="3420976" cy="2969443"/>
          </a:xfrm>
          <a:prstGeom prst="bentConnector3">
            <a:avLst>
              <a:gd name="adj1" fmla="val 68462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1076769" y="6356351"/>
            <a:ext cx="6981914" cy="365125"/>
          </a:xfrm>
        </p:spPr>
        <p:txBody>
          <a:bodyPr/>
          <a:lstStyle/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71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 err="1">
                <a:latin typeface="굴림" panose="020B0600000101010101" pitchFamily="50" charset="-127"/>
              </a:rPr>
              <a:t>f</a:t>
            </a:r>
            <a:r>
              <a:rPr lang="en-US" altLang="ko-KR" sz="1400" b="1" dirty="0" err="1" smtClean="0">
                <a:latin typeface="굴림" panose="020B0600000101010101" pitchFamily="50" charset="-127"/>
              </a:rPr>
              <a:t>gets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en-US" altLang="ko-KR" sz="1400" b="1" dirty="0" err="1" smtClean="0">
                <a:latin typeface="굴림" panose="020B0600000101010101" pitchFamily="50" charset="-127"/>
              </a:rPr>
              <a:t>fputs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함수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: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파일로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부터 문자열을 입출력 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>
              <a:latin typeface="+mn-ea"/>
              <a:ea typeface="+mn-ea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ko-KR" altLang="en-US" sz="1400" i="0" dirty="0" smtClean="0">
              <a:latin typeface="+mn-ea"/>
              <a:ea typeface="+mn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68005" y="361950"/>
            <a:ext cx="3818249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.1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스트림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97085" y="1730501"/>
            <a:ext cx="4572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&lt;</a:t>
            </a:r>
            <a:r>
              <a:rPr lang="ko-KR" altLang="en-US" sz="1200" dirty="0" err="1"/>
              <a:t>stdio.h</a:t>
            </a:r>
            <a:r>
              <a:rPr lang="ko-KR" altLang="en-US" sz="1200" dirty="0"/>
              <a:t>&gt; </a:t>
            </a:r>
          </a:p>
          <a:p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 &lt;</a:t>
            </a:r>
            <a:r>
              <a:rPr lang="ko-KR" altLang="en-US" sz="1200" dirty="0" err="1"/>
              <a:t>stdio.h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void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  FILE* 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char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buffer</a:t>
            </a:r>
            <a:r>
              <a:rPr lang="ko-KR" altLang="en-US" sz="1200" dirty="0"/>
              <a:t>[50];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 = </a:t>
            </a:r>
            <a:r>
              <a:rPr lang="ko-KR" altLang="en-US" sz="1200" dirty="0" err="1">
                <a:solidFill>
                  <a:srgbClr val="C00000"/>
                </a:solidFill>
              </a:rPr>
              <a:t>fopen</a:t>
            </a:r>
            <a:r>
              <a:rPr lang="ko-KR" altLang="en-US" sz="1200" dirty="0">
                <a:solidFill>
                  <a:srgbClr val="C00000"/>
                </a:solidFill>
              </a:rPr>
              <a:t>("data3.txt", "</a:t>
            </a:r>
            <a:r>
              <a:rPr lang="ko-KR" altLang="en-US" sz="1200" dirty="0" err="1">
                <a:solidFill>
                  <a:srgbClr val="C00000"/>
                </a:solidFill>
              </a:rPr>
              <a:t>w</a:t>
            </a:r>
            <a:r>
              <a:rPr lang="ko-KR" altLang="en-US" sz="1200" dirty="0" smtClean="0">
                <a:solidFill>
                  <a:srgbClr val="C00000"/>
                </a:solidFill>
              </a:rPr>
              <a:t>"</a:t>
            </a:r>
            <a:r>
              <a:rPr lang="ko-KR" altLang="en-US" sz="1200" dirty="0" smtClean="0"/>
              <a:t>);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 != NULL)</a:t>
            </a:r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puts</a:t>
            </a:r>
            <a:r>
              <a:rPr lang="ko-KR" altLang="en-US" sz="1200" dirty="0"/>
              <a:t>("문자열을 입력한 후 </a:t>
            </a:r>
            <a:r>
              <a:rPr lang="ko-KR" altLang="en-US" sz="1200" dirty="0" err="1"/>
              <a:t>엔터키를</a:t>
            </a:r>
            <a:r>
              <a:rPr lang="ko-KR" altLang="en-US" sz="1200" dirty="0"/>
              <a:t> 누르세요.");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>
                <a:solidFill>
                  <a:srgbClr val="0000FF"/>
                </a:solidFill>
              </a:rPr>
              <a:t>fgets</a:t>
            </a:r>
            <a:r>
              <a:rPr lang="ko-KR" altLang="en-US" sz="1200" dirty="0">
                <a:solidFill>
                  <a:srgbClr val="0000FF"/>
                </a:solidFill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</a:rPr>
              <a:t>buffer</a:t>
            </a:r>
            <a:r>
              <a:rPr lang="ko-KR" altLang="en-US" sz="1200" dirty="0">
                <a:solidFill>
                  <a:srgbClr val="0000FF"/>
                </a:solidFill>
              </a:rPr>
              <a:t>, </a:t>
            </a:r>
            <a:r>
              <a:rPr lang="ko-KR" altLang="en-US" sz="1200" dirty="0" err="1">
                <a:solidFill>
                  <a:srgbClr val="0000FF"/>
                </a:solidFill>
              </a:rPr>
              <a:t>sizeof</a:t>
            </a:r>
            <a:r>
              <a:rPr lang="ko-KR" altLang="en-US" sz="1200" dirty="0">
                <a:solidFill>
                  <a:srgbClr val="0000FF"/>
                </a:solidFill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</a:rPr>
              <a:t>buffer</a:t>
            </a:r>
            <a:r>
              <a:rPr lang="ko-KR" altLang="en-US" sz="1200" dirty="0">
                <a:solidFill>
                  <a:srgbClr val="0000FF"/>
                </a:solidFill>
              </a:rPr>
              <a:t>), </a:t>
            </a:r>
            <a:r>
              <a:rPr lang="ko-KR" altLang="en-US" sz="1200" dirty="0" err="1">
                <a:solidFill>
                  <a:srgbClr val="0000FF"/>
                </a:solidFill>
              </a:rPr>
              <a:t>stdin</a:t>
            </a:r>
            <a:r>
              <a:rPr lang="ko-KR" altLang="en-US" sz="1200" dirty="0" smtClean="0">
                <a:solidFill>
                  <a:srgbClr val="0000FF"/>
                </a:solidFill>
              </a:rPr>
              <a:t>)</a:t>
            </a:r>
            <a:r>
              <a:rPr lang="ko-KR" altLang="en-US" sz="1200" dirty="0" smtClean="0"/>
              <a:t>;</a:t>
            </a:r>
            <a:endParaRPr lang="ko-KR" altLang="en-US" sz="1200" dirty="0"/>
          </a:p>
          <a:p>
            <a:r>
              <a:rPr lang="ko-KR" altLang="en-US" sz="1200" dirty="0">
                <a:solidFill>
                  <a:srgbClr val="0000FF"/>
                </a:solidFill>
              </a:rPr>
              <a:t>        </a:t>
            </a:r>
            <a:r>
              <a:rPr lang="ko-KR" altLang="en-US" sz="1200" dirty="0" err="1">
                <a:solidFill>
                  <a:srgbClr val="0000FF"/>
                </a:solidFill>
              </a:rPr>
              <a:t>fputs</a:t>
            </a:r>
            <a:r>
              <a:rPr lang="ko-KR" altLang="en-US" sz="1200" dirty="0">
                <a:solidFill>
                  <a:srgbClr val="0000FF"/>
                </a:solidFill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</a:rPr>
              <a:t>buffer</a:t>
            </a:r>
            <a:r>
              <a:rPr lang="ko-KR" altLang="en-US" sz="1200" dirty="0">
                <a:solidFill>
                  <a:srgbClr val="0000FF"/>
                </a:solidFill>
              </a:rPr>
              <a:t>, </a:t>
            </a:r>
            <a:r>
              <a:rPr lang="ko-KR" altLang="en-US" sz="1200" dirty="0" err="1">
                <a:solidFill>
                  <a:srgbClr val="0000FF"/>
                </a:solidFill>
              </a:rPr>
              <a:t>stream</a:t>
            </a:r>
            <a:r>
              <a:rPr lang="ko-KR" altLang="en-US" sz="1200" dirty="0" smtClean="0">
                <a:solidFill>
                  <a:srgbClr val="0000FF"/>
                </a:solidFill>
              </a:rPr>
              <a:t>)</a:t>
            </a:r>
            <a:r>
              <a:rPr lang="ko-KR" altLang="en-US" sz="1200" dirty="0" smtClean="0"/>
              <a:t>;</a:t>
            </a:r>
            <a:endParaRPr lang="ko-KR" altLang="en-US" sz="1200" dirty="0"/>
          </a:p>
          <a:p>
            <a:r>
              <a:rPr lang="ko-KR" altLang="en-US" sz="1200" dirty="0"/>
              <a:t>        </a:t>
            </a:r>
            <a:r>
              <a:rPr lang="ko-KR" altLang="en-US" sz="1200" dirty="0" err="1">
                <a:solidFill>
                  <a:srgbClr val="0000FF"/>
                </a:solidFill>
              </a:rPr>
              <a:t>fclose</a:t>
            </a:r>
            <a:r>
              <a:rPr lang="ko-KR" altLang="en-US" sz="1200" dirty="0">
                <a:solidFill>
                  <a:srgbClr val="0000FF"/>
                </a:solidFill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</a:rPr>
              <a:t>stream</a:t>
            </a:r>
            <a:r>
              <a:rPr lang="ko-KR" altLang="en-US" sz="1200" dirty="0" smtClean="0">
                <a:solidFill>
                  <a:srgbClr val="0000FF"/>
                </a:solidFill>
              </a:rPr>
              <a:t>)</a:t>
            </a:r>
            <a:r>
              <a:rPr lang="ko-KR" altLang="en-US" sz="1200" dirty="0" smtClean="0"/>
              <a:t>;</a:t>
            </a:r>
            <a:endParaRPr lang="ko-KR" altLang="en-US" sz="1200" dirty="0"/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else</a:t>
            </a:r>
            <a:endParaRPr lang="ko-KR" altLang="en-US" sz="1200" dirty="0"/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puts</a:t>
            </a:r>
            <a:r>
              <a:rPr lang="ko-KR" altLang="en-US" sz="1200" dirty="0"/>
              <a:t>("파일 열기 오류");</a:t>
            </a:r>
          </a:p>
          <a:p>
            <a:r>
              <a:rPr lang="ko-KR" altLang="en-US" sz="1200" dirty="0"/>
              <a:t>    }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0;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541792" y="5796518"/>
            <a:ext cx="32512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프로그램 소스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12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https</a:t>
            </a:r>
            <a:r>
              <a:rPr lang="en-US" altLang="ko-KR" sz="120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://</a:t>
            </a:r>
            <a:r>
              <a:rPr lang="en-US" altLang="ko-KR" sz="12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wikidocs.net/12742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76400" y="6356351"/>
            <a:ext cx="7366475" cy="365125"/>
          </a:xfrm>
        </p:spPr>
        <p:txBody>
          <a:bodyPr/>
          <a:lstStyle/>
          <a:p>
            <a:r>
              <a:rPr lang="en-US" altLang="ko-KR" dirty="0" smtClean="0"/>
              <a:t>Copyright 2019. </a:t>
            </a:r>
            <a:r>
              <a:rPr lang="en-US" altLang="ko-KR" dirty="0" err="1" smtClean="0"/>
              <a:t>Changhwa</a:t>
            </a:r>
            <a:r>
              <a:rPr lang="en-US" altLang="ko-KR" dirty="0" smtClean="0"/>
              <a:t> Kim. All rights reserved.                             </a:t>
            </a:r>
            <a:r>
              <a:rPr lang="en-US" altLang="ko-KR" dirty="0" err="1" smtClean="0"/>
              <a:t>Gangneung-Wonju</a:t>
            </a:r>
            <a:r>
              <a:rPr lang="en-US" altLang="ko-KR" dirty="0" smtClean="0"/>
              <a:t> National University</a:t>
            </a:r>
            <a:endParaRPr lang="ko-KR" altLang="en-US" dirty="0"/>
          </a:p>
        </p:txBody>
      </p:sp>
      <p:sp>
        <p:nvSpPr>
          <p:cNvPr id="14" name="슬라이드 번호 개체 틀 1"/>
          <p:cNvSpPr txBox="1">
            <a:spLocks/>
          </p:cNvSpPr>
          <p:nvPr/>
        </p:nvSpPr>
        <p:spPr>
          <a:xfrm>
            <a:off x="6458400" y="63576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2262FC-2850-40FF-8E8D-16791560A505}" type="slidenum">
              <a:rPr lang="ko-KR" altLang="en-US" b="1" smtClean="0"/>
              <a:t>6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049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B5AC68-5B1F-44C7-BD2F-008FBA0AA998}" type="slidenum">
              <a:rPr lang="ko-KR" altLang="en-US" b="1"/>
              <a:t>7</a:t>
            </a:fld>
            <a:endParaRPr lang="ko-KR" altLang="en-US" b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 err="1" smtClean="0">
                <a:latin typeface="굴림" panose="020B0600000101010101" pitchFamily="50" charset="-127"/>
              </a:rPr>
              <a:t>fprintf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en-US" altLang="ko-KR" sz="1400" b="1" dirty="0" err="1" smtClean="0">
                <a:latin typeface="굴림" panose="020B0600000101010101" pitchFamily="50" charset="-127"/>
              </a:rPr>
              <a:t>fscanf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함수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: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</a:t>
            </a:r>
            <a:r>
              <a:rPr lang="en-US" altLang="ko-KR" sz="1400" b="1" dirty="0" err="1" smtClean="0">
                <a:latin typeface="굴림" panose="020B0600000101010101" pitchFamily="50" charset="-127"/>
              </a:rPr>
              <a:t>printf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en-US" altLang="ko-KR" sz="1400" b="1" dirty="0" err="1" smtClean="0">
                <a:latin typeface="굴림" panose="020B0600000101010101" pitchFamily="50" charset="-127"/>
              </a:rPr>
              <a:t>scanf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와 같은 기능이며 대신 파일 대상의 입출력 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i="0" dirty="0">
              <a:latin typeface="+mn-ea"/>
              <a:ea typeface="+mn-ea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ko-KR" altLang="en-US" sz="1400" i="0" dirty="0" smtClean="0">
              <a:latin typeface="+mn-ea"/>
              <a:ea typeface="+mn-e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68005" y="361950"/>
            <a:ext cx="3818249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.1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스트림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77129" y="1981445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fopen</a:t>
            </a:r>
            <a:r>
              <a:rPr lang="ko-KR" altLang="en-US" sz="1200" dirty="0"/>
              <a:t>("data4.txt", "</a:t>
            </a:r>
            <a:r>
              <a:rPr lang="ko-KR" altLang="en-US" sz="1200" dirty="0" err="1"/>
              <a:t>w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 != NULL)</a:t>
            </a:r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>
                <a:solidFill>
                  <a:srgbClr val="0000FF"/>
                </a:solidFill>
              </a:rPr>
              <a:t>        </a:t>
            </a:r>
            <a:r>
              <a:rPr lang="ko-KR" altLang="en-US" sz="1200" dirty="0" err="1">
                <a:solidFill>
                  <a:srgbClr val="0000FF"/>
                </a:solidFill>
              </a:rPr>
              <a:t>fprintf</a:t>
            </a:r>
            <a:r>
              <a:rPr lang="ko-KR" altLang="en-US" sz="1200" dirty="0">
                <a:solidFill>
                  <a:srgbClr val="0000FF"/>
                </a:solidFill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</a:rPr>
              <a:t>stream</a:t>
            </a:r>
            <a:r>
              <a:rPr lang="ko-KR" altLang="en-US" sz="1200" dirty="0">
                <a:solidFill>
                  <a:srgbClr val="0000FF"/>
                </a:solidFill>
              </a:rPr>
              <a:t>, "%</a:t>
            </a:r>
            <a:r>
              <a:rPr lang="ko-KR" altLang="en-US" sz="1200" dirty="0" err="1">
                <a:solidFill>
                  <a:srgbClr val="0000FF"/>
                </a:solidFill>
              </a:rPr>
              <a:t>s</a:t>
            </a:r>
            <a:r>
              <a:rPr lang="ko-KR" altLang="en-US" sz="1200" dirty="0">
                <a:solidFill>
                  <a:srgbClr val="0000FF"/>
                </a:solidFill>
              </a:rPr>
              <a:t> %</a:t>
            </a:r>
            <a:r>
              <a:rPr lang="ko-KR" altLang="en-US" sz="1200" dirty="0" err="1">
                <a:solidFill>
                  <a:srgbClr val="0000FF"/>
                </a:solidFill>
              </a:rPr>
              <a:t>d</a:t>
            </a:r>
            <a:r>
              <a:rPr lang="ko-KR" altLang="en-US" sz="1200" dirty="0">
                <a:solidFill>
                  <a:srgbClr val="0000FF"/>
                </a:solidFill>
              </a:rPr>
              <a:t> %</a:t>
            </a:r>
            <a:r>
              <a:rPr lang="ko-KR" altLang="en-US" sz="1200" dirty="0" err="1">
                <a:solidFill>
                  <a:srgbClr val="0000FF"/>
                </a:solidFill>
              </a:rPr>
              <a:t>d</a:t>
            </a:r>
            <a:r>
              <a:rPr lang="ko-KR" altLang="en-US" sz="1200" dirty="0">
                <a:solidFill>
                  <a:srgbClr val="0000FF"/>
                </a:solidFill>
              </a:rPr>
              <a:t> %</a:t>
            </a:r>
            <a:r>
              <a:rPr lang="ko-KR" altLang="en-US" sz="1200" dirty="0" err="1">
                <a:solidFill>
                  <a:srgbClr val="0000FF"/>
                </a:solidFill>
              </a:rPr>
              <a:t>d</a:t>
            </a:r>
            <a:r>
              <a:rPr lang="ko-KR" altLang="en-US" sz="1200" dirty="0">
                <a:solidFill>
                  <a:srgbClr val="0000FF"/>
                </a:solidFill>
              </a:rPr>
              <a:t>\</a:t>
            </a:r>
            <a:r>
              <a:rPr lang="ko-KR" altLang="en-US" sz="1200" dirty="0" err="1">
                <a:solidFill>
                  <a:srgbClr val="0000FF"/>
                </a:solidFill>
              </a:rPr>
              <a:t>n</a:t>
            </a:r>
            <a:r>
              <a:rPr lang="ko-KR" altLang="en-US" sz="1200" dirty="0">
                <a:solidFill>
                  <a:srgbClr val="0000FF"/>
                </a:solidFill>
              </a:rPr>
              <a:t>", </a:t>
            </a:r>
            <a:r>
              <a:rPr lang="ko-KR" altLang="en-US" sz="1200" dirty="0" err="1">
                <a:solidFill>
                  <a:srgbClr val="0000FF"/>
                </a:solidFill>
              </a:rPr>
              <a:t>name</a:t>
            </a:r>
            <a:r>
              <a:rPr lang="ko-KR" altLang="en-US" sz="1200" dirty="0">
                <a:solidFill>
                  <a:srgbClr val="0000FF"/>
                </a:solidFill>
              </a:rPr>
              <a:t>, </a:t>
            </a:r>
            <a:r>
              <a:rPr lang="ko-KR" altLang="en-US" sz="1200" dirty="0" err="1">
                <a:solidFill>
                  <a:srgbClr val="0000FF"/>
                </a:solidFill>
              </a:rPr>
              <a:t>kor</a:t>
            </a:r>
            <a:r>
              <a:rPr lang="ko-KR" altLang="en-US" sz="1200" dirty="0">
                <a:solidFill>
                  <a:srgbClr val="0000FF"/>
                </a:solidFill>
              </a:rPr>
              <a:t>, </a:t>
            </a:r>
            <a:r>
              <a:rPr lang="ko-KR" altLang="en-US" sz="1200" dirty="0" err="1">
                <a:solidFill>
                  <a:srgbClr val="0000FF"/>
                </a:solidFill>
              </a:rPr>
              <a:t>eng</a:t>
            </a:r>
            <a:r>
              <a:rPr lang="ko-KR" altLang="en-US" sz="1200" dirty="0">
                <a:solidFill>
                  <a:srgbClr val="0000FF"/>
                </a:solidFill>
              </a:rPr>
              <a:t>, </a:t>
            </a:r>
            <a:r>
              <a:rPr lang="ko-KR" altLang="en-US" sz="1200" dirty="0" err="1">
                <a:solidFill>
                  <a:srgbClr val="0000FF"/>
                </a:solidFill>
              </a:rPr>
              <a:t>total</a:t>
            </a:r>
            <a:r>
              <a:rPr lang="ko-KR" altLang="en-US" sz="1200" dirty="0">
                <a:solidFill>
                  <a:srgbClr val="0000FF"/>
                </a:solidFill>
              </a:rPr>
              <a:t>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>
                <a:solidFill>
                  <a:srgbClr val="C00000"/>
                </a:solidFill>
              </a:rPr>
              <a:t>//</a:t>
            </a:r>
            <a:r>
              <a:rPr lang="ko-KR" altLang="en-US" sz="1200" dirty="0" err="1">
                <a:solidFill>
                  <a:srgbClr val="C00000"/>
                </a:solidFill>
              </a:rPr>
              <a:t>fprintf</a:t>
            </a:r>
            <a:r>
              <a:rPr lang="ko-KR" altLang="en-US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 err="1">
                <a:solidFill>
                  <a:srgbClr val="C00000"/>
                </a:solidFill>
              </a:rPr>
              <a:t>stdout</a:t>
            </a:r>
            <a:r>
              <a:rPr lang="ko-KR" altLang="en-US" sz="1200" dirty="0">
                <a:solidFill>
                  <a:srgbClr val="C00000"/>
                </a:solidFill>
              </a:rPr>
              <a:t>, "%</a:t>
            </a:r>
            <a:r>
              <a:rPr lang="ko-KR" altLang="en-US" sz="1200" dirty="0" err="1">
                <a:solidFill>
                  <a:srgbClr val="C00000"/>
                </a:solidFill>
              </a:rPr>
              <a:t>s</a:t>
            </a:r>
            <a:r>
              <a:rPr lang="ko-KR" altLang="en-US" sz="1200" dirty="0">
                <a:solidFill>
                  <a:srgbClr val="C00000"/>
                </a:solidFill>
              </a:rPr>
              <a:t> %</a:t>
            </a:r>
            <a:r>
              <a:rPr lang="ko-KR" altLang="en-US" sz="1200" dirty="0" err="1">
                <a:solidFill>
                  <a:srgbClr val="C00000"/>
                </a:solidFill>
              </a:rPr>
              <a:t>d</a:t>
            </a:r>
            <a:r>
              <a:rPr lang="ko-KR" altLang="en-US" sz="1200" dirty="0">
                <a:solidFill>
                  <a:srgbClr val="C00000"/>
                </a:solidFill>
              </a:rPr>
              <a:t> %</a:t>
            </a:r>
            <a:r>
              <a:rPr lang="ko-KR" altLang="en-US" sz="1200" dirty="0" err="1">
                <a:solidFill>
                  <a:srgbClr val="C00000"/>
                </a:solidFill>
              </a:rPr>
              <a:t>d</a:t>
            </a:r>
            <a:r>
              <a:rPr lang="ko-KR" altLang="en-US" sz="1200" dirty="0">
                <a:solidFill>
                  <a:srgbClr val="C00000"/>
                </a:solidFill>
              </a:rPr>
              <a:t> %</a:t>
            </a:r>
            <a:r>
              <a:rPr lang="ko-KR" altLang="en-US" sz="1200" dirty="0" err="1">
                <a:solidFill>
                  <a:srgbClr val="C00000"/>
                </a:solidFill>
              </a:rPr>
              <a:t>d</a:t>
            </a:r>
            <a:r>
              <a:rPr lang="ko-KR" altLang="en-US" sz="1200" dirty="0">
                <a:solidFill>
                  <a:srgbClr val="C00000"/>
                </a:solidFill>
              </a:rPr>
              <a:t>\</a:t>
            </a:r>
            <a:r>
              <a:rPr lang="ko-KR" altLang="en-US" sz="1200" dirty="0" err="1">
                <a:solidFill>
                  <a:srgbClr val="C00000"/>
                </a:solidFill>
              </a:rPr>
              <a:t>n</a:t>
            </a:r>
            <a:r>
              <a:rPr lang="ko-KR" altLang="en-US" sz="1200" dirty="0">
                <a:solidFill>
                  <a:srgbClr val="C00000"/>
                </a:solidFill>
              </a:rPr>
              <a:t>", </a:t>
            </a:r>
            <a:r>
              <a:rPr lang="ko-KR" altLang="en-US" sz="1200" dirty="0" err="1">
                <a:solidFill>
                  <a:srgbClr val="C00000"/>
                </a:solidFill>
              </a:rPr>
              <a:t>name</a:t>
            </a:r>
            <a:r>
              <a:rPr lang="ko-KR" altLang="en-US" sz="1200" dirty="0">
                <a:solidFill>
                  <a:srgbClr val="C00000"/>
                </a:solidFill>
              </a:rPr>
              <a:t>, </a:t>
            </a:r>
            <a:r>
              <a:rPr lang="ko-KR" altLang="en-US" sz="1200" dirty="0" err="1">
                <a:solidFill>
                  <a:srgbClr val="C00000"/>
                </a:solidFill>
              </a:rPr>
              <a:t>kor</a:t>
            </a:r>
            <a:r>
              <a:rPr lang="ko-KR" altLang="en-US" sz="1200" dirty="0">
                <a:solidFill>
                  <a:srgbClr val="C00000"/>
                </a:solidFill>
              </a:rPr>
              <a:t>, </a:t>
            </a:r>
            <a:r>
              <a:rPr lang="ko-KR" altLang="en-US" sz="1200" dirty="0" err="1">
                <a:solidFill>
                  <a:srgbClr val="C00000"/>
                </a:solidFill>
              </a:rPr>
              <a:t>eng</a:t>
            </a:r>
            <a:r>
              <a:rPr lang="ko-KR" altLang="en-US" sz="1200" dirty="0">
                <a:solidFill>
                  <a:srgbClr val="C00000"/>
                </a:solidFill>
              </a:rPr>
              <a:t>, </a:t>
            </a:r>
            <a:r>
              <a:rPr lang="ko-KR" altLang="en-US" sz="1200" dirty="0" err="1">
                <a:solidFill>
                  <a:srgbClr val="C00000"/>
                </a:solidFill>
              </a:rPr>
              <a:t>total</a:t>
            </a:r>
            <a:r>
              <a:rPr lang="ko-KR" altLang="en-US" sz="1200" dirty="0">
                <a:solidFill>
                  <a:srgbClr val="C00000"/>
                </a:solidFill>
              </a:rPr>
              <a:t>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fclose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else</a:t>
            </a:r>
            <a:endParaRPr lang="ko-KR" altLang="en-US" sz="1200" dirty="0"/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puts</a:t>
            </a:r>
            <a:r>
              <a:rPr lang="ko-KR" altLang="en-US" sz="1200" dirty="0"/>
              <a:t>("파일 열기 오류");</a:t>
            </a:r>
          </a:p>
          <a:p>
            <a:r>
              <a:rPr lang="ko-KR" altLang="en-US" sz="1200" dirty="0"/>
              <a:t>    }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0;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59825" y="1889112"/>
            <a:ext cx="29613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 &lt;</a:t>
            </a:r>
            <a:r>
              <a:rPr lang="ko-KR" altLang="en-US" sz="1200" dirty="0" err="1"/>
              <a:t>stdio.h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void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  FILE* 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char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[10];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kor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eng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;</a:t>
            </a:r>
          </a:p>
          <a:p>
            <a:endParaRPr lang="ko-KR" altLang="en-US" sz="1200" dirty="0"/>
          </a:p>
          <a:p>
            <a:r>
              <a:rPr lang="ko-KR" altLang="en-US" sz="1200" dirty="0">
                <a:solidFill>
                  <a:srgbClr val="C00000"/>
                </a:solidFill>
              </a:rPr>
              <a:t>    </a:t>
            </a:r>
            <a:r>
              <a:rPr lang="ko-KR" altLang="en-US" sz="1200" dirty="0" err="1">
                <a:solidFill>
                  <a:srgbClr val="C00000"/>
                </a:solidFill>
              </a:rPr>
              <a:t>printf</a:t>
            </a:r>
            <a:r>
              <a:rPr lang="ko-KR" altLang="en-US" sz="1200" dirty="0">
                <a:solidFill>
                  <a:srgbClr val="C00000"/>
                </a:solidFill>
              </a:rPr>
              <a:t>("1. 이름 입력 : ");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>
                <a:solidFill>
                  <a:srgbClr val="0000FF"/>
                </a:solidFill>
              </a:rPr>
              <a:t>fscanf</a:t>
            </a:r>
            <a:r>
              <a:rPr lang="ko-KR" altLang="en-US" sz="1200" dirty="0">
                <a:solidFill>
                  <a:srgbClr val="0000FF"/>
                </a:solidFill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</a:rPr>
              <a:t>stdin</a:t>
            </a:r>
            <a:r>
              <a:rPr lang="ko-KR" altLang="en-US" sz="1200" dirty="0">
                <a:solidFill>
                  <a:srgbClr val="0000FF"/>
                </a:solidFill>
              </a:rPr>
              <a:t>, "%</a:t>
            </a:r>
            <a:r>
              <a:rPr lang="ko-KR" altLang="en-US" sz="1200" dirty="0" err="1">
                <a:solidFill>
                  <a:srgbClr val="0000FF"/>
                </a:solidFill>
              </a:rPr>
              <a:t>s</a:t>
            </a:r>
            <a:r>
              <a:rPr lang="ko-KR" altLang="en-US" sz="1200" dirty="0">
                <a:solidFill>
                  <a:srgbClr val="0000FF"/>
                </a:solidFill>
              </a:rPr>
              <a:t>", </a:t>
            </a:r>
            <a:r>
              <a:rPr lang="ko-KR" altLang="en-US" sz="1200" dirty="0" err="1">
                <a:solidFill>
                  <a:srgbClr val="0000FF"/>
                </a:solidFill>
              </a:rPr>
              <a:t>name</a:t>
            </a:r>
            <a:r>
              <a:rPr lang="ko-KR" altLang="en-US" sz="1200" dirty="0">
                <a:solidFill>
                  <a:srgbClr val="0000FF"/>
                </a:solidFill>
              </a:rPr>
              <a:t>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>
                <a:solidFill>
                  <a:srgbClr val="C00000"/>
                </a:solidFill>
              </a:rPr>
              <a:t>printf</a:t>
            </a:r>
            <a:r>
              <a:rPr lang="ko-KR" altLang="en-US" sz="1200" dirty="0">
                <a:solidFill>
                  <a:srgbClr val="C00000"/>
                </a:solidFill>
              </a:rPr>
              <a:t>("2. 국어 점수, 영어 점수 입력 : ");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>
                <a:solidFill>
                  <a:srgbClr val="0000FF"/>
                </a:solidFill>
              </a:rPr>
              <a:t>fscanf</a:t>
            </a:r>
            <a:r>
              <a:rPr lang="ko-KR" altLang="en-US" sz="1200" dirty="0">
                <a:solidFill>
                  <a:srgbClr val="0000FF"/>
                </a:solidFill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</a:rPr>
              <a:t>stdin</a:t>
            </a:r>
            <a:r>
              <a:rPr lang="ko-KR" altLang="en-US" sz="1200" dirty="0">
                <a:solidFill>
                  <a:srgbClr val="0000FF"/>
                </a:solidFill>
              </a:rPr>
              <a:t>, "%</a:t>
            </a:r>
            <a:r>
              <a:rPr lang="ko-KR" altLang="en-US" sz="1200" dirty="0" err="1">
                <a:solidFill>
                  <a:srgbClr val="0000FF"/>
                </a:solidFill>
              </a:rPr>
              <a:t>d</a:t>
            </a:r>
            <a:r>
              <a:rPr lang="ko-KR" altLang="en-US" sz="1200" dirty="0">
                <a:solidFill>
                  <a:srgbClr val="0000FF"/>
                </a:solidFill>
              </a:rPr>
              <a:t> %</a:t>
            </a:r>
            <a:r>
              <a:rPr lang="ko-KR" altLang="en-US" sz="1200" dirty="0" err="1">
                <a:solidFill>
                  <a:srgbClr val="0000FF"/>
                </a:solidFill>
              </a:rPr>
              <a:t>d</a:t>
            </a:r>
            <a:r>
              <a:rPr lang="ko-KR" altLang="en-US" sz="1200" dirty="0">
                <a:solidFill>
                  <a:srgbClr val="0000FF"/>
                </a:solidFill>
              </a:rPr>
              <a:t>", &amp;</a:t>
            </a:r>
            <a:r>
              <a:rPr lang="ko-KR" altLang="en-US" sz="1200" dirty="0" err="1">
                <a:solidFill>
                  <a:srgbClr val="0000FF"/>
                </a:solidFill>
              </a:rPr>
              <a:t>kor</a:t>
            </a:r>
            <a:r>
              <a:rPr lang="ko-KR" altLang="en-US" sz="1200" dirty="0">
                <a:solidFill>
                  <a:srgbClr val="0000FF"/>
                </a:solidFill>
              </a:rPr>
              <a:t>, &amp;</a:t>
            </a:r>
            <a:r>
              <a:rPr lang="ko-KR" altLang="en-US" sz="1200" dirty="0" err="1">
                <a:solidFill>
                  <a:srgbClr val="0000FF"/>
                </a:solidFill>
              </a:rPr>
              <a:t>eng</a:t>
            </a:r>
            <a:r>
              <a:rPr lang="ko-KR" altLang="en-US" sz="1200" dirty="0">
                <a:solidFill>
                  <a:srgbClr val="0000FF"/>
                </a:solidFill>
              </a:rPr>
              <a:t>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kor</a:t>
            </a:r>
            <a:r>
              <a:rPr lang="ko-KR" altLang="en-US" sz="1200" dirty="0"/>
              <a:t> + </a:t>
            </a:r>
            <a:r>
              <a:rPr lang="ko-KR" altLang="en-US" sz="1200" dirty="0" err="1"/>
              <a:t>eng</a:t>
            </a:r>
            <a:r>
              <a:rPr lang="ko-KR" altLang="en-US" sz="1200" dirty="0"/>
              <a:t>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541792" y="5796518"/>
            <a:ext cx="32512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프로그램 소스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12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https</a:t>
            </a:r>
            <a:r>
              <a:rPr lang="en-US" altLang="ko-KR" sz="120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://</a:t>
            </a:r>
            <a:r>
              <a:rPr lang="en-US" altLang="ko-KR" sz="12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wikidocs.net/12742</a:t>
            </a:r>
          </a:p>
        </p:txBody>
      </p:sp>
      <p:cxnSp>
        <p:nvCxnSpPr>
          <p:cNvPr id="13" name="꺾인 연결선 12"/>
          <p:cNvCxnSpPr/>
          <p:nvPr/>
        </p:nvCxnSpPr>
        <p:spPr>
          <a:xfrm flipV="1">
            <a:off x="2498103" y="2318994"/>
            <a:ext cx="2215299" cy="2149311"/>
          </a:xfrm>
          <a:prstGeom prst="bentConnector3">
            <a:avLst>
              <a:gd name="adj1" fmla="val 79787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4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B5AC68-5B1F-44C7-BD2F-008FBA0AA998}" type="slidenum">
              <a:rPr lang="ko-KR" altLang="en-US" b="1"/>
              <a:t>8</a:t>
            </a:fld>
            <a:endParaRPr lang="ko-KR" altLang="en-US" b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 err="1" smtClean="0">
                <a:latin typeface="굴림" panose="020B0600000101010101" pitchFamily="50" charset="-127"/>
              </a:rPr>
              <a:t>fprintf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, </a:t>
            </a:r>
            <a:r>
              <a:rPr lang="en-US" altLang="ko-KR" sz="1400" b="1" dirty="0" err="1" smtClean="0">
                <a:latin typeface="굴림" panose="020B0600000101010101" pitchFamily="50" charset="-127"/>
              </a:rPr>
              <a:t>fscanf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함수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(Cont.)</a:t>
            </a:r>
            <a:endParaRPr lang="en-US" altLang="ko-KR" sz="1400" i="0" dirty="0">
              <a:latin typeface="+mn-ea"/>
              <a:ea typeface="+mn-ea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ko-KR" altLang="en-US" sz="1400" i="0" dirty="0" smtClean="0">
              <a:latin typeface="+mn-ea"/>
              <a:ea typeface="+mn-e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68005" y="361950"/>
            <a:ext cx="3818249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.1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스트림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41792" y="5796518"/>
            <a:ext cx="32512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프로그램 소스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12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https</a:t>
            </a:r>
            <a:r>
              <a:rPr lang="en-US" altLang="ko-KR" sz="120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://</a:t>
            </a:r>
            <a:r>
              <a:rPr lang="en-US" altLang="ko-KR" sz="12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wikidocs.net/12742</a:t>
            </a:r>
          </a:p>
        </p:txBody>
      </p:sp>
      <p:cxnSp>
        <p:nvCxnSpPr>
          <p:cNvPr id="13" name="꺾인 연결선 12"/>
          <p:cNvCxnSpPr/>
          <p:nvPr/>
        </p:nvCxnSpPr>
        <p:spPr>
          <a:xfrm flipV="1">
            <a:off x="2498103" y="2733773"/>
            <a:ext cx="2073897" cy="1359574"/>
          </a:xfrm>
          <a:prstGeom prst="bentConnector3">
            <a:avLst>
              <a:gd name="adj1" fmla="val 59091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036285" y="1744482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 &lt;</a:t>
            </a:r>
            <a:r>
              <a:rPr lang="ko-KR" altLang="en-US" sz="1200" dirty="0" err="1"/>
              <a:t>stdio.h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void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  FILE* stream1;</a:t>
            </a:r>
          </a:p>
          <a:p>
            <a:r>
              <a:rPr lang="ko-KR" altLang="en-US" sz="1200" dirty="0"/>
              <a:t>    FILE* stream2;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char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[10] = " ";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kor</a:t>
            </a:r>
            <a:r>
              <a:rPr lang="ko-KR" altLang="en-US" sz="1200" dirty="0"/>
              <a:t> = 0, </a:t>
            </a:r>
            <a:r>
              <a:rPr lang="ko-KR" altLang="en-US" sz="1200" dirty="0" err="1"/>
              <a:t>eng</a:t>
            </a:r>
            <a:r>
              <a:rPr lang="ko-KR" altLang="en-US" sz="1200" dirty="0"/>
              <a:t> = 0, 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 = 0;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stream1 = </a:t>
            </a:r>
            <a:r>
              <a:rPr lang="ko-KR" altLang="en-US" sz="1200" dirty="0" err="1"/>
              <a:t>fopen</a:t>
            </a:r>
            <a:r>
              <a:rPr lang="ko-KR" altLang="en-US" sz="1200" dirty="0"/>
              <a:t>("data4.txt", "</a:t>
            </a:r>
            <a:r>
              <a:rPr lang="ko-KR" altLang="en-US" sz="1200" dirty="0" err="1"/>
              <a:t>r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    stream2 = </a:t>
            </a:r>
            <a:r>
              <a:rPr lang="ko-KR" altLang="en-US" sz="1200" dirty="0" err="1"/>
              <a:t>fopen</a:t>
            </a:r>
            <a:r>
              <a:rPr lang="ko-KR" altLang="en-US" sz="1200" dirty="0"/>
              <a:t>("data5.txt", "</a:t>
            </a:r>
            <a:r>
              <a:rPr lang="ko-KR" altLang="en-US" sz="1200" dirty="0" err="1"/>
              <a:t>w</a:t>
            </a:r>
            <a:r>
              <a:rPr lang="ko-KR" altLang="en-US" sz="1200" dirty="0"/>
              <a:t>");</a:t>
            </a:r>
          </a:p>
          <a:p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4420501" y="2385508"/>
            <a:ext cx="4572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((stream1 != NULL) &amp;&amp; (stream2 != NULL))</a:t>
            </a:r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>
                <a:solidFill>
                  <a:srgbClr val="0000FF"/>
                </a:solidFill>
              </a:rPr>
              <a:t>        </a:t>
            </a:r>
            <a:r>
              <a:rPr lang="ko-KR" altLang="en-US" sz="1200" dirty="0" err="1">
                <a:solidFill>
                  <a:srgbClr val="0000FF"/>
                </a:solidFill>
              </a:rPr>
              <a:t>fscanf</a:t>
            </a:r>
            <a:r>
              <a:rPr lang="ko-KR" altLang="en-US" sz="1200" dirty="0">
                <a:solidFill>
                  <a:srgbClr val="0000FF"/>
                </a:solidFill>
              </a:rPr>
              <a:t>(stream1, "%</a:t>
            </a:r>
            <a:r>
              <a:rPr lang="ko-KR" altLang="en-US" sz="1200" dirty="0" err="1">
                <a:solidFill>
                  <a:srgbClr val="0000FF"/>
                </a:solidFill>
              </a:rPr>
              <a:t>s</a:t>
            </a:r>
            <a:r>
              <a:rPr lang="ko-KR" altLang="en-US" sz="1200" dirty="0">
                <a:solidFill>
                  <a:srgbClr val="0000FF"/>
                </a:solidFill>
              </a:rPr>
              <a:t> %</a:t>
            </a:r>
            <a:r>
              <a:rPr lang="ko-KR" altLang="en-US" sz="1200" dirty="0" err="1">
                <a:solidFill>
                  <a:srgbClr val="0000FF"/>
                </a:solidFill>
              </a:rPr>
              <a:t>d</a:t>
            </a:r>
            <a:r>
              <a:rPr lang="ko-KR" altLang="en-US" sz="1200" dirty="0">
                <a:solidFill>
                  <a:srgbClr val="0000FF"/>
                </a:solidFill>
              </a:rPr>
              <a:t> %</a:t>
            </a:r>
            <a:r>
              <a:rPr lang="ko-KR" altLang="en-US" sz="1200" dirty="0" err="1">
                <a:solidFill>
                  <a:srgbClr val="0000FF"/>
                </a:solidFill>
              </a:rPr>
              <a:t>d</a:t>
            </a:r>
            <a:r>
              <a:rPr lang="ko-KR" altLang="en-US" sz="1200" dirty="0">
                <a:solidFill>
                  <a:srgbClr val="0000FF"/>
                </a:solidFill>
              </a:rPr>
              <a:t> %</a:t>
            </a:r>
            <a:r>
              <a:rPr lang="ko-KR" altLang="en-US" sz="1200" dirty="0" err="1">
                <a:solidFill>
                  <a:srgbClr val="0000FF"/>
                </a:solidFill>
              </a:rPr>
              <a:t>d</a:t>
            </a:r>
            <a:r>
              <a:rPr lang="ko-KR" altLang="en-US" sz="1200" dirty="0">
                <a:solidFill>
                  <a:srgbClr val="0000FF"/>
                </a:solidFill>
              </a:rPr>
              <a:t>\</a:t>
            </a:r>
            <a:r>
              <a:rPr lang="ko-KR" altLang="en-US" sz="1200" dirty="0" err="1">
                <a:solidFill>
                  <a:srgbClr val="0000FF"/>
                </a:solidFill>
              </a:rPr>
              <a:t>n</a:t>
            </a:r>
            <a:r>
              <a:rPr lang="ko-KR" altLang="en-US" sz="1200" dirty="0">
                <a:solidFill>
                  <a:srgbClr val="0000FF"/>
                </a:solidFill>
              </a:rPr>
              <a:t>", </a:t>
            </a:r>
            <a:r>
              <a:rPr lang="ko-KR" altLang="en-US" sz="1200" dirty="0" err="1">
                <a:solidFill>
                  <a:srgbClr val="0000FF"/>
                </a:solidFill>
              </a:rPr>
              <a:t>name</a:t>
            </a:r>
            <a:r>
              <a:rPr lang="ko-KR" altLang="en-US" sz="1200" dirty="0">
                <a:solidFill>
                  <a:srgbClr val="0000FF"/>
                </a:solidFill>
              </a:rPr>
              <a:t>, &amp;</a:t>
            </a:r>
            <a:r>
              <a:rPr lang="ko-KR" altLang="en-US" sz="1200" dirty="0" err="1">
                <a:solidFill>
                  <a:srgbClr val="0000FF"/>
                </a:solidFill>
              </a:rPr>
              <a:t>kor</a:t>
            </a:r>
            <a:r>
              <a:rPr lang="ko-KR" altLang="en-US" sz="1200" dirty="0">
                <a:solidFill>
                  <a:srgbClr val="0000FF"/>
                </a:solidFill>
              </a:rPr>
              <a:t>, &amp;</a:t>
            </a:r>
            <a:r>
              <a:rPr lang="ko-KR" altLang="en-US" sz="1200" dirty="0" err="1">
                <a:solidFill>
                  <a:srgbClr val="0000FF"/>
                </a:solidFill>
              </a:rPr>
              <a:t>eng</a:t>
            </a:r>
            <a:r>
              <a:rPr lang="ko-KR" altLang="en-US" sz="1200" dirty="0">
                <a:solidFill>
                  <a:srgbClr val="0000FF"/>
                </a:solidFill>
              </a:rPr>
              <a:t>, &amp;</a:t>
            </a:r>
            <a:r>
              <a:rPr lang="ko-KR" altLang="en-US" sz="1200" dirty="0" err="1">
                <a:solidFill>
                  <a:srgbClr val="0000FF"/>
                </a:solidFill>
              </a:rPr>
              <a:t>total</a:t>
            </a:r>
            <a:r>
              <a:rPr lang="ko-KR" altLang="en-US" sz="1200" dirty="0">
                <a:solidFill>
                  <a:srgbClr val="0000FF"/>
                </a:solidFill>
              </a:rPr>
              <a:t>);</a:t>
            </a:r>
          </a:p>
          <a:p>
            <a:r>
              <a:rPr lang="ko-KR" altLang="en-US" sz="1200" dirty="0">
                <a:solidFill>
                  <a:srgbClr val="0000FF"/>
                </a:solidFill>
              </a:rPr>
              <a:t>        </a:t>
            </a:r>
            <a:r>
              <a:rPr lang="ko-KR" altLang="en-US" sz="1200" dirty="0" err="1">
                <a:solidFill>
                  <a:srgbClr val="0000FF"/>
                </a:solidFill>
              </a:rPr>
              <a:t>fprintf</a:t>
            </a:r>
            <a:r>
              <a:rPr lang="ko-KR" altLang="en-US" sz="1200" dirty="0">
                <a:solidFill>
                  <a:srgbClr val="0000FF"/>
                </a:solidFill>
              </a:rPr>
              <a:t>(stream2, "%</a:t>
            </a:r>
            <a:r>
              <a:rPr lang="ko-KR" altLang="en-US" sz="1200" dirty="0" err="1">
                <a:solidFill>
                  <a:srgbClr val="0000FF"/>
                </a:solidFill>
              </a:rPr>
              <a:t>s</a:t>
            </a:r>
            <a:r>
              <a:rPr lang="ko-KR" altLang="en-US" sz="1200" dirty="0">
                <a:solidFill>
                  <a:srgbClr val="0000FF"/>
                </a:solidFill>
              </a:rPr>
              <a:t> %</a:t>
            </a:r>
            <a:r>
              <a:rPr lang="ko-KR" altLang="en-US" sz="1200" dirty="0" err="1">
                <a:solidFill>
                  <a:srgbClr val="0000FF"/>
                </a:solidFill>
              </a:rPr>
              <a:t>d</a:t>
            </a:r>
            <a:r>
              <a:rPr lang="ko-KR" altLang="en-US" sz="1200" dirty="0">
                <a:solidFill>
                  <a:srgbClr val="0000FF"/>
                </a:solidFill>
              </a:rPr>
              <a:t> %</a:t>
            </a:r>
            <a:r>
              <a:rPr lang="ko-KR" altLang="en-US" sz="1200" dirty="0" err="1">
                <a:solidFill>
                  <a:srgbClr val="0000FF"/>
                </a:solidFill>
              </a:rPr>
              <a:t>d</a:t>
            </a:r>
            <a:r>
              <a:rPr lang="ko-KR" altLang="en-US" sz="1200" dirty="0">
                <a:solidFill>
                  <a:srgbClr val="0000FF"/>
                </a:solidFill>
              </a:rPr>
              <a:t> %</a:t>
            </a:r>
            <a:r>
              <a:rPr lang="ko-KR" altLang="en-US" sz="1200" dirty="0" err="1">
                <a:solidFill>
                  <a:srgbClr val="0000FF"/>
                </a:solidFill>
              </a:rPr>
              <a:t>d</a:t>
            </a:r>
            <a:r>
              <a:rPr lang="ko-KR" altLang="en-US" sz="1200" dirty="0">
                <a:solidFill>
                  <a:srgbClr val="0000FF"/>
                </a:solidFill>
              </a:rPr>
              <a:t>\</a:t>
            </a:r>
            <a:r>
              <a:rPr lang="ko-KR" altLang="en-US" sz="1200" dirty="0" err="1">
                <a:solidFill>
                  <a:srgbClr val="0000FF"/>
                </a:solidFill>
              </a:rPr>
              <a:t>n</a:t>
            </a:r>
            <a:r>
              <a:rPr lang="ko-KR" altLang="en-US" sz="1200" dirty="0">
                <a:solidFill>
                  <a:srgbClr val="0000FF"/>
                </a:solidFill>
              </a:rPr>
              <a:t>", </a:t>
            </a:r>
            <a:r>
              <a:rPr lang="ko-KR" altLang="en-US" sz="1200" dirty="0" err="1">
                <a:solidFill>
                  <a:srgbClr val="0000FF"/>
                </a:solidFill>
              </a:rPr>
              <a:t>name</a:t>
            </a:r>
            <a:r>
              <a:rPr lang="ko-KR" altLang="en-US" sz="1200" dirty="0">
                <a:solidFill>
                  <a:srgbClr val="0000FF"/>
                </a:solidFill>
              </a:rPr>
              <a:t>, </a:t>
            </a:r>
            <a:r>
              <a:rPr lang="ko-KR" altLang="en-US" sz="1200" dirty="0" err="1">
                <a:solidFill>
                  <a:srgbClr val="0000FF"/>
                </a:solidFill>
              </a:rPr>
              <a:t>kor</a:t>
            </a:r>
            <a:r>
              <a:rPr lang="ko-KR" altLang="en-US" sz="1200" dirty="0">
                <a:solidFill>
                  <a:srgbClr val="0000FF"/>
                </a:solidFill>
              </a:rPr>
              <a:t>, </a:t>
            </a:r>
            <a:r>
              <a:rPr lang="ko-KR" altLang="en-US" sz="1200" dirty="0" err="1">
                <a:solidFill>
                  <a:srgbClr val="0000FF"/>
                </a:solidFill>
              </a:rPr>
              <a:t>eng</a:t>
            </a:r>
            <a:r>
              <a:rPr lang="ko-KR" altLang="en-US" sz="1200" dirty="0">
                <a:solidFill>
                  <a:srgbClr val="0000FF"/>
                </a:solidFill>
              </a:rPr>
              <a:t>, </a:t>
            </a:r>
            <a:r>
              <a:rPr lang="ko-KR" altLang="en-US" sz="1200" dirty="0" err="1">
                <a:solidFill>
                  <a:srgbClr val="0000FF"/>
                </a:solidFill>
              </a:rPr>
              <a:t>total</a:t>
            </a:r>
            <a:r>
              <a:rPr lang="ko-KR" altLang="en-US" sz="1200" dirty="0">
                <a:solidFill>
                  <a:srgbClr val="0000FF"/>
                </a:solidFill>
              </a:rPr>
              <a:t>);</a:t>
            </a:r>
          </a:p>
          <a:p>
            <a:r>
              <a:rPr lang="ko-KR" altLang="en-US" sz="1200" dirty="0"/>
              <a:t>        //</a:t>
            </a:r>
            <a:r>
              <a:rPr lang="ko-KR" altLang="en-US" sz="1200" dirty="0" err="1"/>
              <a:t>fprintf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stdout</a:t>
            </a:r>
            <a:r>
              <a:rPr lang="ko-KR" altLang="en-US" sz="1200" dirty="0"/>
              <a:t>, "%</a:t>
            </a:r>
            <a:r>
              <a:rPr lang="ko-KR" altLang="en-US" sz="1200" dirty="0" err="1"/>
              <a:t>s</a:t>
            </a:r>
            <a:r>
              <a:rPr lang="ko-KR" altLang="en-US" sz="1200" dirty="0"/>
              <a:t> %</a:t>
            </a:r>
            <a:r>
              <a:rPr lang="ko-KR" altLang="en-US" sz="1200" dirty="0" err="1"/>
              <a:t>d</a:t>
            </a:r>
            <a:r>
              <a:rPr lang="ko-KR" altLang="en-US" sz="1200" dirty="0"/>
              <a:t> %</a:t>
            </a:r>
            <a:r>
              <a:rPr lang="ko-KR" altLang="en-US" sz="1200" dirty="0" err="1"/>
              <a:t>d</a:t>
            </a:r>
            <a:r>
              <a:rPr lang="ko-KR" altLang="en-US" sz="1200" dirty="0"/>
              <a:t> %</a:t>
            </a:r>
            <a:r>
              <a:rPr lang="ko-KR" altLang="en-US" sz="1200" dirty="0" err="1"/>
              <a:t>d</a:t>
            </a:r>
            <a:r>
              <a:rPr lang="ko-KR" altLang="en-US" sz="1200" dirty="0"/>
              <a:t>\</a:t>
            </a:r>
            <a:r>
              <a:rPr lang="ko-KR" altLang="en-US" sz="1200" dirty="0" err="1"/>
              <a:t>n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kor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eng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fclose</a:t>
            </a:r>
            <a:r>
              <a:rPr lang="ko-KR" altLang="en-US" sz="1200" dirty="0"/>
              <a:t>(stream1);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fclose</a:t>
            </a:r>
            <a:r>
              <a:rPr lang="ko-KR" altLang="en-US" sz="1200" dirty="0"/>
              <a:t>(stream2);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else</a:t>
            </a:r>
            <a:endParaRPr lang="ko-KR" altLang="en-US" sz="1200" dirty="0"/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puts</a:t>
            </a:r>
            <a:r>
              <a:rPr lang="ko-KR" altLang="en-US" sz="1200" dirty="0"/>
              <a:t>("파일 열기 오류");</a:t>
            </a:r>
          </a:p>
          <a:p>
            <a:r>
              <a:rPr lang="ko-KR" altLang="en-US" sz="1200" dirty="0"/>
              <a:t>    }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0;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1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B5AC68-5B1F-44C7-BD2F-008FBA0AA998}" type="slidenum">
              <a:rPr lang="ko-KR" altLang="en-US" b="1"/>
              <a:t>9</a:t>
            </a:fld>
            <a:endParaRPr lang="ko-KR" altLang="en-US" b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26992" y="1093788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65113" indent="-2651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 err="1" smtClean="0">
                <a:latin typeface="굴림" panose="020B0600000101010101" pitchFamily="50" charset="-127"/>
              </a:rPr>
              <a:t>fread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(b, s, c, </a:t>
            </a:r>
            <a:r>
              <a:rPr lang="en-US" altLang="ko-KR" sz="1400" b="1" dirty="0" err="1" smtClean="0">
                <a:latin typeface="굴림" panose="020B0600000101010101" pitchFamily="50" charset="-127"/>
              </a:rPr>
              <a:t>fp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 : </a:t>
            </a:r>
            <a:r>
              <a:rPr lang="ko-KR" altLang="en-US" sz="1400" b="1" dirty="0">
                <a:latin typeface="굴림" panose="020B0600000101010101" pitchFamily="50" charset="-127"/>
              </a:rPr>
              <a:t>파일</a:t>
            </a:r>
            <a:r>
              <a:rPr lang="en-US" altLang="ko-KR" sz="1400" b="1" dirty="0">
                <a:latin typeface="굴림" panose="020B0600000101010101" pitchFamily="50" charset="-127"/>
              </a:rPr>
              <a:t> </a:t>
            </a:r>
            <a:r>
              <a:rPr lang="en-US" altLang="ko-KR" sz="1400" b="1" dirty="0" err="1">
                <a:latin typeface="굴림" panose="020B0600000101010101" pitchFamily="50" charset="-127"/>
              </a:rPr>
              <a:t>fp</a:t>
            </a:r>
            <a:r>
              <a:rPr lang="ko-KR" altLang="en-US" sz="1400" b="1" dirty="0">
                <a:latin typeface="굴림" panose="020B0600000101010101" pitchFamily="50" charset="-127"/>
              </a:rPr>
              <a:t>로부터 </a:t>
            </a:r>
            <a:r>
              <a:rPr lang="en-US" altLang="ko-KR" sz="1400" b="1" dirty="0">
                <a:latin typeface="굴림" panose="020B0600000101010101" pitchFamily="50" charset="-127"/>
              </a:rPr>
              <a:t>s </a:t>
            </a:r>
            <a:r>
              <a:rPr lang="ko-KR" altLang="en-US" sz="1400" b="1" dirty="0">
                <a:latin typeface="굴림" panose="020B0600000101010101" pitchFamily="50" charset="-127"/>
              </a:rPr>
              <a:t>바이트 크기 데이터를 </a:t>
            </a:r>
            <a:r>
              <a:rPr lang="en-US" altLang="ko-KR" sz="1400" b="1" dirty="0">
                <a:latin typeface="굴림" panose="020B0600000101010101" pitchFamily="50" charset="-127"/>
              </a:rPr>
              <a:t>c </a:t>
            </a:r>
            <a:r>
              <a:rPr lang="ko-KR" altLang="en-US" sz="1400" b="1" dirty="0">
                <a:latin typeface="굴림" panose="020B0600000101010101" pitchFamily="50" charset="-127"/>
              </a:rPr>
              <a:t>번 읽어서 버퍼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b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로 읽고 읽어 들인 데이터 개수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c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를 리턴</a:t>
            </a:r>
            <a:endParaRPr lang="ko-KR" altLang="en-US" sz="1400" i="0" dirty="0" smtClean="0">
              <a:latin typeface="+mn-ea"/>
              <a:ea typeface="+mn-e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68005" y="361950"/>
            <a:ext cx="3818249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>
                <a:latin typeface="굴림" panose="020B0600000101010101" pitchFamily="50" charset="-127"/>
              </a:rPr>
              <a:t>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4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.1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스트림 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41792" y="5026888"/>
            <a:ext cx="32512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프로그램 소스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12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https</a:t>
            </a:r>
            <a:r>
              <a:rPr lang="en-US" altLang="ko-KR" sz="120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://</a:t>
            </a:r>
            <a:r>
              <a:rPr lang="en-US" altLang="ko-KR" sz="12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wikidocs.net/12742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87138" y="1938433"/>
            <a:ext cx="4572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 &lt;</a:t>
            </a:r>
            <a:r>
              <a:rPr lang="ko-KR" altLang="en-US" sz="1200" dirty="0" err="1"/>
              <a:t>stdio.h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en-US" altLang="ko-KR" sz="1200" smtClean="0"/>
              <a:t>I</a:t>
            </a:r>
            <a:r>
              <a:rPr lang="ko-KR" altLang="en-US" sz="1200" smtClean="0"/>
              <a:t>nt </a:t>
            </a:r>
            <a:r>
              <a:rPr lang="ko-KR" altLang="en-US" sz="1200" dirty="0" err="1"/>
              <a:t>main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void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  FILE* 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buffer1[3] = {0x00ff11aa, 0x00ff11aa, 0x21567890};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buffer2[3];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 = </a:t>
            </a:r>
            <a:r>
              <a:rPr lang="ko-KR" altLang="en-US" sz="1200" err="1"/>
              <a:t>fopen</a:t>
            </a:r>
            <a:r>
              <a:rPr lang="ko-KR" altLang="en-US" sz="1200" smtClean="0"/>
              <a:t>(＂student.dat＂, ＂wb＂);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 != NULL)</a:t>
            </a:r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>
                <a:solidFill>
                  <a:srgbClr val="0000FF"/>
                </a:solidFill>
              </a:rPr>
              <a:t>fwrite</a:t>
            </a:r>
            <a:r>
              <a:rPr lang="ko-KR" altLang="en-US" sz="1200" dirty="0">
                <a:solidFill>
                  <a:srgbClr val="0000FF"/>
                </a:solidFill>
              </a:rPr>
              <a:t>(buffer1, </a:t>
            </a:r>
            <a:r>
              <a:rPr lang="ko-KR" altLang="en-US" sz="1200" dirty="0" err="1">
                <a:solidFill>
                  <a:srgbClr val="0000FF"/>
                </a:solidFill>
              </a:rPr>
              <a:t>sizeof</a:t>
            </a:r>
            <a:r>
              <a:rPr lang="ko-KR" altLang="en-US" sz="1200" dirty="0">
                <a:solidFill>
                  <a:srgbClr val="0000FF"/>
                </a:solidFill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</a:rPr>
              <a:t>int</a:t>
            </a:r>
            <a:r>
              <a:rPr lang="ko-KR" altLang="en-US" sz="1200" dirty="0">
                <a:solidFill>
                  <a:srgbClr val="0000FF"/>
                </a:solidFill>
              </a:rPr>
              <a:t>), 3, </a:t>
            </a:r>
            <a:r>
              <a:rPr lang="ko-KR" altLang="en-US" sz="1200" dirty="0" err="1">
                <a:solidFill>
                  <a:srgbClr val="0000FF"/>
                </a:solidFill>
              </a:rPr>
              <a:t>stream</a:t>
            </a:r>
            <a:r>
              <a:rPr lang="ko-KR" altLang="en-US" sz="1200" dirty="0">
                <a:solidFill>
                  <a:srgbClr val="0000FF"/>
                </a:solidFill>
              </a:rPr>
              <a:t>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fclose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else</a:t>
            </a:r>
            <a:endParaRPr lang="ko-KR" altLang="en-US" sz="1200" dirty="0"/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puts</a:t>
            </a:r>
            <a:r>
              <a:rPr lang="ko-KR" altLang="en-US" sz="1200" dirty="0"/>
              <a:t>("파일 열기 오류");</a:t>
            </a:r>
          </a:p>
          <a:p>
            <a:r>
              <a:rPr lang="ko-KR" altLang="en-US" sz="1200" dirty="0"/>
              <a:t>    }</a:t>
            </a:r>
          </a:p>
          <a:p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578350" y="231550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/>
              <a:t>    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fopen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student.dat</a:t>
            </a:r>
            <a:r>
              <a:rPr lang="ko-KR" altLang="en-US" sz="1200" dirty="0"/>
              <a:t>", "</a:t>
            </a:r>
            <a:r>
              <a:rPr lang="ko-KR" altLang="en-US" sz="1200" dirty="0" err="1"/>
              <a:t>rb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 != NULL)</a:t>
            </a:r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>
                <a:solidFill>
                  <a:srgbClr val="0000FF"/>
                </a:solidFill>
              </a:rPr>
              <a:t>        </a:t>
            </a:r>
            <a:r>
              <a:rPr lang="ko-KR" altLang="en-US" sz="1200" dirty="0" err="1">
                <a:solidFill>
                  <a:srgbClr val="0000FF"/>
                </a:solidFill>
              </a:rPr>
              <a:t>fread</a:t>
            </a:r>
            <a:r>
              <a:rPr lang="ko-KR" altLang="en-US" sz="1200" dirty="0">
                <a:solidFill>
                  <a:srgbClr val="0000FF"/>
                </a:solidFill>
              </a:rPr>
              <a:t>(buffer2, </a:t>
            </a:r>
            <a:r>
              <a:rPr lang="ko-KR" altLang="en-US" sz="1200" dirty="0" err="1">
                <a:solidFill>
                  <a:srgbClr val="0000FF"/>
                </a:solidFill>
              </a:rPr>
              <a:t>sizeof</a:t>
            </a:r>
            <a:r>
              <a:rPr lang="ko-KR" altLang="en-US" sz="1200" dirty="0">
                <a:solidFill>
                  <a:srgbClr val="0000FF"/>
                </a:solidFill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</a:rPr>
              <a:t>int</a:t>
            </a:r>
            <a:r>
              <a:rPr lang="ko-KR" altLang="en-US" sz="1200" dirty="0">
                <a:solidFill>
                  <a:srgbClr val="0000FF"/>
                </a:solidFill>
              </a:rPr>
              <a:t>), 3, </a:t>
            </a:r>
            <a:r>
              <a:rPr lang="ko-KR" altLang="en-US" sz="1200" dirty="0" err="1">
                <a:solidFill>
                  <a:srgbClr val="0000FF"/>
                </a:solidFill>
              </a:rPr>
              <a:t>stream</a:t>
            </a:r>
            <a:r>
              <a:rPr lang="ko-KR" altLang="en-US" sz="1200" dirty="0">
                <a:solidFill>
                  <a:srgbClr val="0000FF"/>
                </a:solidFill>
              </a:rPr>
              <a:t>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printf</a:t>
            </a:r>
            <a:r>
              <a:rPr lang="ko-KR" altLang="en-US" sz="1200" dirty="0"/>
              <a:t>("%</a:t>
            </a:r>
            <a:r>
              <a:rPr lang="ko-KR" altLang="en-US" sz="1200" dirty="0" err="1"/>
              <a:t>x</a:t>
            </a:r>
            <a:r>
              <a:rPr lang="ko-KR" altLang="en-US" sz="1200" dirty="0"/>
              <a:t> %</a:t>
            </a:r>
            <a:r>
              <a:rPr lang="ko-KR" altLang="en-US" sz="1200" dirty="0" err="1"/>
              <a:t>x</a:t>
            </a:r>
            <a:r>
              <a:rPr lang="ko-KR" altLang="en-US" sz="1200" dirty="0"/>
              <a:t> %</a:t>
            </a:r>
            <a:r>
              <a:rPr lang="ko-KR" altLang="en-US" sz="1200" dirty="0" err="1"/>
              <a:t>x</a:t>
            </a:r>
            <a:r>
              <a:rPr lang="ko-KR" altLang="en-US" sz="1200" dirty="0"/>
              <a:t>\</a:t>
            </a:r>
            <a:r>
              <a:rPr lang="ko-KR" altLang="en-US" sz="1200" dirty="0" err="1"/>
              <a:t>n</a:t>
            </a:r>
            <a:r>
              <a:rPr lang="ko-KR" altLang="en-US" sz="1200" dirty="0"/>
              <a:t>", buffer2[0], buffer2[1], buffer2[2]);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fclose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else</a:t>
            </a:r>
            <a:endParaRPr lang="ko-KR" altLang="en-US" sz="1200" dirty="0"/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puts</a:t>
            </a:r>
            <a:r>
              <a:rPr lang="ko-KR" altLang="en-US" sz="1200" dirty="0"/>
              <a:t>("파일 열기 오류");</a:t>
            </a:r>
          </a:p>
          <a:p>
            <a:r>
              <a:rPr lang="ko-KR" altLang="en-US" sz="1200" dirty="0"/>
              <a:t>    }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0;</a:t>
            </a:r>
          </a:p>
          <a:p>
            <a:r>
              <a:rPr lang="ko-KR" altLang="en-US" sz="1200" dirty="0"/>
              <a:t>}</a:t>
            </a:r>
          </a:p>
        </p:txBody>
      </p:sp>
      <p:cxnSp>
        <p:nvCxnSpPr>
          <p:cNvPr id="18" name="꺾인 연결선 17"/>
          <p:cNvCxnSpPr/>
          <p:nvPr/>
        </p:nvCxnSpPr>
        <p:spPr>
          <a:xfrm flipV="1">
            <a:off x="1461156" y="2447481"/>
            <a:ext cx="3223967" cy="2944655"/>
          </a:xfrm>
          <a:prstGeom prst="bentConnector3">
            <a:avLst>
              <a:gd name="adj1" fmla="val 77778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99776" y="5610590"/>
            <a:ext cx="6572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uffer1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으로부터  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sizeof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크기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(4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바이트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개를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stream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파일에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write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400" b="1" dirty="0" smtClean="0">
              <a:solidFill>
                <a:srgbClr val="0000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stream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파일로부터 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sizeof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크기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(4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바이트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데이터를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 읽어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buffer2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넣기</a:t>
            </a:r>
            <a:endParaRPr lang="ko-KR" altLang="en-US" sz="1400" dirty="0">
              <a:solidFill>
                <a:srgbClr val="0000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5986022" y="3007151"/>
            <a:ext cx="18852" cy="27054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52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1606</TotalTime>
  <Words>6321</Words>
  <Application>Microsoft Office PowerPoint</Application>
  <PresentationFormat>화면 슬라이드 쇼(4:3)</PresentationFormat>
  <Paragraphs>1697</Paragraphs>
  <Slides>41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2" baseType="lpstr">
      <vt:lpstr>굴림</vt:lpstr>
      <vt:lpstr>글림</vt:lpstr>
      <vt:lpstr>맑은</vt:lpstr>
      <vt:lpstr>맑은 고딕</vt:lpstr>
      <vt:lpstr>신명조</vt:lpstr>
      <vt:lpstr>Arial</vt:lpstr>
      <vt:lpstr>Calibri</vt:lpstr>
      <vt:lpstr>Calibri Light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파일의 입출력 제어</dc:title>
  <dc:creator>KCH</dc:creator>
  <cp:lastModifiedBy>삼성영동IT</cp:lastModifiedBy>
  <cp:revision>210</cp:revision>
  <dcterms:created xsi:type="dcterms:W3CDTF">2019-07-17T02:58:02Z</dcterms:created>
  <dcterms:modified xsi:type="dcterms:W3CDTF">2019-08-02T13:29:15Z</dcterms:modified>
</cp:coreProperties>
</file>