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385" r:id="rId3"/>
    <p:sldId id="257" r:id="rId4"/>
    <p:sldId id="386" r:id="rId5"/>
    <p:sldId id="387" r:id="rId6"/>
    <p:sldId id="388" r:id="rId7"/>
    <p:sldId id="389" r:id="rId8"/>
    <p:sldId id="390" r:id="rId9"/>
    <p:sldId id="392" r:id="rId10"/>
    <p:sldId id="391" r:id="rId11"/>
    <p:sldId id="393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402" r:id="rId20"/>
    <p:sldId id="403" r:id="rId21"/>
    <p:sldId id="404" r:id="rId22"/>
    <p:sldId id="405" r:id="rId23"/>
    <p:sldId id="406" r:id="rId24"/>
    <p:sldId id="407" r:id="rId25"/>
    <p:sldId id="408" r:id="rId26"/>
    <p:sldId id="409" r:id="rId27"/>
    <p:sldId id="411" r:id="rId28"/>
    <p:sldId id="410" r:id="rId29"/>
    <p:sldId id="414" r:id="rId30"/>
    <p:sldId id="413" r:id="rId31"/>
    <p:sldId id="412" r:id="rId32"/>
    <p:sldId id="417" r:id="rId33"/>
    <p:sldId id="415" r:id="rId34"/>
    <p:sldId id="416" r:id="rId35"/>
    <p:sldId id="418" r:id="rId36"/>
    <p:sldId id="419" r:id="rId37"/>
    <p:sldId id="420" r:id="rId38"/>
    <p:sldId id="421" r:id="rId39"/>
    <p:sldId id="422" r:id="rId40"/>
    <p:sldId id="423" r:id="rId41"/>
    <p:sldId id="424" r:id="rId42"/>
    <p:sldId id="425" r:id="rId43"/>
    <p:sldId id="426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0" autoAdjust="0"/>
  </p:normalViewPr>
  <p:slideViewPr>
    <p:cSldViewPr snapToGrid="0" showGuides="1">
      <p:cViewPr varScale="1">
        <p:scale>
          <a:sx n="112" d="100"/>
          <a:sy n="112" d="100"/>
        </p:scale>
        <p:origin x="768" y="96"/>
      </p:cViewPr>
      <p:guideLst>
        <p:guide orient="horz" pos="48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image" Target="../media/image10.png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image" Target="../media/image10.png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26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0A465-B629-4B46-9C67-46B920747655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D57E3-6AD5-4567-83DE-13835085F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823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35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66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673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739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1196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50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060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874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4276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93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093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6627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367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1496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9210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3228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5610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6686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0617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057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8351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334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8109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3982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0463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0413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2441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0489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8952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3240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9178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2652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763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2617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3876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9891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750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66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970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533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032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D57E3-6AD5-4567-83DE-13835085F1E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402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C772-53CF-43F6-A86D-22CC3E300C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바닥글 개체 틀 1"/>
          <p:cNvSpPr txBox="1">
            <a:spLocks/>
          </p:cNvSpPr>
          <p:nvPr userDrawn="1"/>
        </p:nvSpPr>
        <p:spPr>
          <a:xfrm>
            <a:off x="974221" y="6356351"/>
            <a:ext cx="7204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</a:t>
            </a:r>
            <a:r>
              <a:rPr lang="en-US" altLang="ko-K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Changhwa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Kim. All rights reserved.                             </a:t>
            </a:r>
            <a:r>
              <a:rPr lang="en-US" altLang="ko-K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Gangneung-Wonju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National University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06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C772-53CF-43F6-A86D-22CC3E300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91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C772-53CF-43F6-A86D-22CC3E300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C772-53CF-43F6-A86D-22CC3E300C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바닥글 개체 틀 1"/>
          <p:cNvSpPr>
            <a:spLocks noGrp="1"/>
          </p:cNvSpPr>
          <p:nvPr>
            <p:ph type="ftr" sz="quarter" idx="11"/>
          </p:nvPr>
        </p:nvSpPr>
        <p:spPr>
          <a:xfrm>
            <a:off x="974221" y="6356351"/>
            <a:ext cx="720410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Changhwa Kim. All rights reserved.                             Gangneung-Wonju National University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16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C772-53CF-43F6-A86D-22CC3E300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68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C772-53CF-43F6-A86D-22CC3E300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89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C772-53CF-43F6-A86D-22CC3E300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82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C772-53CF-43F6-A86D-22CC3E300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04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C772-53CF-43F6-A86D-22CC3E300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78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C772-53CF-43F6-A86D-22CC3E300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3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C772-53CF-43F6-A86D-22CC3E300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74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Copyright 2019. Changhwa Kim. All rights reserved.                             Gangneung-Wonju National University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9C772-53CF-43F6-A86D-22CC3E300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8.png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7.png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2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0.png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2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2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2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2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6.png"/><Relationship Id="rId4" Type="http://schemas.openxmlformats.org/officeDocument/2006/relationships/oleObject" Target="../embeddings/oleObject17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.png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9C772-53CF-43F6-A86D-22CC3E300CCF}" type="slidenum">
              <a:rPr lang="ko-KR" altLang="en-US" sz="1400" b="1" smtClean="0"/>
              <a:t>1</a:t>
            </a:fld>
            <a:endParaRPr lang="ko-KR" altLang="en-US" sz="1400" b="1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15963" y="620688"/>
            <a:ext cx="7712075" cy="1028898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None/>
            </a:pPr>
            <a:r>
              <a:rPr lang="en-US" altLang="ko-KR" sz="3600" b="1" dirty="0">
                <a:latin typeface="굴림" panose="020B0600000101010101" pitchFamily="50" charset="-127"/>
              </a:rPr>
              <a:t>7. </a:t>
            </a:r>
            <a:r>
              <a:rPr lang="ko-KR" altLang="en-US" sz="3600" b="1" dirty="0" err="1">
                <a:latin typeface="굴림" panose="020B0600000101010101" pitchFamily="50" charset="-127"/>
              </a:rPr>
              <a:t>인덱스된</a:t>
            </a:r>
            <a:r>
              <a:rPr lang="ko-KR" altLang="en-US" sz="3600" b="1" dirty="0">
                <a:latin typeface="굴림" panose="020B0600000101010101" pitchFamily="50" charset="-127"/>
              </a:rPr>
              <a:t> 순차 파일</a:t>
            </a:r>
            <a:endParaRPr lang="ko-KR" altLang="en-US" sz="3600" b="1" i="0" dirty="0">
              <a:solidFill>
                <a:srgbClr val="000000"/>
              </a:solidFill>
              <a:latin typeface="굴림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033463" y="1919931"/>
            <a:ext cx="7086600" cy="2257479"/>
            <a:chOff x="1033463" y="1386746"/>
            <a:chExt cx="7086600" cy="2257479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1033463" y="1612900"/>
              <a:ext cx="7086600" cy="2031325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marL="428625" indent="-342900"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AutoNum type="arabicPeriod"/>
                <a:defRPr/>
              </a:pPr>
              <a:endParaRPr lang="en-US" altLang="ko-KR" sz="1400" b="1" dirty="0" smtClean="0">
                <a:latin typeface="신명조"/>
              </a:endParaRPr>
            </a:p>
            <a:p>
              <a:pPr marL="428625" indent="-342900" algn="just">
                <a:lnSpc>
                  <a:spcPct val="150000"/>
                </a:lnSpc>
                <a:spcBef>
                  <a:spcPct val="0"/>
                </a:spcBef>
                <a:buFontTx/>
                <a:buAutoNum type="arabicPeriod"/>
                <a:defRPr/>
              </a:pPr>
              <a:r>
                <a:rPr lang="ko-KR" altLang="en-US" sz="1400" b="1" dirty="0" err="1" smtClean="0">
                  <a:latin typeface="신명조"/>
                </a:rPr>
                <a:t>인덱스된</a:t>
              </a:r>
              <a:r>
                <a:rPr lang="ko-KR" altLang="en-US" sz="1400" b="1" dirty="0" smtClean="0">
                  <a:latin typeface="신명조"/>
                </a:rPr>
                <a:t> 순차 파일의 구성에 대해 </a:t>
              </a:r>
              <a:r>
                <a:rPr lang="en-US" altLang="ko-KR" sz="1400" b="1" dirty="0">
                  <a:latin typeface="신명조"/>
                </a:rPr>
                <a:t>B</a:t>
              </a:r>
              <a:r>
                <a:rPr lang="en-US" altLang="ko-KR" sz="1400" b="1" dirty="0" smtClean="0">
                  <a:latin typeface="신명조"/>
                </a:rPr>
                <a:t>-</a:t>
              </a:r>
              <a:r>
                <a:rPr lang="ko-KR" altLang="en-US" sz="1400" b="1" dirty="0" smtClean="0">
                  <a:latin typeface="신명조"/>
                </a:rPr>
                <a:t>트리</a:t>
              </a:r>
              <a:r>
                <a:rPr lang="en-US" altLang="ko-KR" sz="1400" b="1" dirty="0" smtClean="0">
                  <a:latin typeface="신명조"/>
                </a:rPr>
                <a:t>, B</a:t>
              </a:r>
              <a:r>
                <a:rPr lang="en-US" altLang="ko-KR" sz="1400" b="1" baseline="30000" dirty="0" smtClean="0">
                  <a:latin typeface="신명조"/>
                </a:rPr>
                <a:t>*</a:t>
              </a:r>
              <a:r>
                <a:rPr lang="en-US" altLang="ko-KR" sz="1400" b="1" dirty="0" smtClean="0">
                  <a:latin typeface="신명조"/>
                </a:rPr>
                <a:t>-</a:t>
              </a:r>
              <a:r>
                <a:rPr lang="ko-KR" altLang="en-US" sz="1400" b="1" dirty="0" smtClean="0">
                  <a:latin typeface="신명조"/>
                </a:rPr>
                <a:t>트리</a:t>
              </a:r>
              <a:r>
                <a:rPr lang="en-US" altLang="ko-KR" sz="1400" b="1" dirty="0" smtClean="0">
                  <a:latin typeface="신명조"/>
                </a:rPr>
                <a:t>, B</a:t>
              </a:r>
              <a:r>
                <a:rPr lang="en-US" altLang="ko-KR" sz="1400" b="1" baseline="30000" dirty="0" smtClean="0">
                  <a:latin typeface="신명조"/>
                </a:rPr>
                <a:t>+</a:t>
              </a:r>
              <a:r>
                <a:rPr lang="en-US" altLang="ko-KR" sz="1400" b="1" dirty="0" smtClean="0">
                  <a:latin typeface="신명조"/>
                </a:rPr>
                <a:t>-</a:t>
              </a:r>
              <a:r>
                <a:rPr lang="ko-KR" altLang="en-US" sz="1400" b="1" dirty="0" smtClean="0">
                  <a:latin typeface="신명조"/>
                </a:rPr>
                <a:t>트리와</a:t>
              </a:r>
              <a:r>
                <a:rPr lang="en-US" altLang="ko-KR" sz="1400" b="1" dirty="0" smtClean="0">
                  <a:latin typeface="신명조"/>
                </a:rPr>
                <a:t> </a:t>
              </a:r>
              <a:r>
                <a:rPr lang="ko-KR" altLang="en-US" sz="1400" b="1" dirty="0" smtClean="0">
                  <a:latin typeface="신명조"/>
                </a:rPr>
                <a:t>비교하여 설명할 수 있다</a:t>
              </a:r>
              <a:r>
                <a:rPr lang="en-US" altLang="ko-KR" sz="1400" b="1" dirty="0" smtClean="0">
                  <a:latin typeface="신명조"/>
                </a:rPr>
                <a:t>.</a:t>
              </a:r>
            </a:p>
            <a:p>
              <a:pPr marL="428625" indent="-342900"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AutoNum type="arabicPeriod"/>
                <a:defRPr/>
              </a:pPr>
              <a:r>
                <a:rPr lang="ko-KR" altLang="en-US" sz="1400" b="1" dirty="0" err="1" smtClean="0">
                  <a:latin typeface="신명조"/>
                </a:rPr>
                <a:t>인덱스된</a:t>
              </a:r>
              <a:r>
                <a:rPr lang="ko-KR" altLang="en-US" sz="1400" b="1" dirty="0" smtClean="0">
                  <a:latin typeface="신명조"/>
                </a:rPr>
                <a:t> 순차 파일에 대한 레코드 검색</a:t>
              </a:r>
              <a:r>
                <a:rPr lang="en-US" altLang="ko-KR" sz="1400" b="1" dirty="0" smtClean="0">
                  <a:latin typeface="신명조"/>
                </a:rPr>
                <a:t>, </a:t>
              </a:r>
              <a:r>
                <a:rPr lang="ko-KR" altLang="en-US" sz="1400" b="1" dirty="0" smtClean="0">
                  <a:latin typeface="신명조"/>
                </a:rPr>
                <a:t>삽입</a:t>
              </a:r>
              <a:r>
                <a:rPr lang="en-US" altLang="ko-KR" sz="1400" b="1" dirty="0" smtClean="0">
                  <a:latin typeface="신명조"/>
                </a:rPr>
                <a:t>, </a:t>
              </a:r>
              <a:r>
                <a:rPr lang="ko-KR" altLang="en-US" sz="1400" b="1" dirty="0" smtClean="0">
                  <a:latin typeface="신명조"/>
                </a:rPr>
                <a:t>삭제</a:t>
              </a:r>
              <a:r>
                <a:rPr lang="en-US" altLang="ko-KR" sz="1400" b="1" dirty="0" smtClean="0">
                  <a:latin typeface="신명조"/>
                </a:rPr>
                <a:t>, </a:t>
              </a:r>
              <a:r>
                <a:rPr lang="ko-KR" altLang="en-US" sz="1400" b="1" dirty="0" smtClean="0">
                  <a:latin typeface="신명조"/>
                </a:rPr>
                <a:t>갱신 연산의 원리를 이해하고 적용할 수 있다</a:t>
              </a:r>
              <a:r>
                <a:rPr lang="en-US" altLang="ko-KR" sz="1400" b="1" dirty="0" smtClean="0">
                  <a:latin typeface="신명조"/>
                </a:rPr>
                <a:t>.</a:t>
              </a:r>
              <a:endParaRPr lang="en-US" altLang="ko-KR" sz="1400" b="1" i="0" dirty="0" smtClean="0">
                <a:latin typeface="신명조"/>
              </a:endParaRPr>
            </a:p>
            <a:p>
              <a:pPr marL="428625" indent="-342900"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AutoNum type="arabicPeriod"/>
                <a:defRPr/>
              </a:pPr>
              <a:r>
                <a:rPr lang="ko-KR" altLang="en-US" sz="1400" b="1" dirty="0" err="1" smtClean="0">
                  <a:latin typeface="신명조"/>
                </a:rPr>
                <a:t>인덱스된</a:t>
              </a:r>
              <a:r>
                <a:rPr lang="ko-KR" altLang="en-US" sz="1400" b="1" dirty="0" smtClean="0">
                  <a:latin typeface="신명조"/>
                </a:rPr>
                <a:t> 순차 파일을 설계할 수 있다</a:t>
              </a:r>
              <a:r>
                <a:rPr lang="en-US" altLang="ko-KR" sz="1400" b="1" dirty="0" smtClean="0">
                  <a:latin typeface="신명조"/>
                </a:rPr>
                <a:t>.</a:t>
              </a:r>
            </a:p>
          </p:txBody>
        </p:sp>
        <p:sp>
          <p:nvSpPr>
            <p:cNvPr id="8" name="직사각형 1"/>
            <p:cNvSpPr>
              <a:spLocks noChangeArrowheads="1"/>
            </p:cNvSpPr>
            <p:nvPr/>
          </p:nvSpPr>
          <p:spPr bwMode="auto">
            <a:xfrm>
              <a:off x="3817016" y="1386746"/>
              <a:ext cx="1512888" cy="369332"/>
            </a:xfrm>
            <a:prstGeom prst="rect">
              <a:avLst/>
            </a:prstGeom>
            <a:solidFill>
              <a:srgbClr val="00206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0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600" b="1" i="0" dirty="0" smtClean="0">
                  <a:solidFill>
                    <a:schemeClr val="bg1"/>
                  </a:solidFill>
                  <a:latin typeface="맑은"/>
                </a:rPr>
                <a:t>단원 목표</a:t>
              </a:r>
              <a:endParaRPr lang="ko-KR" altLang="en-US" sz="1600" b="1" i="0" dirty="0">
                <a:solidFill>
                  <a:schemeClr val="bg1"/>
                </a:solidFill>
                <a:latin typeface="맑은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33463" y="4481389"/>
            <a:ext cx="7086600" cy="1655808"/>
            <a:chOff x="1033463" y="1342087"/>
            <a:chExt cx="7086600" cy="1655808"/>
          </a:xfrm>
        </p:grpSpPr>
        <p:sp>
          <p:nvSpPr>
            <p:cNvPr id="10" name="Text Box 3"/>
            <p:cNvSpPr txBox="1">
              <a:spLocks noChangeArrowheads="1"/>
            </p:cNvSpPr>
            <p:nvPr/>
          </p:nvSpPr>
          <p:spPr bwMode="auto">
            <a:xfrm>
              <a:off x="1033463" y="1612900"/>
              <a:ext cx="7086600" cy="1384995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marL="85725" algn="just">
                <a:lnSpc>
                  <a:spcPct val="200000"/>
                </a:lnSpc>
                <a:spcBef>
                  <a:spcPct val="0"/>
                </a:spcBef>
                <a:buNone/>
                <a:defRPr/>
              </a:pPr>
              <a:r>
                <a:rPr lang="en-US" altLang="ko-KR" sz="1400" b="1" dirty="0">
                  <a:latin typeface="신명조"/>
                </a:rPr>
                <a:t>	7.1 </a:t>
              </a:r>
              <a:r>
                <a:rPr lang="ko-KR" altLang="en-US" sz="1400" b="1" dirty="0" err="1">
                  <a:latin typeface="신명조"/>
                </a:rPr>
                <a:t>인덱스된</a:t>
              </a:r>
              <a:r>
                <a:rPr lang="ko-KR" altLang="en-US" sz="1400" b="1" dirty="0">
                  <a:latin typeface="신명조"/>
                </a:rPr>
                <a:t> 순차 파일의 구조</a:t>
              </a:r>
              <a:r>
                <a:rPr lang="en-US" altLang="ko-KR" sz="1400" b="1" i="0" dirty="0" smtClean="0">
                  <a:latin typeface="신명조"/>
                </a:rPr>
                <a:t>	</a:t>
              </a:r>
              <a:r>
                <a:rPr lang="en-US" altLang="ko-KR" sz="1400" b="1" dirty="0" smtClean="0">
                  <a:latin typeface="신명조"/>
                </a:rPr>
                <a:t>7.4 </a:t>
              </a:r>
              <a:r>
                <a:rPr lang="en-US" altLang="ko-KR" sz="1400" b="1" dirty="0">
                  <a:latin typeface="신명조"/>
                </a:rPr>
                <a:t>ISAM </a:t>
              </a:r>
              <a:r>
                <a:rPr lang="ko-KR" altLang="en-US" sz="1400" b="1" dirty="0" smtClean="0">
                  <a:latin typeface="신명조"/>
                </a:rPr>
                <a:t>파일</a:t>
              </a:r>
              <a:endParaRPr lang="en-US" altLang="ko-KR" sz="1400" b="1" dirty="0" smtClean="0">
                <a:latin typeface="신명조"/>
              </a:endParaRPr>
            </a:p>
            <a:p>
              <a:pPr marL="85725" algn="just">
                <a:lnSpc>
                  <a:spcPct val="200000"/>
                </a:lnSpc>
                <a:spcBef>
                  <a:spcPct val="0"/>
                </a:spcBef>
                <a:buNone/>
                <a:defRPr/>
              </a:pPr>
              <a:r>
                <a:rPr lang="en-US" altLang="ko-KR" sz="1400" b="1" dirty="0">
                  <a:latin typeface="신명조"/>
                </a:rPr>
                <a:t>	7.2 B</a:t>
              </a:r>
              <a:r>
                <a:rPr lang="en-US" altLang="ko-KR" sz="1400" b="1" baseline="30000" dirty="0">
                  <a:latin typeface="신명조"/>
                </a:rPr>
                <a:t>+</a:t>
              </a:r>
              <a:r>
                <a:rPr lang="en-US" altLang="ko-KR" sz="1400" b="1" dirty="0">
                  <a:latin typeface="신명조"/>
                </a:rPr>
                <a:t>-</a:t>
              </a:r>
              <a:r>
                <a:rPr lang="ko-KR" altLang="en-US" sz="1400" b="1" dirty="0">
                  <a:latin typeface="신명조"/>
                </a:rPr>
                <a:t>트리</a:t>
              </a:r>
              <a:r>
                <a:rPr lang="en-US" altLang="ko-KR" sz="1400" b="1" i="0" dirty="0" smtClean="0">
                  <a:latin typeface="신명조"/>
                </a:rPr>
                <a:t>	</a:t>
              </a:r>
              <a:r>
                <a:rPr lang="en-US" altLang="ko-KR" sz="1400" b="1" dirty="0">
                  <a:latin typeface="신명조"/>
                </a:rPr>
                <a:t>	7.5 </a:t>
              </a:r>
              <a:r>
                <a:rPr lang="ko-KR" altLang="en-US" sz="1400" b="1" dirty="0" err="1">
                  <a:latin typeface="신명조"/>
                </a:rPr>
                <a:t>인덱스된</a:t>
              </a:r>
              <a:r>
                <a:rPr lang="ko-KR" altLang="en-US" sz="1400" b="1" dirty="0">
                  <a:latin typeface="신명조"/>
                </a:rPr>
                <a:t> 순차 파일의 </a:t>
              </a:r>
              <a:r>
                <a:rPr lang="ko-KR" altLang="en-US" sz="1400" b="1" dirty="0" smtClean="0">
                  <a:latin typeface="신명조"/>
                </a:rPr>
                <a:t>설계</a:t>
              </a:r>
              <a:endParaRPr lang="en-US" altLang="ko-KR" sz="1400" b="1" dirty="0" smtClean="0">
                <a:latin typeface="신명조"/>
              </a:endParaRPr>
            </a:p>
            <a:p>
              <a:pPr marL="85725" algn="just">
                <a:lnSpc>
                  <a:spcPct val="200000"/>
                </a:lnSpc>
                <a:spcBef>
                  <a:spcPct val="0"/>
                </a:spcBef>
                <a:buNone/>
                <a:defRPr/>
              </a:pPr>
              <a:r>
                <a:rPr lang="en-US" altLang="ko-KR" sz="1400" b="1" dirty="0">
                  <a:latin typeface="신명조"/>
                </a:rPr>
                <a:t>	7.3 VSAM </a:t>
              </a:r>
              <a:r>
                <a:rPr lang="ko-KR" altLang="en-US" sz="1400" b="1" dirty="0">
                  <a:latin typeface="신명조"/>
                </a:rPr>
                <a:t>파일</a:t>
              </a:r>
              <a:r>
                <a:rPr lang="en-US" altLang="ko-KR" sz="1400" b="1" dirty="0">
                  <a:latin typeface="신명조"/>
                </a:rPr>
                <a:t>		</a:t>
              </a:r>
              <a:endParaRPr lang="en-US" altLang="ko-KR" sz="1400" b="1" i="0" dirty="0">
                <a:latin typeface="신명조"/>
              </a:endParaRPr>
            </a:p>
          </p:txBody>
        </p:sp>
        <p:sp>
          <p:nvSpPr>
            <p:cNvPr id="11" name="직사각형 1"/>
            <p:cNvSpPr>
              <a:spLocks noChangeArrowheads="1"/>
            </p:cNvSpPr>
            <p:nvPr/>
          </p:nvSpPr>
          <p:spPr bwMode="auto">
            <a:xfrm>
              <a:off x="3817016" y="1342087"/>
              <a:ext cx="1512888" cy="415498"/>
            </a:xfrm>
            <a:prstGeom prst="rect">
              <a:avLst/>
            </a:prstGeom>
            <a:solidFill>
              <a:srgbClr val="00206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0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800" b="1" i="0" dirty="0" smtClean="0">
                  <a:solidFill>
                    <a:schemeClr val="bg1"/>
                  </a:solidFill>
                  <a:latin typeface="신명조"/>
                </a:rPr>
                <a:t>내  용</a:t>
              </a:r>
              <a:endParaRPr lang="ko-KR" altLang="en-US" sz="1800" b="1" i="0" dirty="0">
                <a:solidFill>
                  <a:schemeClr val="bg1"/>
                </a:solidFill>
                <a:latin typeface="신명조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594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554749181"/>
              </p:ext>
            </p:extLst>
          </p:nvPr>
        </p:nvGraphicFramePr>
        <p:xfrm>
          <a:off x="1671486" y="1297429"/>
          <a:ext cx="5806080" cy="4373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" name="Image" r:id="rId4" imgW="11682540" imgH="8800000" progId="Photoshop.Image.8">
                  <p:embed/>
                </p:oleObj>
              </mc:Choice>
              <mc:Fallback>
                <p:oleObj name="Image" r:id="rId4" imgW="11682540" imgH="8800000" progId="Photoshop.Image.8">
                  <p:embed/>
                  <p:pic>
                    <p:nvPicPr>
                      <p:cNvPr id="1229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486" y="1297429"/>
                        <a:ext cx="5806080" cy="43739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ko-KR" sz="1400" dirty="0" smtClean="0"/>
          </a:p>
        </p:txBody>
      </p:sp>
      <p:sp>
        <p:nvSpPr>
          <p:cNvPr id="20" name="직사각형 19"/>
          <p:cNvSpPr/>
          <p:nvPr/>
        </p:nvSpPr>
        <p:spPr bwMode="auto">
          <a:xfrm>
            <a:off x="343908" y="1196434"/>
            <a:ext cx="2779709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삽입 연산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752321" y="361950"/>
            <a:ext cx="5648331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 smtClean="0">
                <a:latin typeface="굴림" panose="020B0600000101010101" pitchFamily="50" charset="-127"/>
              </a:rPr>
              <a:t>7.1 </a:t>
            </a:r>
            <a:r>
              <a:rPr lang="ko-KR" altLang="en-US" sz="2400" b="1" i="0" dirty="0" err="1" smtClean="0">
                <a:latin typeface="굴림" panose="020B0600000101010101" pitchFamily="50" charset="-127"/>
              </a:rPr>
              <a:t>인덱스된</a:t>
            </a:r>
            <a:r>
              <a:rPr lang="ko-KR" altLang="en-US" sz="2400" b="1" i="0" dirty="0" smtClean="0">
                <a:latin typeface="굴림" panose="020B0600000101010101" pitchFamily="50" charset="-127"/>
              </a:rPr>
              <a:t> 순차 파일의 구조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343908" y="5358233"/>
            <a:ext cx="2779709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삭제 연산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Changhwa Kim. All rights reserved.                             Gangneung-Wonju National University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400" b="1" i="0" dirty="0" smtClean="0">
              <a:latin typeface="굴림" panose="020B0600000101010101" pitchFamily="50" charset="-127"/>
            </a:endParaRPr>
          </a:p>
          <a:p>
            <a:pPr>
              <a:buNone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>
              <a:buNone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342900" indent="-342900">
              <a:buAutoNum type="arabicPeriod" startAt="7"/>
              <a:defRPr/>
            </a:pPr>
            <a:r>
              <a:rPr lang="ko-KR" altLang="en-US" sz="1400" b="1" dirty="0">
                <a:latin typeface="굴림" panose="020B0600000101010101" pitchFamily="50" charset="-127"/>
              </a:rPr>
              <a:t>삽입 연산 예 </a:t>
            </a:r>
            <a:r>
              <a:rPr lang="en-US" altLang="ko-KR" sz="1400" b="1" dirty="0">
                <a:latin typeface="굴림" panose="020B0600000101010101" pitchFamily="50" charset="-127"/>
              </a:rPr>
              <a:t>: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INSERT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 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6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레코드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342900" indent="-342900">
              <a:buAutoNum type="arabicPeriod" startAt="7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342900" indent="-342900">
              <a:buAutoNum type="arabicPeriod" startAt="7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342900" indent="-342900">
              <a:buAutoNum type="arabicPeriod" startAt="7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342900" indent="-342900">
              <a:buAutoNum type="arabicPeriod" startAt="7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342900" indent="-342900">
              <a:buAutoNum type="arabicPeriod" startAt="7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342900" indent="-342900">
              <a:buAutoNum type="arabicPeriod" startAt="7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342900" indent="-342900">
              <a:buAutoNum type="arabicPeriod" startAt="7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342900" indent="-342900">
              <a:buAutoNum type="arabicPeriod" startAt="7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342900" indent="-342900">
              <a:buAutoNum type="arabicPeriod" startAt="7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342900" indent="-342900">
              <a:buAutoNum type="arabicPeriod" startAt="7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342900" indent="-342900">
              <a:buAutoNum type="arabicPeriod" startAt="7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342900" indent="-342900">
              <a:buAutoNum type="arabicPeriod" startAt="7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342900" indent="-342900">
              <a:buAutoNum type="arabicPeriod" startAt="7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342900" indent="-342900">
              <a:buAutoNum type="arabicPeriod" startAt="7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>
              <a:buNone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삭제 연산은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B-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트리 삭제 연산과 거의 동일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: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삭제 후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underflow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가 아니면 종료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.  Underflow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가 발생하면 합병 작업 진행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179387" lvl="1" indent="0">
              <a:buNone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179387" lvl="1" indent="0">
              <a:buNone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ko-KR" altLang="en-US" sz="1400" dirty="0">
              <a:latin typeface="굴림" panose="020B0600000101010101" pitchFamily="50" charset="-127"/>
            </a:endParaRPr>
          </a:p>
          <a:p>
            <a:pPr marL="457200" lvl="1" indent="0">
              <a:buNone/>
              <a:defRPr/>
            </a:pPr>
            <a:endParaRPr lang="ko-KR" altLang="en-US" sz="1400" dirty="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303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7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167865575"/>
              </p:ext>
            </p:extLst>
          </p:nvPr>
        </p:nvGraphicFramePr>
        <p:xfrm>
          <a:off x="1446590" y="3356964"/>
          <a:ext cx="6236803" cy="3146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" name="Image" r:id="rId4" imgW="12241270" imgH="6196825" progId="Photoshop.Image.8">
                  <p:embed/>
                </p:oleObj>
              </mc:Choice>
              <mc:Fallback>
                <p:oleObj name="Image" r:id="rId4" imgW="12241270" imgH="6196825" progId="Photoshop.Image.8">
                  <p:embed/>
                  <p:pic>
                    <p:nvPicPr>
                      <p:cNvPr id="1434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590" y="3356964"/>
                        <a:ext cx="6236803" cy="314638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chemeClr val="bg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ko-KR" sz="1400" dirty="0" smtClean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 smtClean="0">
                <a:latin typeface="굴림" panose="020B0600000101010101" pitchFamily="50" charset="-127"/>
              </a:rPr>
              <a:t>7.2 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B</a:t>
            </a:r>
            <a:r>
              <a:rPr lang="en-US" altLang="ko-KR" sz="2400" b="1" baseline="30000" dirty="0" smtClean="0">
                <a:latin typeface="굴림" panose="020B0600000101010101" pitchFamily="50" charset="-127"/>
              </a:rPr>
              <a:t>+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-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트리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b="1" i="0" dirty="0" smtClean="0">
              <a:latin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err="1" smtClean="0">
                <a:latin typeface="굴림" panose="020B0600000101010101" pitchFamily="50" charset="-127"/>
              </a:rPr>
              <a:t>인덱스된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 순차 파일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구조로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가장 많이 사용하는 구조로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Knuth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가 제안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인덱스 세트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와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순차 세트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로 구성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indent="-265113">
              <a:buFont typeface="굴림" panose="020B0600000101010101" pitchFamily="50" charset="-127"/>
              <a:buChar char="–"/>
              <a:defRPr/>
            </a:pP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인덱스 </a:t>
            </a:r>
            <a:r>
              <a:rPr lang="ko-KR" altLang="en-US" sz="1400" b="1" dirty="0">
                <a:solidFill>
                  <a:srgbClr val="0000FF"/>
                </a:solidFill>
                <a:latin typeface="굴림" panose="020B0600000101010101" pitchFamily="50" charset="-127"/>
              </a:rPr>
              <a:t>세트</a:t>
            </a:r>
            <a:r>
              <a:rPr lang="en-US" altLang="ko-KR" sz="1400" b="1" dirty="0">
                <a:solidFill>
                  <a:srgbClr val="0000FF"/>
                </a:solidFill>
                <a:latin typeface="굴림" panose="020B0600000101010101" pitchFamily="50" charset="-127"/>
              </a:rPr>
              <a:t>(index set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) </a:t>
            </a:r>
          </a:p>
          <a:p>
            <a:pPr marL="717550" indent="-179388"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리프를 제외한 노드들로 구성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717550" indent="-179388"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키 값과 주소가 저장되어 있는 리프 노드를 접근하는데 이용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indent="-265113">
              <a:buFont typeface="굴림" panose="020B0600000101010101" pitchFamily="50" charset="-127"/>
              <a:buChar char="–"/>
              <a:defRPr/>
            </a:pP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순차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세트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(sequential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set) </a:t>
            </a:r>
          </a:p>
          <a:p>
            <a:pPr marL="717550" indent="-179388"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리프 </a:t>
            </a:r>
            <a:r>
              <a:rPr lang="ko-KR" altLang="en-US" sz="1400" b="1" dirty="0" err="1" smtClean="0">
                <a:latin typeface="굴림" panose="020B0600000101010101" pitchFamily="50" charset="-127"/>
              </a:rPr>
              <a:t>노드들로만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 구성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717550" indent="-179388"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키 값의 순서에 따라 모든 레코드를 순차 접근하기 위해 이용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717550" indent="-179388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179387" lvl="1" indent="0">
              <a:buNone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ko-KR" altLang="en-US" sz="1600" dirty="0">
              <a:latin typeface="굴림" panose="020B0600000101010101" pitchFamily="50" charset="-127"/>
            </a:endParaRPr>
          </a:p>
          <a:p>
            <a:pPr marL="457200" lvl="1" indent="0">
              <a:buNone/>
              <a:defRPr/>
            </a:pPr>
            <a:endParaRPr lang="ko-KR" altLang="en-US" sz="1600" dirty="0">
              <a:latin typeface="굴림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31350" y="3555050"/>
            <a:ext cx="85457" cy="1504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른쪽 중괄호 3"/>
          <p:cNvSpPr/>
          <p:nvPr/>
        </p:nvSpPr>
        <p:spPr>
          <a:xfrm rot="10800000">
            <a:off x="1931349" y="3683237"/>
            <a:ext cx="85456" cy="1273322"/>
          </a:xfrm>
          <a:prstGeom prst="rightBrace">
            <a:avLst>
              <a:gd name="adj1" fmla="val 8333"/>
              <a:gd name="adj2" fmla="val 51342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596080" y="3683237"/>
            <a:ext cx="1649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latin typeface="굴림" panose="020B0600000101010101" pitchFamily="50" charset="-127"/>
              </a:rPr>
              <a:t>3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차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B</a:t>
            </a:r>
            <a:r>
              <a:rPr lang="en-US" altLang="ko-KR" sz="1400" b="1" baseline="30000" dirty="0" smtClean="0">
                <a:latin typeface="굴림" panose="020B0600000101010101" pitchFamily="50" charset="-127"/>
              </a:rPr>
              <a:t>+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-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트리의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예</a:t>
            </a:r>
            <a:endParaRPr lang="ko-KR" altLang="en-US" sz="1400" b="1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Changhwa Kim. All rights reserved.                             Gangneung-Wonju National University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16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b="1" i="0" dirty="0" smtClean="0">
              <a:latin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 smtClean="0">
                <a:latin typeface="굴림" panose="020B0600000101010101" pitchFamily="50" charset="-127"/>
              </a:rPr>
              <a:t>m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차 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B</a:t>
            </a:r>
            <a:r>
              <a:rPr lang="en-US" altLang="ko-KR" sz="1600" b="1" baseline="30000" dirty="0" smtClean="0">
                <a:latin typeface="굴림" panose="020B0600000101010101" pitchFamily="50" charset="-127"/>
              </a:rPr>
              <a:t>+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-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트리의 특성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각 노드의 구조는 다음과 같다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ko-KR" sz="1400" b="1" dirty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ko-KR" sz="1400" b="1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루트는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0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또는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2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에서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m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개 사이의 </a:t>
            </a:r>
            <a:r>
              <a:rPr lang="ko-KR" altLang="en-US" sz="1400" b="1" dirty="0" err="1" smtClean="0">
                <a:latin typeface="굴림" panose="020B0600000101010101" pitchFamily="50" charset="-127"/>
              </a:rPr>
              <a:t>서브트리를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 가짐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루프와 리프를 제외한 모든 내부 노드는 </a:t>
            </a:r>
            <a:r>
              <a:rPr lang="ko-KR" altLang="en-US" sz="1400" b="1" dirty="0">
                <a:latin typeface="굴림" panose="020B0600000101010101" pitchFamily="50" charset="-127"/>
                <a:sym typeface="Monotype Sorts" pitchFamily="2" charset="2"/>
              </a:rPr>
              <a:t>최소 </a:t>
            </a:r>
            <a:r>
              <a:rPr lang="ko-KR" altLang="en-US" sz="1400" b="1" dirty="0"/>
              <a:t>⌈</a:t>
            </a:r>
            <a:r>
              <a:rPr lang="en-US" altLang="ko-KR" sz="1400" b="1" dirty="0">
                <a:latin typeface="굴림" panose="020B0600000101010101" pitchFamily="50" charset="-127"/>
                <a:sym typeface="Monotype Sorts" pitchFamily="2" charset="2"/>
              </a:rPr>
              <a:t> m/2 </a:t>
            </a:r>
            <a:r>
              <a:rPr lang="ko-KR" altLang="en-US" sz="1400" b="1" dirty="0"/>
              <a:t>⌉</a:t>
            </a:r>
            <a:r>
              <a:rPr lang="en-US" altLang="ko-KR" sz="1400" b="1" dirty="0"/>
              <a:t>, </a:t>
            </a:r>
            <a:r>
              <a:rPr lang="ko-KR" altLang="en-US" sz="1400" b="1" dirty="0">
                <a:latin typeface="굴림" panose="020B0600000101010101" pitchFamily="50" charset="-127"/>
                <a:sym typeface="Monotype Sorts" pitchFamily="2" charset="2"/>
              </a:rPr>
              <a:t>최대 </a:t>
            </a:r>
            <a:r>
              <a:rPr lang="en-US" altLang="ko-KR" sz="1400" b="1" dirty="0">
                <a:latin typeface="굴림" panose="020B0600000101010101" pitchFamily="50" charset="-127"/>
                <a:sym typeface="Monotype Sorts" pitchFamily="2" charset="2"/>
              </a:rPr>
              <a:t>m </a:t>
            </a:r>
            <a:r>
              <a:rPr lang="ko-KR" altLang="en-US" sz="1400" b="1" dirty="0">
                <a:latin typeface="굴림" panose="020B0600000101010101" pitchFamily="50" charset="-127"/>
                <a:sym typeface="Monotype Sorts" pitchFamily="2" charset="2"/>
              </a:rPr>
              <a:t>개의 </a:t>
            </a:r>
            <a:r>
              <a:rPr lang="ko-KR" altLang="en-US" sz="1400" b="1" dirty="0" err="1">
                <a:latin typeface="굴림" panose="020B0600000101010101" pitchFamily="50" charset="-127"/>
                <a:sym typeface="Monotype Sorts" pitchFamily="2" charset="2"/>
              </a:rPr>
              <a:t>서브트리를</a:t>
            </a:r>
            <a:r>
              <a:rPr lang="ko-KR" altLang="en-US" sz="1400" b="1" dirty="0">
                <a:latin typeface="굴림" panose="020B0600000101010101" pitchFamily="50" charset="-127"/>
                <a:sym typeface="Monotype Sorts" pitchFamily="2" charset="2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  <a:sym typeface="Monotype Sorts" pitchFamily="2" charset="2"/>
              </a:rPr>
              <a:t>가짐</a:t>
            </a:r>
            <a:endParaRPr lang="en-US" altLang="ko-KR" sz="1400" b="1" dirty="0" smtClean="0">
              <a:latin typeface="굴림" panose="020B0600000101010101" pitchFamily="50" charset="-127"/>
              <a:sym typeface="Monotype Sorts" pitchFamily="2" charset="2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  <a:sym typeface="Monotype Sorts" pitchFamily="2" charset="2"/>
              </a:rPr>
              <a:t>리프가 아닌 노드에 있는 키 값의 수는 그 노드의 </a:t>
            </a:r>
            <a:r>
              <a:rPr lang="ko-KR" altLang="en-US" sz="1400" b="1" dirty="0" err="1" smtClean="0">
                <a:latin typeface="굴림" panose="020B0600000101010101" pitchFamily="50" charset="-127"/>
                <a:sym typeface="Monotype Sorts" pitchFamily="2" charset="2"/>
              </a:rPr>
              <a:t>서브트리</a:t>
            </a:r>
            <a:r>
              <a:rPr lang="ko-KR" altLang="en-US" sz="1400" b="1" dirty="0" smtClean="0">
                <a:latin typeface="굴림" panose="020B0600000101010101" pitchFamily="50" charset="-127"/>
                <a:sym typeface="Monotype Sorts" pitchFamily="2" charset="2"/>
              </a:rPr>
              <a:t> 수보다 </a:t>
            </a:r>
            <a:r>
              <a:rPr lang="en-US" altLang="ko-KR" sz="1400" b="1" dirty="0" smtClean="0">
                <a:latin typeface="굴림" panose="020B0600000101010101" pitchFamily="50" charset="-127"/>
                <a:sym typeface="Monotype Sorts" pitchFamily="2" charset="2"/>
              </a:rPr>
              <a:t>1 </a:t>
            </a:r>
            <a:r>
              <a:rPr lang="ko-KR" altLang="en-US" sz="1400" b="1" dirty="0" smtClean="0">
                <a:latin typeface="굴림" panose="020B0600000101010101" pitchFamily="50" charset="-127"/>
                <a:sym typeface="Monotype Sorts" pitchFamily="2" charset="2"/>
              </a:rPr>
              <a:t>적음</a:t>
            </a:r>
            <a:endParaRPr lang="en-US" altLang="ko-KR" sz="1400" b="1" dirty="0" smtClean="0">
              <a:latin typeface="굴림" panose="020B0600000101010101" pitchFamily="50" charset="-127"/>
              <a:sym typeface="Monotype Sorts" pitchFamily="2" charset="2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  <a:sym typeface="Monotype Sorts" pitchFamily="2" charset="2"/>
              </a:rPr>
              <a:t>모든 리프 노드는 같은 레벨에 있음</a:t>
            </a:r>
            <a:endParaRPr lang="en-US" altLang="ko-KR" sz="1400" b="1" dirty="0" smtClean="0">
              <a:latin typeface="굴림" panose="020B0600000101010101" pitchFamily="50" charset="-127"/>
              <a:sym typeface="Monotype Sorts" pitchFamily="2" charset="2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  <a:sym typeface="Monotype Sorts" pitchFamily="2" charset="2"/>
              </a:rPr>
              <a:t>한 노드 안에 있는 키 값들은 오름차순으로 되어 있음</a:t>
            </a:r>
            <a:r>
              <a:rPr lang="en-US" altLang="ko-KR" sz="1400" b="1" dirty="0" smtClean="0">
                <a:latin typeface="굴림" panose="020B0600000101010101" pitchFamily="50" charset="-127"/>
                <a:sym typeface="Monotype Sorts" pitchFamily="2" charset="2"/>
              </a:rPr>
              <a:t>. </a:t>
            </a:r>
            <a:r>
              <a:rPr lang="ko-KR" altLang="en-US" sz="1400" b="1" dirty="0" smtClean="0">
                <a:latin typeface="굴림" panose="020B0600000101010101" pitchFamily="50" charset="-127"/>
                <a:sym typeface="Monotype Sorts" pitchFamily="2" charset="2"/>
              </a:rPr>
              <a:t>즉</a:t>
            </a:r>
            <a:r>
              <a:rPr lang="en-US" altLang="ko-KR" sz="1400" b="1" dirty="0" smtClean="0">
                <a:latin typeface="굴림" panose="020B0600000101010101" pitchFamily="50" charset="-127"/>
                <a:sym typeface="Monotype Sorts" pitchFamily="2" charset="2"/>
              </a:rPr>
              <a:t>, 1</a:t>
            </a:r>
            <a:r>
              <a:rPr lang="en-US" altLang="ko-KR" sz="1400" b="1" dirty="0" smtClean="0">
                <a:latin typeface="굴림" panose="020B0600000101010101" pitchFamily="50" charset="-127"/>
                <a:sym typeface="Monotype Sorts" pitchFamily="2" charset="2"/>
              </a:rPr>
              <a:t>≤ </a:t>
            </a:r>
            <a:r>
              <a:rPr lang="en-US" altLang="ko-KR" sz="1400" b="1" dirty="0" err="1" smtClean="0">
                <a:latin typeface="굴림" panose="020B0600000101010101" pitchFamily="50" charset="-127"/>
                <a:sym typeface="Monotype Sorts" pitchFamily="2" charset="2"/>
              </a:rPr>
              <a:t>i</a:t>
            </a:r>
            <a:r>
              <a:rPr lang="en-US" altLang="ko-KR" sz="1400" b="1" dirty="0" smtClean="0">
                <a:latin typeface="굴림" panose="020B0600000101010101" pitchFamily="50" charset="-127"/>
                <a:sym typeface="Monotype Sorts" pitchFamily="2" charset="2"/>
              </a:rPr>
              <a:t> </a:t>
            </a:r>
            <a:r>
              <a:rPr lang="en-US" altLang="ko-KR" sz="1400" b="1" dirty="0" smtClean="0">
                <a:latin typeface="굴림" panose="020B0600000101010101" pitchFamily="50" charset="-127"/>
                <a:sym typeface="Monotype Sorts" pitchFamily="2" charset="2"/>
              </a:rPr>
              <a:t>≤</a:t>
            </a:r>
            <a:r>
              <a:rPr lang="en-US" altLang="ko-KR" sz="1400" b="1" dirty="0" smtClean="0">
                <a:latin typeface="굴림" panose="020B0600000101010101" pitchFamily="50" charset="-127"/>
                <a:sym typeface="Monotype Sorts" pitchFamily="2" charset="2"/>
              </a:rPr>
              <a:t>n-1</a:t>
            </a:r>
            <a:r>
              <a:rPr lang="ko-KR" altLang="en-US" sz="1400" b="1" dirty="0" smtClean="0">
                <a:latin typeface="굴림" panose="020B0600000101010101" pitchFamily="50" charset="-127"/>
                <a:sym typeface="Monotype Sorts" pitchFamily="2" charset="2"/>
              </a:rPr>
              <a:t>에 대해 </a:t>
            </a:r>
            <a:r>
              <a:rPr lang="en-US" altLang="ko-KR" sz="1400" b="1" dirty="0" smtClean="0">
                <a:latin typeface="굴림" panose="020B0600000101010101" pitchFamily="50" charset="-127"/>
                <a:sym typeface="Monotype Sorts" pitchFamily="2" charset="2"/>
              </a:rPr>
              <a:t>K</a:t>
            </a:r>
            <a:r>
              <a:rPr lang="en-US" altLang="ko-KR" sz="1400" b="1" baseline="-25000" dirty="0" smtClean="0">
                <a:latin typeface="굴림" panose="020B0600000101010101" pitchFamily="50" charset="-127"/>
                <a:sym typeface="Monotype Sorts" pitchFamily="2" charset="2"/>
              </a:rPr>
              <a:t>i</a:t>
            </a:r>
            <a:r>
              <a:rPr lang="en-US" altLang="ko-KR" sz="1400" b="1" dirty="0" smtClean="0">
                <a:latin typeface="굴림" panose="020B0600000101010101" pitchFamily="50" charset="-127"/>
                <a:sym typeface="Monotype Sorts" pitchFamily="2" charset="2"/>
              </a:rPr>
              <a:t>&lt;K</a:t>
            </a:r>
            <a:r>
              <a:rPr lang="en-US" altLang="ko-KR" sz="1400" b="1" baseline="-25000" dirty="0" smtClean="0">
                <a:latin typeface="굴림" panose="020B0600000101010101" pitchFamily="50" charset="-127"/>
                <a:sym typeface="Monotype Sorts" pitchFamily="2" charset="2"/>
              </a:rPr>
              <a:t>i+1</a:t>
            </a:r>
            <a:r>
              <a:rPr lang="ko-KR" altLang="en-US" sz="1400" b="1" dirty="0">
                <a:latin typeface="굴림" panose="020B0600000101010101" pitchFamily="50" charset="-127"/>
                <a:sym typeface="Monotype Sorts" pitchFamily="2" charset="2"/>
              </a:rPr>
              <a:t>임</a:t>
            </a:r>
            <a:endParaRPr lang="en-US" altLang="ko-KR" sz="1400" b="1" dirty="0" smtClean="0">
              <a:latin typeface="굴림" panose="020B0600000101010101" pitchFamily="50" charset="-127"/>
              <a:sym typeface="Monotype Sorts" pitchFamily="2" charset="2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  <a:defRPr/>
            </a:pPr>
            <a:r>
              <a:rPr lang="en-US" altLang="ko-KR" sz="1400" b="1" dirty="0" smtClean="0">
                <a:latin typeface="굴림" panose="020B0600000101010101" pitchFamily="50" charset="-127"/>
                <a:sym typeface="Monotype Sorts" pitchFamily="2" charset="2"/>
              </a:rPr>
              <a:t>P</a:t>
            </a:r>
            <a:r>
              <a:rPr lang="en-US" altLang="ko-KR" sz="1400" b="1" baseline="-25000" dirty="0" smtClean="0">
                <a:latin typeface="굴림" panose="020B0600000101010101" pitchFamily="50" charset="-127"/>
                <a:sym typeface="Monotype Sorts" pitchFamily="2" charset="2"/>
              </a:rPr>
              <a:t>i</a:t>
            </a:r>
            <a:r>
              <a:rPr lang="en-US" altLang="ko-KR" sz="1400" b="1" dirty="0" smtClean="0">
                <a:latin typeface="굴림" panose="020B0600000101010101" pitchFamily="50" charset="-127"/>
                <a:sym typeface="Monotype Sorts" pitchFamily="2" charset="2"/>
              </a:rPr>
              <a:t> (0≤</a:t>
            </a:r>
            <a:r>
              <a:rPr lang="en-US" altLang="ko-KR" sz="1400" b="1" dirty="0">
                <a:latin typeface="굴림" panose="020B0600000101010101" pitchFamily="50" charset="-127"/>
                <a:sym typeface="Monotype Sorts" pitchFamily="2" charset="2"/>
              </a:rPr>
              <a:t>i ≤n-1</a:t>
            </a:r>
            <a:r>
              <a:rPr lang="en-US" altLang="ko-KR" sz="1400" b="1" dirty="0" smtClean="0">
                <a:latin typeface="굴림" panose="020B0600000101010101" pitchFamily="50" charset="-127"/>
                <a:sym typeface="Monotype Sorts" pitchFamily="2" charset="2"/>
              </a:rPr>
              <a:t>)</a:t>
            </a:r>
            <a:r>
              <a:rPr lang="ko-KR" altLang="en-US" sz="1400" b="1" dirty="0" smtClean="0">
                <a:latin typeface="굴림" panose="020B0600000101010101" pitchFamily="50" charset="-127"/>
                <a:sym typeface="Monotype Sorts" pitchFamily="2" charset="2"/>
              </a:rPr>
              <a:t>가 지시하는 </a:t>
            </a:r>
            <a:r>
              <a:rPr lang="ko-KR" altLang="en-US" sz="1400" b="1" dirty="0" err="1" smtClean="0">
                <a:latin typeface="굴림" panose="020B0600000101010101" pitchFamily="50" charset="-127"/>
                <a:sym typeface="Monotype Sorts" pitchFamily="2" charset="2"/>
              </a:rPr>
              <a:t>서브트리에</a:t>
            </a:r>
            <a:r>
              <a:rPr lang="ko-KR" altLang="en-US" sz="1400" b="1" dirty="0" smtClean="0">
                <a:latin typeface="굴림" panose="020B0600000101010101" pitchFamily="50" charset="-127"/>
                <a:sym typeface="Monotype Sorts" pitchFamily="2" charset="2"/>
              </a:rPr>
              <a:t> 있는 노드들의 모든 키 값들은 키 값 </a:t>
            </a:r>
            <a:r>
              <a:rPr lang="en-US" altLang="ko-KR" sz="1400" b="1" dirty="0" smtClean="0">
                <a:latin typeface="굴림" panose="020B0600000101010101" pitchFamily="50" charset="-127"/>
                <a:sym typeface="Monotype Sorts" pitchFamily="2" charset="2"/>
              </a:rPr>
              <a:t>K</a:t>
            </a:r>
            <a:r>
              <a:rPr lang="en-US" altLang="ko-KR" sz="1400" b="1" baseline="-25000" dirty="0" smtClean="0">
                <a:latin typeface="굴림" panose="020B0600000101010101" pitchFamily="50" charset="-127"/>
                <a:sym typeface="Monotype Sorts" pitchFamily="2" charset="2"/>
              </a:rPr>
              <a:t>i+1</a:t>
            </a:r>
            <a:r>
              <a:rPr lang="en-US" altLang="ko-KR" sz="1400" b="1" dirty="0" smtClean="0">
                <a:latin typeface="굴림" panose="020B0600000101010101" pitchFamily="50" charset="-127"/>
                <a:sym typeface="Monotype Sorts" pitchFamily="2" charset="2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  <a:sym typeface="Monotype Sorts" pitchFamily="2" charset="2"/>
              </a:rPr>
              <a:t>보다 작거나</a:t>
            </a:r>
            <a:r>
              <a:rPr lang="en-US" altLang="ko-KR" sz="1400" b="1" dirty="0" smtClean="0">
                <a:latin typeface="굴림" panose="020B0600000101010101" pitchFamily="50" charset="-127"/>
                <a:sym typeface="Monotype Sorts" pitchFamily="2" charset="2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  <a:sym typeface="Monotype Sorts" pitchFamily="2" charset="2"/>
              </a:rPr>
              <a:t>같음</a:t>
            </a:r>
            <a:endParaRPr lang="en-US" altLang="ko-KR" sz="1400" b="1" dirty="0"/>
          </a:p>
          <a:p>
            <a:pPr marL="342900" indent="-342900">
              <a:lnSpc>
                <a:spcPts val="2000"/>
              </a:lnSpc>
              <a:buFont typeface="+mj-lt"/>
              <a:buAutoNum type="arabicPeriod"/>
              <a:defRPr/>
            </a:pPr>
            <a:r>
              <a:rPr lang="en-US" altLang="ko-KR" sz="1400" b="1" dirty="0" err="1" smtClean="0">
                <a:latin typeface="굴림" panose="020B0600000101010101" pitchFamily="50" charset="-127"/>
                <a:sym typeface="Monotype Sorts" pitchFamily="2" charset="2"/>
              </a:rPr>
              <a:t>P</a:t>
            </a:r>
            <a:r>
              <a:rPr lang="en-US" altLang="ko-KR" sz="1400" b="1" baseline="-25000" dirty="0" err="1" smtClean="0">
                <a:latin typeface="굴림" panose="020B0600000101010101" pitchFamily="50" charset="-127"/>
                <a:sym typeface="Monotype Sorts" pitchFamily="2" charset="2"/>
              </a:rPr>
              <a:t>n</a:t>
            </a:r>
            <a:r>
              <a:rPr lang="ko-KR" altLang="en-US" sz="1400" b="1" dirty="0" smtClean="0">
                <a:latin typeface="굴림" panose="020B0600000101010101" pitchFamily="50" charset="-127"/>
                <a:sym typeface="Monotype Sorts" pitchFamily="2" charset="2"/>
              </a:rPr>
              <a:t>이 지시하는 </a:t>
            </a:r>
            <a:r>
              <a:rPr lang="ko-KR" altLang="en-US" sz="1400" b="1" dirty="0" err="1" smtClean="0">
                <a:latin typeface="굴림" panose="020B0600000101010101" pitchFamily="50" charset="-127"/>
                <a:sym typeface="Monotype Sorts" pitchFamily="2" charset="2"/>
              </a:rPr>
              <a:t>서브트리에</a:t>
            </a:r>
            <a:r>
              <a:rPr lang="ko-KR" altLang="en-US" sz="1400" b="1" dirty="0" smtClean="0">
                <a:latin typeface="굴림" panose="020B0600000101010101" pitchFamily="50" charset="-127"/>
                <a:sym typeface="Monotype Sorts" pitchFamily="2" charset="2"/>
              </a:rPr>
              <a:t> 있는 노드들의 어떤 키 값도 키 값 </a:t>
            </a:r>
            <a:r>
              <a:rPr lang="en-US" altLang="ko-KR" sz="1400" b="1" dirty="0" err="1">
                <a:latin typeface="굴림" panose="020B0600000101010101" pitchFamily="50" charset="-127"/>
                <a:sym typeface="Monotype Sorts" pitchFamily="2" charset="2"/>
              </a:rPr>
              <a:t>K</a:t>
            </a:r>
            <a:r>
              <a:rPr lang="en-US" altLang="ko-KR" sz="1400" b="1" baseline="-25000" dirty="0" err="1">
                <a:latin typeface="굴림" panose="020B0600000101010101" pitchFamily="50" charset="-127"/>
                <a:sym typeface="Monotype Sorts" pitchFamily="2" charset="2"/>
              </a:rPr>
              <a:t>n</a:t>
            </a:r>
            <a:r>
              <a:rPr lang="en-US" altLang="ko-KR" sz="1400" b="1" dirty="0">
                <a:latin typeface="굴림" panose="020B0600000101010101" pitchFamily="50" charset="-127"/>
                <a:sym typeface="Monotype Sorts" pitchFamily="2" charset="2"/>
              </a:rPr>
              <a:t> </a:t>
            </a:r>
            <a:r>
              <a:rPr lang="ko-KR" altLang="en-US" sz="1400" b="1" dirty="0">
                <a:latin typeface="굴림" panose="020B0600000101010101" pitchFamily="50" charset="-127"/>
                <a:sym typeface="Monotype Sorts" pitchFamily="2" charset="2"/>
              </a:rPr>
              <a:t>보다 </a:t>
            </a:r>
            <a:r>
              <a:rPr lang="ko-KR" altLang="en-US" sz="1400" b="1" dirty="0" smtClean="0">
                <a:latin typeface="굴림" panose="020B0600000101010101" pitchFamily="50" charset="-127"/>
                <a:sym typeface="Monotype Sorts" pitchFamily="2" charset="2"/>
              </a:rPr>
              <a:t>큼</a:t>
            </a:r>
            <a:endParaRPr lang="en-US" altLang="ko-KR" sz="1400" b="1" dirty="0" smtClean="0">
              <a:latin typeface="굴림" panose="020B0600000101010101" pitchFamily="50" charset="-127"/>
              <a:sym typeface="Monotype Sorts" pitchFamily="2" charset="2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  <a:defRPr/>
            </a:pP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  <a:sym typeface="Monotype Sorts" pitchFamily="2" charset="2"/>
              </a:rPr>
              <a:t>리프 </a:t>
            </a:r>
            <a:r>
              <a:rPr lang="ko-KR" altLang="en-US" sz="1400" b="1" dirty="0">
                <a:solidFill>
                  <a:srgbClr val="0000FF"/>
                </a:solidFill>
                <a:latin typeface="굴림" panose="020B0600000101010101" pitchFamily="50" charset="-127"/>
                <a:sym typeface="Monotype Sorts" pitchFamily="2" charset="2"/>
              </a:rPr>
              <a:t>노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  <a:sym typeface="Monotype Sorts" pitchFamily="2" charset="2"/>
              </a:rPr>
              <a:t>드는 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  <a:sym typeface="Monotype Sorts" pitchFamily="2" charset="2"/>
              </a:rPr>
              <a:t>파일 레코드들의 순차 세트를 나타내며 모두 링크로 연결됨</a:t>
            </a:r>
            <a:endParaRPr lang="en-US" altLang="ko-KR" sz="1400" b="1" dirty="0" smtClean="0">
              <a:solidFill>
                <a:srgbClr val="0000FF"/>
              </a:solidFill>
              <a:latin typeface="굴림" panose="020B0600000101010101" pitchFamily="50" charset="-127"/>
              <a:sym typeface="Monotype Sorts" pitchFamily="2" charset="2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/>
              <a:defRPr/>
            </a:pP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  <a:sym typeface="Monotype Sorts" pitchFamily="2" charset="2"/>
              </a:rPr>
              <a:t>리프 노드의 구조는 다음과 같음</a:t>
            </a:r>
            <a:endParaRPr lang="en-US" altLang="ko-KR" sz="1400" b="1" dirty="0" smtClean="0">
              <a:solidFill>
                <a:srgbClr val="0000FF"/>
              </a:solidFill>
              <a:latin typeface="굴림" panose="020B0600000101010101" pitchFamily="50" charset="-127"/>
              <a:sym typeface="Monotype Sorts" pitchFamily="2" charset="2"/>
            </a:endParaRPr>
          </a:p>
          <a:p>
            <a:pPr>
              <a:buNone/>
              <a:defRPr/>
            </a:pPr>
            <a:endParaRPr lang="en-US" altLang="ko-KR" sz="1600" b="1" dirty="0">
              <a:solidFill>
                <a:srgbClr val="0000FF"/>
              </a:solidFill>
              <a:latin typeface="굴림" panose="020B0600000101010101" pitchFamily="50" charset="-127"/>
              <a:sym typeface="Monotype Sorts" pitchFamily="2" charset="2"/>
            </a:endParaRPr>
          </a:p>
          <a:p>
            <a:pPr>
              <a:buNone/>
              <a:defRPr/>
            </a:pPr>
            <a:endParaRPr lang="en-US" altLang="ko-KR" sz="700" b="1" dirty="0">
              <a:solidFill>
                <a:srgbClr val="0000FF"/>
              </a:solidFill>
              <a:latin typeface="굴림" panose="020B0600000101010101" pitchFamily="50" charset="-127"/>
              <a:sym typeface="Monotype Sorts" pitchFamily="2" charset="2"/>
            </a:endParaRPr>
          </a:p>
          <a:p>
            <a:pPr marL="358775">
              <a:buNone/>
              <a:defRPr/>
            </a:pPr>
            <a:r>
              <a:rPr lang="ko-KR" altLang="en-US" sz="1400" b="1" dirty="0" smtClean="0">
                <a:solidFill>
                  <a:srgbClr val="C00000"/>
                </a:solidFill>
                <a:latin typeface="굴림" panose="020B0600000101010101" pitchFamily="50" charset="-127"/>
                <a:sym typeface="Monotype Sorts" pitchFamily="2" charset="2"/>
              </a:rPr>
              <a:t>여기에서</a:t>
            </a:r>
            <a:r>
              <a:rPr lang="en-US" altLang="ko-KR" sz="1400" b="1" dirty="0" smtClean="0">
                <a:solidFill>
                  <a:srgbClr val="C00000"/>
                </a:solidFill>
                <a:latin typeface="굴림" panose="020B0600000101010101" pitchFamily="50" charset="-127"/>
                <a:sym typeface="Monotype Sorts" pitchFamily="2" charset="2"/>
              </a:rPr>
              <a:t>, A</a:t>
            </a:r>
            <a:r>
              <a:rPr lang="en-US" altLang="ko-KR" sz="1400" b="1" baseline="-25000" dirty="0" smtClean="0">
                <a:solidFill>
                  <a:srgbClr val="C00000"/>
                </a:solidFill>
                <a:latin typeface="굴림" panose="020B0600000101010101" pitchFamily="50" charset="-127"/>
                <a:sym typeface="Monotype Sorts" pitchFamily="2" charset="2"/>
              </a:rPr>
              <a:t>i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  <a:sym typeface="Monotype Sorts" pitchFamily="2" charset="2"/>
              </a:rPr>
              <a:t> 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  <a:sym typeface="Monotype Sorts" pitchFamily="2" charset="2"/>
              </a:rPr>
              <a:t>: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  <a:sym typeface="Monotype Sorts" pitchFamily="2" charset="2"/>
              </a:rPr>
              <a:t> 키 값 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  <a:sym typeface="Monotype Sorts" pitchFamily="2" charset="2"/>
              </a:rPr>
              <a:t>K</a:t>
            </a:r>
            <a:r>
              <a:rPr lang="en-US" altLang="ko-KR" sz="1400" b="1" baseline="-25000" dirty="0" smtClean="0">
                <a:solidFill>
                  <a:srgbClr val="0000FF"/>
                </a:solidFill>
                <a:latin typeface="굴림" panose="020B0600000101010101" pitchFamily="50" charset="-127"/>
                <a:sym typeface="Monotype Sorts" pitchFamily="2" charset="2"/>
              </a:rPr>
              <a:t>i</a:t>
            </a:r>
            <a:r>
              <a:rPr lang="ko-KR" altLang="en-US" sz="1400" b="1" dirty="0" err="1" smtClean="0">
                <a:solidFill>
                  <a:srgbClr val="0000FF"/>
                </a:solidFill>
                <a:latin typeface="굴림" panose="020B0600000101010101" pitchFamily="50" charset="-127"/>
                <a:sym typeface="Monotype Sorts" pitchFamily="2" charset="2"/>
              </a:rPr>
              <a:t>를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  <a:sym typeface="Monotype Sorts" pitchFamily="2" charset="2"/>
              </a:rPr>
              <a:t> 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  <a:sym typeface="Monotype Sorts" pitchFamily="2" charset="2"/>
              </a:rPr>
              <a:t>갖는 레코드에 대한 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  <a:sym typeface="Monotype Sorts" pitchFamily="2" charset="2"/>
              </a:rPr>
              <a:t>포인터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  <a:sym typeface="Monotype Sorts" pitchFamily="2" charset="2"/>
              </a:rPr>
              <a:t>, q : </a:t>
            </a:r>
            <a:r>
              <a:rPr lang="ko-KR" altLang="en-US" sz="1400" b="1" dirty="0">
                <a:solidFill>
                  <a:srgbClr val="0000FF"/>
                </a:solidFill>
              </a:rPr>
              <a:t>⌈</a:t>
            </a:r>
            <a:r>
              <a:rPr lang="en-US" altLang="ko-KR" sz="1400" b="1" dirty="0">
                <a:solidFill>
                  <a:srgbClr val="0000FF"/>
                </a:solidFill>
                <a:latin typeface="굴림" panose="020B0600000101010101" pitchFamily="50" charset="-127"/>
                <a:sym typeface="Monotype Sorts" pitchFamily="2" charset="2"/>
              </a:rPr>
              <a:t> m/2 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⌉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  <a:sym typeface="Monotype Sorts" pitchFamily="2" charset="2"/>
              </a:rPr>
              <a:t>≤q, </a:t>
            </a:r>
            <a:r>
              <a:rPr lang="en-US" altLang="ko-KR" sz="1400" b="1" dirty="0" err="1" smtClean="0">
                <a:solidFill>
                  <a:srgbClr val="0000FF"/>
                </a:solidFill>
                <a:latin typeface="굴림" panose="020B0600000101010101" pitchFamily="50" charset="-127"/>
                <a:sym typeface="Monotype Sorts" pitchFamily="2" charset="2"/>
              </a:rPr>
              <a:t>P</a:t>
            </a:r>
            <a:r>
              <a:rPr lang="en-US" altLang="ko-KR" sz="1400" b="1" baseline="-25000" dirty="0" err="1" smtClean="0">
                <a:solidFill>
                  <a:srgbClr val="0000FF"/>
                </a:solidFill>
                <a:latin typeface="굴림" panose="020B0600000101010101" pitchFamily="50" charset="-127"/>
                <a:sym typeface="Monotype Sorts" pitchFamily="2" charset="2"/>
              </a:rPr>
              <a:t>next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  <a:sym typeface="Monotype Sorts" pitchFamily="2" charset="2"/>
              </a:rPr>
              <a:t> 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  <a:sym typeface="Monotype Sorts" pitchFamily="2" charset="2"/>
              </a:rPr>
              <a:t>: 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  <a:sym typeface="Monotype Sorts" pitchFamily="2" charset="2"/>
              </a:rPr>
              <a:t>다음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  <a:sym typeface="Monotype Sorts" pitchFamily="2" charset="2"/>
              </a:rPr>
              <a:t> 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  <a:sym typeface="Monotype Sorts" pitchFamily="2" charset="2"/>
              </a:rPr>
              <a:t>리프 노드에 대한 포인터</a:t>
            </a:r>
            <a:endParaRPr lang="ko-KR" altLang="en-US" sz="1600" dirty="0">
              <a:latin typeface="굴림" panose="020B0600000101010101" pitchFamily="50" charset="-127"/>
            </a:endParaRPr>
          </a:p>
          <a:p>
            <a:pPr marL="457200" lvl="1" indent="0">
              <a:buNone/>
              <a:defRPr/>
            </a:pPr>
            <a:endParaRPr lang="ko-KR" altLang="en-US" sz="1600" dirty="0">
              <a:latin typeface="굴림" panose="020B0600000101010101" pitchFamily="50" charset="-127"/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ko-KR" sz="1400" dirty="0" smtClean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 smtClean="0">
                <a:latin typeface="굴림" panose="020B0600000101010101" pitchFamily="50" charset="-127"/>
              </a:rPr>
              <a:t>7.2 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B</a:t>
            </a:r>
            <a:r>
              <a:rPr lang="en-US" altLang="ko-KR" sz="2400" b="1" baseline="30000" dirty="0" smtClean="0">
                <a:latin typeface="굴림" panose="020B0600000101010101" pitchFamily="50" charset="-127"/>
              </a:rPr>
              <a:t>+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-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트리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1312785" y="2282643"/>
            <a:ext cx="5729128" cy="388858"/>
            <a:chOff x="432" y="2496"/>
            <a:chExt cx="4800" cy="213"/>
          </a:xfrm>
        </p:grpSpPr>
        <p:grpSp>
          <p:nvGrpSpPr>
            <p:cNvPr id="11" name="Group 7"/>
            <p:cNvGrpSpPr>
              <a:grpSpLocks/>
            </p:cNvGrpSpPr>
            <p:nvPr/>
          </p:nvGrpSpPr>
          <p:grpSpPr bwMode="auto">
            <a:xfrm>
              <a:off x="432" y="2496"/>
              <a:ext cx="480" cy="213"/>
              <a:chOff x="432" y="2496"/>
              <a:chExt cx="480" cy="213"/>
            </a:xfrm>
          </p:grpSpPr>
          <p:sp useBgFill="1">
            <p:nvSpPr>
              <p:cNvPr id="39" name="Rectangle 5"/>
              <p:cNvSpPr>
                <a:spLocks noChangeArrowheads="1"/>
              </p:cNvSpPr>
              <p:nvPr/>
            </p:nvSpPr>
            <p:spPr bwMode="auto">
              <a:xfrm>
                <a:off x="432" y="2496"/>
                <a:ext cx="480" cy="213"/>
              </a:xfrm>
              <a:prstGeom prst="rect">
                <a:avLst/>
              </a:prstGeom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  <a:buClrTx/>
                  <a:buFontTx/>
                  <a:buNone/>
                </a:pPr>
                <a:endParaRPr lang="ko-KR" altLang="en-US" sz="1200">
                  <a:latin typeface="+mj-ea"/>
                  <a:ea typeface="+mj-ea"/>
                </a:endParaRPr>
              </a:p>
            </p:txBody>
          </p:sp>
          <p:sp>
            <p:nvSpPr>
              <p:cNvPr id="40" name="Text Box 6"/>
              <p:cNvSpPr txBox="1">
                <a:spLocks noChangeArrowheads="1"/>
              </p:cNvSpPr>
              <p:nvPr/>
            </p:nvSpPr>
            <p:spPr bwMode="auto">
              <a:xfrm>
                <a:off x="432" y="2496"/>
                <a:ext cx="480" cy="15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ko-KR" sz="1200" dirty="0">
                    <a:latin typeface="+mj-ea"/>
                    <a:ea typeface="+mj-ea"/>
                  </a:rPr>
                  <a:t>n</a:t>
                </a:r>
              </a:p>
            </p:txBody>
          </p:sp>
        </p:grpSp>
        <p:grpSp>
          <p:nvGrpSpPr>
            <p:cNvPr id="12" name="Group 8"/>
            <p:cNvGrpSpPr>
              <a:grpSpLocks/>
            </p:cNvGrpSpPr>
            <p:nvPr/>
          </p:nvGrpSpPr>
          <p:grpSpPr bwMode="auto">
            <a:xfrm>
              <a:off x="2352" y="2496"/>
              <a:ext cx="480" cy="213"/>
              <a:chOff x="432" y="2496"/>
              <a:chExt cx="480" cy="213"/>
            </a:xfrm>
          </p:grpSpPr>
          <p:sp useBgFill="1">
            <p:nvSpPr>
              <p:cNvPr id="37" name="Rectangle 9"/>
              <p:cNvSpPr>
                <a:spLocks noChangeArrowheads="1"/>
              </p:cNvSpPr>
              <p:nvPr/>
            </p:nvSpPr>
            <p:spPr bwMode="auto">
              <a:xfrm>
                <a:off x="432" y="2496"/>
                <a:ext cx="480" cy="213"/>
              </a:xfrm>
              <a:prstGeom prst="rect">
                <a:avLst/>
              </a:prstGeom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  <a:buClrTx/>
                  <a:buFontTx/>
                  <a:buNone/>
                </a:pPr>
                <a:endParaRPr lang="ko-KR" altLang="en-US" sz="1200">
                  <a:latin typeface="+mj-ea"/>
                  <a:ea typeface="+mj-ea"/>
                </a:endParaRPr>
              </a:p>
            </p:txBody>
          </p:sp>
          <p:sp>
            <p:nvSpPr>
              <p:cNvPr id="38" name="Text Box 10"/>
              <p:cNvSpPr txBox="1">
                <a:spLocks noChangeArrowheads="1"/>
              </p:cNvSpPr>
              <p:nvPr/>
            </p:nvSpPr>
            <p:spPr bwMode="auto">
              <a:xfrm>
                <a:off x="432" y="2496"/>
                <a:ext cx="480" cy="15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ko-KR" sz="1200" dirty="0" smtClean="0">
                    <a:latin typeface="+mj-ea"/>
                    <a:ea typeface="+mj-ea"/>
                  </a:rPr>
                  <a:t>K2</a:t>
                </a:r>
                <a:endParaRPr kumimoji="1" lang="en-US" altLang="ko-KR" sz="1200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13" name="Group 11"/>
            <p:cNvGrpSpPr>
              <a:grpSpLocks/>
            </p:cNvGrpSpPr>
            <p:nvPr/>
          </p:nvGrpSpPr>
          <p:grpSpPr bwMode="auto">
            <a:xfrm>
              <a:off x="1872" y="2496"/>
              <a:ext cx="480" cy="213"/>
              <a:chOff x="432" y="2496"/>
              <a:chExt cx="480" cy="213"/>
            </a:xfrm>
          </p:grpSpPr>
          <p:sp useBgFill="1">
            <p:nvSpPr>
              <p:cNvPr id="35" name="Rectangle 12"/>
              <p:cNvSpPr>
                <a:spLocks noChangeArrowheads="1"/>
              </p:cNvSpPr>
              <p:nvPr/>
            </p:nvSpPr>
            <p:spPr bwMode="auto">
              <a:xfrm>
                <a:off x="432" y="2496"/>
                <a:ext cx="480" cy="213"/>
              </a:xfrm>
              <a:prstGeom prst="rect">
                <a:avLst/>
              </a:prstGeom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  <a:buClrTx/>
                  <a:buFontTx/>
                  <a:buNone/>
                </a:pPr>
                <a:endParaRPr lang="ko-KR" altLang="en-US" sz="1200">
                  <a:latin typeface="+mj-ea"/>
                  <a:ea typeface="+mj-ea"/>
                </a:endParaRPr>
              </a:p>
            </p:txBody>
          </p:sp>
          <p:sp>
            <p:nvSpPr>
              <p:cNvPr id="36" name="Text Box 13"/>
              <p:cNvSpPr txBox="1">
                <a:spLocks noChangeArrowheads="1"/>
              </p:cNvSpPr>
              <p:nvPr/>
            </p:nvSpPr>
            <p:spPr bwMode="auto">
              <a:xfrm>
                <a:off x="432" y="2496"/>
                <a:ext cx="480" cy="15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ko-KR" sz="1200" dirty="0" smtClean="0">
                    <a:latin typeface="+mj-ea"/>
                    <a:ea typeface="+mj-ea"/>
                  </a:rPr>
                  <a:t>P1</a:t>
                </a:r>
                <a:endParaRPr kumimoji="1" lang="en-US" altLang="ko-KR" sz="1200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14" name="Group 14"/>
            <p:cNvGrpSpPr>
              <a:grpSpLocks/>
            </p:cNvGrpSpPr>
            <p:nvPr/>
          </p:nvGrpSpPr>
          <p:grpSpPr bwMode="auto">
            <a:xfrm>
              <a:off x="1392" y="2496"/>
              <a:ext cx="480" cy="213"/>
              <a:chOff x="432" y="2496"/>
              <a:chExt cx="480" cy="213"/>
            </a:xfrm>
          </p:grpSpPr>
          <p:sp useBgFill="1">
            <p:nvSpPr>
              <p:cNvPr id="33" name="Rectangle 15"/>
              <p:cNvSpPr>
                <a:spLocks noChangeArrowheads="1"/>
              </p:cNvSpPr>
              <p:nvPr/>
            </p:nvSpPr>
            <p:spPr bwMode="auto">
              <a:xfrm>
                <a:off x="432" y="2496"/>
                <a:ext cx="480" cy="213"/>
              </a:xfrm>
              <a:prstGeom prst="rect">
                <a:avLst/>
              </a:prstGeom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  <a:buClrTx/>
                  <a:buFontTx/>
                  <a:buNone/>
                </a:pPr>
                <a:endParaRPr lang="ko-KR" altLang="en-US" sz="1200">
                  <a:latin typeface="+mj-ea"/>
                  <a:ea typeface="+mj-ea"/>
                </a:endParaRPr>
              </a:p>
            </p:txBody>
          </p:sp>
          <p:sp>
            <p:nvSpPr>
              <p:cNvPr id="34" name="Text Box 16"/>
              <p:cNvSpPr txBox="1">
                <a:spLocks noChangeArrowheads="1"/>
              </p:cNvSpPr>
              <p:nvPr/>
            </p:nvSpPr>
            <p:spPr bwMode="auto">
              <a:xfrm>
                <a:off x="432" y="2496"/>
                <a:ext cx="480" cy="15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ko-KR" sz="1200" dirty="0" smtClean="0">
                    <a:latin typeface="+mj-ea"/>
                    <a:ea typeface="+mj-ea"/>
                  </a:rPr>
                  <a:t>K1</a:t>
                </a:r>
                <a:endParaRPr kumimoji="1" lang="en-US" altLang="ko-KR" sz="1200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15" name="Group 17"/>
            <p:cNvGrpSpPr>
              <a:grpSpLocks/>
            </p:cNvGrpSpPr>
            <p:nvPr/>
          </p:nvGrpSpPr>
          <p:grpSpPr bwMode="auto">
            <a:xfrm>
              <a:off x="912" y="2496"/>
              <a:ext cx="480" cy="213"/>
              <a:chOff x="432" y="2496"/>
              <a:chExt cx="480" cy="213"/>
            </a:xfrm>
          </p:grpSpPr>
          <p:sp useBgFill="1">
            <p:nvSpPr>
              <p:cNvPr id="31" name="Rectangle 18"/>
              <p:cNvSpPr>
                <a:spLocks noChangeArrowheads="1"/>
              </p:cNvSpPr>
              <p:nvPr/>
            </p:nvSpPr>
            <p:spPr bwMode="auto">
              <a:xfrm>
                <a:off x="432" y="2496"/>
                <a:ext cx="480" cy="213"/>
              </a:xfrm>
              <a:prstGeom prst="rect">
                <a:avLst/>
              </a:prstGeom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  <a:buClrTx/>
                  <a:buFontTx/>
                  <a:buNone/>
                </a:pPr>
                <a:endParaRPr lang="ko-KR" altLang="en-US" sz="1200">
                  <a:latin typeface="+mj-ea"/>
                  <a:ea typeface="+mj-ea"/>
                </a:endParaRPr>
              </a:p>
            </p:txBody>
          </p:sp>
          <p:sp>
            <p:nvSpPr>
              <p:cNvPr id="32" name="Text Box 19"/>
              <p:cNvSpPr txBox="1">
                <a:spLocks noChangeArrowheads="1"/>
              </p:cNvSpPr>
              <p:nvPr/>
            </p:nvSpPr>
            <p:spPr bwMode="auto">
              <a:xfrm>
                <a:off x="432" y="2496"/>
                <a:ext cx="480" cy="15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ko-KR" sz="1200" dirty="0" smtClean="0">
                    <a:latin typeface="+mj-ea"/>
                    <a:ea typeface="+mj-ea"/>
                  </a:rPr>
                  <a:t>P0</a:t>
                </a:r>
                <a:endParaRPr kumimoji="1" lang="en-US" altLang="ko-KR" sz="1200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16" name="Group 23"/>
            <p:cNvGrpSpPr>
              <a:grpSpLocks/>
            </p:cNvGrpSpPr>
            <p:nvPr/>
          </p:nvGrpSpPr>
          <p:grpSpPr bwMode="auto">
            <a:xfrm>
              <a:off x="4752" y="2496"/>
              <a:ext cx="480" cy="213"/>
              <a:chOff x="432" y="2496"/>
              <a:chExt cx="480" cy="213"/>
            </a:xfrm>
          </p:grpSpPr>
          <p:sp useBgFill="1">
            <p:nvSpPr>
              <p:cNvPr id="29" name="Rectangle 24"/>
              <p:cNvSpPr>
                <a:spLocks noChangeArrowheads="1"/>
              </p:cNvSpPr>
              <p:nvPr/>
            </p:nvSpPr>
            <p:spPr bwMode="auto">
              <a:xfrm>
                <a:off x="432" y="2496"/>
                <a:ext cx="480" cy="213"/>
              </a:xfrm>
              <a:prstGeom prst="rect">
                <a:avLst/>
              </a:prstGeom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  <a:buClrTx/>
                  <a:buFontTx/>
                  <a:buNone/>
                </a:pPr>
                <a:endParaRPr lang="ko-KR" altLang="en-US" sz="1200">
                  <a:latin typeface="+mj-ea"/>
                  <a:ea typeface="+mj-ea"/>
                </a:endParaRPr>
              </a:p>
            </p:txBody>
          </p:sp>
          <p:sp>
            <p:nvSpPr>
              <p:cNvPr id="30" name="Text Box 25"/>
              <p:cNvSpPr txBox="1">
                <a:spLocks noChangeArrowheads="1"/>
              </p:cNvSpPr>
              <p:nvPr/>
            </p:nvSpPr>
            <p:spPr bwMode="auto">
              <a:xfrm>
                <a:off x="432" y="2496"/>
                <a:ext cx="480" cy="15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ko-KR" sz="1200">
                    <a:latin typeface="+mj-ea"/>
                    <a:ea typeface="+mj-ea"/>
                  </a:rPr>
                  <a:t>Pn</a:t>
                </a:r>
              </a:p>
            </p:txBody>
          </p:sp>
        </p:grpSp>
        <p:grpSp>
          <p:nvGrpSpPr>
            <p:cNvPr id="17" name="Group 26"/>
            <p:cNvGrpSpPr>
              <a:grpSpLocks/>
            </p:cNvGrpSpPr>
            <p:nvPr/>
          </p:nvGrpSpPr>
          <p:grpSpPr bwMode="auto">
            <a:xfrm>
              <a:off x="4272" y="2496"/>
              <a:ext cx="480" cy="213"/>
              <a:chOff x="432" y="2496"/>
              <a:chExt cx="480" cy="213"/>
            </a:xfrm>
          </p:grpSpPr>
          <p:sp useBgFill="1">
            <p:nvSpPr>
              <p:cNvPr id="27" name="Rectangle 27"/>
              <p:cNvSpPr>
                <a:spLocks noChangeArrowheads="1"/>
              </p:cNvSpPr>
              <p:nvPr/>
            </p:nvSpPr>
            <p:spPr bwMode="auto">
              <a:xfrm>
                <a:off x="432" y="2496"/>
                <a:ext cx="480" cy="213"/>
              </a:xfrm>
              <a:prstGeom prst="rect">
                <a:avLst/>
              </a:prstGeom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  <a:buClrTx/>
                  <a:buFontTx/>
                  <a:buNone/>
                </a:pPr>
                <a:endParaRPr lang="ko-KR" altLang="en-US" sz="1200">
                  <a:latin typeface="+mj-ea"/>
                  <a:ea typeface="+mj-ea"/>
                </a:endParaRPr>
              </a:p>
            </p:txBody>
          </p:sp>
          <p:sp>
            <p:nvSpPr>
              <p:cNvPr id="28" name="Text Box 28"/>
              <p:cNvSpPr txBox="1">
                <a:spLocks noChangeArrowheads="1"/>
              </p:cNvSpPr>
              <p:nvPr/>
            </p:nvSpPr>
            <p:spPr bwMode="auto">
              <a:xfrm>
                <a:off x="432" y="2496"/>
                <a:ext cx="480" cy="15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ko-KR" sz="1200" dirty="0" err="1" smtClean="0">
                    <a:latin typeface="+mj-ea"/>
                    <a:ea typeface="+mj-ea"/>
                  </a:rPr>
                  <a:t>Kn</a:t>
                </a:r>
                <a:endParaRPr kumimoji="1" lang="en-US" altLang="ko-KR" sz="1200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18" name="Group 29"/>
            <p:cNvGrpSpPr>
              <a:grpSpLocks/>
            </p:cNvGrpSpPr>
            <p:nvPr/>
          </p:nvGrpSpPr>
          <p:grpSpPr bwMode="auto">
            <a:xfrm>
              <a:off x="3792" y="2496"/>
              <a:ext cx="480" cy="213"/>
              <a:chOff x="432" y="2496"/>
              <a:chExt cx="480" cy="213"/>
            </a:xfrm>
          </p:grpSpPr>
          <p:sp useBgFill="1">
            <p:nvSpPr>
              <p:cNvPr id="25" name="Rectangle 30"/>
              <p:cNvSpPr>
                <a:spLocks noChangeArrowheads="1"/>
              </p:cNvSpPr>
              <p:nvPr/>
            </p:nvSpPr>
            <p:spPr bwMode="auto">
              <a:xfrm>
                <a:off x="432" y="2496"/>
                <a:ext cx="480" cy="213"/>
              </a:xfrm>
              <a:prstGeom prst="rect">
                <a:avLst/>
              </a:prstGeom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  <a:buClrTx/>
                  <a:buFontTx/>
                  <a:buNone/>
                </a:pPr>
                <a:endParaRPr lang="ko-KR" altLang="en-US" sz="1200">
                  <a:latin typeface="+mj-ea"/>
                  <a:ea typeface="+mj-ea"/>
                </a:endParaRPr>
              </a:p>
            </p:txBody>
          </p:sp>
          <p:sp>
            <p:nvSpPr>
              <p:cNvPr id="26" name="Text Box 31"/>
              <p:cNvSpPr txBox="1">
                <a:spLocks noChangeArrowheads="1"/>
              </p:cNvSpPr>
              <p:nvPr/>
            </p:nvSpPr>
            <p:spPr bwMode="auto">
              <a:xfrm>
                <a:off x="432" y="2496"/>
                <a:ext cx="480" cy="15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ko-KR" sz="1200" dirty="0">
                    <a:latin typeface="+mj-ea"/>
                    <a:ea typeface="+mj-ea"/>
                  </a:rPr>
                  <a:t>Pn-1</a:t>
                </a:r>
              </a:p>
            </p:txBody>
          </p:sp>
        </p:grpSp>
        <p:grpSp>
          <p:nvGrpSpPr>
            <p:cNvPr id="19" name="Group 32"/>
            <p:cNvGrpSpPr>
              <a:grpSpLocks/>
            </p:cNvGrpSpPr>
            <p:nvPr/>
          </p:nvGrpSpPr>
          <p:grpSpPr bwMode="auto">
            <a:xfrm>
              <a:off x="3312" y="2496"/>
              <a:ext cx="480" cy="213"/>
              <a:chOff x="432" y="2496"/>
              <a:chExt cx="480" cy="213"/>
            </a:xfrm>
          </p:grpSpPr>
          <p:sp useBgFill="1">
            <p:nvSpPr>
              <p:cNvPr id="23" name="Rectangle 33"/>
              <p:cNvSpPr>
                <a:spLocks noChangeArrowheads="1"/>
              </p:cNvSpPr>
              <p:nvPr/>
            </p:nvSpPr>
            <p:spPr bwMode="auto">
              <a:xfrm>
                <a:off x="432" y="2496"/>
                <a:ext cx="480" cy="213"/>
              </a:xfrm>
              <a:prstGeom prst="rect">
                <a:avLst/>
              </a:prstGeom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  <a:buClrTx/>
                  <a:buFontTx/>
                  <a:buNone/>
                </a:pPr>
                <a:endParaRPr lang="ko-KR" altLang="en-US" sz="1200">
                  <a:latin typeface="+mj-ea"/>
                  <a:ea typeface="+mj-ea"/>
                </a:endParaRPr>
              </a:p>
            </p:txBody>
          </p:sp>
          <p:sp>
            <p:nvSpPr>
              <p:cNvPr id="24" name="Text Box 34"/>
              <p:cNvSpPr txBox="1">
                <a:spLocks noChangeArrowheads="1"/>
              </p:cNvSpPr>
              <p:nvPr/>
            </p:nvSpPr>
            <p:spPr bwMode="auto">
              <a:xfrm>
                <a:off x="432" y="2496"/>
                <a:ext cx="480" cy="15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ko-KR" altLang="ko-KR" sz="1200">
                    <a:latin typeface="+mj-ea"/>
                    <a:ea typeface="+mj-ea"/>
                  </a:rPr>
                  <a:t>• • •</a:t>
                </a:r>
              </a:p>
            </p:txBody>
          </p:sp>
        </p:grpSp>
        <p:grpSp>
          <p:nvGrpSpPr>
            <p:cNvPr id="20" name="Group 35"/>
            <p:cNvGrpSpPr>
              <a:grpSpLocks/>
            </p:cNvGrpSpPr>
            <p:nvPr/>
          </p:nvGrpSpPr>
          <p:grpSpPr bwMode="auto">
            <a:xfrm>
              <a:off x="2832" y="2496"/>
              <a:ext cx="480" cy="213"/>
              <a:chOff x="432" y="2496"/>
              <a:chExt cx="480" cy="213"/>
            </a:xfrm>
          </p:grpSpPr>
          <p:sp useBgFill="1">
            <p:nvSpPr>
              <p:cNvPr id="21" name="Rectangle 36"/>
              <p:cNvSpPr>
                <a:spLocks noChangeArrowheads="1"/>
              </p:cNvSpPr>
              <p:nvPr/>
            </p:nvSpPr>
            <p:spPr bwMode="auto">
              <a:xfrm>
                <a:off x="432" y="2496"/>
                <a:ext cx="480" cy="213"/>
              </a:xfrm>
              <a:prstGeom prst="rect">
                <a:avLst/>
              </a:prstGeom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  <a:buClrTx/>
                  <a:buFontTx/>
                  <a:buNone/>
                </a:pPr>
                <a:endParaRPr lang="ko-KR" altLang="en-US" sz="1200">
                  <a:latin typeface="+mj-ea"/>
                  <a:ea typeface="+mj-ea"/>
                </a:endParaRPr>
              </a:p>
            </p:txBody>
          </p:sp>
          <p:sp>
            <p:nvSpPr>
              <p:cNvPr id="22" name="Text Box 37"/>
              <p:cNvSpPr txBox="1">
                <a:spLocks noChangeArrowheads="1"/>
              </p:cNvSpPr>
              <p:nvPr/>
            </p:nvSpPr>
            <p:spPr bwMode="auto">
              <a:xfrm>
                <a:off x="432" y="2496"/>
                <a:ext cx="480" cy="15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latinLnBrk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ko-KR" sz="1200" dirty="0" smtClean="0">
                    <a:latin typeface="+mj-ea"/>
                    <a:ea typeface="+mj-ea"/>
                  </a:rPr>
                  <a:t>P</a:t>
                </a:r>
                <a:r>
                  <a:rPr kumimoji="1" lang="en-US" altLang="ko-KR" sz="1200" dirty="0">
                    <a:latin typeface="+mj-ea"/>
                    <a:ea typeface="+mj-ea"/>
                  </a:rPr>
                  <a:t>3</a:t>
                </a:r>
              </a:p>
            </p:txBody>
          </p:sp>
        </p:grpSp>
      </p:grp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993049"/>
              </p:ext>
            </p:extLst>
          </p:nvPr>
        </p:nvGraphicFramePr>
        <p:xfrm>
          <a:off x="1526425" y="5404979"/>
          <a:ext cx="64211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474">
                  <a:extLst>
                    <a:ext uri="{9D8B030D-6E8A-4147-A177-3AD203B41FA5}">
                      <a16:colId xmlns:a16="http://schemas.microsoft.com/office/drawing/2014/main" val="3736788971"/>
                    </a:ext>
                  </a:extLst>
                </a:gridCol>
                <a:gridCol w="692285">
                  <a:extLst>
                    <a:ext uri="{9D8B030D-6E8A-4147-A177-3AD203B41FA5}">
                      <a16:colId xmlns:a16="http://schemas.microsoft.com/office/drawing/2014/main" val="427308824"/>
                    </a:ext>
                  </a:extLst>
                </a:gridCol>
                <a:gridCol w="692285">
                  <a:extLst>
                    <a:ext uri="{9D8B030D-6E8A-4147-A177-3AD203B41FA5}">
                      <a16:colId xmlns:a16="http://schemas.microsoft.com/office/drawing/2014/main" val="116946837"/>
                    </a:ext>
                  </a:extLst>
                </a:gridCol>
                <a:gridCol w="692285">
                  <a:extLst>
                    <a:ext uri="{9D8B030D-6E8A-4147-A177-3AD203B41FA5}">
                      <a16:colId xmlns:a16="http://schemas.microsoft.com/office/drawing/2014/main" val="1648309175"/>
                    </a:ext>
                  </a:extLst>
                </a:gridCol>
                <a:gridCol w="692285">
                  <a:extLst>
                    <a:ext uri="{9D8B030D-6E8A-4147-A177-3AD203B41FA5}">
                      <a16:colId xmlns:a16="http://schemas.microsoft.com/office/drawing/2014/main" val="1240578728"/>
                    </a:ext>
                  </a:extLst>
                </a:gridCol>
                <a:gridCol w="692285">
                  <a:extLst>
                    <a:ext uri="{9D8B030D-6E8A-4147-A177-3AD203B41FA5}">
                      <a16:colId xmlns:a16="http://schemas.microsoft.com/office/drawing/2014/main" val="292421783"/>
                    </a:ext>
                  </a:extLst>
                </a:gridCol>
                <a:gridCol w="692285">
                  <a:extLst>
                    <a:ext uri="{9D8B030D-6E8A-4147-A177-3AD203B41FA5}">
                      <a16:colId xmlns:a16="http://schemas.microsoft.com/office/drawing/2014/main" val="2598176226"/>
                    </a:ext>
                  </a:extLst>
                </a:gridCol>
                <a:gridCol w="692285">
                  <a:extLst>
                    <a:ext uri="{9D8B030D-6E8A-4147-A177-3AD203B41FA5}">
                      <a16:colId xmlns:a16="http://schemas.microsoft.com/office/drawing/2014/main" val="915482421"/>
                    </a:ext>
                  </a:extLst>
                </a:gridCol>
                <a:gridCol w="1067699">
                  <a:extLst>
                    <a:ext uri="{9D8B030D-6E8A-4147-A177-3AD203B41FA5}">
                      <a16:colId xmlns:a16="http://schemas.microsoft.com/office/drawing/2014/main" val="2450199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0000FF"/>
                          </a:solidFill>
                        </a:rPr>
                        <a:t>K</a:t>
                      </a:r>
                      <a:r>
                        <a:rPr lang="en-US" altLang="ko-KR" sz="12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ko-KR" altLang="en-US" sz="1200" baseline="-25000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n-US" altLang="ko-KR" sz="1200" baseline="-250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sz="1200" baseline="-25000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>
                          <a:solidFill>
                            <a:srgbClr val="0000FF"/>
                          </a:solidFill>
                        </a:rPr>
                        <a:t>K</a:t>
                      </a:r>
                      <a:r>
                        <a:rPr lang="en-US" altLang="ko-KR" sz="12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ko-KR" altLang="en-US" sz="1200" baseline="-25000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n-US" altLang="ko-KR" sz="1200" baseline="-25000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ko-KR" altLang="en-US" sz="1200" baseline="-25000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rgbClr val="0000FF"/>
                          </a:solidFill>
                        </a:rPr>
                        <a:t>K</a:t>
                      </a:r>
                      <a:r>
                        <a:rPr lang="en-US" altLang="ko-KR" sz="1200" baseline="-25000" dirty="0" err="1" smtClean="0">
                          <a:solidFill>
                            <a:srgbClr val="0000FF"/>
                          </a:solidFill>
                        </a:rPr>
                        <a:t>n</a:t>
                      </a:r>
                      <a:endParaRPr lang="ko-KR" altLang="en-US" sz="1200" baseline="-25000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n-US" altLang="ko-KR" sz="1200" baseline="-25000" dirty="0" smtClean="0">
                          <a:solidFill>
                            <a:srgbClr val="C00000"/>
                          </a:solidFill>
                        </a:rPr>
                        <a:t>n</a:t>
                      </a:r>
                      <a:endParaRPr lang="ko-KR" altLang="en-US" sz="1200" baseline="-25000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ko-KR" sz="1200" baseline="-25000" dirty="0" err="1" smtClean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ko-KR" altLang="en-US" sz="1200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807958"/>
                  </a:ext>
                </a:extLst>
              </a:tr>
            </a:tbl>
          </a:graphicData>
        </a:graphic>
      </p:graphicFrame>
      <p:sp>
        <p:nvSpPr>
          <p:cNvPr id="3" name="오른쪽 중괄호 2"/>
          <p:cNvSpPr/>
          <p:nvPr/>
        </p:nvSpPr>
        <p:spPr>
          <a:xfrm>
            <a:off x="7947591" y="1991170"/>
            <a:ext cx="324739" cy="2666288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596791" y="3165391"/>
            <a:ext cx="1047082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" panose="020B0600000101010101" pitchFamily="50" charset="-127"/>
              </a:rPr>
              <a:t>B-</a:t>
            </a:r>
            <a:r>
              <a:rPr lang="ko-KR" altLang="en-US" sz="1200" b="1" dirty="0" smtClean="0">
                <a:solidFill>
                  <a:schemeClr val="bg1"/>
                </a:solidFill>
                <a:latin typeface="굴림" panose="020B0600000101010101" pitchFamily="50" charset="-127"/>
              </a:rPr>
              <a:t>트리 </a:t>
            </a:r>
            <a:r>
              <a:rPr lang="ko-KR" altLang="en-US" sz="1200" b="1" dirty="0">
                <a:solidFill>
                  <a:schemeClr val="bg1"/>
                </a:solidFill>
                <a:latin typeface="굴림" panose="020B0600000101010101" pitchFamily="50" charset="-127"/>
              </a:rPr>
              <a:t>특성</a:t>
            </a:r>
            <a:endParaRPr lang="en-US" altLang="ko-KR" sz="1200" b="1" dirty="0">
              <a:solidFill>
                <a:schemeClr val="bg1"/>
              </a:solidFill>
              <a:latin typeface="굴림" panose="020B0600000101010101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Changhwa Kim. All rights reserved.                             Gangneung-Wonju National University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86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b="1" i="0" dirty="0" smtClean="0">
              <a:latin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 smtClean="0">
                <a:latin typeface="굴림" panose="020B0600000101010101" pitchFamily="50" charset="-127"/>
              </a:rPr>
              <a:t>B</a:t>
            </a:r>
            <a:r>
              <a:rPr lang="en-US" altLang="ko-KR" sz="1600" b="1" baseline="30000" dirty="0" smtClean="0">
                <a:latin typeface="굴림" panose="020B0600000101010101" pitchFamily="50" charset="-127"/>
              </a:rPr>
              <a:t>+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-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트리와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 B-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트리와의 차이점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65137" indent="-285750">
              <a:buFont typeface="굴림" panose="020B0600000101010101" pitchFamily="50" charset="-127"/>
              <a:buChar char="–"/>
              <a:defRPr/>
            </a:pP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인덱스 세트</a:t>
            </a:r>
            <a:endParaRPr lang="en-US" altLang="ko-KR" sz="1600" b="1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717550" indent="-27305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latin typeface="굴림" panose="020B0600000101010101" pitchFamily="50" charset="-127"/>
              </a:rPr>
              <a:t>인덱스 세트의 키 값은 리프 코드에 있는 키 </a:t>
            </a:r>
            <a:r>
              <a:rPr lang="ko-KR" altLang="en-US" sz="1600" b="1" dirty="0">
                <a:latin typeface="굴림" panose="020B0600000101010101" pitchFamily="50" charset="-127"/>
              </a:rPr>
              <a:t>값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을 찾아가는 경로만 제공하기 위해 사용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717550" indent="-27305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인덱스 세트의 키 값은 모두 순차 세트에 다시 나타나게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됨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717550" indent="-273050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latin typeface="굴림" panose="020B0600000101010101" pitchFamily="50" charset="-127"/>
              </a:rPr>
              <a:t>인덱스 세트의 노드의 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키 값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 대신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리프 노드는 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&lt;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키 값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, 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그 키 값에 해당하는 레코드에 대한 포인터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&gt;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가 저장 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717550" indent="-273050">
              <a:buNone/>
              <a:defRPr/>
            </a:pPr>
            <a:r>
              <a:rPr lang="en-US" altLang="ko-KR" sz="1600" b="1" dirty="0">
                <a:latin typeface="굴림" panose="020B0600000101010101" pitchFamily="50" charset="-127"/>
              </a:rPr>
              <a:t> 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  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⇒ 인덱스 세트 노드와 순차 세트 노드의 내부 구조는 서로 다름 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717550" indent="-273050">
              <a:buNone/>
              <a:defRPr/>
            </a:pPr>
            <a:r>
              <a:rPr lang="en-US" altLang="ko-KR" sz="1600" b="1" dirty="0">
                <a:latin typeface="굴림" panose="020B0600000101010101" pitchFamily="50" charset="-127"/>
              </a:rPr>
              <a:t> 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  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⇒ </a:t>
            </a:r>
            <a:r>
              <a:rPr lang="ko-KR" altLang="en-US" sz="1600" b="1" dirty="0">
                <a:latin typeface="굴림" panose="020B0600000101010101" pitchFamily="50" charset="-127"/>
              </a:rPr>
              <a:t>인덱스 세트 노드와 순차 세트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노드가 저장할 수 있는 원소의 수가 다름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717550" indent="-273050">
              <a:buNone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indent="-265113">
              <a:buFont typeface="굴림" panose="020B0600000101010101" pitchFamily="50" charset="-127"/>
              <a:buChar char="–"/>
              <a:defRPr/>
            </a:pP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순차 세트</a:t>
            </a:r>
            <a:endParaRPr lang="en-US" altLang="ko-KR" sz="1600" b="1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717550" indent="-273050">
              <a:buFont typeface="Arial" panose="020B0604020202020204" pitchFamily="34" charset="0"/>
              <a:buChar char="•"/>
              <a:tabLst>
                <a:tab pos="444500" algn="l"/>
              </a:tabLst>
              <a:defRPr/>
            </a:pPr>
            <a:r>
              <a:rPr lang="ko-KR" altLang="en-US" sz="1600" b="1" dirty="0" smtClean="0">
                <a:latin typeface="굴림" panose="020B0600000101010101" pitchFamily="50" charset="-127"/>
              </a:rPr>
              <a:t>순차 세트의 모든 노드가 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순차적으로 연결된 연결 리스트로 구성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(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키 값에 따른 레코드들의 순차 접근 가능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)</a:t>
            </a: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179387" lvl="1" indent="0">
              <a:buNone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ko-KR" altLang="en-US" sz="1600" dirty="0">
              <a:latin typeface="굴림" panose="020B0600000101010101" pitchFamily="50" charset="-127"/>
            </a:endParaRPr>
          </a:p>
          <a:p>
            <a:pPr marL="457200" lvl="1" indent="0">
              <a:buNone/>
              <a:defRPr/>
            </a:pPr>
            <a:endParaRPr lang="ko-KR" altLang="en-US" sz="1600" dirty="0">
              <a:latin typeface="굴림" panose="020B0600000101010101" pitchFamily="50" charset="-127"/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ko-KR" sz="1400" dirty="0" smtClean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 smtClean="0">
                <a:latin typeface="굴림" panose="020B0600000101010101" pitchFamily="50" charset="-127"/>
              </a:rPr>
              <a:t>7.2 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B</a:t>
            </a:r>
            <a:r>
              <a:rPr lang="en-US" altLang="ko-KR" sz="2400" b="1" baseline="30000" dirty="0" smtClean="0">
                <a:latin typeface="굴림" panose="020B0600000101010101" pitchFamily="50" charset="-127"/>
              </a:rPr>
              <a:t>+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-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트리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Changhwa Kim. All rights reserved.                             Gangneung-Wonju National University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05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b="1" i="0" dirty="0" smtClean="0">
              <a:latin typeface="굴림" panose="020B0600000101010101" pitchFamily="50" charset="-127"/>
            </a:endParaRPr>
          </a:p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b="1" i="0" dirty="0" smtClean="0">
              <a:latin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 smtClean="0">
                <a:latin typeface="굴림" panose="020B0600000101010101" pitchFamily="50" charset="-127"/>
              </a:rPr>
              <a:t>B</a:t>
            </a:r>
            <a:r>
              <a:rPr lang="en-US" altLang="ko-KR" sz="1600" b="1" baseline="30000" dirty="0" smtClean="0">
                <a:latin typeface="굴림" panose="020B0600000101010101" pitchFamily="50" charset="-127"/>
              </a:rPr>
              <a:t>+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-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트리의 삽입 연산은 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B-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트리에서 리프 노드에 삽입하는 것과 거의 유사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65137" indent="-285750">
              <a:buFont typeface="굴림" panose="020B0600000101010101" pitchFamily="50" charset="-127"/>
              <a:buChar char="–"/>
              <a:defRPr/>
            </a:pPr>
            <a:r>
              <a:rPr lang="ko-KR" altLang="en-US" sz="1600" b="1" dirty="0" smtClean="0">
                <a:latin typeface="굴림" panose="020B0600000101010101" pitchFamily="50" charset="-127"/>
              </a:rPr>
              <a:t>리프 노드에 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overflow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가 일어나면 두 개 노드로 분할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,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키 재분배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,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중간 키 값을 부모 노드로 삽입 등 유사함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65137" indent="-285750">
              <a:buFont typeface="굴림" panose="020B0600000101010101" pitchFamily="50" charset="-127"/>
              <a:buChar char="–"/>
              <a:defRPr/>
            </a:pP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차이점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 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: 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분할 때 중간 키 값이 부모인 인덱스는 물론 새로 분할된 노드에도 저장 되어야 함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. 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또한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, 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새로 분할된 리프 노드는 순차 세트에서 순차성이 유지되도록 연결 </a:t>
            </a:r>
            <a:endParaRPr lang="ko-KR" altLang="en-US" sz="1600" b="1" dirty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457200" lvl="1" indent="0">
              <a:buNone/>
              <a:defRPr/>
            </a:pPr>
            <a:endParaRPr lang="ko-KR" altLang="en-US" sz="1600" b="1" dirty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latin typeface="굴림" panose="020B0600000101010101" pitchFamily="50" charset="-127"/>
              </a:rPr>
              <a:t>삽입 연산 예 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: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처음부터 키 값 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15, 69, 110, 90, 20, 120, 40, 125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를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차례로 삽입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0" lvl="1" indent="0">
              <a:buNone/>
              <a:defRPr/>
            </a:pPr>
            <a:r>
              <a:rPr lang="en-US" altLang="ko-KR" sz="1600" b="1" dirty="0" smtClean="0">
                <a:latin typeface="굴림" panose="020B0600000101010101" pitchFamily="50" charset="-127"/>
              </a:rPr>
              <a:t>1. 2. 3.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처음 키 값 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15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, 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69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, 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110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의 삽입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0" lvl="1" indent="0">
              <a:buNone/>
              <a:defRPr/>
            </a:pPr>
            <a:r>
              <a:rPr lang="en-US" altLang="ko-KR" sz="1600" b="1" dirty="0" smtClean="0">
                <a:latin typeface="굴림" panose="020B0600000101010101" pitchFamily="50" charset="-127"/>
              </a:rPr>
              <a:t>4.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키 값 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90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의 삽입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179387" lvl="1" indent="0">
              <a:buNone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ko-KR" altLang="en-US" sz="1600" dirty="0">
              <a:latin typeface="굴림" panose="020B0600000101010101" pitchFamily="50" charset="-127"/>
            </a:endParaRPr>
          </a:p>
          <a:p>
            <a:pPr marL="457200" lvl="1" indent="0">
              <a:buNone/>
              <a:defRPr/>
            </a:pPr>
            <a:endParaRPr lang="ko-KR" altLang="en-US" sz="1600" dirty="0">
              <a:latin typeface="굴림" panose="020B0600000101010101" pitchFamily="50" charset="-127"/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ko-KR" sz="1400" dirty="0" smtClean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 smtClean="0">
                <a:latin typeface="굴림" panose="020B0600000101010101" pitchFamily="50" charset="-127"/>
              </a:rPr>
              <a:t>7.2 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B</a:t>
            </a:r>
            <a:r>
              <a:rPr lang="en-US" altLang="ko-KR" sz="2400" b="1" baseline="30000" dirty="0" smtClean="0">
                <a:latin typeface="굴림" panose="020B0600000101010101" pitchFamily="50" charset="-127"/>
              </a:rPr>
              <a:t>+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-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트리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343908" y="1196434"/>
            <a:ext cx="2779709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삽입 연산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6" name="Object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176237527"/>
              </p:ext>
            </p:extLst>
          </p:nvPr>
        </p:nvGraphicFramePr>
        <p:xfrm>
          <a:off x="3709318" y="4151009"/>
          <a:ext cx="1718377" cy="550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4" name="Image" r:id="rId4" imgW="2615873" imgH="1130159" progId="Photoshop.Image.8">
                  <p:embed/>
                </p:oleObj>
              </mc:Choice>
              <mc:Fallback>
                <p:oleObj name="Image" r:id="rId4" imgW="2615873" imgH="1130159" progId="Photoshop.Image.8">
                  <p:embed/>
                  <p:pic>
                    <p:nvPicPr>
                      <p:cNvPr id="1946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9318" y="4151009"/>
                        <a:ext cx="1718377" cy="5504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350449838"/>
              </p:ext>
            </p:extLst>
          </p:nvPr>
        </p:nvGraphicFramePr>
        <p:xfrm>
          <a:off x="3073363" y="4999582"/>
          <a:ext cx="3009974" cy="1313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5" name="Image" r:id="rId6" imgW="5015873" imgH="2958730" progId="Photoshop.Image.8">
                  <p:embed/>
                </p:oleObj>
              </mc:Choice>
              <mc:Fallback>
                <p:oleObj name="Image" r:id="rId6" imgW="5015873" imgH="2958730" progId="Photoshop.Image.8">
                  <p:embed/>
                  <p:pic>
                    <p:nvPicPr>
                      <p:cNvPr id="1946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363" y="4999582"/>
                        <a:ext cx="3009974" cy="13138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Changhwa Kim. All rights reserved.                             Gangneung-Wonju National University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86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b="1" i="0" dirty="0" smtClean="0">
              <a:latin typeface="굴림" panose="020B0600000101010101" pitchFamily="50" charset="-127"/>
            </a:endParaRPr>
          </a:p>
          <a:p>
            <a:pPr marL="0" lvl="1" indent="0">
              <a:buNone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0" lvl="1" indent="0">
              <a:buNone/>
              <a:defRPr/>
            </a:pPr>
            <a:r>
              <a:rPr lang="en-US" altLang="ko-KR" sz="1600" b="1" dirty="0">
                <a:latin typeface="굴림" panose="020B0600000101010101" pitchFamily="50" charset="-127"/>
              </a:rPr>
              <a:t>5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.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처음 키 값 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20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, 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120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의 삽입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0" lvl="1" indent="0">
              <a:buNone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0" lvl="1" indent="0">
              <a:buNone/>
              <a:defRPr/>
            </a:pPr>
            <a:r>
              <a:rPr lang="en-US" altLang="ko-KR" sz="1600" b="1" dirty="0" smtClean="0">
                <a:latin typeface="굴림" panose="020B0600000101010101" pitchFamily="50" charset="-127"/>
              </a:rPr>
              <a:t>6.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키 값 </a:t>
            </a:r>
            <a:r>
              <a:rPr lang="en-US" altLang="ko-KR" sz="1600" b="1" dirty="0">
                <a:solidFill>
                  <a:srgbClr val="0000FF"/>
                </a:solidFill>
                <a:latin typeface="굴림" panose="020B0600000101010101" pitchFamily="50" charset="-127"/>
              </a:rPr>
              <a:t>4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0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의 삽입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179387" lvl="1" indent="0">
              <a:buNone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ko-KR" altLang="en-US" sz="1600" dirty="0">
              <a:latin typeface="굴림" panose="020B0600000101010101" pitchFamily="50" charset="-127"/>
            </a:endParaRPr>
          </a:p>
          <a:p>
            <a:pPr marL="457200" lvl="1" indent="0">
              <a:buNone/>
              <a:defRPr/>
            </a:pPr>
            <a:endParaRPr lang="ko-KR" altLang="en-US" sz="1600" dirty="0">
              <a:latin typeface="굴림" panose="020B0600000101010101" pitchFamily="50" charset="-127"/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ko-KR" sz="1400" dirty="0" smtClean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 smtClean="0">
                <a:latin typeface="굴림" panose="020B0600000101010101" pitchFamily="50" charset="-127"/>
              </a:rPr>
              <a:t>7.2 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B</a:t>
            </a:r>
            <a:r>
              <a:rPr lang="en-US" altLang="ko-KR" sz="2400" b="1" baseline="30000" dirty="0" smtClean="0">
                <a:latin typeface="굴림" panose="020B0600000101010101" pitchFamily="50" charset="-127"/>
              </a:rPr>
              <a:t>+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-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트리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343908" y="1196434"/>
            <a:ext cx="2779709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삽입 연산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10" name="Object 9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675061338"/>
              </p:ext>
            </p:extLst>
          </p:nvPr>
        </p:nvGraphicFramePr>
        <p:xfrm>
          <a:off x="1271473" y="1985738"/>
          <a:ext cx="3201257" cy="1740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5" name="Image" r:id="rId4" imgW="5015873" imgH="2958730" progId="Photoshop.Image.8">
                  <p:embed/>
                </p:oleObj>
              </mc:Choice>
              <mc:Fallback>
                <p:oleObj name="Image" r:id="rId4" imgW="5015873" imgH="2958730" progId="Photoshop.Image.8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473" y="1985738"/>
                        <a:ext cx="3201257" cy="17402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700547463"/>
              </p:ext>
            </p:extLst>
          </p:nvPr>
        </p:nvGraphicFramePr>
        <p:xfrm>
          <a:off x="1042988" y="1412875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6" name="Image" r:id="rId6" imgW="5358730" imgH="3123810" progId="Photoshop.Image.8">
                  <p:embed/>
                </p:oleObj>
              </mc:Choice>
              <mc:Fallback>
                <p:oleObj name="Image" r:id="rId6" imgW="5358730" imgH="3123810" progId="Photoshop.Image.8">
                  <p:embed/>
                  <p:pic>
                    <p:nvPicPr>
                      <p:cNvPr id="2048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12875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91613153"/>
              </p:ext>
            </p:extLst>
          </p:nvPr>
        </p:nvGraphicFramePr>
        <p:xfrm>
          <a:off x="4778600" y="1839874"/>
          <a:ext cx="3681105" cy="1875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7" name="Image" r:id="rId8" imgW="5358730" imgH="3123810" progId="Photoshop.Image.8">
                  <p:embed/>
                </p:oleObj>
              </mc:Choice>
              <mc:Fallback>
                <p:oleObj name="Image" r:id="rId8" imgW="5358730" imgH="3123810" progId="Photoshop.Image.8">
                  <p:embed/>
                  <p:pic>
                    <p:nvPicPr>
                      <p:cNvPr id="2048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600" y="1839874"/>
                        <a:ext cx="3681105" cy="18754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오른쪽 화살표 1"/>
          <p:cNvSpPr/>
          <p:nvPr/>
        </p:nvSpPr>
        <p:spPr>
          <a:xfrm>
            <a:off x="4307084" y="2384277"/>
            <a:ext cx="546931" cy="34183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91613153"/>
              </p:ext>
            </p:extLst>
          </p:nvPr>
        </p:nvGraphicFramePr>
        <p:xfrm>
          <a:off x="1031548" y="4025083"/>
          <a:ext cx="3681105" cy="1875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8" name="Image" r:id="rId9" imgW="5358730" imgH="3123810" progId="Photoshop.Image.8">
                  <p:embed/>
                </p:oleObj>
              </mc:Choice>
              <mc:Fallback>
                <p:oleObj name="Image" r:id="rId9" imgW="5358730" imgH="3123810" progId="Photoshop.Image.8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548" y="4025083"/>
                        <a:ext cx="3681105" cy="18754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54049" y="4163270"/>
            <a:ext cx="4152900" cy="15621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114375" y="5654248"/>
            <a:ext cx="415498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0000FF"/>
                </a:solidFill>
                <a:latin typeface="굴림" panose="020B0600000101010101" pitchFamily="50" charset="-127"/>
              </a:rPr>
              <a:t>40</a:t>
            </a:r>
            <a:endParaRPr lang="ko-KR" altLang="en-US" sz="1600" dirty="0"/>
          </a:p>
        </p:txBody>
      </p:sp>
      <p:sp>
        <p:nvSpPr>
          <p:cNvPr id="17" name="오른쪽 화살표 16"/>
          <p:cNvSpPr/>
          <p:nvPr/>
        </p:nvSpPr>
        <p:spPr>
          <a:xfrm>
            <a:off x="4307084" y="4488353"/>
            <a:ext cx="546931" cy="34183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Changhwa Kim. All rights reserved.                             Gangneung-Wonju National University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44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b="1" i="0" dirty="0" smtClean="0">
              <a:latin typeface="굴림" panose="020B0600000101010101" pitchFamily="50" charset="-127"/>
            </a:endParaRPr>
          </a:p>
          <a:p>
            <a:pPr marL="0" lvl="1" indent="0">
              <a:buNone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0" lvl="1" indent="0">
              <a:buNone/>
              <a:defRPr/>
            </a:pPr>
            <a:r>
              <a:rPr lang="en-US" altLang="ko-KR" sz="1600" b="1" dirty="0" smtClean="0">
                <a:latin typeface="굴림" panose="020B0600000101010101" pitchFamily="50" charset="-127"/>
              </a:rPr>
              <a:t>7.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처음 키 값 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125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의 삽입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0" lvl="1" indent="0">
              <a:buNone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179387" lvl="1" indent="0">
              <a:buNone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ko-KR" altLang="en-US" sz="1600" dirty="0">
              <a:latin typeface="굴림" panose="020B0600000101010101" pitchFamily="50" charset="-127"/>
            </a:endParaRPr>
          </a:p>
          <a:p>
            <a:pPr marL="457200" lvl="1" indent="0">
              <a:buNone/>
              <a:defRPr/>
            </a:pPr>
            <a:endParaRPr lang="ko-KR" altLang="en-US" sz="1600" dirty="0">
              <a:latin typeface="굴림" panose="020B0600000101010101" pitchFamily="50" charset="-127"/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ko-KR" sz="1400" dirty="0" smtClean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 smtClean="0">
                <a:latin typeface="굴림" panose="020B0600000101010101" pitchFamily="50" charset="-127"/>
              </a:rPr>
              <a:t>7.2 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B</a:t>
            </a:r>
            <a:r>
              <a:rPr lang="en-US" altLang="ko-KR" sz="2400" b="1" baseline="30000" dirty="0" smtClean="0">
                <a:latin typeface="굴림" panose="020B0600000101010101" pitchFamily="50" charset="-127"/>
              </a:rPr>
              <a:t>+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-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트리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343908" y="1196434"/>
            <a:ext cx="2779709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삽입 연산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12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042988" y="1412875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7" name="Image" r:id="rId4" imgW="5358730" imgH="3123810" progId="Photoshop.Image.8">
                  <p:embed/>
                </p:oleObj>
              </mc:Choice>
              <mc:Fallback>
                <p:oleObj name="Image" r:id="rId4" imgW="5358730" imgH="3123810" progId="Photoshop.Image.8">
                  <p:embed/>
                  <p:pic>
                    <p:nvPicPr>
                      <p:cNvPr id="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12875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2661" y="3866478"/>
            <a:ext cx="5601756" cy="2209582"/>
          </a:xfrm>
          <a:prstGeom prst="rect">
            <a:avLst/>
          </a:prstGeom>
        </p:spPr>
      </p:pic>
      <p:sp>
        <p:nvSpPr>
          <p:cNvPr id="2" name="오른쪽 화살표 1"/>
          <p:cNvSpPr/>
          <p:nvPr/>
        </p:nvSpPr>
        <p:spPr>
          <a:xfrm>
            <a:off x="3630928" y="3866478"/>
            <a:ext cx="546931" cy="34183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115" y="2173729"/>
            <a:ext cx="4152900" cy="156210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708199" y="3416116"/>
            <a:ext cx="530915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125</a:t>
            </a:r>
            <a:endParaRPr lang="ko-KR" altLang="en-US" sz="16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Changhwa Kim. All rights reserved.                             Gangneung-Wonju National University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72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b="1" i="0" dirty="0" smtClean="0">
              <a:latin typeface="굴림" panose="020B0600000101010101" pitchFamily="50" charset="-127"/>
            </a:endParaRPr>
          </a:p>
          <a:p>
            <a:pPr marL="0" lvl="1" indent="0">
              <a:buNone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 smtClean="0">
                <a:latin typeface="굴림" panose="020B0600000101010101" pitchFamily="50" charset="-127"/>
              </a:rPr>
              <a:t>B-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트리에서보다 훨씬 간단함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buFont typeface="굴림" panose="020B0600000101010101" pitchFamily="50" charset="-127"/>
              <a:buChar char="–"/>
              <a:defRPr/>
            </a:pPr>
            <a:r>
              <a:rPr lang="ko-KR" altLang="en-US" sz="1600" b="1" dirty="0" smtClean="0">
                <a:latin typeface="굴림" panose="020B0600000101010101" pitchFamily="50" charset="-127"/>
              </a:rPr>
              <a:t>재분배나 합병이 없는 키 값의 삭제는 리프 노드에서만 수행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179387" lvl="1" indent="0">
              <a:buNone/>
              <a:defRPr/>
            </a:pPr>
            <a:r>
              <a:rPr lang="en-US" altLang="ko-KR" sz="1600" b="1" dirty="0">
                <a:latin typeface="굴림" panose="020B0600000101010101" pitchFamily="50" charset="-127"/>
              </a:rPr>
              <a:t> 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   (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인덱스 세트는 변화 없음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)</a:t>
            </a:r>
          </a:p>
          <a:p>
            <a:pPr marL="444500" lvl="1" indent="-265113">
              <a:buFont typeface="굴림" panose="020B0600000101010101" pitchFamily="50" charset="-127"/>
              <a:buChar char="–"/>
              <a:defRPr/>
            </a:pPr>
            <a:r>
              <a:rPr lang="ko-KR" altLang="en-US" sz="1600" b="1" dirty="0" smtClean="0">
                <a:latin typeface="굴림" panose="020B0600000101010101" pitchFamily="50" charset="-127"/>
              </a:rPr>
              <a:t>인덱스에 있는 키 값 삭제는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b="1" dirty="0" err="1" smtClean="0">
                <a:latin typeface="굴림" panose="020B0600000101010101" pitchFamily="50" charset="-127"/>
              </a:rPr>
              <a:t>분리자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(separator)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로 그냥 유지하고 삭제하지 않음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latin typeface="굴림" panose="020B0600000101010101" pitchFamily="50" charset="-127"/>
              </a:rPr>
              <a:t>삭제 예 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: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다음 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B</a:t>
            </a:r>
            <a:r>
              <a:rPr lang="en-US" altLang="ko-KR" sz="1600" b="1" baseline="30000" dirty="0" smtClean="0">
                <a:latin typeface="굴림" panose="020B0600000101010101" pitchFamily="50" charset="-127"/>
              </a:rPr>
              <a:t>+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-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트리에서 키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값 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43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, 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125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, 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55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를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차례로 삭제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0" lvl="1" indent="0">
              <a:buNone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179387" lvl="1" indent="0">
              <a:buNone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ko-KR" altLang="en-US" sz="1600" dirty="0">
              <a:latin typeface="굴림" panose="020B0600000101010101" pitchFamily="50" charset="-127"/>
            </a:endParaRPr>
          </a:p>
          <a:p>
            <a:pPr marL="457200" lvl="1" indent="0">
              <a:buNone/>
              <a:defRPr/>
            </a:pPr>
            <a:endParaRPr lang="ko-KR" altLang="en-US" sz="1600" dirty="0">
              <a:latin typeface="굴림" panose="020B0600000101010101" pitchFamily="50" charset="-127"/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ko-KR" sz="1400" dirty="0" smtClean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 smtClean="0">
                <a:latin typeface="굴림" panose="020B0600000101010101" pitchFamily="50" charset="-127"/>
              </a:rPr>
              <a:t>7.2 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B</a:t>
            </a:r>
            <a:r>
              <a:rPr lang="en-US" altLang="ko-KR" sz="2400" b="1" baseline="30000" dirty="0" smtClean="0">
                <a:latin typeface="굴림" panose="020B0600000101010101" pitchFamily="50" charset="-127"/>
              </a:rPr>
              <a:t>+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-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트리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343908" y="1196434"/>
            <a:ext cx="2779709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삭제 연산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12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042988" y="1412875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0" name="Image" r:id="rId4" imgW="5358730" imgH="3123810" progId="Photoshop.Image.8">
                  <p:embed/>
                </p:oleObj>
              </mc:Choice>
              <mc:Fallback>
                <p:oleObj name="Image" r:id="rId4" imgW="5358730" imgH="3123810" progId="Photoshop.Image.8">
                  <p:embed/>
                  <p:pic>
                    <p:nvPicPr>
                      <p:cNvPr id="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12875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3621" y="3664750"/>
            <a:ext cx="5109458" cy="258365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656469" y="3827920"/>
            <a:ext cx="2101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latin typeface="굴림" panose="020B0600000101010101" pitchFamily="50" charset="-127"/>
              </a:rPr>
              <a:t>삭제 전의 초기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B</a:t>
            </a:r>
            <a:r>
              <a:rPr lang="en-US" altLang="ko-KR" sz="1400" b="1" baseline="30000" dirty="0" smtClean="0">
                <a:latin typeface="굴림" panose="020B0600000101010101" pitchFamily="50" charset="-127"/>
              </a:rPr>
              <a:t>+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-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트리</a:t>
            </a:r>
            <a:endParaRPr lang="ko-KR" altLang="en-US" sz="1400" b="1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Changhwa Kim. All rights reserved.                             Gangneung-Wonju National University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71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b="1" i="0" dirty="0" smtClean="0">
              <a:latin typeface="굴림" panose="020B0600000101010101" pitchFamily="50" charset="-127"/>
            </a:endParaRPr>
          </a:p>
          <a:p>
            <a:pPr marL="0" lvl="1" indent="0">
              <a:buNone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342900" lvl="1" indent="-342900">
              <a:buAutoNum type="arabicPeriod"/>
              <a:defRPr/>
            </a:pPr>
            <a:r>
              <a:rPr lang="ko-KR" altLang="en-US" sz="1600" b="1" dirty="0">
                <a:latin typeface="굴림" panose="020B0600000101010101" pitchFamily="50" charset="-127"/>
              </a:rPr>
              <a:t>키 값 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43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의 삭제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(</a:t>
            </a:r>
            <a:r>
              <a:rPr lang="ko-KR" altLang="en-US" sz="1600" b="1" dirty="0" err="1" smtClean="0">
                <a:latin typeface="굴림" panose="020B0600000101010101" pitchFamily="50" charset="-127"/>
              </a:rPr>
              <a:t>분리값으로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 인덱스에 유지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)</a:t>
            </a:r>
          </a:p>
          <a:p>
            <a:pPr marL="342900" lvl="1" indent="-342900">
              <a:buAutoNum type="arabicPeriod"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0" lvl="1" indent="0">
              <a:buNone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342900" lvl="1" indent="-342900">
              <a:buFont typeface="+mj-lt"/>
              <a:buAutoNum type="arabicPeriod" startAt="2"/>
              <a:defRPr/>
            </a:pPr>
            <a:r>
              <a:rPr lang="ko-KR" altLang="en-US" sz="1600" b="1" dirty="0">
                <a:latin typeface="굴림" panose="020B0600000101010101" pitchFamily="50" charset="-127"/>
              </a:rPr>
              <a:t>키 값 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125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의 삭제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179387" lvl="1" indent="0">
              <a:buNone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ko-KR" altLang="en-US" sz="1600" dirty="0">
              <a:latin typeface="굴림" panose="020B0600000101010101" pitchFamily="50" charset="-127"/>
            </a:endParaRPr>
          </a:p>
          <a:p>
            <a:pPr marL="457200" lvl="1" indent="0">
              <a:buNone/>
              <a:defRPr/>
            </a:pPr>
            <a:endParaRPr lang="ko-KR" altLang="en-US" sz="1600" dirty="0">
              <a:latin typeface="굴림" panose="020B0600000101010101" pitchFamily="50" charset="-127"/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ko-KR" sz="1400" dirty="0" smtClean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 smtClean="0">
                <a:latin typeface="굴림" panose="020B0600000101010101" pitchFamily="50" charset="-127"/>
              </a:rPr>
              <a:t>7.2 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B</a:t>
            </a:r>
            <a:r>
              <a:rPr lang="en-US" altLang="ko-KR" sz="2400" b="1" baseline="30000" dirty="0" smtClean="0">
                <a:latin typeface="굴림" panose="020B0600000101010101" pitchFamily="50" charset="-127"/>
              </a:rPr>
              <a:t>+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-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트리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343908" y="1196434"/>
            <a:ext cx="2779709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삭제 연산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12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042988" y="1412875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2" name="Image" r:id="rId4" imgW="5358730" imgH="3123810" progId="Photoshop.Image.8">
                  <p:embed/>
                </p:oleObj>
              </mc:Choice>
              <mc:Fallback>
                <p:oleObj name="Image" r:id="rId4" imgW="5358730" imgH="3123810" progId="Photoshop.Image.8">
                  <p:embed/>
                  <p:pic>
                    <p:nvPicPr>
                      <p:cNvPr id="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12875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9948" y="1946393"/>
            <a:ext cx="5334178" cy="170007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6170" y="4270244"/>
            <a:ext cx="5335200" cy="1748983"/>
          </a:xfrm>
          <a:prstGeom prst="rect">
            <a:avLst/>
          </a:prstGeo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Changhwa Kim. All rights reserved.                             Gangneung-Wonju National University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24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b="1" i="0" dirty="0" smtClean="0">
              <a:latin typeface="굴림" panose="020B0600000101010101" pitchFamily="50" charset="-127"/>
            </a:endParaRPr>
          </a:p>
          <a:p>
            <a:pPr marL="0" lvl="1" indent="0">
              <a:buNone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342900" lvl="1" indent="-342900">
              <a:buFont typeface="+mj-lt"/>
              <a:buAutoNum type="arabicPeriod" startAt="3"/>
              <a:defRPr/>
            </a:pPr>
            <a:r>
              <a:rPr lang="ko-KR" altLang="en-US" sz="1600" b="1" dirty="0" smtClean="0">
                <a:latin typeface="굴림" panose="020B0600000101010101" pitchFamily="50" charset="-127"/>
              </a:rPr>
              <a:t>키 값 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55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의 삭제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342900" lvl="1" indent="-342900">
              <a:buAutoNum type="arabicPeriod" startAt="3"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342900" lvl="1" indent="-342900">
              <a:buAutoNum type="arabicPeriod" startAt="3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342900" lvl="1" indent="-342900">
              <a:buAutoNum type="arabicPeriod" startAt="3"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342900" lvl="1" indent="-342900">
              <a:buAutoNum type="arabicPeriod" startAt="3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342900" lvl="1" indent="-342900">
              <a:buAutoNum type="arabicPeriod" startAt="3"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0" lvl="1" indent="0">
              <a:buNone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179387" lvl="1" indent="0">
              <a:buNone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179387" lvl="1" indent="0">
              <a:buNone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ko-KR" altLang="en-US" sz="1600" dirty="0">
              <a:latin typeface="굴림" panose="020B0600000101010101" pitchFamily="50" charset="-127"/>
            </a:endParaRPr>
          </a:p>
          <a:p>
            <a:pPr marL="457200" lvl="1" indent="0">
              <a:buNone/>
              <a:defRPr/>
            </a:pPr>
            <a:endParaRPr lang="ko-KR" altLang="en-US" sz="1600" dirty="0">
              <a:latin typeface="굴림" panose="020B0600000101010101" pitchFamily="50" charset="-127"/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ko-KR" sz="1400" dirty="0" smtClean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 smtClean="0">
                <a:latin typeface="굴림" panose="020B0600000101010101" pitchFamily="50" charset="-127"/>
              </a:rPr>
              <a:t>7.2 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B</a:t>
            </a:r>
            <a:r>
              <a:rPr lang="en-US" altLang="ko-KR" sz="2400" b="1" baseline="30000" dirty="0" smtClean="0">
                <a:latin typeface="굴림" panose="020B0600000101010101" pitchFamily="50" charset="-127"/>
              </a:rPr>
              <a:t>+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-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트리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343908" y="1196434"/>
            <a:ext cx="2779709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삭제 연산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12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042988" y="1412875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4" name="Image" r:id="rId4" imgW="5358730" imgH="3123810" progId="Photoshop.Image.8">
                  <p:embed/>
                </p:oleObj>
              </mc:Choice>
              <mc:Fallback>
                <p:oleObj name="Image" r:id="rId4" imgW="5358730" imgH="3123810" progId="Photoshop.Image.8">
                  <p:embed/>
                  <p:pic>
                    <p:nvPicPr>
                      <p:cNvPr id="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12875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4342" y="4372159"/>
            <a:ext cx="4601888" cy="1749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6154" y="1969511"/>
            <a:ext cx="5335200" cy="174898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110528" y="3340510"/>
            <a:ext cx="282012" cy="369438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54827" y="4372159"/>
            <a:ext cx="29193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latin typeface="굴림" panose="020B0600000101010101" pitchFamily="50" charset="-127"/>
              </a:rPr>
              <a:t>키 값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55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는 물론 </a:t>
            </a:r>
            <a:r>
              <a:rPr lang="ko-KR" altLang="en-US" sz="1400" b="1" dirty="0" err="1" smtClean="0">
                <a:solidFill>
                  <a:srgbClr val="0000FF"/>
                </a:solidFill>
                <a:latin typeface="굴림" panose="020B0600000101010101" pitchFamily="50" charset="-127"/>
              </a:rPr>
              <a:t>분리값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43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도 삭제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 rot="5400000">
            <a:off x="4300288" y="3880868"/>
            <a:ext cx="546931" cy="34183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533210" y="2585515"/>
            <a:ext cx="282012" cy="369438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Changhwa Kim. All rights reserved.                             Gangneung-Wonju National University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30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400" dirty="0" smtClean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 smtClean="0">
                <a:latin typeface="굴림" panose="020B0600000101010101" pitchFamily="50" charset="-127"/>
              </a:rPr>
              <a:t>7.1 </a:t>
            </a:r>
            <a:r>
              <a:rPr lang="ko-KR" altLang="en-US" sz="2400" b="1" i="0" dirty="0" err="1" smtClean="0">
                <a:latin typeface="굴림" panose="020B0600000101010101" pitchFamily="50" charset="-127"/>
              </a:rPr>
              <a:t>인덱스된</a:t>
            </a:r>
            <a:r>
              <a:rPr lang="ko-KR" altLang="en-US" sz="2400" b="1" i="0" dirty="0" smtClean="0">
                <a:latin typeface="굴림" panose="020B0600000101010101" pitchFamily="50" charset="-127"/>
              </a:rPr>
              <a:t> 순차 파일의 구조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1" i="0" dirty="0" smtClean="0">
              <a:latin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err="1" smtClean="0">
                <a:latin typeface="굴림" panose="020B0600000101010101" pitchFamily="50" charset="-127"/>
              </a:rPr>
              <a:t>인덱스된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 순차 파일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(indexed sequential file)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ko-KR" altLang="en-US" sz="14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순차 접근 방법을 지원하는 순차 파일과 직접 접근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(direct access)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을 지원하는 직접 파일을 결합한 형태의 파일 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순차 데이터 파일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(sequential data file)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과 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인덱스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(index)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로 구성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735013" lvl="1"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순차 데이터 파일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: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기본 키에 따라 레코드가 순차적으로 정렬된 파일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. </a:t>
            </a:r>
          </a:p>
          <a:p>
            <a:pPr marL="735013" lvl="1"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인덱스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: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기본 키를 가지고 구축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.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키 값과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그 키 값을 갖는 레코드 주소에 대한 정보 포함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9263" lvl="1" indent="0">
              <a:buNone/>
              <a:defRPr/>
            </a:pPr>
            <a:r>
              <a:rPr lang="en-US" altLang="ko-KR" sz="1400" b="1" dirty="0">
                <a:latin typeface="굴림" panose="020B0600000101010101" pitchFamily="50" charset="-127"/>
              </a:rPr>
              <a:t>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              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키 값을 중심으로 레코드 주소를 찾는 직접 접근 지원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.</a:t>
            </a:r>
            <a:endParaRPr lang="en-US" altLang="ko-KR" sz="1400" b="1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r>
              <a:rPr lang="ko-KR" altLang="en-US" sz="1400" b="1" dirty="0" err="1" smtClean="0">
                <a:latin typeface="굴림" panose="020B0600000101010101" pitchFamily="50" charset="-127"/>
              </a:rPr>
              <a:t>인덱스된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순차 파일의 예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179387" lvl="1" indent="0">
              <a:buNone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ko-KR" altLang="en-US" sz="1400" dirty="0">
              <a:latin typeface="굴림" panose="020B0600000101010101" pitchFamily="50" charset="-127"/>
            </a:endParaRPr>
          </a:p>
          <a:p>
            <a:pPr marL="457200" lvl="1" indent="0">
              <a:buNone/>
              <a:defRPr/>
            </a:pPr>
            <a:endParaRPr lang="ko-KR" altLang="en-US" sz="1400" dirty="0">
              <a:latin typeface="굴림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451" y="4171021"/>
            <a:ext cx="6745649" cy="2077379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Changhwa Kim. All rights reserved.                             Gangneung-Wonju National University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59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b="1" i="0" dirty="0" smtClean="0">
              <a:latin typeface="굴림" panose="020B0600000101010101" pitchFamily="50" charset="-127"/>
            </a:endParaRPr>
          </a:p>
          <a:p>
            <a:pPr marL="0" lvl="1" indent="0">
              <a:buNone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 smtClean="0">
                <a:latin typeface="굴림" panose="020B0600000101010101" pitchFamily="50" charset="-127"/>
              </a:rPr>
              <a:t>VSAM (Virtual Storage Access Method)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파일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 </a:t>
            </a:r>
          </a:p>
          <a:p>
            <a:pPr marL="444500" lvl="1" indent="-265113">
              <a:buFont typeface="굴림" panose="020B0600000101010101" pitchFamily="50" charset="-127"/>
              <a:buChar char="–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buFont typeface="굴림" panose="020B0600000101010101" pitchFamily="50" charset="-127"/>
              <a:buChar char="–"/>
              <a:defRPr/>
            </a:pPr>
            <a:r>
              <a:rPr lang="en-US" altLang="ko-KR" sz="1600" b="1" dirty="0" smtClean="0">
                <a:latin typeface="굴림" panose="020B0600000101010101" pitchFamily="50" charset="-127"/>
              </a:rPr>
              <a:t>IBM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이 지원하는 </a:t>
            </a:r>
            <a:r>
              <a:rPr lang="en-US" altLang="ko-KR" sz="1600" b="1" dirty="0">
                <a:latin typeface="굴림" panose="020B0600000101010101" pitchFamily="50" charset="-127"/>
              </a:rPr>
              <a:t>B</a:t>
            </a:r>
            <a:r>
              <a:rPr lang="en-US" altLang="ko-KR" sz="1600" b="1" baseline="30000" dirty="0" smtClean="0">
                <a:latin typeface="굴림" panose="020B0600000101010101" pitchFamily="50" charset="-127"/>
              </a:rPr>
              <a:t>+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-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트리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인덱스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구조 기법을 이용하는 대표적인 </a:t>
            </a:r>
            <a:r>
              <a:rPr lang="ko-KR" altLang="en-US" sz="1600" b="1" dirty="0" err="1" smtClean="0">
                <a:latin typeface="굴림" panose="020B0600000101010101" pitchFamily="50" charset="-127"/>
              </a:rPr>
              <a:t>인덱스된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 순차 파일 구성 방법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buFont typeface="굴림" panose="020B0600000101010101" pitchFamily="50" charset="-127"/>
              <a:buChar char="–"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 smtClean="0">
                <a:latin typeface="굴림" panose="020B0600000101010101" pitchFamily="50" charset="-127"/>
              </a:rPr>
              <a:t>VSAM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파일의 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4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개 기본 구성 요소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buFont typeface="굴림" panose="020B0600000101010101" pitchFamily="50" charset="-127"/>
              <a:buChar char="–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522287" lvl="1" indent="-342900">
              <a:buFont typeface="+mj-lt"/>
              <a:buAutoNum type="arabicPeriod"/>
              <a:defRPr/>
            </a:pP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제어 구간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(Control Interval) 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: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데이터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레코드를 저장 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(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즉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,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블록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)</a:t>
            </a:r>
          </a:p>
          <a:p>
            <a:pPr marL="522287" lvl="1" indent="-342900">
              <a:buFont typeface="+mj-lt"/>
              <a:buAutoNum type="arabicPeriod"/>
              <a:defRPr/>
            </a:pP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제어 구역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(Control Area) 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: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몇 </a:t>
            </a:r>
            <a:r>
              <a:rPr lang="ko-KR" altLang="en-US" sz="1600" b="1" dirty="0">
                <a:latin typeface="굴림" panose="020B0600000101010101" pitchFamily="50" charset="-127"/>
              </a:rPr>
              <a:t>개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의 제어구간으로 구성된 그룹으로 하나의 단위로 취급하여 처리</a:t>
            </a:r>
            <a:endParaRPr lang="en-US" altLang="ko-KR" sz="1600" b="1" dirty="0">
              <a:latin typeface="굴림" panose="020B0600000101010101" pitchFamily="50" charset="-127"/>
            </a:endParaRPr>
          </a:p>
          <a:p>
            <a:pPr marL="522287" lvl="1" indent="-342900">
              <a:buFont typeface="+mj-lt"/>
              <a:buAutoNum type="arabicPeriod"/>
              <a:defRPr/>
            </a:pP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순차 세트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(Sequence Set) :  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제어 구간에 대한 인덱스를 저장</a:t>
            </a:r>
            <a:endParaRPr lang="en-US" altLang="ko-KR" sz="1600" b="1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522287" lvl="1" indent="-342900">
              <a:buFont typeface="+mj-lt"/>
              <a:buAutoNum type="arabicPeriod"/>
              <a:defRPr/>
            </a:pP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인덱스 세트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(Index Set) 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: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순차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세트의 상위 인덱스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0" lvl="1" indent="0">
              <a:buNone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179387" lvl="1" indent="0">
              <a:buNone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ko-KR" altLang="en-US" sz="1600" dirty="0">
              <a:latin typeface="굴림" panose="020B0600000101010101" pitchFamily="50" charset="-127"/>
            </a:endParaRPr>
          </a:p>
          <a:p>
            <a:pPr marL="457200" lvl="1" indent="0">
              <a:buNone/>
              <a:defRPr/>
            </a:pPr>
            <a:endParaRPr lang="ko-KR" altLang="en-US" sz="1600" dirty="0">
              <a:latin typeface="굴림" panose="020B0600000101010101" pitchFamily="50" charset="-127"/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ko-KR" sz="1400" dirty="0" smtClean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 smtClean="0">
                <a:latin typeface="굴림" panose="020B0600000101010101" pitchFamily="50" charset="-127"/>
              </a:rPr>
              <a:t>7.3 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VSAM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파일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graphicFrame>
        <p:nvGraphicFramePr>
          <p:cNvPr id="12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042988" y="1412875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3" name="Image" r:id="rId4" imgW="5358730" imgH="3123810" progId="Photoshop.Image.8">
                  <p:embed/>
                </p:oleObj>
              </mc:Choice>
              <mc:Fallback>
                <p:oleObj name="Image" r:id="rId4" imgW="5358730" imgH="3123810" progId="Photoshop.Image.8">
                  <p:embed/>
                  <p:pic>
                    <p:nvPicPr>
                      <p:cNvPr id="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12875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직사각형 9"/>
          <p:cNvSpPr/>
          <p:nvPr/>
        </p:nvSpPr>
        <p:spPr bwMode="auto">
          <a:xfrm>
            <a:off x="257962" y="896143"/>
            <a:ext cx="3198027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smtClean="0">
                <a:solidFill>
                  <a:schemeClr val="bg1"/>
                </a:solidFill>
                <a:latin typeface="+mj-ea"/>
                <a:ea typeface="+mj-ea"/>
              </a:rPr>
              <a:t>7.3.1</a:t>
            </a:r>
            <a:r>
              <a:rPr lang="en-US" altLang="ko-KR" i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mtClean="0">
                <a:solidFill>
                  <a:schemeClr val="bg1"/>
                </a:solidFill>
                <a:latin typeface="+mj-ea"/>
                <a:ea typeface="+mj-ea"/>
              </a:rPr>
              <a:t>VSAM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파일의 구조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Changhwa Kim. All rights reserved.                             Gangneung-Wonju National University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29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b="1" i="0" dirty="0" smtClean="0">
              <a:latin typeface="굴림" panose="020B0600000101010101" pitchFamily="50" charset="-127"/>
            </a:endParaRPr>
          </a:p>
          <a:p>
            <a:pPr marL="0" lvl="1" indent="0">
              <a:buNone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0" lvl="1" indent="0">
              <a:buNone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179387" lvl="1" indent="0">
              <a:buNone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ko-KR" altLang="en-US" sz="1600" dirty="0">
              <a:latin typeface="굴림" panose="020B0600000101010101" pitchFamily="50" charset="-127"/>
            </a:endParaRPr>
          </a:p>
          <a:p>
            <a:pPr marL="457200" lvl="1" indent="0">
              <a:buNone/>
              <a:defRPr/>
            </a:pPr>
            <a:endParaRPr lang="ko-KR" altLang="en-US" sz="1600" dirty="0">
              <a:latin typeface="굴림" panose="020B0600000101010101" pitchFamily="50" charset="-127"/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ko-KR" sz="1400" dirty="0" smtClean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 smtClean="0">
                <a:latin typeface="굴림" panose="020B0600000101010101" pitchFamily="50" charset="-127"/>
              </a:rPr>
              <a:t>7.3 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VSAM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graphicFrame>
        <p:nvGraphicFramePr>
          <p:cNvPr id="12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042988" y="1412875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8" name="Image" r:id="rId4" imgW="5358730" imgH="3123810" progId="Photoshop.Image.8">
                  <p:embed/>
                </p:oleObj>
              </mc:Choice>
              <mc:Fallback>
                <p:oleObj name="Image" r:id="rId4" imgW="5358730" imgH="3123810" progId="Photoshop.Image.8">
                  <p:embed/>
                  <p:pic>
                    <p:nvPicPr>
                      <p:cNvPr id="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12875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직사각형 9"/>
          <p:cNvSpPr/>
          <p:nvPr/>
        </p:nvSpPr>
        <p:spPr bwMode="auto">
          <a:xfrm>
            <a:off x="257962" y="896143"/>
            <a:ext cx="3305634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7.3.1</a:t>
            </a: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VSAM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파일의 구조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4349" y="1272134"/>
            <a:ext cx="4326860" cy="502255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965390" y="4589092"/>
            <a:ext cx="1136591" cy="24782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endCxn id="3" idx="1"/>
          </p:cNvCxnSpPr>
          <p:nvPr/>
        </p:nvCxnSpPr>
        <p:spPr>
          <a:xfrm>
            <a:off x="2414349" y="4572000"/>
            <a:ext cx="551041" cy="14100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48399" y="4441195"/>
            <a:ext cx="13099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rgbClr val="0000FF"/>
                </a:solidFill>
                <a:latin typeface="+mj-ea"/>
                <a:ea typeface="+mj-ea"/>
              </a:rPr>
              <a:t>제어 구간</a:t>
            </a:r>
            <a:r>
              <a:rPr lang="en-US" altLang="ko-KR" sz="1100" b="1" dirty="0" smtClean="0">
                <a:solidFill>
                  <a:srgbClr val="0000FF"/>
                </a:solidFill>
                <a:latin typeface="+mj-ea"/>
                <a:ea typeface="+mj-ea"/>
              </a:rPr>
              <a:t>(block) </a:t>
            </a:r>
            <a:endParaRPr lang="ko-KR" altLang="en-US" sz="11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Changhwa Kim. All rights reserved.                             Gangneung-Wonju National University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10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b="1" i="0" dirty="0" smtClean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latin typeface="굴림" panose="020B0600000101010101" pitchFamily="50" charset="-127"/>
              </a:rPr>
              <a:t>제어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구간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(Control Interval)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내의 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레코드</a:t>
            </a:r>
            <a:endParaRPr lang="en-US" altLang="ko-KR" sz="1600" b="1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buFont typeface="굴림" panose="020B0600000101010101" pitchFamily="50" charset="-127"/>
              <a:buChar char="–"/>
              <a:defRPr/>
            </a:pPr>
            <a:r>
              <a:rPr lang="ko-KR" altLang="en-US" sz="1600" b="1" dirty="0" smtClean="0">
                <a:latin typeface="굴림" panose="020B0600000101010101" pitchFamily="50" charset="-127"/>
              </a:rPr>
              <a:t>하나 이상의 데이터 레코드를 저장하기 위한 공간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(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즉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,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데이터 블록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)</a:t>
            </a:r>
          </a:p>
          <a:p>
            <a:pPr marL="444500" lvl="1" indent="-265113">
              <a:buFont typeface="굴림" panose="020B0600000101010101" pitchFamily="50" charset="-127"/>
              <a:buChar char="–"/>
              <a:defRPr/>
            </a:pPr>
            <a:r>
              <a:rPr lang="ko-KR" altLang="en-US" sz="1600" b="1" dirty="0" smtClean="0">
                <a:latin typeface="굴림" panose="020B0600000101010101" pitchFamily="50" charset="-127"/>
              </a:rPr>
              <a:t>저장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내용 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: 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저장된 데이터 레코드 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+ 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자유 공간 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+ 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제어 정보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(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제어 구간에 저장된 데이터 레코드와 자유 공간에 대한 정보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)</a:t>
            </a:r>
          </a:p>
          <a:p>
            <a:pPr marL="444500" lvl="1" indent="-265113">
              <a:buFont typeface="굴림" panose="020B0600000101010101" pitchFamily="50" charset="-127"/>
              <a:buChar char="–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buFont typeface="굴림" panose="020B0600000101010101" pitchFamily="50" charset="-127"/>
              <a:buChar char="–"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buFont typeface="굴림" panose="020B0600000101010101" pitchFamily="50" charset="-127"/>
              <a:buChar char="–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buFont typeface="굴림" panose="020B0600000101010101" pitchFamily="50" charset="-127"/>
              <a:buChar char="–"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buFont typeface="굴림" panose="020B0600000101010101" pitchFamily="50" charset="-127"/>
              <a:buChar char="–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buFont typeface="굴림" panose="020B0600000101010101" pitchFamily="50" charset="-127"/>
              <a:buChar char="–"/>
              <a:defRPr/>
            </a:pPr>
            <a:r>
              <a:rPr lang="ko-KR" altLang="en-US" sz="1600" b="1" dirty="0" smtClean="0">
                <a:latin typeface="굴림" panose="020B0600000101010101" pitchFamily="50" charset="-127"/>
              </a:rPr>
              <a:t>레코드들은 키 값 순서에 따라 물리적 순차로 저장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.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삽입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,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삭제의 경우도 물리적 순차는 연속 유지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buFont typeface="굴림" panose="020B0600000101010101" pitchFamily="50" charset="-127"/>
              <a:buChar char="–"/>
              <a:defRPr/>
            </a:pPr>
            <a:r>
              <a:rPr lang="ko-KR" altLang="en-US" sz="1600" b="1" dirty="0">
                <a:latin typeface="굴림" panose="020B0600000101010101" pitchFamily="50" charset="-127"/>
              </a:rPr>
              <a:t>레코드는 제어 구간의 앞 부분</a:t>
            </a:r>
            <a:r>
              <a:rPr lang="en-US" altLang="ko-KR" sz="1600" b="1" dirty="0">
                <a:latin typeface="굴림" panose="020B0600000101010101" pitchFamily="50" charset="-127"/>
              </a:rPr>
              <a:t>, </a:t>
            </a:r>
            <a:r>
              <a:rPr lang="ko-KR" altLang="en-US" sz="1600" b="1" dirty="0">
                <a:latin typeface="굴림" panose="020B0600000101010101" pitchFamily="50" charset="-127"/>
              </a:rPr>
              <a:t>제어 정보는 제어 구간의 </a:t>
            </a:r>
            <a:r>
              <a:rPr lang="ko-KR" altLang="en-US" sz="1600" b="1" dirty="0" err="1">
                <a:latin typeface="굴림" panose="020B0600000101010101" pitchFamily="50" charset="-127"/>
              </a:rPr>
              <a:t>뒷</a:t>
            </a:r>
            <a:r>
              <a:rPr lang="ko-KR" altLang="en-US" sz="1600" b="1" dirty="0">
                <a:latin typeface="굴림" panose="020B0600000101010101" pitchFamily="50" charset="-127"/>
              </a:rPr>
              <a:t> 부분에 위치</a:t>
            </a: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buFont typeface="굴림" panose="020B0600000101010101" pitchFamily="50" charset="-127"/>
              <a:buChar char="–"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0" lvl="1" indent="0">
              <a:buNone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179387" lvl="1" indent="0">
              <a:buNone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ko-KR" altLang="en-US" sz="1600" dirty="0">
              <a:latin typeface="굴림" panose="020B0600000101010101" pitchFamily="50" charset="-127"/>
            </a:endParaRPr>
          </a:p>
          <a:p>
            <a:pPr marL="457200" lvl="1" indent="0">
              <a:buNone/>
              <a:defRPr/>
            </a:pPr>
            <a:endParaRPr lang="ko-KR" altLang="en-US" sz="1600" dirty="0">
              <a:latin typeface="굴림" panose="020B0600000101010101" pitchFamily="50" charset="-127"/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ko-KR" sz="1400" dirty="0" smtClean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 smtClean="0">
                <a:latin typeface="굴림" panose="020B0600000101010101" pitchFamily="50" charset="-127"/>
              </a:rPr>
              <a:t>7.3 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VSAM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graphicFrame>
        <p:nvGraphicFramePr>
          <p:cNvPr id="13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042988" y="1412875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4" name="Image" r:id="rId4" imgW="5358730" imgH="3123810" progId="Photoshop.Image.8">
                  <p:embed/>
                </p:oleObj>
              </mc:Choice>
              <mc:Fallback>
                <p:oleObj name="Image" r:id="rId4" imgW="5358730" imgH="3123810" progId="Photoshop.Image.8">
                  <p:embed/>
                  <p:pic>
                    <p:nvPicPr>
                      <p:cNvPr id="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12875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직사각형 13"/>
          <p:cNvSpPr/>
          <p:nvPr/>
        </p:nvSpPr>
        <p:spPr bwMode="auto">
          <a:xfrm>
            <a:off x="257962" y="896143"/>
            <a:ext cx="3305634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7.3.1</a:t>
            </a: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VSAM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파일의 구조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626763"/>
              </p:ext>
            </p:extLst>
          </p:nvPr>
        </p:nvGraphicFramePr>
        <p:xfrm>
          <a:off x="1900021" y="2925876"/>
          <a:ext cx="5338272" cy="1005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568">
                  <a:extLst>
                    <a:ext uri="{9D8B030D-6E8A-4147-A177-3AD203B41FA5}">
                      <a16:colId xmlns:a16="http://schemas.microsoft.com/office/drawing/2014/main" val="744995823"/>
                    </a:ext>
                  </a:extLst>
                </a:gridCol>
                <a:gridCol w="1334568">
                  <a:extLst>
                    <a:ext uri="{9D8B030D-6E8A-4147-A177-3AD203B41FA5}">
                      <a16:colId xmlns:a16="http://schemas.microsoft.com/office/drawing/2014/main" val="1212530905"/>
                    </a:ext>
                  </a:extLst>
                </a:gridCol>
                <a:gridCol w="667284">
                  <a:extLst>
                    <a:ext uri="{9D8B030D-6E8A-4147-A177-3AD203B41FA5}">
                      <a16:colId xmlns:a16="http://schemas.microsoft.com/office/drawing/2014/main" val="3171229283"/>
                    </a:ext>
                  </a:extLst>
                </a:gridCol>
                <a:gridCol w="667284">
                  <a:extLst>
                    <a:ext uri="{9D8B030D-6E8A-4147-A177-3AD203B41FA5}">
                      <a16:colId xmlns:a16="http://schemas.microsoft.com/office/drawing/2014/main" val="3412889736"/>
                    </a:ext>
                  </a:extLst>
                </a:gridCol>
                <a:gridCol w="333642">
                  <a:extLst>
                    <a:ext uri="{9D8B030D-6E8A-4147-A177-3AD203B41FA5}">
                      <a16:colId xmlns:a16="http://schemas.microsoft.com/office/drawing/2014/main" val="1736536535"/>
                    </a:ext>
                  </a:extLst>
                </a:gridCol>
                <a:gridCol w="1000926">
                  <a:extLst>
                    <a:ext uri="{9D8B030D-6E8A-4147-A177-3AD203B41FA5}">
                      <a16:colId xmlns:a16="http://schemas.microsoft.com/office/drawing/2014/main" val="1834654355"/>
                    </a:ext>
                  </a:extLst>
                </a:gridCol>
              </a:tblGrid>
              <a:tr h="290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레코드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레코드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레코드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3</a:t>
                      </a:r>
                      <a:endParaRPr lang="ko-KR" altLang="en-US" sz="14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레코드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4</a:t>
                      </a:r>
                      <a:endParaRPr lang="ko-KR" altLang="en-US" sz="14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671386"/>
                  </a:ext>
                </a:extLst>
              </a:tr>
              <a:tr h="290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레코드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5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레코드</a:t>
                      </a: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6</a:t>
                      </a:r>
                      <a:endParaRPr lang="ko-KR" altLang="en-US" sz="14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자유공간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911699"/>
                  </a:ext>
                </a:extLst>
              </a:tr>
              <a:tr h="424457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자유공간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레코드 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제어정보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자유공간 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제어정보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546129"/>
                  </a:ext>
                </a:extLst>
              </a:tr>
            </a:tbl>
          </a:graphicData>
        </a:graphic>
      </p:graphicFrame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Changhwa Kim. All rights reserved.                             Gangneung-Wonju National University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48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b="1" i="0" dirty="0" smtClean="0">
              <a:latin typeface="굴림" panose="020B0600000101010101" pitchFamily="50" charset="-127"/>
            </a:endParaRPr>
          </a:p>
          <a:p>
            <a:pPr marL="285750"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latin typeface="굴림" panose="020B0600000101010101" pitchFamily="50" charset="-127"/>
              </a:rPr>
              <a:t>제어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구역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(Control Area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)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lnSpc>
                <a:spcPct val="150000"/>
              </a:lnSpc>
              <a:buFont typeface="굴림" panose="020B0600000101010101" pitchFamily="50" charset="-127"/>
              <a:buChar char="–"/>
              <a:defRPr/>
            </a:pPr>
            <a:r>
              <a:rPr lang="ko-KR" altLang="en-US" sz="1600" b="1" dirty="0" smtClean="0">
                <a:latin typeface="굴림" panose="020B0600000101010101" pitchFamily="50" charset="-127"/>
              </a:rPr>
              <a:t>일정 수의 제어 구간들로 구성된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그룹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lnSpc>
                <a:spcPct val="150000"/>
              </a:lnSpc>
              <a:buFont typeface="굴림" panose="020B0600000101010101" pitchFamily="50" charset="-127"/>
              <a:buChar char="–"/>
              <a:defRPr/>
            </a:pP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어느 한 구간이 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overflow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가 일어나 </a:t>
            </a:r>
            <a:r>
              <a:rPr lang="ko-KR" altLang="en-US" sz="1600" b="1" dirty="0">
                <a:solidFill>
                  <a:srgbClr val="0000FF"/>
                </a:solidFill>
                <a:latin typeface="굴림" panose="020B0600000101010101" pitchFamily="50" charset="-127"/>
              </a:rPr>
              <a:t>분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할할 때 제어 구역 내에서 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처리 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lnSpc>
                <a:spcPct val="150000"/>
              </a:lnSpc>
              <a:buFont typeface="굴림" panose="020B0600000101010101" pitchFamily="50" charset="-127"/>
              <a:buChar char="–"/>
              <a:defRPr/>
            </a:pP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제어 구역 내의 각 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제어 구간의 최대 키 값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은 한 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순차 </a:t>
            </a:r>
            <a:r>
              <a:rPr lang="ko-KR" altLang="en-US" sz="1600" b="1" dirty="0">
                <a:solidFill>
                  <a:srgbClr val="0000FF"/>
                </a:solidFill>
                <a:latin typeface="굴림" panose="020B0600000101010101" pitchFamily="50" charset="-127"/>
              </a:rPr>
              <a:t>블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록의 하나의 엔트리 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&lt;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키 값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, </a:t>
            </a:r>
            <a:r>
              <a:rPr lang="ko-KR" altLang="en-US" sz="1600" b="1" dirty="0" err="1" smtClean="0">
                <a:solidFill>
                  <a:srgbClr val="0000FF"/>
                </a:solidFill>
                <a:latin typeface="굴림" panose="020B0600000101010101" pitchFamily="50" charset="-127"/>
              </a:rPr>
              <a:t>제어구간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포인터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&gt;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로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저장</a:t>
            </a:r>
            <a:endParaRPr lang="en-US" altLang="ko-KR" sz="1600" b="1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444500" lvl="1" indent="-265113">
              <a:lnSpc>
                <a:spcPct val="150000"/>
              </a:lnSpc>
              <a:buFont typeface="굴림" panose="020B0600000101010101" pitchFamily="50" charset="-127"/>
              <a:buChar char="–"/>
              <a:defRPr/>
            </a:pPr>
            <a:r>
              <a:rPr lang="ko-KR" altLang="en-US" sz="1600" b="1" dirty="0" smtClean="0">
                <a:latin typeface="굴림" panose="020B0600000101010101" pitchFamily="50" charset="-127"/>
              </a:rPr>
              <a:t>제어 구역의 제어 구간들이 순차 블록 엔트리에 있는 키 값 순으로 위치해야 하는 것은 아님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.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물리적 순서로 유지되지 않더라도 순차 블록 엔트리들이 각 제어 구간에 대한 최대 키 값과 포인터로 제어 구간들의 순차를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유지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lnSpc>
                <a:spcPct val="150000"/>
              </a:lnSpc>
              <a:buFont typeface="굴림" panose="020B0600000101010101" pitchFamily="50" charset="-127"/>
              <a:buChar char="–"/>
              <a:defRPr/>
            </a:pP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순차 세트의 순차 블록들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은 파일의 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모든 데이터 레코드를 순차적으로 접근할 수 있도록 체인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링크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)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으로 연결</a:t>
            </a:r>
            <a:endParaRPr lang="en-US" altLang="ko-KR" sz="1600" b="1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0" lvl="1" indent="0">
              <a:lnSpc>
                <a:spcPct val="150000"/>
              </a:lnSpc>
              <a:buNone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285750"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285750"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285750"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285750"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342900" lvl="1" indent="-342900">
              <a:lnSpc>
                <a:spcPct val="150000"/>
              </a:lnSpc>
              <a:buAutoNum type="arabicPeriod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342900" lvl="1" indent="-342900">
              <a:lnSpc>
                <a:spcPct val="150000"/>
              </a:lnSpc>
              <a:buAutoNum type="arabicPeriod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342900" lvl="1" indent="-342900">
              <a:lnSpc>
                <a:spcPct val="150000"/>
              </a:lnSpc>
              <a:buAutoNum type="arabicPeriod"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342900" lvl="1" indent="-342900">
              <a:lnSpc>
                <a:spcPct val="150000"/>
              </a:lnSpc>
              <a:buAutoNum type="arabicPeriod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342900" lvl="1" indent="-342900">
              <a:lnSpc>
                <a:spcPct val="150000"/>
              </a:lnSpc>
              <a:buAutoNum type="arabicPeriod"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0" lvl="1" indent="0">
              <a:lnSpc>
                <a:spcPct val="150000"/>
              </a:lnSpc>
              <a:buNone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lnSpc>
                <a:spcPct val="150000"/>
              </a:lnSpc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lnSpc>
                <a:spcPct val="150000"/>
              </a:lnSpc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lnSpc>
                <a:spcPct val="150000"/>
              </a:lnSpc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lnSpc>
                <a:spcPct val="150000"/>
              </a:lnSpc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lnSpc>
                <a:spcPct val="150000"/>
              </a:lnSpc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lnSpc>
                <a:spcPct val="150000"/>
              </a:lnSpc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lnSpc>
                <a:spcPct val="150000"/>
              </a:lnSpc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lnSpc>
                <a:spcPct val="150000"/>
              </a:lnSpc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179387" lvl="1" indent="0">
              <a:lnSpc>
                <a:spcPct val="150000"/>
              </a:lnSpc>
              <a:buNone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lnSpc>
                <a:spcPct val="150000"/>
              </a:lnSpc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lnSpc>
                <a:spcPct val="150000"/>
              </a:lnSpc>
              <a:defRPr/>
            </a:pPr>
            <a:endParaRPr lang="ko-KR" altLang="en-US" sz="1600" dirty="0">
              <a:latin typeface="굴림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ko-KR" altLang="en-US" sz="1600" dirty="0">
              <a:latin typeface="굴림" panose="020B0600000101010101" pitchFamily="50" charset="-127"/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ko-KR" sz="1400" dirty="0" smtClean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 smtClean="0">
                <a:latin typeface="굴림" panose="020B0600000101010101" pitchFamily="50" charset="-127"/>
              </a:rPr>
              <a:t>7.3 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VSAM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graphicFrame>
        <p:nvGraphicFramePr>
          <p:cNvPr id="13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042988" y="1412875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7" name="Image" r:id="rId4" imgW="5358730" imgH="3123810" progId="Photoshop.Image.8">
                  <p:embed/>
                </p:oleObj>
              </mc:Choice>
              <mc:Fallback>
                <p:oleObj name="Image" r:id="rId4" imgW="5358730" imgH="3123810" progId="Photoshop.Image.8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12875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직사각형 13"/>
          <p:cNvSpPr/>
          <p:nvPr/>
        </p:nvSpPr>
        <p:spPr bwMode="auto">
          <a:xfrm>
            <a:off x="257962" y="896143"/>
            <a:ext cx="3314180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7.3.1</a:t>
            </a: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VSAM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파일의 구조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Changhwa Kim. All rights reserved.                             Gangneung-Wonju National University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36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b="1" i="0" dirty="0" smtClean="0">
              <a:latin typeface="굴림" panose="020B0600000101010101" pitchFamily="50" charset="-127"/>
            </a:endParaRPr>
          </a:p>
          <a:p>
            <a:pPr marL="285750"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latin typeface="굴림" panose="020B0600000101010101" pitchFamily="50" charset="-127"/>
              </a:rPr>
              <a:t>인덱스 세트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(Index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 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Set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)</a:t>
            </a: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lnSpc>
                <a:spcPct val="150000"/>
              </a:lnSpc>
              <a:buFont typeface="굴림" panose="020B0600000101010101" pitchFamily="50" charset="-127"/>
              <a:buChar char="–"/>
              <a:defRPr/>
            </a:pPr>
            <a:r>
              <a:rPr lang="en-US" altLang="ko-KR" sz="1600" b="1" dirty="0" smtClean="0">
                <a:latin typeface="굴림" panose="020B0600000101010101" pitchFamily="50" charset="-127"/>
              </a:rPr>
              <a:t>&lt;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키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값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,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포인터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&gt;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쌍들을 엔트리로 저장하는 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인덱스 블록으로 구성된 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m-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원 탐색 트리 구조</a:t>
            </a:r>
            <a:endParaRPr lang="en-US" altLang="ko-KR" sz="1600" b="1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444500" lvl="1" indent="-265113">
              <a:lnSpc>
                <a:spcPct val="150000"/>
              </a:lnSpc>
              <a:buFont typeface="굴림" panose="020B0600000101010101" pitchFamily="50" charset="-127"/>
              <a:buChar char="–"/>
              <a:defRPr/>
            </a:pPr>
            <a:r>
              <a:rPr lang="en-US" altLang="ko-KR" sz="1600" b="1" dirty="0" smtClean="0">
                <a:latin typeface="굴림" panose="020B0600000101010101" pitchFamily="50" charset="-127"/>
              </a:rPr>
              <a:t>&lt;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키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값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,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포인터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&gt;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쌍은 다음 하위 레벨에 속하는 인덱스 블록 중에서 이 엔트리 키 값을 가지고 있는 인덱스 블록을 가리킴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lnSpc>
                <a:spcPct val="150000"/>
              </a:lnSpc>
              <a:buFont typeface="굴림" panose="020B0600000101010101" pitchFamily="50" charset="-127"/>
              <a:buChar char="–"/>
              <a:defRPr/>
            </a:pPr>
            <a:r>
              <a:rPr lang="ko-KR" altLang="en-US" sz="1600" b="1" dirty="0" smtClean="0">
                <a:latin typeface="굴림" panose="020B0600000101010101" pitchFamily="50" charset="-127"/>
              </a:rPr>
              <a:t>인덱스 최하위 레벨에 속하는 인덱스 블록의 엔트리들은 각각 하나의 순차 블록을 가리킴</a:t>
            </a:r>
            <a:endParaRPr lang="en-US" altLang="ko-KR" sz="1600" b="1" dirty="0">
              <a:latin typeface="굴림" panose="020B0600000101010101" pitchFamily="50" charset="-127"/>
            </a:endParaRPr>
          </a:p>
          <a:p>
            <a:pPr marL="285750"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285750"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285750"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285750"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285750"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342900" lvl="1" indent="-342900">
              <a:lnSpc>
                <a:spcPct val="150000"/>
              </a:lnSpc>
              <a:buAutoNum type="arabicPeriod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342900" lvl="1" indent="-342900">
              <a:lnSpc>
                <a:spcPct val="150000"/>
              </a:lnSpc>
              <a:buAutoNum type="arabicPeriod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342900" lvl="1" indent="-342900">
              <a:lnSpc>
                <a:spcPct val="150000"/>
              </a:lnSpc>
              <a:buAutoNum type="arabicPeriod"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342900" lvl="1" indent="-342900">
              <a:lnSpc>
                <a:spcPct val="150000"/>
              </a:lnSpc>
              <a:buAutoNum type="arabicPeriod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342900" lvl="1" indent="-342900">
              <a:lnSpc>
                <a:spcPct val="150000"/>
              </a:lnSpc>
              <a:buAutoNum type="arabicPeriod"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0" lvl="1" indent="0">
              <a:lnSpc>
                <a:spcPct val="150000"/>
              </a:lnSpc>
              <a:buNone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lnSpc>
                <a:spcPct val="150000"/>
              </a:lnSpc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lnSpc>
                <a:spcPct val="150000"/>
              </a:lnSpc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lnSpc>
                <a:spcPct val="150000"/>
              </a:lnSpc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lnSpc>
                <a:spcPct val="150000"/>
              </a:lnSpc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lnSpc>
                <a:spcPct val="150000"/>
              </a:lnSpc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lnSpc>
                <a:spcPct val="150000"/>
              </a:lnSpc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lnSpc>
                <a:spcPct val="150000"/>
              </a:lnSpc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lnSpc>
                <a:spcPct val="150000"/>
              </a:lnSpc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179387" lvl="1" indent="0">
              <a:lnSpc>
                <a:spcPct val="150000"/>
              </a:lnSpc>
              <a:buNone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lnSpc>
                <a:spcPct val="150000"/>
              </a:lnSpc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lnSpc>
                <a:spcPct val="150000"/>
              </a:lnSpc>
              <a:defRPr/>
            </a:pPr>
            <a:endParaRPr lang="ko-KR" altLang="en-US" sz="1600" dirty="0">
              <a:latin typeface="굴림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ko-KR" altLang="en-US" sz="1600" dirty="0">
              <a:latin typeface="굴림" panose="020B0600000101010101" pitchFamily="50" charset="-127"/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ko-KR" sz="1400" dirty="0" smtClean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 smtClean="0">
                <a:latin typeface="굴림" panose="020B0600000101010101" pitchFamily="50" charset="-127"/>
              </a:rPr>
              <a:t>7.3 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VSAM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graphicFrame>
        <p:nvGraphicFramePr>
          <p:cNvPr id="13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042988" y="1412875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9" name="Image" r:id="rId4" imgW="5358730" imgH="3123810" progId="Photoshop.Image.8">
                  <p:embed/>
                </p:oleObj>
              </mc:Choice>
              <mc:Fallback>
                <p:oleObj name="Image" r:id="rId4" imgW="5358730" imgH="3123810" progId="Photoshop.Image.8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12875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 bwMode="auto">
          <a:xfrm>
            <a:off x="257962" y="896143"/>
            <a:ext cx="3305634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7.3.1</a:t>
            </a: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VSAM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파일의 구조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Changhwa Kim. All rights reserved.                             Gangneung-Wonju National University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24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b="1" i="0" dirty="0" smtClean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 smtClean="0">
                <a:latin typeface="굴림" panose="020B0600000101010101" pitchFamily="50" charset="-127"/>
              </a:rPr>
              <a:t>VSAM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파일은 기본적으로 키 순차 파일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(key-sequenced file)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을 지원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buFont typeface="굴림" panose="020B0600000101010101" pitchFamily="50" charset="-127"/>
              <a:buChar char="–"/>
              <a:defRPr/>
            </a:pPr>
            <a:r>
              <a:rPr lang="ko-KR" altLang="en-US" sz="1600" b="1" dirty="0" smtClean="0">
                <a:latin typeface="굴림" panose="020B0600000101010101" pitchFamily="50" charset="-127"/>
              </a:rPr>
              <a:t>제어 구간 내의 레코드들은 그 물리적 순서와 키 값의 순서가 일치하도록 저장되고 유지 </a:t>
            </a:r>
            <a:endParaRPr lang="en-US" altLang="ko-KR" sz="1600" b="1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444500" lvl="1" indent="-265113">
              <a:buFont typeface="굴림" panose="020B0600000101010101" pitchFamily="50" charset="-127"/>
              <a:buChar char="–"/>
              <a:defRPr/>
            </a:pPr>
            <a:r>
              <a:rPr lang="ko-KR" altLang="en-US" sz="1600" b="1" dirty="0" smtClean="0">
                <a:latin typeface="굴림" panose="020B0600000101010101" pitchFamily="50" charset="-127"/>
              </a:rPr>
              <a:t>제어 구역에서의 제어 구간에 대한 키 값 순서는 순차 세트의 순차 블록으로 유지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buFont typeface="굴림" panose="020B0600000101010101" pitchFamily="50" charset="-127"/>
              <a:buChar char="–"/>
              <a:defRPr/>
            </a:pPr>
            <a:r>
              <a:rPr lang="ko-KR" altLang="en-US" sz="1600" b="1" dirty="0" smtClean="0">
                <a:latin typeface="굴림" panose="020B0600000101010101" pitchFamily="50" charset="-127"/>
              </a:rPr>
              <a:t>순차 세트에 대한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정렬은 </a:t>
            </a:r>
            <a:r>
              <a:rPr lang="ko-KR" altLang="en-US" sz="1600" b="1" dirty="0">
                <a:latin typeface="굴림" panose="020B0600000101010101" pitchFamily="50" charset="-127"/>
              </a:rPr>
              <a:t>최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하위 레벨의 인덱스 블록으로 유지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분산 자유 공간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(distributed free space)</a:t>
            </a:r>
            <a:endParaRPr lang="en-US" altLang="ko-KR" sz="1600" b="1" dirty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buFont typeface="굴림" panose="020B0600000101010101" pitchFamily="50" charset="-127"/>
              <a:buChar char="–"/>
              <a:defRPr/>
            </a:pPr>
            <a:r>
              <a:rPr lang="en-US" altLang="ko-KR" sz="1600" b="1" dirty="0" smtClean="0">
                <a:latin typeface="굴림" panose="020B0600000101010101" pitchFamily="50" charset="-127"/>
              </a:rPr>
              <a:t>VSAM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파일이 처음 생성될 때 추가로 삽입되는 레코드들을 위해 각 제어 구간에 포함된 자유 공간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buFont typeface="굴림" panose="020B0600000101010101" pitchFamily="50" charset="-127"/>
              <a:buChar char="–"/>
              <a:defRPr/>
            </a:pPr>
            <a:r>
              <a:rPr lang="en-US" altLang="ko-KR" sz="1600" b="1" dirty="0" smtClean="0">
                <a:latin typeface="굴림" panose="020B0600000101010101" pitchFamily="50" charset="-127"/>
              </a:rPr>
              <a:t>VSAM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파일은 각 제어 구역 끝에 빈 제어 구간을 할당하여 제어 구간이 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overflow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로 인해 분할될 때 이를 활용하여 제어 구역 내에서 해결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0" lvl="1" indent="0">
              <a:buNone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179387" lvl="1" indent="0">
              <a:buNone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ko-KR" altLang="en-US" sz="1600" dirty="0">
              <a:latin typeface="굴림" panose="020B0600000101010101" pitchFamily="50" charset="-127"/>
            </a:endParaRPr>
          </a:p>
          <a:p>
            <a:pPr marL="457200" lvl="1" indent="0">
              <a:buNone/>
              <a:defRPr/>
            </a:pPr>
            <a:endParaRPr lang="ko-KR" altLang="en-US" sz="1600" dirty="0">
              <a:latin typeface="굴림" panose="020B0600000101010101" pitchFamily="50" charset="-127"/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ko-KR" sz="1400" dirty="0" smtClean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 smtClean="0">
                <a:latin typeface="굴림" panose="020B0600000101010101" pitchFamily="50" charset="-127"/>
              </a:rPr>
              <a:t>7.3 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VSAM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graphicFrame>
        <p:nvGraphicFramePr>
          <p:cNvPr id="13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042988" y="1412875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1" name="Image" r:id="rId4" imgW="5358730" imgH="3123810" progId="Photoshop.Image.8">
                  <p:embed/>
                </p:oleObj>
              </mc:Choice>
              <mc:Fallback>
                <p:oleObj name="Image" r:id="rId4" imgW="5358730" imgH="3123810" progId="Photoshop.Image.8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12875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직사각형 13"/>
          <p:cNvSpPr/>
          <p:nvPr/>
        </p:nvSpPr>
        <p:spPr bwMode="auto">
          <a:xfrm>
            <a:off x="257962" y="896143"/>
            <a:ext cx="3903840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7.3.2</a:t>
            </a: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VSAM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파일에서의 삽입과 삭제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Changhwa Kim. All rights reserved.                             Gangneung-Wonju National University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97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b="1" i="0" dirty="0" smtClean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latin typeface="굴림" panose="020B0600000101010101" pitchFamily="50" charset="-127"/>
              </a:rPr>
              <a:t>키 순차 파일의 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VSAM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파일 예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0" lvl="1" indent="0">
              <a:buNone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179387" lvl="1" indent="0">
              <a:buNone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ko-KR" altLang="en-US" sz="1600" dirty="0">
              <a:latin typeface="굴림" panose="020B0600000101010101" pitchFamily="50" charset="-127"/>
            </a:endParaRPr>
          </a:p>
          <a:p>
            <a:pPr marL="457200" lvl="1" indent="0">
              <a:buNone/>
              <a:defRPr/>
            </a:pPr>
            <a:endParaRPr lang="ko-KR" altLang="en-US" sz="1600" dirty="0">
              <a:latin typeface="굴림" panose="020B0600000101010101" pitchFamily="50" charset="-127"/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ko-KR" sz="1400" dirty="0" smtClean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 smtClean="0">
                <a:latin typeface="굴림" panose="020B0600000101010101" pitchFamily="50" charset="-127"/>
              </a:rPr>
              <a:t>7.3 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VSAM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graphicFrame>
        <p:nvGraphicFramePr>
          <p:cNvPr id="13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042988" y="1412875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2" name="Image" r:id="rId4" imgW="5358730" imgH="3123810" progId="Photoshop.Image.8">
                  <p:embed/>
                </p:oleObj>
              </mc:Choice>
              <mc:Fallback>
                <p:oleObj name="Image" r:id="rId4" imgW="5358730" imgH="3123810" progId="Photoshop.Image.8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12875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직사각형 13"/>
          <p:cNvSpPr/>
          <p:nvPr/>
        </p:nvSpPr>
        <p:spPr bwMode="auto">
          <a:xfrm>
            <a:off x="257961" y="896143"/>
            <a:ext cx="4536229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7.3.2</a:t>
            </a: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VSAM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파일에서의 삽입과 삭제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096248"/>
              </p:ext>
            </p:extLst>
          </p:nvPr>
        </p:nvGraphicFramePr>
        <p:xfrm>
          <a:off x="3142092" y="2192560"/>
          <a:ext cx="1712008" cy="295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01">
                  <a:extLst>
                    <a:ext uri="{9D8B030D-6E8A-4147-A177-3AD203B41FA5}">
                      <a16:colId xmlns:a16="http://schemas.microsoft.com/office/drawing/2014/main" val="1663258305"/>
                    </a:ext>
                  </a:extLst>
                </a:gridCol>
                <a:gridCol w="214001">
                  <a:extLst>
                    <a:ext uri="{9D8B030D-6E8A-4147-A177-3AD203B41FA5}">
                      <a16:colId xmlns:a16="http://schemas.microsoft.com/office/drawing/2014/main" val="3391232355"/>
                    </a:ext>
                  </a:extLst>
                </a:gridCol>
                <a:gridCol w="214001">
                  <a:extLst>
                    <a:ext uri="{9D8B030D-6E8A-4147-A177-3AD203B41FA5}">
                      <a16:colId xmlns:a16="http://schemas.microsoft.com/office/drawing/2014/main" val="1647628777"/>
                    </a:ext>
                  </a:extLst>
                </a:gridCol>
                <a:gridCol w="214001">
                  <a:extLst>
                    <a:ext uri="{9D8B030D-6E8A-4147-A177-3AD203B41FA5}">
                      <a16:colId xmlns:a16="http://schemas.microsoft.com/office/drawing/2014/main" val="1183067059"/>
                    </a:ext>
                  </a:extLst>
                </a:gridCol>
                <a:gridCol w="214001">
                  <a:extLst>
                    <a:ext uri="{9D8B030D-6E8A-4147-A177-3AD203B41FA5}">
                      <a16:colId xmlns:a16="http://schemas.microsoft.com/office/drawing/2014/main" val="2989168293"/>
                    </a:ext>
                  </a:extLst>
                </a:gridCol>
                <a:gridCol w="214001">
                  <a:extLst>
                    <a:ext uri="{9D8B030D-6E8A-4147-A177-3AD203B41FA5}">
                      <a16:colId xmlns:a16="http://schemas.microsoft.com/office/drawing/2014/main" val="2476936470"/>
                    </a:ext>
                  </a:extLst>
                </a:gridCol>
                <a:gridCol w="214001">
                  <a:extLst>
                    <a:ext uri="{9D8B030D-6E8A-4147-A177-3AD203B41FA5}">
                      <a16:colId xmlns:a16="http://schemas.microsoft.com/office/drawing/2014/main" val="2795447015"/>
                    </a:ext>
                  </a:extLst>
                </a:gridCol>
                <a:gridCol w="214001">
                  <a:extLst>
                    <a:ext uri="{9D8B030D-6E8A-4147-A177-3AD203B41FA5}">
                      <a16:colId xmlns:a16="http://schemas.microsoft.com/office/drawing/2014/main" val="3443568888"/>
                    </a:ext>
                  </a:extLst>
                </a:gridCol>
              </a:tblGrid>
              <a:tr h="295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125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•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199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•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250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•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293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•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84185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532763"/>
              </p:ext>
            </p:extLst>
          </p:nvPr>
        </p:nvGraphicFramePr>
        <p:xfrm>
          <a:off x="2046805" y="2866256"/>
          <a:ext cx="1712008" cy="295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01">
                  <a:extLst>
                    <a:ext uri="{9D8B030D-6E8A-4147-A177-3AD203B41FA5}">
                      <a16:colId xmlns:a16="http://schemas.microsoft.com/office/drawing/2014/main" val="1663258305"/>
                    </a:ext>
                  </a:extLst>
                </a:gridCol>
                <a:gridCol w="214001">
                  <a:extLst>
                    <a:ext uri="{9D8B030D-6E8A-4147-A177-3AD203B41FA5}">
                      <a16:colId xmlns:a16="http://schemas.microsoft.com/office/drawing/2014/main" val="3391232355"/>
                    </a:ext>
                  </a:extLst>
                </a:gridCol>
                <a:gridCol w="214001">
                  <a:extLst>
                    <a:ext uri="{9D8B030D-6E8A-4147-A177-3AD203B41FA5}">
                      <a16:colId xmlns:a16="http://schemas.microsoft.com/office/drawing/2014/main" val="1647628777"/>
                    </a:ext>
                  </a:extLst>
                </a:gridCol>
                <a:gridCol w="214001">
                  <a:extLst>
                    <a:ext uri="{9D8B030D-6E8A-4147-A177-3AD203B41FA5}">
                      <a16:colId xmlns:a16="http://schemas.microsoft.com/office/drawing/2014/main" val="1183067059"/>
                    </a:ext>
                  </a:extLst>
                </a:gridCol>
                <a:gridCol w="214001">
                  <a:extLst>
                    <a:ext uri="{9D8B030D-6E8A-4147-A177-3AD203B41FA5}">
                      <a16:colId xmlns:a16="http://schemas.microsoft.com/office/drawing/2014/main" val="2989168293"/>
                    </a:ext>
                  </a:extLst>
                </a:gridCol>
                <a:gridCol w="214001">
                  <a:extLst>
                    <a:ext uri="{9D8B030D-6E8A-4147-A177-3AD203B41FA5}">
                      <a16:colId xmlns:a16="http://schemas.microsoft.com/office/drawing/2014/main" val="2476936470"/>
                    </a:ext>
                  </a:extLst>
                </a:gridCol>
                <a:gridCol w="214001">
                  <a:extLst>
                    <a:ext uri="{9D8B030D-6E8A-4147-A177-3AD203B41FA5}">
                      <a16:colId xmlns:a16="http://schemas.microsoft.com/office/drawing/2014/main" val="2795447015"/>
                    </a:ext>
                  </a:extLst>
                </a:gridCol>
                <a:gridCol w="214001">
                  <a:extLst>
                    <a:ext uri="{9D8B030D-6E8A-4147-A177-3AD203B41FA5}">
                      <a16:colId xmlns:a16="http://schemas.microsoft.com/office/drawing/2014/main" val="3443568888"/>
                    </a:ext>
                  </a:extLst>
                </a:gridCol>
              </a:tblGrid>
              <a:tr h="295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•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88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•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102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•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125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•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841851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607694"/>
              </p:ext>
            </p:extLst>
          </p:nvPr>
        </p:nvGraphicFramePr>
        <p:xfrm>
          <a:off x="4424287" y="2866256"/>
          <a:ext cx="1712008" cy="295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01">
                  <a:extLst>
                    <a:ext uri="{9D8B030D-6E8A-4147-A177-3AD203B41FA5}">
                      <a16:colId xmlns:a16="http://schemas.microsoft.com/office/drawing/2014/main" val="1663258305"/>
                    </a:ext>
                  </a:extLst>
                </a:gridCol>
                <a:gridCol w="214001">
                  <a:extLst>
                    <a:ext uri="{9D8B030D-6E8A-4147-A177-3AD203B41FA5}">
                      <a16:colId xmlns:a16="http://schemas.microsoft.com/office/drawing/2014/main" val="3391232355"/>
                    </a:ext>
                  </a:extLst>
                </a:gridCol>
                <a:gridCol w="214001">
                  <a:extLst>
                    <a:ext uri="{9D8B030D-6E8A-4147-A177-3AD203B41FA5}">
                      <a16:colId xmlns:a16="http://schemas.microsoft.com/office/drawing/2014/main" val="1647628777"/>
                    </a:ext>
                  </a:extLst>
                </a:gridCol>
                <a:gridCol w="214001">
                  <a:extLst>
                    <a:ext uri="{9D8B030D-6E8A-4147-A177-3AD203B41FA5}">
                      <a16:colId xmlns:a16="http://schemas.microsoft.com/office/drawing/2014/main" val="1183067059"/>
                    </a:ext>
                  </a:extLst>
                </a:gridCol>
                <a:gridCol w="214001">
                  <a:extLst>
                    <a:ext uri="{9D8B030D-6E8A-4147-A177-3AD203B41FA5}">
                      <a16:colId xmlns:a16="http://schemas.microsoft.com/office/drawing/2014/main" val="2989168293"/>
                    </a:ext>
                  </a:extLst>
                </a:gridCol>
                <a:gridCol w="214001">
                  <a:extLst>
                    <a:ext uri="{9D8B030D-6E8A-4147-A177-3AD203B41FA5}">
                      <a16:colId xmlns:a16="http://schemas.microsoft.com/office/drawing/2014/main" val="2476936470"/>
                    </a:ext>
                  </a:extLst>
                </a:gridCol>
                <a:gridCol w="214001">
                  <a:extLst>
                    <a:ext uri="{9D8B030D-6E8A-4147-A177-3AD203B41FA5}">
                      <a16:colId xmlns:a16="http://schemas.microsoft.com/office/drawing/2014/main" val="2795447015"/>
                    </a:ext>
                  </a:extLst>
                </a:gridCol>
                <a:gridCol w="214001">
                  <a:extLst>
                    <a:ext uri="{9D8B030D-6E8A-4147-A177-3AD203B41FA5}">
                      <a16:colId xmlns:a16="http://schemas.microsoft.com/office/drawing/2014/main" val="3443568888"/>
                    </a:ext>
                  </a:extLst>
                </a:gridCol>
              </a:tblGrid>
              <a:tr h="295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140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•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155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•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172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•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199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•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84185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69842"/>
              </p:ext>
            </p:extLst>
          </p:nvPr>
        </p:nvGraphicFramePr>
        <p:xfrm>
          <a:off x="2046805" y="3711718"/>
          <a:ext cx="1712009" cy="295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01">
                  <a:extLst>
                    <a:ext uri="{9D8B030D-6E8A-4147-A177-3AD203B41FA5}">
                      <a16:colId xmlns:a16="http://schemas.microsoft.com/office/drawing/2014/main" val="1663258305"/>
                    </a:ext>
                  </a:extLst>
                </a:gridCol>
                <a:gridCol w="214001">
                  <a:extLst>
                    <a:ext uri="{9D8B030D-6E8A-4147-A177-3AD203B41FA5}">
                      <a16:colId xmlns:a16="http://schemas.microsoft.com/office/drawing/2014/main" val="3391232355"/>
                    </a:ext>
                  </a:extLst>
                </a:gridCol>
                <a:gridCol w="214001">
                  <a:extLst>
                    <a:ext uri="{9D8B030D-6E8A-4147-A177-3AD203B41FA5}">
                      <a16:colId xmlns:a16="http://schemas.microsoft.com/office/drawing/2014/main" val="1647628777"/>
                    </a:ext>
                  </a:extLst>
                </a:gridCol>
                <a:gridCol w="214001">
                  <a:extLst>
                    <a:ext uri="{9D8B030D-6E8A-4147-A177-3AD203B41FA5}">
                      <a16:colId xmlns:a16="http://schemas.microsoft.com/office/drawing/2014/main" val="1183067059"/>
                    </a:ext>
                  </a:extLst>
                </a:gridCol>
                <a:gridCol w="214001">
                  <a:extLst>
                    <a:ext uri="{9D8B030D-6E8A-4147-A177-3AD203B41FA5}">
                      <a16:colId xmlns:a16="http://schemas.microsoft.com/office/drawing/2014/main" val="2989168293"/>
                    </a:ext>
                  </a:extLst>
                </a:gridCol>
                <a:gridCol w="214001">
                  <a:extLst>
                    <a:ext uri="{9D8B030D-6E8A-4147-A177-3AD203B41FA5}">
                      <a16:colId xmlns:a16="http://schemas.microsoft.com/office/drawing/2014/main" val="2476936470"/>
                    </a:ext>
                  </a:extLst>
                </a:gridCol>
                <a:gridCol w="214001">
                  <a:extLst>
                    <a:ext uri="{9D8B030D-6E8A-4147-A177-3AD203B41FA5}">
                      <a16:colId xmlns:a16="http://schemas.microsoft.com/office/drawing/2014/main" val="2795447015"/>
                    </a:ext>
                  </a:extLst>
                </a:gridCol>
                <a:gridCol w="107001">
                  <a:extLst>
                    <a:ext uri="{9D8B030D-6E8A-4147-A177-3AD203B41FA5}">
                      <a16:colId xmlns:a16="http://schemas.microsoft.com/office/drawing/2014/main" val="3443568888"/>
                    </a:ext>
                  </a:extLst>
                </a:gridCol>
                <a:gridCol w="107001">
                  <a:extLst>
                    <a:ext uri="{9D8B030D-6E8A-4147-A177-3AD203B41FA5}">
                      <a16:colId xmlns:a16="http://schemas.microsoft.com/office/drawing/2014/main" val="3121997223"/>
                    </a:ext>
                  </a:extLst>
                </a:gridCol>
              </a:tblGrid>
              <a:tr h="295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•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•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•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FS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•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•</a:t>
                      </a:r>
                      <a:endParaRPr lang="ko-KR" altLang="en-US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841851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431290"/>
              </p:ext>
            </p:extLst>
          </p:nvPr>
        </p:nvGraphicFramePr>
        <p:xfrm>
          <a:off x="4424287" y="3711718"/>
          <a:ext cx="1712009" cy="295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01">
                  <a:extLst>
                    <a:ext uri="{9D8B030D-6E8A-4147-A177-3AD203B41FA5}">
                      <a16:colId xmlns:a16="http://schemas.microsoft.com/office/drawing/2014/main" val="1663258305"/>
                    </a:ext>
                  </a:extLst>
                </a:gridCol>
                <a:gridCol w="214001">
                  <a:extLst>
                    <a:ext uri="{9D8B030D-6E8A-4147-A177-3AD203B41FA5}">
                      <a16:colId xmlns:a16="http://schemas.microsoft.com/office/drawing/2014/main" val="3391232355"/>
                    </a:ext>
                  </a:extLst>
                </a:gridCol>
                <a:gridCol w="214001">
                  <a:extLst>
                    <a:ext uri="{9D8B030D-6E8A-4147-A177-3AD203B41FA5}">
                      <a16:colId xmlns:a16="http://schemas.microsoft.com/office/drawing/2014/main" val="1647628777"/>
                    </a:ext>
                  </a:extLst>
                </a:gridCol>
                <a:gridCol w="214001">
                  <a:extLst>
                    <a:ext uri="{9D8B030D-6E8A-4147-A177-3AD203B41FA5}">
                      <a16:colId xmlns:a16="http://schemas.microsoft.com/office/drawing/2014/main" val="1183067059"/>
                    </a:ext>
                  </a:extLst>
                </a:gridCol>
                <a:gridCol w="214001">
                  <a:extLst>
                    <a:ext uri="{9D8B030D-6E8A-4147-A177-3AD203B41FA5}">
                      <a16:colId xmlns:a16="http://schemas.microsoft.com/office/drawing/2014/main" val="2989168293"/>
                    </a:ext>
                  </a:extLst>
                </a:gridCol>
                <a:gridCol w="214001">
                  <a:extLst>
                    <a:ext uri="{9D8B030D-6E8A-4147-A177-3AD203B41FA5}">
                      <a16:colId xmlns:a16="http://schemas.microsoft.com/office/drawing/2014/main" val="2476936470"/>
                    </a:ext>
                  </a:extLst>
                </a:gridCol>
                <a:gridCol w="214001">
                  <a:extLst>
                    <a:ext uri="{9D8B030D-6E8A-4147-A177-3AD203B41FA5}">
                      <a16:colId xmlns:a16="http://schemas.microsoft.com/office/drawing/2014/main" val="2795447015"/>
                    </a:ext>
                  </a:extLst>
                </a:gridCol>
                <a:gridCol w="107001">
                  <a:extLst>
                    <a:ext uri="{9D8B030D-6E8A-4147-A177-3AD203B41FA5}">
                      <a16:colId xmlns:a16="http://schemas.microsoft.com/office/drawing/2014/main" val="3443568888"/>
                    </a:ext>
                  </a:extLst>
                </a:gridCol>
                <a:gridCol w="107001">
                  <a:extLst>
                    <a:ext uri="{9D8B030D-6E8A-4147-A177-3AD203B41FA5}">
                      <a16:colId xmlns:a16="http://schemas.microsoft.com/office/drawing/2014/main" val="1933594411"/>
                    </a:ext>
                  </a:extLst>
                </a:gridCol>
              </a:tblGrid>
              <a:tr h="295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75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•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83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•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88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•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FS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•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•</a:t>
                      </a:r>
                      <a:endParaRPr lang="ko-KR" altLang="en-US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841851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239957"/>
              </p:ext>
            </p:extLst>
          </p:nvPr>
        </p:nvGraphicFramePr>
        <p:xfrm>
          <a:off x="2046805" y="4391706"/>
          <a:ext cx="235011" cy="881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11">
                  <a:extLst>
                    <a:ext uri="{9D8B030D-6E8A-4147-A177-3AD203B41FA5}">
                      <a16:colId xmlns:a16="http://schemas.microsoft.com/office/drawing/2014/main" val="1663258305"/>
                    </a:ext>
                  </a:extLst>
                </a:gridCol>
              </a:tblGrid>
              <a:tr h="220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841851"/>
                  </a:ext>
                </a:extLst>
              </a:tr>
              <a:tr h="220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154167"/>
                  </a:ext>
                </a:extLst>
              </a:tr>
              <a:tr h="220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55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921319"/>
                  </a:ext>
                </a:extLst>
              </a:tr>
              <a:tr h="22046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637663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090248"/>
              </p:ext>
            </p:extLst>
          </p:nvPr>
        </p:nvGraphicFramePr>
        <p:xfrm>
          <a:off x="2551007" y="4391706"/>
          <a:ext cx="235011" cy="881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11">
                  <a:extLst>
                    <a:ext uri="{9D8B030D-6E8A-4147-A177-3AD203B41FA5}">
                      <a16:colId xmlns:a16="http://schemas.microsoft.com/office/drawing/2014/main" val="1663258305"/>
                    </a:ext>
                  </a:extLst>
                </a:gridCol>
              </a:tblGrid>
              <a:tr h="220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56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841851"/>
                  </a:ext>
                </a:extLst>
              </a:tr>
              <a:tr h="220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57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154167"/>
                  </a:ext>
                </a:extLst>
              </a:tr>
              <a:tr h="220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921319"/>
                  </a:ext>
                </a:extLst>
              </a:tr>
              <a:tr h="220463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637663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687596"/>
              </p:ext>
            </p:extLst>
          </p:nvPr>
        </p:nvGraphicFramePr>
        <p:xfrm>
          <a:off x="3019600" y="4391706"/>
          <a:ext cx="235011" cy="881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11">
                  <a:extLst>
                    <a:ext uri="{9D8B030D-6E8A-4147-A177-3AD203B41FA5}">
                      <a16:colId xmlns:a16="http://schemas.microsoft.com/office/drawing/2014/main" val="1663258305"/>
                    </a:ext>
                  </a:extLst>
                </a:gridCol>
              </a:tblGrid>
              <a:tr h="220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841851"/>
                  </a:ext>
                </a:extLst>
              </a:tr>
              <a:tr h="220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65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154167"/>
                  </a:ext>
                </a:extLst>
              </a:tr>
              <a:tr h="22046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921319"/>
                  </a:ext>
                </a:extLst>
              </a:tr>
              <a:tr h="22046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637663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240368"/>
              </p:ext>
            </p:extLst>
          </p:nvPr>
        </p:nvGraphicFramePr>
        <p:xfrm>
          <a:off x="3523802" y="4391706"/>
          <a:ext cx="235011" cy="881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11">
                  <a:extLst>
                    <a:ext uri="{9D8B030D-6E8A-4147-A177-3AD203B41FA5}">
                      <a16:colId xmlns:a16="http://schemas.microsoft.com/office/drawing/2014/main" val="1663258305"/>
                    </a:ext>
                  </a:extLst>
                </a:gridCol>
              </a:tblGrid>
              <a:tr h="220463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841851"/>
                  </a:ext>
                </a:extLst>
              </a:tr>
              <a:tr h="220463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154167"/>
                  </a:ext>
                </a:extLst>
              </a:tr>
              <a:tr h="220463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921319"/>
                  </a:ext>
                </a:extLst>
              </a:tr>
              <a:tr h="220463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637663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301970"/>
              </p:ext>
            </p:extLst>
          </p:nvPr>
        </p:nvGraphicFramePr>
        <p:xfrm>
          <a:off x="4424287" y="4391706"/>
          <a:ext cx="235011" cy="881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11">
                  <a:extLst>
                    <a:ext uri="{9D8B030D-6E8A-4147-A177-3AD203B41FA5}">
                      <a16:colId xmlns:a16="http://schemas.microsoft.com/office/drawing/2014/main" val="1663258305"/>
                    </a:ext>
                  </a:extLst>
                </a:gridCol>
              </a:tblGrid>
              <a:tr h="220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72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841851"/>
                  </a:ext>
                </a:extLst>
              </a:tr>
              <a:tr h="220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73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154167"/>
                  </a:ext>
                </a:extLst>
              </a:tr>
              <a:tr h="220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75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921319"/>
                  </a:ext>
                </a:extLst>
              </a:tr>
              <a:tr h="22046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637663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74977"/>
              </p:ext>
            </p:extLst>
          </p:nvPr>
        </p:nvGraphicFramePr>
        <p:xfrm>
          <a:off x="4928489" y="4391706"/>
          <a:ext cx="235011" cy="881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11">
                  <a:extLst>
                    <a:ext uri="{9D8B030D-6E8A-4147-A177-3AD203B41FA5}">
                      <a16:colId xmlns:a16="http://schemas.microsoft.com/office/drawing/2014/main" val="1663258305"/>
                    </a:ext>
                  </a:extLst>
                </a:gridCol>
              </a:tblGrid>
              <a:tr h="220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78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841851"/>
                  </a:ext>
                </a:extLst>
              </a:tr>
              <a:tr h="220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80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154167"/>
                  </a:ext>
                </a:extLst>
              </a:tr>
              <a:tr h="220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83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921319"/>
                  </a:ext>
                </a:extLst>
              </a:tr>
              <a:tr h="22046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637663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566248"/>
              </p:ext>
            </p:extLst>
          </p:nvPr>
        </p:nvGraphicFramePr>
        <p:xfrm>
          <a:off x="5397082" y="4391706"/>
          <a:ext cx="235011" cy="881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11">
                  <a:extLst>
                    <a:ext uri="{9D8B030D-6E8A-4147-A177-3AD203B41FA5}">
                      <a16:colId xmlns:a16="http://schemas.microsoft.com/office/drawing/2014/main" val="1663258305"/>
                    </a:ext>
                  </a:extLst>
                </a:gridCol>
              </a:tblGrid>
              <a:tr h="220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85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841851"/>
                  </a:ext>
                </a:extLst>
              </a:tr>
              <a:tr h="220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86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154167"/>
                  </a:ext>
                </a:extLst>
              </a:tr>
              <a:tr h="220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88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921319"/>
                  </a:ext>
                </a:extLst>
              </a:tr>
              <a:tr h="22046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637663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21350"/>
              </p:ext>
            </p:extLst>
          </p:nvPr>
        </p:nvGraphicFramePr>
        <p:xfrm>
          <a:off x="5901284" y="4391706"/>
          <a:ext cx="235011" cy="881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11">
                  <a:extLst>
                    <a:ext uri="{9D8B030D-6E8A-4147-A177-3AD203B41FA5}">
                      <a16:colId xmlns:a16="http://schemas.microsoft.com/office/drawing/2014/main" val="1663258305"/>
                    </a:ext>
                  </a:extLst>
                </a:gridCol>
              </a:tblGrid>
              <a:tr h="220463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841851"/>
                  </a:ext>
                </a:extLst>
              </a:tr>
              <a:tr h="220463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154167"/>
                  </a:ext>
                </a:extLst>
              </a:tr>
              <a:tr h="220463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921319"/>
                  </a:ext>
                </a:extLst>
              </a:tr>
              <a:tr h="220463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637663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 flipH="1">
            <a:off x="2164310" y="2342523"/>
            <a:ext cx="1314201" cy="523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890963" y="2340093"/>
            <a:ext cx="714375" cy="526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319588" y="2363216"/>
            <a:ext cx="1581696" cy="3168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4737488" y="2340093"/>
            <a:ext cx="1596637" cy="293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2164310" y="3038022"/>
            <a:ext cx="195696" cy="673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2786018" y="3018975"/>
            <a:ext cx="2087134" cy="684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3214688" y="3013789"/>
            <a:ext cx="776287" cy="310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3650833" y="3022624"/>
            <a:ext cx="428766" cy="157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4750218" y="3028078"/>
            <a:ext cx="162189" cy="318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5173026" y="3028078"/>
            <a:ext cx="162189" cy="318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5606338" y="3028078"/>
            <a:ext cx="162189" cy="318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6039650" y="3028078"/>
            <a:ext cx="162189" cy="318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2173836" y="3859251"/>
            <a:ext cx="195696" cy="53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2598351" y="3859251"/>
            <a:ext cx="195696" cy="53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3102743" y="3859251"/>
            <a:ext cx="120247" cy="53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3596973" y="3866021"/>
            <a:ext cx="45436" cy="525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4549038" y="3859251"/>
            <a:ext cx="195696" cy="53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4973553" y="3859251"/>
            <a:ext cx="195696" cy="53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5477945" y="3859251"/>
            <a:ext cx="120247" cy="53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endCxn id="27" idx="0"/>
          </p:cNvCxnSpPr>
          <p:nvPr/>
        </p:nvCxnSpPr>
        <p:spPr>
          <a:xfrm>
            <a:off x="5976336" y="3866021"/>
            <a:ext cx="42453" cy="525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오른쪽 중괄호 59"/>
          <p:cNvSpPr/>
          <p:nvPr/>
        </p:nvSpPr>
        <p:spPr>
          <a:xfrm rot="5400000">
            <a:off x="2824915" y="4572183"/>
            <a:ext cx="143504" cy="1724293"/>
          </a:xfrm>
          <a:prstGeom prst="rightBrace">
            <a:avLst>
              <a:gd name="adj1" fmla="val 0"/>
              <a:gd name="adj2" fmla="val 4889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오른쪽 중괄호 60"/>
          <p:cNvSpPr/>
          <p:nvPr/>
        </p:nvSpPr>
        <p:spPr>
          <a:xfrm rot="5400000">
            <a:off x="5205447" y="4572184"/>
            <a:ext cx="143504" cy="1724293"/>
          </a:xfrm>
          <a:prstGeom prst="rightBrace">
            <a:avLst>
              <a:gd name="adj1" fmla="val 0"/>
              <a:gd name="adj2" fmla="val 4889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431288" y="5563395"/>
            <a:ext cx="9797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j-ea"/>
                <a:ea typeface="+mj-ea"/>
              </a:rPr>
              <a:t>제어 구역 </a:t>
            </a:r>
            <a:r>
              <a:rPr lang="en-US" altLang="ko-KR" sz="1100" b="1" dirty="0" smtClean="0">
                <a:latin typeface="+mj-ea"/>
                <a:ea typeface="+mj-ea"/>
              </a:rPr>
              <a:t>1 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818988" y="5563395"/>
            <a:ext cx="9797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latin typeface="+mj-ea"/>
                <a:ea typeface="+mj-ea"/>
              </a:rPr>
              <a:t>제어 구역 </a:t>
            </a:r>
            <a:r>
              <a:rPr lang="en-US" altLang="ko-KR" sz="1100" b="1" dirty="0">
                <a:latin typeface="+mj-ea"/>
                <a:ea typeface="+mj-ea"/>
              </a:rPr>
              <a:t>2</a:t>
            </a:r>
            <a:r>
              <a:rPr lang="en-US" altLang="ko-KR" sz="1100" b="1" dirty="0" smtClean="0">
                <a:latin typeface="+mj-ea"/>
                <a:ea typeface="+mj-ea"/>
              </a:rPr>
              <a:t> </a:t>
            </a:r>
            <a:endParaRPr lang="ko-KR" altLang="en-US" sz="1100" b="1" dirty="0">
              <a:latin typeface="+mj-ea"/>
              <a:ea typeface="+mj-ea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3641307" y="5187158"/>
            <a:ext cx="117506" cy="6951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339707" y="5840531"/>
            <a:ext cx="13163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rgbClr val="0000FF"/>
                </a:solidFill>
                <a:latin typeface="+mj-ea"/>
                <a:ea typeface="+mj-ea"/>
              </a:rPr>
              <a:t>Overflow </a:t>
            </a:r>
            <a:r>
              <a:rPr lang="ko-KR" altLang="en-US" sz="1100" b="1" dirty="0" smtClean="0">
                <a:solidFill>
                  <a:srgbClr val="0000FF"/>
                </a:solidFill>
                <a:latin typeface="+mj-ea"/>
                <a:ea typeface="+mj-ea"/>
              </a:rPr>
              <a:t>해결을 </a:t>
            </a:r>
            <a:endParaRPr lang="en-US" altLang="ko-KR" sz="1100" b="1" dirty="0" smtClean="0">
              <a:solidFill>
                <a:srgbClr val="0000FF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100" b="1" dirty="0" smtClean="0">
                <a:solidFill>
                  <a:srgbClr val="0000FF"/>
                </a:solidFill>
                <a:latin typeface="+mj-ea"/>
                <a:ea typeface="+mj-ea"/>
              </a:rPr>
              <a:t>위한</a:t>
            </a:r>
            <a:r>
              <a:rPr lang="en-US" altLang="ko-KR" sz="1100" b="1" dirty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 smtClean="0">
                <a:solidFill>
                  <a:srgbClr val="0000FF"/>
                </a:solidFill>
                <a:latin typeface="+mj-ea"/>
                <a:ea typeface="+mj-ea"/>
              </a:rPr>
              <a:t>제어 구간</a:t>
            </a:r>
            <a:r>
              <a:rPr lang="en-US" altLang="ko-KR" sz="1100" b="1" dirty="0" smtClean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endParaRPr lang="ko-KR" altLang="en-US" sz="11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 flipH="1" flipV="1">
            <a:off x="1413111" y="4429969"/>
            <a:ext cx="665474" cy="902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57534" y="4233575"/>
            <a:ext cx="9204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rgbClr val="0000FF"/>
                </a:solidFill>
                <a:latin typeface="+mj-ea"/>
                <a:ea typeface="+mj-ea"/>
              </a:rPr>
              <a:t>키 값 </a:t>
            </a:r>
            <a:r>
              <a:rPr lang="en-US" altLang="ko-KR" sz="1100" b="1" dirty="0" smtClean="0">
                <a:solidFill>
                  <a:srgbClr val="0000FF"/>
                </a:solidFill>
                <a:latin typeface="+mj-ea"/>
                <a:ea typeface="+mj-ea"/>
              </a:rPr>
              <a:t>51</a:t>
            </a:r>
            <a:r>
              <a:rPr lang="ko-KR" altLang="en-US" sz="1100" b="1" dirty="0" smtClean="0">
                <a:solidFill>
                  <a:srgbClr val="0000FF"/>
                </a:solidFill>
                <a:latin typeface="+mj-ea"/>
                <a:ea typeface="+mj-ea"/>
              </a:rPr>
              <a:t>의 </a:t>
            </a:r>
            <a:endParaRPr lang="en-US" altLang="ko-KR" sz="1100" b="1" dirty="0" smtClean="0">
              <a:solidFill>
                <a:srgbClr val="0000FF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100" b="1" dirty="0" smtClean="0">
                <a:solidFill>
                  <a:srgbClr val="0000FF"/>
                </a:solidFill>
                <a:latin typeface="+mj-ea"/>
                <a:ea typeface="+mj-ea"/>
              </a:rPr>
              <a:t>레코드</a:t>
            </a:r>
            <a:endParaRPr lang="ko-KR" altLang="en-US" sz="11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 flipH="1">
            <a:off x="1547972" y="5187158"/>
            <a:ext cx="616338" cy="2471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90639" y="5319569"/>
            <a:ext cx="11304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mtClean="0">
                <a:solidFill>
                  <a:srgbClr val="0000FF"/>
                </a:solidFill>
                <a:latin typeface="+mj-ea"/>
                <a:ea typeface="+mj-ea"/>
              </a:rPr>
              <a:t>분산 자유 공간</a:t>
            </a:r>
            <a:endParaRPr lang="ko-KR" altLang="en-US" sz="11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45887" y="2345515"/>
            <a:ext cx="2380780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0000FF"/>
                </a:solidFill>
                <a:latin typeface="+mj-ea"/>
                <a:ea typeface="+mj-ea"/>
              </a:rPr>
              <a:t>순차 접근 </a:t>
            </a:r>
            <a:r>
              <a:rPr lang="en-US" altLang="ko-KR" sz="1200" b="1" dirty="0" smtClean="0">
                <a:solidFill>
                  <a:srgbClr val="0000FF"/>
                </a:solidFill>
                <a:latin typeface="+mj-ea"/>
                <a:ea typeface="+mj-ea"/>
              </a:rPr>
              <a:t>+ </a:t>
            </a:r>
            <a:r>
              <a:rPr lang="ko-KR" altLang="en-US" sz="1200" b="1" dirty="0" smtClean="0">
                <a:solidFill>
                  <a:srgbClr val="0000FF"/>
                </a:solidFill>
                <a:latin typeface="+mj-ea"/>
                <a:ea typeface="+mj-ea"/>
              </a:rPr>
              <a:t>직접 접근</a:t>
            </a:r>
            <a:endParaRPr lang="en-US" altLang="ko-KR" sz="1200" b="1" dirty="0" smtClean="0">
              <a:solidFill>
                <a:srgbClr val="0000FF"/>
              </a:solidFill>
              <a:latin typeface="+mj-ea"/>
              <a:ea typeface="+mj-ea"/>
            </a:endParaRPr>
          </a:p>
          <a:p>
            <a:endParaRPr lang="en-US" altLang="ko-KR" sz="1200" b="1" dirty="0"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solidFill>
                  <a:srgbClr val="0000FF"/>
                </a:solidFill>
                <a:latin typeface="+mj-ea"/>
                <a:ea typeface="+mj-ea"/>
              </a:rPr>
              <a:t>순차 접근</a:t>
            </a:r>
            <a:endParaRPr lang="en-US" altLang="ko-KR" sz="1200" b="1" dirty="0">
              <a:solidFill>
                <a:srgbClr val="0000FF"/>
              </a:solidFill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200" b="1" dirty="0" smtClean="0">
                <a:latin typeface="+mj-ea"/>
                <a:ea typeface="+mj-ea"/>
              </a:rPr>
              <a:t>가장 작은 </a:t>
            </a:r>
            <a:r>
              <a:rPr lang="ko-KR" altLang="en-US" sz="1200" b="1" dirty="0" err="1" smtClean="0">
                <a:latin typeface="+mj-ea"/>
                <a:ea typeface="+mj-ea"/>
              </a:rPr>
              <a:t>키값의</a:t>
            </a:r>
            <a:r>
              <a:rPr lang="ko-KR" altLang="en-US" sz="1200" b="1" dirty="0" smtClean="0">
                <a:latin typeface="+mj-ea"/>
                <a:ea typeface="+mj-ea"/>
              </a:rPr>
              <a:t> 제어 구간 </a:t>
            </a:r>
            <a:endParaRPr lang="en-US" altLang="ko-KR" sz="1200" b="1" dirty="0" smtClean="0">
              <a:latin typeface="+mj-ea"/>
              <a:ea typeface="+mj-ea"/>
            </a:endParaRPr>
          </a:p>
          <a:p>
            <a:r>
              <a:rPr lang="en-US" altLang="ko-KR" sz="1200" b="1" dirty="0">
                <a:latin typeface="+mj-ea"/>
                <a:ea typeface="+mj-ea"/>
              </a:rPr>
              <a:t> </a:t>
            </a:r>
            <a:r>
              <a:rPr lang="en-US" altLang="ko-KR" sz="1200" b="1" dirty="0" smtClean="0">
                <a:latin typeface="+mj-ea"/>
                <a:ea typeface="+mj-ea"/>
              </a:rPr>
              <a:t>  </a:t>
            </a:r>
            <a:r>
              <a:rPr lang="ko-KR" altLang="en-US" sz="1200" b="1" dirty="0" smtClean="0">
                <a:latin typeface="+mj-ea"/>
                <a:ea typeface="+mj-ea"/>
              </a:rPr>
              <a:t>순차 세트 엔트리 식별</a:t>
            </a:r>
            <a:endParaRPr lang="en-US" altLang="ko-KR" sz="1200" b="1" dirty="0" smtClean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 startAt="2"/>
            </a:pPr>
            <a:r>
              <a:rPr lang="ko-KR" altLang="en-US" sz="1200" b="1" dirty="0" smtClean="0">
                <a:latin typeface="+mj-ea"/>
                <a:ea typeface="+mj-ea"/>
              </a:rPr>
              <a:t>순차 세트의 체인에 따라 </a:t>
            </a:r>
            <a:endParaRPr lang="en-US" altLang="ko-KR" sz="1200" b="1" dirty="0" smtClean="0">
              <a:latin typeface="+mj-ea"/>
              <a:ea typeface="+mj-ea"/>
            </a:endParaRPr>
          </a:p>
          <a:p>
            <a:r>
              <a:rPr lang="en-US" altLang="ko-KR" sz="1200" b="1" dirty="0">
                <a:latin typeface="+mj-ea"/>
                <a:ea typeface="+mj-ea"/>
              </a:rPr>
              <a:t> </a:t>
            </a:r>
            <a:r>
              <a:rPr lang="en-US" altLang="ko-KR" sz="1200" b="1" dirty="0" smtClean="0">
                <a:latin typeface="+mj-ea"/>
                <a:ea typeface="+mj-ea"/>
              </a:rPr>
              <a:t>  </a:t>
            </a:r>
            <a:r>
              <a:rPr lang="ko-KR" altLang="en-US" sz="1200" b="1" dirty="0" smtClean="0">
                <a:latin typeface="+mj-ea"/>
                <a:ea typeface="+mj-ea"/>
              </a:rPr>
              <a:t>제어 구간 방문</a:t>
            </a:r>
            <a:endParaRPr lang="en-US" altLang="ko-KR" sz="1200" b="1" dirty="0" smtClean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 startAt="3"/>
            </a:pPr>
            <a:r>
              <a:rPr lang="ko-KR" altLang="en-US" sz="1200" b="1" dirty="0" smtClean="0">
                <a:latin typeface="+mj-ea"/>
                <a:ea typeface="+mj-ea"/>
              </a:rPr>
              <a:t>제어 정보를 이용하여 </a:t>
            </a:r>
            <a:endParaRPr lang="en-US" altLang="ko-KR" sz="1200" b="1" dirty="0" smtClean="0">
              <a:latin typeface="+mj-ea"/>
              <a:ea typeface="+mj-ea"/>
            </a:endParaRPr>
          </a:p>
          <a:p>
            <a:r>
              <a:rPr lang="en-US" altLang="ko-KR" sz="1200" b="1" dirty="0">
                <a:latin typeface="+mj-ea"/>
                <a:ea typeface="+mj-ea"/>
              </a:rPr>
              <a:t> </a:t>
            </a:r>
            <a:r>
              <a:rPr lang="en-US" altLang="ko-KR" sz="1200" b="1" dirty="0" smtClean="0">
                <a:latin typeface="+mj-ea"/>
                <a:ea typeface="+mj-ea"/>
              </a:rPr>
              <a:t>  </a:t>
            </a:r>
            <a:r>
              <a:rPr lang="ko-KR" altLang="en-US" sz="1200" b="1" dirty="0" smtClean="0">
                <a:latin typeface="+mj-ea"/>
                <a:ea typeface="+mj-ea"/>
              </a:rPr>
              <a:t>순차적으로 레코드 접근</a:t>
            </a:r>
            <a:endParaRPr lang="en-US" altLang="ko-KR" sz="1200" b="1" dirty="0" smtClean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 startAt="4"/>
            </a:pPr>
            <a:r>
              <a:rPr lang="ko-KR" altLang="en-US" sz="1200" b="1" dirty="0" smtClean="0">
                <a:latin typeface="+mj-ea"/>
                <a:ea typeface="+mj-ea"/>
              </a:rPr>
              <a:t>체인 끝까지 단계 </a:t>
            </a:r>
            <a:r>
              <a:rPr lang="en-US" altLang="ko-KR" sz="1200" b="1" dirty="0" smtClean="0">
                <a:latin typeface="+mj-ea"/>
                <a:ea typeface="+mj-ea"/>
              </a:rPr>
              <a:t>2, 3 </a:t>
            </a:r>
            <a:r>
              <a:rPr lang="ko-KR" altLang="en-US" sz="1200" b="1" dirty="0" smtClean="0">
                <a:latin typeface="+mj-ea"/>
                <a:ea typeface="+mj-ea"/>
              </a:rPr>
              <a:t>반복</a:t>
            </a:r>
            <a:endParaRPr lang="en-US" altLang="ko-KR" sz="1200" b="1" dirty="0" smtClean="0">
              <a:latin typeface="+mj-ea"/>
              <a:ea typeface="+mj-ea"/>
            </a:endParaRPr>
          </a:p>
          <a:p>
            <a:endParaRPr lang="en-US" altLang="ko-KR" sz="1100" b="1" dirty="0" smtClean="0"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rgbClr val="0000FF"/>
                </a:solidFill>
                <a:latin typeface="+mj-ea"/>
                <a:ea typeface="+mj-ea"/>
              </a:rPr>
              <a:t>직접 접근</a:t>
            </a:r>
            <a:endParaRPr lang="en-US" altLang="ko-KR" sz="1100" b="1" dirty="0" smtClean="0">
              <a:solidFill>
                <a:srgbClr val="0000FF"/>
              </a:solidFill>
              <a:latin typeface="+mj-ea"/>
              <a:ea typeface="+mj-ea"/>
            </a:endParaRPr>
          </a:p>
          <a:p>
            <a:pPr marL="171450" indent="-171450">
              <a:buFont typeface="맑은 고딕" panose="020B0503020000020004" pitchFamily="50" charset="-127"/>
              <a:buChar char="–"/>
            </a:pPr>
            <a:r>
              <a:rPr lang="ko-KR" altLang="en-US" sz="1100" b="1" dirty="0" smtClean="0">
                <a:latin typeface="+mj-ea"/>
                <a:ea typeface="+mj-ea"/>
              </a:rPr>
              <a:t>키 값이 주어지면 인덱스와 </a:t>
            </a:r>
            <a:endParaRPr lang="en-US" altLang="ko-KR" sz="1100" b="1" dirty="0" smtClean="0">
              <a:latin typeface="+mj-ea"/>
              <a:ea typeface="+mj-ea"/>
            </a:endParaRPr>
          </a:p>
          <a:p>
            <a:r>
              <a:rPr lang="ko-KR" altLang="en-US" sz="1100" b="1" dirty="0" smtClean="0">
                <a:latin typeface="+mj-ea"/>
                <a:ea typeface="+mj-ea"/>
              </a:rPr>
              <a:t>    순차 세트를 이용하여 </a:t>
            </a:r>
            <a:endParaRPr lang="en-US" altLang="ko-KR" sz="1100" b="1" dirty="0" smtClean="0">
              <a:latin typeface="+mj-ea"/>
              <a:ea typeface="+mj-ea"/>
            </a:endParaRPr>
          </a:p>
          <a:p>
            <a:r>
              <a:rPr lang="ko-KR" altLang="en-US" sz="1100" b="1" dirty="0" smtClean="0">
                <a:latin typeface="+mj-ea"/>
                <a:ea typeface="+mj-ea"/>
              </a:rPr>
              <a:t>    해당 레코드 접근</a:t>
            </a:r>
            <a:endParaRPr lang="ko-KR" altLang="en-US" sz="1100" b="1" dirty="0">
              <a:latin typeface="+mj-ea"/>
              <a:ea typeface="+mj-ea"/>
            </a:endParaRPr>
          </a:p>
        </p:txBody>
      </p:sp>
      <p:cxnSp>
        <p:nvCxnSpPr>
          <p:cNvPr id="75" name="직선 화살표 연결선 74"/>
          <p:cNvCxnSpPr>
            <a:endCxn id="19" idx="1"/>
          </p:cNvCxnSpPr>
          <p:nvPr/>
        </p:nvCxnSpPr>
        <p:spPr>
          <a:xfrm flipV="1">
            <a:off x="3700060" y="3859251"/>
            <a:ext cx="724227" cy="6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6085981" y="3866021"/>
            <a:ext cx="2781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오른쪽 중괄호 78"/>
          <p:cNvSpPr/>
          <p:nvPr/>
        </p:nvSpPr>
        <p:spPr>
          <a:xfrm rot="10800000">
            <a:off x="1746234" y="2198440"/>
            <a:ext cx="118202" cy="981494"/>
          </a:xfrm>
          <a:prstGeom prst="rightBrace">
            <a:avLst>
              <a:gd name="adj1" fmla="val 0"/>
              <a:gd name="adj2" fmla="val 4889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1188154" y="2495188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+mj-ea"/>
                <a:ea typeface="+mj-ea"/>
              </a:rPr>
              <a:t>인덱스</a:t>
            </a:r>
            <a:endParaRPr lang="en-US" altLang="ko-KR" sz="1100" b="1" dirty="0" smtClean="0">
              <a:latin typeface="+mj-ea"/>
              <a:ea typeface="+mj-ea"/>
            </a:endParaRPr>
          </a:p>
          <a:p>
            <a:pPr algn="ctr"/>
            <a:r>
              <a:rPr lang="ko-KR" altLang="en-US" sz="1100" b="1" dirty="0" smtClean="0">
                <a:latin typeface="+mj-ea"/>
                <a:ea typeface="+mj-ea"/>
              </a:rPr>
              <a:t>세트</a:t>
            </a:r>
            <a:r>
              <a:rPr lang="en-US" altLang="ko-KR" sz="1100" b="1" dirty="0" smtClean="0">
                <a:latin typeface="+mj-ea"/>
                <a:ea typeface="+mj-ea"/>
              </a:rPr>
              <a:t> 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258686" y="3650577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+mj-ea"/>
                <a:ea typeface="+mj-ea"/>
              </a:rPr>
              <a:t>순차</a:t>
            </a:r>
            <a:endParaRPr lang="en-US" altLang="ko-KR" sz="1100" b="1" dirty="0" smtClean="0">
              <a:latin typeface="+mj-ea"/>
              <a:ea typeface="+mj-ea"/>
            </a:endParaRPr>
          </a:p>
          <a:p>
            <a:pPr algn="ctr"/>
            <a:r>
              <a:rPr lang="ko-KR" altLang="en-US" sz="1100" b="1" dirty="0" smtClean="0">
                <a:latin typeface="+mj-ea"/>
                <a:ea typeface="+mj-ea"/>
              </a:rPr>
              <a:t>세트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Changhwa Kim. All rights reserved.                             Gangneung-Wonju National University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57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457200" lvl="1" indent="0">
              <a:buNone/>
              <a:defRPr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457200" lvl="1" indent="0">
              <a:buNone/>
              <a:defRPr/>
            </a:pPr>
            <a:endParaRPr lang="en-US" altLang="ko-KR" sz="1600" dirty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레코드 삽입은 레코드의 이동을 수반</a:t>
            </a:r>
            <a:r>
              <a:rPr lang="en-US" altLang="ko-KR" sz="1600" dirty="0" smtClean="0">
                <a:latin typeface="굴림" panose="020B0600000101010101" pitchFamily="50" charset="-127"/>
              </a:rPr>
              <a:t>. 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∵</a:t>
            </a:r>
            <a:r>
              <a:rPr lang="ko-KR" altLang="en-US" sz="1600" dirty="0" smtClean="0"/>
              <a:t> 제어 구간 내에서 레코드들은 키 값에 따라 물리적 순서를 유지해야 함</a:t>
            </a:r>
            <a:endParaRPr lang="en-US" altLang="ko-KR" sz="1600" dirty="0" smtClean="0"/>
          </a:p>
          <a:p>
            <a:pPr marL="285750" lvl="1">
              <a:buFont typeface="Arial" panose="020B0604020202020204" pitchFamily="34" charset="0"/>
              <a:buChar char="•"/>
              <a:defRPr/>
            </a:pPr>
            <a:endParaRPr lang="en-US" altLang="ko-KR" sz="1600" dirty="0" smtClean="0"/>
          </a:p>
          <a:p>
            <a:pPr marL="285750" lvl="1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/>
              <a:t>레코드 삽입 시 </a:t>
            </a:r>
            <a:r>
              <a:rPr lang="en-US" altLang="ko-KR" sz="1600" b="1" dirty="0" smtClean="0"/>
              <a:t>overflow</a:t>
            </a:r>
            <a:r>
              <a:rPr lang="ko-KR" altLang="en-US" sz="1600" b="1" dirty="0" smtClean="0"/>
              <a:t>가 발생할 때</a:t>
            </a:r>
            <a:endParaRPr lang="en-US" altLang="ko-KR" sz="1600" b="1" dirty="0" smtClean="0"/>
          </a:p>
          <a:p>
            <a:pPr marL="285750" lvl="1">
              <a:buFont typeface="Arial" panose="020B0604020202020204" pitchFamily="34" charset="0"/>
              <a:buChar char="•"/>
              <a:defRPr/>
            </a:pPr>
            <a:endParaRPr lang="en-US" altLang="ko-KR" sz="1600" dirty="0" smtClean="0"/>
          </a:p>
          <a:p>
            <a:pPr marL="342900" lvl="1" indent="-342900">
              <a:buFont typeface="+mj-lt"/>
              <a:buAutoNum type="arabicPeriod"/>
              <a:defRPr/>
            </a:pPr>
            <a:r>
              <a:rPr lang="ko-KR" altLang="en-US" sz="1600" b="1" dirty="0" smtClean="0"/>
              <a:t>제어 구역에 빈 제어 구간이 있는 경우</a:t>
            </a:r>
            <a:r>
              <a:rPr lang="en-US" altLang="ko-KR" sz="1600" b="1" dirty="0"/>
              <a:t> </a:t>
            </a:r>
            <a:r>
              <a:rPr lang="en-US" altLang="ko-KR" sz="1600" b="1" dirty="0" smtClean="0"/>
              <a:t>: 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제어 구간 분할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(control interval split)</a:t>
            </a:r>
            <a:endParaRPr lang="ko-KR" altLang="en-US" sz="1600" b="1" dirty="0">
              <a:solidFill>
                <a:srgbClr val="0000FF"/>
              </a:solidFill>
            </a:endParaRPr>
          </a:p>
          <a:p>
            <a:pPr marL="623888" lvl="1" indent="-358775">
              <a:buNone/>
              <a:defRPr/>
            </a:pPr>
            <a:r>
              <a:rPr lang="en-US" altLang="ko-KR" sz="1600" dirty="0" smtClean="0">
                <a:latin typeface="굴림" panose="020B0600000101010101" pitchFamily="50" charset="-127"/>
              </a:rPr>
              <a:t>1.1 </a:t>
            </a:r>
            <a:r>
              <a:rPr lang="ko-KR" altLang="en-US" sz="1600" dirty="0" smtClean="0">
                <a:latin typeface="굴림" panose="020B0600000101010101" pitchFamily="50" charset="-127"/>
              </a:rPr>
              <a:t>만원이</a:t>
            </a:r>
            <a:r>
              <a:rPr lang="en-US" altLang="ko-KR" sz="1600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dirty="0" smtClean="0">
                <a:latin typeface="굴림" panose="020B0600000101010101" pitchFamily="50" charset="-127"/>
              </a:rPr>
              <a:t>된 제어 구간은 제어 구역 끝에 예비해 둔 빈 제어 구간으로 키 값이 </a:t>
            </a:r>
            <a:r>
              <a:rPr lang="ko-KR" altLang="en-US" sz="1600" dirty="0">
                <a:latin typeface="굴림" panose="020B0600000101010101" pitchFamily="50" charset="-127"/>
              </a:rPr>
              <a:t>큰</a:t>
            </a:r>
            <a:r>
              <a:rPr lang="ko-KR" altLang="en-US" sz="1600" dirty="0" smtClean="0">
                <a:latin typeface="굴림" panose="020B0600000101010101" pitchFamily="50" charset="-127"/>
              </a:rPr>
              <a:t> 레코드들 절반을 이동시켜 분할</a:t>
            </a:r>
            <a:endParaRPr lang="en-US" altLang="ko-KR" sz="1600" dirty="0">
              <a:latin typeface="굴림" panose="020B0600000101010101" pitchFamily="50" charset="-127"/>
            </a:endParaRPr>
          </a:p>
          <a:p>
            <a:pPr marL="623888" lvl="1" indent="-358775">
              <a:buNone/>
              <a:defRPr/>
            </a:pPr>
            <a:r>
              <a:rPr lang="en-US" altLang="ko-KR" sz="1600" dirty="0" smtClean="0">
                <a:latin typeface="굴림" panose="020B0600000101010101" pitchFamily="50" charset="-127"/>
              </a:rPr>
              <a:t>1.2 </a:t>
            </a:r>
            <a:r>
              <a:rPr lang="ko-KR" altLang="en-US" sz="1600" dirty="0" smtClean="0">
                <a:latin typeface="굴림" panose="020B0600000101010101" pitchFamily="50" charset="-127"/>
              </a:rPr>
              <a:t>제어 구간들이 제어 구역 내에서 물리적으로 순차적이지 않더라도 순차 블록의 엔트리들이 이들의 순서를 유지하도록 조정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0" lvl="1" indent="0">
              <a:buNone/>
              <a:defRPr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342900" lvl="1" indent="-342900">
              <a:buFont typeface="+mj-lt"/>
              <a:buAutoNum type="arabicPeriod" startAt="2"/>
              <a:defRPr/>
            </a:pPr>
            <a:r>
              <a:rPr lang="ko-KR" altLang="en-US" sz="1600" b="1" dirty="0" smtClean="0">
                <a:latin typeface="굴림" panose="020B0600000101010101" pitchFamily="50" charset="-127"/>
              </a:rPr>
              <a:t>제어 구역에 빈 제어 구간이 없는 경우 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: 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제어 구역 분할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(control area split)</a:t>
            </a:r>
          </a:p>
          <a:p>
            <a:pPr marL="623888" lvl="1" indent="-358775">
              <a:buNone/>
              <a:defRPr/>
            </a:pPr>
            <a:r>
              <a:rPr lang="en-US" altLang="ko-KR" sz="1600" dirty="0" smtClean="0">
                <a:latin typeface="굴림" panose="020B0600000101010101" pitchFamily="50" charset="-127"/>
              </a:rPr>
              <a:t>2.1 </a:t>
            </a:r>
            <a:r>
              <a:rPr lang="ko-KR" altLang="en-US" sz="1600" dirty="0" smtClean="0">
                <a:latin typeface="굴림" panose="020B0600000101010101" pitchFamily="50" charset="-127"/>
              </a:rPr>
              <a:t>만원이 된 제어 구역의 키 값이 큰 레코드 절반을 파일 끝에 예비해 놓은 빈 제어 구역으로 이동</a:t>
            </a:r>
            <a:endParaRPr lang="en-US" altLang="ko-KR" sz="1600" dirty="0">
              <a:latin typeface="굴림" panose="020B0600000101010101" pitchFamily="50" charset="-127"/>
            </a:endParaRPr>
          </a:p>
          <a:p>
            <a:pPr marL="623888" lvl="1" indent="-358775">
              <a:buNone/>
              <a:defRPr/>
            </a:pPr>
            <a:r>
              <a:rPr lang="en-US" altLang="ko-KR" sz="1600" dirty="0" smtClean="0">
                <a:latin typeface="굴림" panose="020B0600000101010101" pitchFamily="50" charset="-127"/>
              </a:rPr>
              <a:t>2.2 </a:t>
            </a:r>
            <a:r>
              <a:rPr lang="ko-KR" altLang="en-US" sz="1600" dirty="0" smtClean="0">
                <a:latin typeface="굴림" panose="020B0600000101010101" pitchFamily="50" charset="-127"/>
              </a:rPr>
              <a:t>제어 구역이 더 이상 물리적으로 순차적이지 않을 수 있으며 이 경우 순차 세트 체인을 조정하여 제어 구역의 순서를 올바로 유지 </a:t>
            </a:r>
            <a:endParaRPr lang="en-US" altLang="ko-KR" sz="1600" dirty="0">
              <a:latin typeface="굴림" panose="020B0600000101010101" pitchFamily="50" charset="-127"/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ko-KR" sz="1400" dirty="0" smtClean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 smtClean="0">
                <a:latin typeface="굴림" panose="020B0600000101010101" pitchFamily="50" charset="-127"/>
              </a:rPr>
              <a:t>7.3 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VSAM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graphicFrame>
        <p:nvGraphicFramePr>
          <p:cNvPr id="13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042988" y="1412875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1" name="Image" r:id="rId4" imgW="5358730" imgH="3123810" progId="Photoshop.Image.8">
                  <p:embed/>
                </p:oleObj>
              </mc:Choice>
              <mc:Fallback>
                <p:oleObj name="Image" r:id="rId4" imgW="5358730" imgH="3123810" progId="Photoshop.Image.8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12875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직사각형 13"/>
          <p:cNvSpPr/>
          <p:nvPr/>
        </p:nvSpPr>
        <p:spPr bwMode="auto">
          <a:xfrm>
            <a:off x="257961" y="896143"/>
            <a:ext cx="4536229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7.3.2</a:t>
            </a: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VSAM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파일에서의 삽입과 삭제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343908" y="1196434"/>
            <a:ext cx="2779709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삽입 연산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Changhwa Kim. All rights reserved.                             Gangneung-Wonju National University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65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457200" lvl="1" indent="0">
              <a:buNone/>
              <a:defRPr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457200" lvl="1" indent="0">
              <a:buNone/>
              <a:defRPr/>
            </a:pPr>
            <a:endParaRPr lang="en-US" altLang="ko-KR" sz="1600" dirty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레코드 삽입 예 </a:t>
            </a:r>
            <a:r>
              <a:rPr lang="en-US" altLang="ko-KR" sz="1600" dirty="0" smtClean="0">
                <a:latin typeface="굴림" panose="020B0600000101010101" pitchFamily="50" charset="-127"/>
              </a:rPr>
              <a:t>: </a:t>
            </a:r>
            <a:r>
              <a:rPr lang="ko-KR" altLang="en-US" sz="1600" dirty="0" smtClean="0">
                <a:latin typeface="굴림" panose="020B0600000101010101" pitchFamily="50" charset="-127"/>
              </a:rPr>
              <a:t>아래 왼쪽 그림에서 레코드</a:t>
            </a:r>
            <a:r>
              <a:rPr lang="en-US" altLang="ko-KR" sz="1600" dirty="0" smtClean="0">
                <a:latin typeface="굴림" panose="020B0600000101010101" pitchFamily="50" charset="-127"/>
              </a:rPr>
              <a:t> 52, 54</a:t>
            </a:r>
            <a:r>
              <a:rPr lang="ko-KR" altLang="en-US" sz="1600" dirty="0" smtClean="0">
                <a:latin typeface="굴림" panose="020B0600000101010101" pitchFamily="50" charset="-127"/>
              </a:rPr>
              <a:t>를</a:t>
            </a:r>
            <a:r>
              <a:rPr lang="en-US" altLang="ko-KR" sz="1600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dirty="0" smtClean="0">
                <a:latin typeface="굴림" panose="020B0600000101010101" pitchFamily="50" charset="-127"/>
              </a:rPr>
              <a:t>차례로 삽입  </a:t>
            </a:r>
            <a:endParaRPr lang="en-US" altLang="ko-KR" sz="1600" dirty="0">
              <a:latin typeface="굴림" panose="020B0600000101010101" pitchFamily="50" charset="-127"/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ko-KR" sz="1400" dirty="0" smtClean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 smtClean="0">
                <a:latin typeface="굴림" panose="020B0600000101010101" pitchFamily="50" charset="-127"/>
              </a:rPr>
              <a:t>7.3 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VSAM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graphicFrame>
        <p:nvGraphicFramePr>
          <p:cNvPr id="13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042988" y="1412875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3" name="Image" r:id="rId4" imgW="5358730" imgH="3123810" progId="Photoshop.Image.8">
                  <p:embed/>
                </p:oleObj>
              </mc:Choice>
              <mc:Fallback>
                <p:oleObj name="Image" r:id="rId4" imgW="5358730" imgH="3123810" progId="Photoshop.Image.8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12875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직사각형 13"/>
          <p:cNvSpPr/>
          <p:nvPr/>
        </p:nvSpPr>
        <p:spPr bwMode="auto">
          <a:xfrm>
            <a:off x="257961" y="896143"/>
            <a:ext cx="4536229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7.3.2</a:t>
            </a: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VSAM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파일에서의 삽입과 삭제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343908" y="1196434"/>
            <a:ext cx="2779709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삽입 연산</a:t>
            </a:r>
            <a:r>
              <a:rPr lang="en-US" altLang="ko-KR" sz="1400" b="1" smtClean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56605"/>
              </p:ext>
            </p:extLst>
          </p:nvPr>
        </p:nvGraphicFramePr>
        <p:xfrm>
          <a:off x="964682" y="2831394"/>
          <a:ext cx="1712009" cy="295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01">
                  <a:extLst>
                    <a:ext uri="{9D8B030D-6E8A-4147-A177-3AD203B41FA5}">
                      <a16:colId xmlns:a16="http://schemas.microsoft.com/office/drawing/2014/main" val="1663258305"/>
                    </a:ext>
                  </a:extLst>
                </a:gridCol>
                <a:gridCol w="214001">
                  <a:extLst>
                    <a:ext uri="{9D8B030D-6E8A-4147-A177-3AD203B41FA5}">
                      <a16:colId xmlns:a16="http://schemas.microsoft.com/office/drawing/2014/main" val="3391232355"/>
                    </a:ext>
                  </a:extLst>
                </a:gridCol>
                <a:gridCol w="214001">
                  <a:extLst>
                    <a:ext uri="{9D8B030D-6E8A-4147-A177-3AD203B41FA5}">
                      <a16:colId xmlns:a16="http://schemas.microsoft.com/office/drawing/2014/main" val="1647628777"/>
                    </a:ext>
                  </a:extLst>
                </a:gridCol>
                <a:gridCol w="214001">
                  <a:extLst>
                    <a:ext uri="{9D8B030D-6E8A-4147-A177-3AD203B41FA5}">
                      <a16:colId xmlns:a16="http://schemas.microsoft.com/office/drawing/2014/main" val="1183067059"/>
                    </a:ext>
                  </a:extLst>
                </a:gridCol>
                <a:gridCol w="214001">
                  <a:extLst>
                    <a:ext uri="{9D8B030D-6E8A-4147-A177-3AD203B41FA5}">
                      <a16:colId xmlns:a16="http://schemas.microsoft.com/office/drawing/2014/main" val="2989168293"/>
                    </a:ext>
                  </a:extLst>
                </a:gridCol>
                <a:gridCol w="214001">
                  <a:extLst>
                    <a:ext uri="{9D8B030D-6E8A-4147-A177-3AD203B41FA5}">
                      <a16:colId xmlns:a16="http://schemas.microsoft.com/office/drawing/2014/main" val="2476936470"/>
                    </a:ext>
                  </a:extLst>
                </a:gridCol>
                <a:gridCol w="214001">
                  <a:extLst>
                    <a:ext uri="{9D8B030D-6E8A-4147-A177-3AD203B41FA5}">
                      <a16:colId xmlns:a16="http://schemas.microsoft.com/office/drawing/2014/main" val="2795447015"/>
                    </a:ext>
                  </a:extLst>
                </a:gridCol>
                <a:gridCol w="107001">
                  <a:extLst>
                    <a:ext uri="{9D8B030D-6E8A-4147-A177-3AD203B41FA5}">
                      <a16:colId xmlns:a16="http://schemas.microsoft.com/office/drawing/2014/main" val="3443568888"/>
                    </a:ext>
                  </a:extLst>
                </a:gridCol>
                <a:gridCol w="107001">
                  <a:extLst>
                    <a:ext uri="{9D8B030D-6E8A-4147-A177-3AD203B41FA5}">
                      <a16:colId xmlns:a16="http://schemas.microsoft.com/office/drawing/2014/main" val="3121997223"/>
                    </a:ext>
                  </a:extLst>
                </a:gridCol>
              </a:tblGrid>
              <a:tr h="295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•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•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•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FS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•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•</a:t>
                      </a:r>
                      <a:endParaRPr lang="ko-KR" altLang="en-US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841851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763711"/>
              </p:ext>
            </p:extLst>
          </p:nvPr>
        </p:nvGraphicFramePr>
        <p:xfrm>
          <a:off x="964682" y="3511382"/>
          <a:ext cx="235011" cy="881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11">
                  <a:extLst>
                    <a:ext uri="{9D8B030D-6E8A-4147-A177-3AD203B41FA5}">
                      <a16:colId xmlns:a16="http://schemas.microsoft.com/office/drawing/2014/main" val="1663258305"/>
                    </a:ext>
                  </a:extLst>
                </a:gridCol>
              </a:tblGrid>
              <a:tr h="220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841851"/>
                  </a:ext>
                </a:extLst>
              </a:tr>
              <a:tr h="220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154167"/>
                  </a:ext>
                </a:extLst>
              </a:tr>
              <a:tr h="220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55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921319"/>
                  </a:ext>
                </a:extLst>
              </a:tr>
              <a:tr h="22046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637663"/>
                  </a:ext>
                </a:extLst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259191"/>
              </p:ext>
            </p:extLst>
          </p:nvPr>
        </p:nvGraphicFramePr>
        <p:xfrm>
          <a:off x="1468884" y="3511382"/>
          <a:ext cx="235011" cy="881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11">
                  <a:extLst>
                    <a:ext uri="{9D8B030D-6E8A-4147-A177-3AD203B41FA5}">
                      <a16:colId xmlns:a16="http://schemas.microsoft.com/office/drawing/2014/main" val="1663258305"/>
                    </a:ext>
                  </a:extLst>
                </a:gridCol>
              </a:tblGrid>
              <a:tr h="220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56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841851"/>
                  </a:ext>
                </a:extLst>
              </a:tr>
              <a:tr h="220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57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154167"/>
                  </a:ext>
                </a:extLst>
              </a:tr>
              <a:tr h="220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921319"/>
                  </a:ext>
                </a:extLst>
              </a:tr>
              <a:tr h="220463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637663"/>
                  </a:ext>
                </a:extLst>
              </a:tr>
            </a:tbl>
          </a:graphicData>
        </a:graphic>
      </p:graphicFrame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029625"/>
              </p:ext>
            </p:extLst>
          </p:nvPr>
        </p:nvGraphicFramePr>
        <p:xfrm>
          <a:off x="1937477" y="3511382"/>
          <a:ext cx="235011" cy="881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11">
                  <a:extLst>
                    <a:ext uri="{9D8B030D-6E8A-4147-A177-3AD203B41FA5}">
                      <a16:colId xmlns:a16="http://schemas.microsoft.com/office/drawing/2014/main" val="1663258305"/>
                    </a:ext>
                  </a:extLst>
                </a:gridCol>
              </a:tblGrid>
              <a:tr h="220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841851"/>
                  </a:ext>
                </a:extLst>
              </a:tr>
              <a:tr h="220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65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154167"/>
                  </a:ext>
                </a:extLst>
              </a:tr>
              <a:tr h="22046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921319"/>
                  </a:ext>
                </a:extLst>
              </a:tr>
              <a:tr h="22046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637663"/>
                  </a:ext>
                </a:extLst>
              </a:tr>
            </a:tbl>
          </a:graphicData>
        </a:graphic>
      </p:graphicFrame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571308"/>
              </p:ext>
            </p:extLst>
          </p:nvPr>
        </p:nvGraphicFramePr>
        <p:xfrm>
          <a:off x="2441679" y="3511382"/>
          <a:ext cx="235011" cy="881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11">
                  <a:extLst>
                    <a:ext uri="{9D8B030D-6E8A-4147-A177-3AD203B41FA5}">
                      <a16:colId xmlns:a16="http://schemas.microsoft.com/office/drawing/2014/main" val="1663258305"/>
                    </a:ext>
                  </a:extLst>
                </a:gridCol>
              </a:tblGrid>
              <a:tr h="220463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841851"/>
                  </a:ext>
                </a:extLst>
              </a:tr>
              <a:tr h="220463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154167"/>
                  </a:ext>
                </a:extLst>
              </a:tr>
              <a:tr h="220463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921319"/>
                  </a:ext>
                </a:extLst>
              </a:tr>
              <a:tr h="220463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637663"/>
                  </a:ext>
                </a:extLst>
              </a:tr>
            </a:tbl>
          </a:graphicData>
        </a:graphic>
      </p:graphicFrame>
      <p:cxnSp>
        <p:nvCxnSpPr>
          <p:cNvPr id="82" name="직선 화살표 연결선 81"/>
          <p:cNvCxnSpPr/>
          <p:nvPr/>
        </p:nvCxnSpPr>
        <p:spPr>
          <a:xfrm flipH="1">
            <a:off x="1082187" y="2503811"/>
            <a:ext cx="91780" cy="327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H="1">
            <a:off x="1091713" y="2978927"/>
            <a:ext cx="195696" cy="53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H="1">
            <a:off x="1516228" y="2978927"/>
            <a:ext cx="195696" cy="53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H="1">
            <a:off x="2020621" y="2978927"/>
            <a:ext cx="120246" cy="53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H="1">
            <a:off x="2514850" y="2985697"/>
            <a:ext cx="45436" cy="525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오른쪽 중괄호 86"/>
          <p:cNvSpPr/>
          <p:nvPr/>
        </p:nvSpPr>
        <p:spPr>
          <a:xfrm rot="5400000">
            <a:off x="1742792" y="3691859"/>
            <a:ext cx="143504" cy="1724293"/>
          </a:xfrm>
          <a:prstGeom prst="rightBrace">
            <a:avLst>
              <a:gd name="adj1" fmla="val 0"/>
              <a:gd name="adj2" fmla="val 4889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1349165" y="4683071"/>
            <a:ext cx="9797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+mj-ea"/>
                <a:ea typeface="+mj-ea"/>
              </a:rPr>
              <a:t>제어 구역 </a:t>
            </a:r>
            <a:r>
              <a:rPr lang="en-US" altLang="ko-KR" sz="1100" b="1" dirty="0" smtClean="0">
                <a:latin typeface="+mj-ea"/>
                <a:ea typeface="+mj-ea"/>
              </a:rPr>
              <a:t>1 </a:t>
            </a:r>
            <a:endParaRPr lang="ko-KR" altLang="en-US" sz="1100" b="1" dirty="0">
              <a:latin typeface="+mj-ea"/>
              <a:ea typeface="+mj-ea"/>
            </a:endParaRPr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2617937" y="2985697"/>
            <a:ext cx="359192" cy="5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585532"/>
              </p:ext>
            </p:extLst>
          </p:nvPr>
        </p:nvGraphicFramePr>
        <p:xfrm>
          <a:off x="3656607" y="2831394"/>
          <a:ext cx="1712009" cy="295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01">
                  <a:extLst>
                    <a:ext uri="{9D8B030D-6E8A-4147-A177-3AD203B41FA5}">
                      <a16:colId xmlns:a16="http://schemas.microsoft.com/office/drawing/2014/main" val="1663258305"/>
                    </a:ext>
                  </a:extLst>
                </a:gridCol>
                <a:gridCol w="214001">
                  <a:extLst>
                    <a:ext uri="{9D8B030D-6E8A-4147-A177-3AD203B41FA5}">
                      <a16:colId xmlns:a16="http://schemas.microsoft.com/office/drawing/2014/main" val="3391232355"/>
                    </a:ext>
                  </a:extLst>
                </a:gridCol>
                <a:gridCol w="214001">
                  <a:extLst>
                    <a:ext uri="{9D8B030D-6E8A-4147-A177-3AD203B41FA5}">
                      <a16:colId xmlns:a16="http://schemas.microsoft.com/office/drawing/2014/main" val="1647628777"/>
                    </a:ext>
                  </a:extLst>
                </a:gridCol>
                <a:gridCol w="214001">
                  <a:extLst>
                    <a:ext uri="{9D8B030D-6E8A-4147-A177-3AD203B41FA5}">
                      <a16:colId xmlns:a16="http://schemas.microsoft.com/office/drawing/2014/main" val="1183067059"/>
                    </a:ext>
                  </a:extLst>
                </a:gridCol>
                <a:gridCol w="214001">
                  <a:extLst>
                    <a:ext uri="{9D8B030D-6E8A-4147-A177-3AD203B41FA5}">
                      <a16:colId xmlns:a16="http://schemas.microsoft.com/office/drawing/2014/main" val="2989168293"/>
                    </a:ext>
                  </a:extLst>
                </a:gridCol>
                <a:gridCol w="214001">
                  <a:extLst>
                    <a:ext uri="{9D8B030D-6E8A-4147-A177-3AD203B41FA5}">
                      <a16:colId xmlns:a16="http://schemas.microsoft.com/office/drawing/2014/main" val="2476936470"/>
                    </a:ext>
                  </a:extLst>
                </a:gridCol>
                <a:gridCol w="214001">
                  <a:extLst>
                    <a:ext uri="{9D8B030D-6E8A-4147-A177-3AD203B41FA5}">
                      <a16:colId xmlns:a16="http://schemas.microsoft.com/office/drawing/2014/main" val="2795447015"/>
                    </a:ext>
                  </a:extLst>
                </a:gridCol>
                <a:gridCol w="107001">
                  <a:extLst>
                    <a:ext uri="{9D8B030D-6E8A-4147-A177-3AD203B41FA5}">
                      <a16:colId xmlns:a16="http://schemas.microsoft.com/office/drawing/2014/main" val="3443568888"/>
                    </a:ext>
                  </a:extLst>
                </a:gridCol>
                <a:gridCol w="107001">
                  <a:extLst>
                    <a:ext uri="{9D8B030D-6E8A-4147-A177-3AD203B41FA5}">
                      <a16:colId xmlns:a16="http://schemas.microsoft.com/office/drawing/2014/main" val="3121997223"/>
                    </a:ext>
                  </a:extLst>
                </a:gridCol>
              </a:tblGrid>
              <a:tr h="295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•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•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•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FS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•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•</a:t>
                      </a:r>
                      <a:endParaRPr lang="ko-KR" altLang="en-US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841851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956893"/>
              </p:ext>
            </p:extLst>
          </p:nvPr>
        </p:nvGraphicFramePr>
        <p:xfrm>
          <a:off x="3656607" y="3511382"/>
          <a:ext cx="235011" cy="881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11">
                  <a:extLst>
                    <a:ext uri="{9D8B030D-6E8A-4147-A177-3AD203B41FA5}">
                      <a16:colId xmlns:a16="http://schemas.microsoft.com/office/drawing/2014/main" val="1663258305"/>
                    </a:ext>
                  </a:extLst>
                </a:gridCol>
              </a:tblGrid>
              <a:tr h="220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841851"/>
                  </a:ext>
                </a:extLst>
              </a:tr>
              <a:tr h="220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52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154167"/>
                  </a:ext>
                </a:extLst>
              </a:tr>
              <a:tr h="220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921319"/>
                  </a:ext>
                </a:extLst>
              </a:tr>
              <a:tr h="220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55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6637663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747782"/>
              </p:ext>
            </p:extLst>
          </p:nvPr>
        </p:nvGraphicFramePr>
        <p:xfrm>
          <a:off x="4160809" y="3511382"/>
          <a:ext cx="235011" cy="881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11">
                  <a:extLst>
                    <a:ext uri="{9D8B030D-6E8A-4147-A177-3AD203B41FA5}">
                      <a16:colId xmlns:a16="http://schemas.microsoft.com/office/drawing/2014/main" val="1663258305"/>
                    </a:ext>
                  </a:extLst>
                </a:gridCol>
              </a:tblGrid>
              <a:tr h="220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56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841851"/>
                  </a:ext>
                </a:extLst>
              </a:tr>
              <a:tr h="220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57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154167"/>
                  </a:ext>
                </a:extLst>
              </a:tr>
              <a:tr h="220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921319"/>
                  </a:ext>
                </a:extLst>
              </a:tr>
              <a:tr h="220463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637663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663516"/>
              </p:ext>
            </p:extLst>
          </p:nvPr>
        </p:nvGraphicFramePr>
        <p:xfrm>
          <a:off x="4629402" y="3511382"/>
          <a:ext cx="235011" cy="881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11">
                  <a:extLst>
                    <a:ext uri="{9D8B030D-6E8A-4147-A177-3AD203B41FA5}">
                      <a16:colId xmlns:a16="http://schemas.microsoft.com/office/drawing/2014/main" val="1663258305"/>
                    </a:ext>
                  </a:extLst>
                </a:gridCol>
              </a:tblGrid>
              <a:tr h="220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841851"/>
                  </a:ext>
                </a:extLst>
              </a:tr>
              <a:tr h="220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65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154167"/>
                  </a:ext>
                </a:extLst>
              </a:tr>
              <a:tr h="22046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921319"/>
                  </a:ext>
                </a:extLst>
              </a:tr>
              <a:tr h="22046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637663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908099"/>
              </p:ext>
            </p:extLst>
          </p:nvPr>
        </p:nvGraphicFramePr>
        <p:xfrm>
          <a:off x="5133604" y="3511382"/>
          <a:ext cx="235011" cy="881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11">
                  <a:extLst>
                    <a:ext uri="{9D8B030D-6E8A-4147-A177-3AD203B41FA5}">
                      <a16:colId xmlns:a16="http://schemas.microsoft.com/office/drawing/2014/main" val="1663258305"/>
                    </a:ext>
                  </a:extLst>
                </a:gridCol>
              </a:tblGrid>
              <a:tr h="220463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841851"/>
                  </a:ext>
                </a:extLst>
              </a:tr>
              <a:tr h="220463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154167"/>
                  </a:ext>
                </a:extLst>
              </a:tr>
              <a:tr h="220463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921319"/>
                  </a:ext>
                </a:extLst>
              </a:tr>
              <a:tr h="220463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637663"/>
                  </a:ext>
                </a:extLst>
              </a:tr>
            </a:tbl>
          </a:graphicData>
        </a:graphic>
      </p:graphicFrame>
      <p:cxnSp>
        <p:nvCxnSpPr>
          <p:cNvPr id="27" name="직선 화살표 연결선 26"/>
          <p:cNvCxnSpPr/>
          <p:nvPr/>
        </p:nvCxnSpPr>
        <p:spPr>
          <a:xfrm flipH="1">
            <a:off x="3774112" y="2503811"/>
            <a:ext cx="91780" cy="327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3783638" y="2978927"/>
            <a:ext cx="195696" cy="53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4208153" y="2978927"/>
            <a:ext cx="195696" cy="53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4712546" y="2978927"/>
            <a:ext cx="120246" cy="53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5206775" y="2985697"/>
            <a:ext cx="45436" cy="525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오른쪽 중괄호 31"/>
          <p:cNvSpPr/>
          <p:nvPr/>
        </p:nvSpPr>
        <p:spPr>
          <a:xfrm rot="5400000">
            <a:off x="4434717" y="3691859"/>
            <a:ext cx="143504" cy="1724293"/>
          </a:xfrm>
          <a:prstGeom prst="rightBrace">
            <a:avLst>
              <a:gd name="adj1" fmla="val 0"/>
              <a:gd name="adj2" fmla="val 4889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041090" y="4683071"/>
            <a:ext cx="9797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+mj-ea"/>
                <a:ea typeface="+mj-ea"/>
              </a:rPr>
              <a:t>제어 구역 </a:t>
            </a:r>
            <a:r>
              <a:rPr lang="en-US" altLang="ko-KR" sz="1100" b="1" dirty="0" smtClean="0">
                <a:latin typeface="+mj-ea"/>
                <a:ea typeface="+mj-ea"/>
              </a:rPr>
              <a:t>1 </a:t>
            </a:r>
            <a:endParaRPr lang="ko-KR" altLang="en-US" sz="1100" b="1" dirty="0">
              <a:latin typeface="+mj-ea"/>
              <a:ea typeface="+mj-ea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5309862" y="2985697"/>
            <a:ext cx="359192" cy="5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963543"/>
              </p:ext>
            </p:extLst>
          </p:nvPr>
        </p:nvGraphicFramePr>
        <p:xfrm>
          <a:off x="6118995" y="2831394"/>
          <a:ext cx="1712009" cy="295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01">
                  <a:extLst>
                    <a:ext uri="{9D8B030D-6E8A-4147-A177-3AD203B41FA5}">
                      <a16:colId xmlns:a16="http://schemas.microsoft.com/office/drawing/2014/main" val="1663258305"/>
                    </a:ext>
                  </a:extLst>
                </a:gridCol>
                <a:gridCol w="214001">
                  <a:extLst>
                    <a:ext uri="{9D8B030D-6E8A-4147-A177-3AD203B41FA5}">
                      <a16:colId xmlns:a16="http://schemas.microsoft.com/office/drawing/2014/main" val="3391232355"/>
                    </a:ext>
                  </a:extLst>
                </a:gridCol>
                <a:gridCol w="214001">
                  <a:extLst>
                    <a:ext uri="{9D8B030D-6E8A-4147-A177-3AD203B41FA5}">
                      <a16:colId xmlns:a16="http://schemas.microsoft.com/office/drawing/2014/main" val="1647628777"/>
                    </a:ext>
                  </a:extLst>
                </a:gridCol>
                <a:gridCol w="214001">
                  <a:extLst>
                    <a:ext uri="{9D8B030D-6E8A-4147-A177-3AD203B41FA5}">
                      <a16:colId xmlns:a16="http://schemas.microsoft.com/office/drawing/2014/main" val="1183067059"/>
                    </a:ext>
                  </a:extLst>
                </a:gridCol>
                <a:gridCol w="214001">
                  <a:extLst>
                    <a:ext uri="{9D8B030D-6E8A-4147-A177-3AD203B41FA5}">
                      <a16:colId xmlns:a16="http://schemas.microsoft.com/office/drawing/2014/main" val="2989168293"/>
                    </a:ext>
                  </a:extLst>
                </a:gridCol>
                <a:gridCol w="214001">
                  <a:extLst>
                    <a:ext uri="{9D8B030D-6E8A-4147-A177-3AD203B41FA5}">
                      <a16:colId xmlns:a16="http://schemas.microsoft.com/office/drawing/2014/main" val="2476936470"/>
                    </a:ext>
                  </a:extLst>
                </a:gridCol>
                <a:gridCol w="214001">
                  <a:extLst>
                    <a:ext uri="{9D8B030D-6E8A-4147-A177-3AD203B41FA5}">
                      <a16:colId xmlns:a16="http://schemas.microsoft.com/office/drawing/2014/main" val="2795447015"/>
                    </a:ext>
                  </a:extLst>
                </a:gridCol>
                <a:gridCol w="107001">
                  <a:extLst>
                    <a:ext uri="{9D8B030D-6E8A-4147-A177-3AD203B41FA5}">
                      <a16:colId xmlns:a16="http://schemas.microsoft.com/office/drawing/2014/main" val="3443568888"/>
                    </a:ext>
                  </a:extLst>
                </a:gridCol>
                <a:gridCol w="107001">
                  <a:extLst>
                    <a:ext uri="{9D8B030D-6E8A-4147-A177-3AD203B41FA5}">
                      <a16:colId xmlns:a16="http://schemas.microsoft.com/office/drawing/2014/main" val="3121997223"/>
                    </a:ext>
                  </a:extLst>
                </a:gridCol>
              </a:tblGrid>
              <a:tr h="295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•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•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•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•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•</a:t>
                      </a:r>
                      <a:endParaRPr lang="ko-KR" altLang="en-US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841851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883713"/>
              </p:ext>
            </p:extLst>
          </p:nvPr>
        </p:nvGraphicFramePr>
        <p:xfrm>
          <a:off x="6118995" y="3511382"/>
          <a:ext cx="235011" cy="881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11">
                  <a:extLst>
                    <a:ext uri="{9D8B030D-6E8A-4147-A177-3AD203B41FA5}">
                      <a16:colId xmlns:a16="http://schemas.microsoft.com/office/drawing/2014/main" val="1663258305"/>
                    </a:ext>
                  </a:extLst>
                </a:gridCol>
              </a:tblGrid>
              <a:tr h="220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841851"/>
                  </a:ext>
                </a:extLst>
              </a:tr>
              <a:tr h="220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52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154167"/>
                  </a:ext>
                </a:extLst>
              </a:tr>
              <a:tr h="22046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921319"/>
                  </a:ext>
                </a:extLst>
              </a:tr>
              <a:tr h="22046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637663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747782"/>
              </p:ext>
            </p:extLst>
          </p:nvPr>
        </p:nvGraphicFramePr>
        <p:xfrm>
          <a:off x="6623197" y="3511382"/>
          <a:ext cx="235011" cy="881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11">
                  <a:extLst>
                    <a:ext uri="{9D8B030D-6E8A-4147-A177-3AD203B41FA5}">
                      <a16:colId xmlns:a16="http://schemas.microsoft.com/office/drawing/2014/main" val="1663258305"/>
                    </a:ext>
                  </a:extLst>
                </a:gridCol>
              </a:tblGrid>
              <a:tr h="220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56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841851"/>
                  </a:ext>
                </a:extLst>
              </a:tr>
              <a:tr h="220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57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154167"/>
                  </a:ext>
                </a:extLst>
              </a:tr>
              <a:tr h="220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921319"/>
                  </a:ext>
                </a:extLst>
              </a:tr>
              <a:tr h="220463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637663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663516"/>
              </p:ext>
            </p:extLst>
          </p:nvPr>
        </p:nvGraphicFramePr>
        <p:xfrm>
          <a:off x="7091790" y="3511382"/>
          <a:ext cx="235011" cy="881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11">
                  <a:extLst>
                    <a:ext uri="{9D8B030D-6E8A-4147-A177-3AD203B41FA5}">
                      <a16:colId xmlns:a16="http://schemas.microsoft.com/office/drawing/2014/main" val="1663258305"/>
                    </a:ext>
                  </a:extLst>
                </a:gridCol>
              </a:tblGrid>
              <a:tr h="220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841851"/>
                  </a:ext>
                </a:extLst>
              </a:tr>
              <a:tr h="220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65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154167"/>
                  </a:ext>
                </a:extLst>
              </a:tr>
              <a:tr h="22046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921319"/>
                  </a:ext>
                </a:extLst>
              </a:tr>
              <a:tr h="22046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637663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65075"/>
              </p:ext>
            </p:extLst>
          </p:nvPr>
        </p:nvGraphicFramePr>
        <p:xfrm>
          <a:off x="7595992" y="3511382"/>
          <a:ext cx="235011" cy="881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11">
                  <a:extLst>
                    <a:ext uri="{9D8B030D-6E8A-4147-A177-3AD203B41FA5}">
                      <a16:colId xmlns:a16="http://schemas.microsoft.com/office/drawing/2014/main" val="1663258305"/>
                    </a:ext>
                  </a:extLst>
                </a:gridCol>
              </a:tblGrid>
              <a:tr h="220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841851"/>
                  </a:ext>
                </a:extLst>
              </a:tr>
              <a:tr h="220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54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154167"/>
                  </a:ext>
                </a:extLst>
              </a:tr>
              <a:tr h="220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55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921319"/>
                  </a:ext>
                </a:extLst>
              </a:tr>
              <a:tr h="22046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6637663"/>
                  </a:ext>
                </a:extLst>
              </a:tr>
            </a:tbl>
          </a:graphicData>
        </a:graphic>
      </p:graphicFrame>
      <p:cxnSp>
        <p:nvCxnSpPr>
          <p:cNvPr id="42" name="직선 화살표 연결선 41"/>
          <p:cNvCxnSpPr/>
          <p:nvPr/>
        </p:nvCxnSpPr>
        <p:spPr>
          <a:xfrm flipH="1">
            <a:off x="6236500" y="2503811"/>
            <a:ext cx="91780" cy="327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6246026" y="2978927"/>
            <a:ext cx="195696" cy="53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6735939" y="2985697"/>
            <a:ext cx="567447" cy="525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7192084" y="2985697"/>
            <a:ext cx="477372" cy="525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6858820" y="2980934"/>
            <a:ext cx="840702" cy="525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오른쪽 중괄호 46"/>
          <p:cNvSpPr/>
          <p:nvPr/>
        </p:nvSpPr>
        <p:spPr>
          <a:xfrm rot="5400000">
            <a:off x="6897105" y="3691859"/>
            <a:ext cx="143504" cy="1724293"/>
          </a:xfrm>
          <a:prstGeom prst="rightBrace">
            <a:avLst>
              <a:gd name="adj1" fmla="val 0"/>
              <a:gd name="adj2" fmla="val 4889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503478" y="4683071"/>
            <a:ext cx="9797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+mj-ea"/>
                <a:ea typeface="+mj-ea"/>
              </a:rPr>
              <a:t>제어 구역 </a:t>
            </a:r>
            <a:r>
              <a:rPr lang="en-US" altLang="ko-KR" sz="1100" b="1" dirty="0" smtClean="0">
                <a:latin typeface="+mj-ea"/>
                <a:ea typeface="+mj-ea"/>
              </a:rPr>
              <a:t>1 </a:t>
            </a:r>
            <a:endParaRPr lang="ko-KR" altLang="en-US" sz="1100" b="1" dirty="0">
              <a:latin typeface="+mj-ea"/>
              <a:ea typeface="+mj-ea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7772250" y="2985697"/>
            <a:ext cx="359192" cy="5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오른쪽 화살표 3"/>
          <p:cNvSpPr/>
          <p:nvPr/>
        </p:nvSpPr>
        <p:spPr>
          <a:xfrm>
            <a:off x="3022052" y="3341406"/>
            <a:ext cx="373788" cy="29910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오른쪽 화살표 50"/>
          <p:cNvSpPr/>
          <p:nvPr/>
        </p:nvSpPr>
        <p:spPr>
          <a:xfrm>
            <a:off x="5572641" y="3341406"/>
            <a:ext cx="373788" cy="29910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Changhwa Kim. All rights reserved.                             Gangneung-Wonju National University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5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457200" lvl="1" indent="0">
              <a:buNone/>
              <a:defRPr/>
            </a:pP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457200" lvl="1" indent="0">
              <a:buNone/>
              <a:defRPr/>
            </a:pPr>
            <a:endParaRPr lang="en-US" altLang="ko-KR" sz="1600" dirty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latin typeface="굴림" panose="020B0600000101010101" pitchFamily="50" charset="-127"/>
              </a:rPr>
              <a:t>레코드 삭제는 물리적 삭제를 수행</a:t>
            </a:r>
            <a:endParaRPr lang="en-US" altLang="ko-KR" sz="1600" dirty="0" smtClean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endParaRPr lang="en-US" altLang="ko-KR" sz="1600" dirty="0" smtClean="0"/>
          </a:p>
          <a:p>
            <a:pPr marL="285750" lvl="1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/>
              <a:t>레코드 삭제 후 제어 구간에 남아 있는 레코드들의 물리적 순차성을 유지하기 위해 레코드 이동</a:t>
            </a:r>
            <a:endParaRPr lang="en-US" altLang="ko-KR" sz="1600" dirty="0" smtClean="0"/>
          </a:p>
          <a:p>
            <a:pPr marL="285750" lvl="1">
              <a:buFont typeface="Arial" panose="020B0604020202020204" pitchFamily="34" charset="0"/>
              <a:buChar char="•"/>
              <a:defRPr/>
            </a:pPr>
            <a:endParaRPr lang="en-US" altLang="ko-KR" sz="1600" dirty="0" smtClean="0"/>
          </a:p>
          <a:p>
            <a:pPr marL="285750" lvl="1"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/>
              <a:t>가장 큰 키 값을 갖는 레코드 삭제의 경우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레코드 이동은 없으나 제어 구역에 대한 순차 블록 엔트리의 키 값을 변경해야 하며 인덱스 세트까지 연쇄적으로 변경해야 할 경우도 있음</a:t>
            </a:r>
            <a:endParaRPr lang="en-US" altLang="ko-KR" sz="1600" dirty="0" smtClean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ko-KR" sz="1400" dirty="0" smtClean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 smtClean="0">
                <a:latin typeface="굴림" panose="020B0600000101010101" pitchFamily="50" charset="-127"/>
              </a:rPr>
              <a:t>7.3 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VSAM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graphicFrame>
        <p:nvGraphicFramePr>
          <p:cNvPr id="13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042988" y="1412875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5" name="Image" r:id="rId4" imgW="5358730" imgH="3123810" progId="Photoshop.Image.8">
                  <p:embed/>
                </p:oleObj>
              </mc:Choice>
              <mc:Fallback>
                <p:oleObj name="Image" r:id="rId4" imgW="5358730" imgH="3123810" progId="Photoshop.Image.8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12875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직사각형 13"/>
          <p:cNvSpPr/>
          <p:nvPr/>
        </p:nvSpPr>
        <p:spPr bwMode="auto">
          <a:xfrm>
            <a:off x="257961" y="896143"/>
            <a:ext cx="4536229" cy="341313"/>
          </a:xfrm>
          <a:prstGeom prst="rect">
            <a:avLst/>
          </a:prstGeom>
          <a:solidFill>
            <a:srgbClr val="0033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85725" algn="just" eaLnBrk="1" latinLnBrk="1" hangingPunct="1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7.3.2</a:t>
            </a:r>
            <a:r>
              <a:rPr lang="en-US" altLang="ko-KR" i="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VSAM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파일에서의 삽입과 삭제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343908" y="1196434"/>
            <a:ext cx="2779709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삭제 연산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Changhwa Kim. All rights reserved.                             Gangneung-Wonju National University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99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754915446"/>
              </p:ext>
            </p:extLst>
          </p:nvPr>
        </p:nvGraphicFramePr>
        <p:xfrm>
          <a:off x="1755616" y="2045456"/>
          <a:ext cx="4195604" cy="4258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" name="Image" r:id="rId4" imgW="6311111" imgH="7707937" progId="Photoshop.Image.8">
                  <p:embed/>
                </p:oleObj>
              </mc:Choice>
              <mc:Fallback>
                <p:oleObj name="Image" r:id="rId4" imgW="6311111" imgH="7707937" progId="Photoshop.Image.8">
                  <p:embed/>
                  <p:pic>
                    <p:nvPicPr>
                      <p:cNvPr id="717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616" y="2045456"/>
                        <a:ext cx="4195604" cy="4258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400" b="1" i="0" dirty="0" smtClean="0">
              <a:latin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err="1" smtClean="0">
                <a:latin typeface="굴림" panose="020B0600000101010101" pitchFamily="50" charset="-127"/>
              </a:rPr>
              <a:t>인덱스된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 순차 파일과 인덱스는 모두 블록들로 구성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68313" indent="-285750">
              <a:buFont typeface="굴림" panose="020B0600000101010101" pitchFamily="50" charset="-127"/>
              <a:buChar char="–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인덱스</a:t>
            </a:r>
            <a:r>
              <a:rPr lang="en-US" altLang="ko-KR" sz="1400" b="1" dirty="0">
                <a:latin typeface="굴림" panose="020B0600000101010101" pitchFamily="50" charset="-127"/>
              </a:rPr>
              <a:t>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: 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인덱스 블록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(index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block)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들로 구성된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트리 구조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68313" indent="-285750">
              <a:buFont typeface="굴림" panose="020B0600000101010101" pitchFamily="50" charset="-127"/>
              <a:buChar char="–"/>
              <a:defRPr/>
            </a:pPr>
            <a:r>
              <a:rPr lang="en-US" altLang="ko-KR" sz="1400" b="1" dirty="0" smtClean="0">
                <a:latin typeface="굴림" panose="020B0600000101010101" pitchFamily="50" charset="-127"/>
              </a:rPr>
              <a:t>(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순차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)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 데이터 파일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: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순차적으로 저장된 데이터 레코드와 자유 공간을 함께 갖는 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데이터 블록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(data</a:t>
            </a: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block)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들로 구성 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err="1" smtClean="0">
                <a:latin typeface="굴림" panose="020B0600000101010101" pitchFamily="50" charset="-127"/>
              </a:rPr>
              <a:t>인덱스된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 순차 파일의 예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179387" lvl="1" indent="0">
              <a:buNone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179387" lvl="1" indent="0">
              <a:buNone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ko-KR" altLang="en-US" sz="1400" dirty="0">
              <a:latin typeface="굴림" panose="020B0600000101010101" pitchFamily="50" charset="-127"/>
            </a:endParaRPr>
          </a:p>
          <a:p>
            <a:pPr marL="457200" lvl="1" indent="0">
              <a:buNone/>
              <a:defRPr/>
            </a:pPr>
            <a:endParaRPr lang="ko-KR" altLang="en-US" sz="1400" dirty="0">
              <a:latin typeface="굴림" panose="020B0600000101010101" pitchFamily="50" charset="-127"/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400" dirty="0" smtClean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752321" y="361950"/>
            <a:ext cx="5648331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 smtClean="0">
                <a:latin typeface="굴림" panose="020B0600000101010101" pitchFamily="50" charset="-127"/>
              </a:rPr>
              <a:t>7.1 </a:t>
            </a:r>
            <a:r>
              <a:rPr lang="ko-KR" altLang="en-US" sz="2400" b="1" i="0" dirty="0" err="1" smtClean="0">
                <a:latin typeface="굴림" panose="020B0600000101010101" pitchFamily="50" charset="-127"/>
              </a:rPr>
              <a:t>인덱스된</a:t>
            </a:r>
            <a:r>
              <a:rPr lang="ko-KR" altLang="en-US" sz="2400" b="1" i="0" dirty="0" smtClean="0">
                <a:latin typeface="굴림" panose="020B0600000101010101" pitchFamily="50" charset="-127"/>
              </a:rPr>
              <a:t> 순차 파일의 구조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3" name="오른쪽 중괄호 2"/>
          <p:cNvSpPr/>
          <p:nvPr/>
        </p:nvSpPr>
        <p:spPr>
          <a:xfrm rot="5400000">
            <a:off x="3241040" y="4705350"/>
            <a:ext cx="99060" cy="2575560"/>
          </a:xfrm>
          <a:prstGeom prst="rightBrac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278380" y="6055816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인덱스 블록들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인덱스 트리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sp>
        <p:nvSpPr>
          <p:cNvPr id="31" name="오른쪽 중괄호 30"/>
          <p:cNvSpPr/>
          <p:nvPr/>
        </p:nvSpPr>
        <p:spPr>
          <a:xfrm>
            <a:off x="5669280" y="2377440"/>
            <a:ext cx="106680" cy="3678376"/>
          </a:xfrm>
          <a:prstGeom prst="rightBrace">
            <a:avLst>
              <a:gd name="adj1" fmla="val 8333"/>
              <a:gd name="adj2" fmla="val 50610"/>
            </a:avLst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894546" y="4100839"/>
            <a:ext cx="2287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데이터 블록들</a:t>
            </a:r>
            <a:r>
              <a:rPr lang="en-US" altLang="ko-KR" sz="1200" b="1" dirty="0" smtClean="0"/>
              <a:t>(</a:t>
            </a:r>
            <a:r>
              <a:rPr lang="ko-KR" altLang="en-US" sz="1200" b="1" dirty="0"/>
              <a:t>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Why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linked list?)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55616" y="4100839"/>
            <a:ext cx="979964" cy="69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673967" y="4850219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/>
              <a:t>마스터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인덱스</a:t>
            </a:r>
            <a:endParaRPr lang="ko-KR" altLang="en-US" sz="1200" b="1" dirty="0"/>
          </a:p>
        </p:txBody>
      </p:sp>
      <p:sp>
        <p:nvSpPr>
          <p:cNvPr id="21" name="직사각형 20"/>
          <p:cNvSpPr/>
          <p:nvPr/>
        </p:nvSpPr>
        <p:spPr>
          <a:xfrm>
            <a:off x="3070860" y="3817620"/>
            <a:ext cx="229594" cy="357168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287844" y="319870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rgbClr val="0000FF"/>
                </a:solidFill>
              </a:rPr>
              <a:t>인덱스 블록들에서의 </a:t>
            </a:r>
            <a:endParaRPr lang="en-US" altLang="ko-KR" sz="900" b="1" dirty="0" smtClean="0">
              <a:solidFill>
                <a:srgbClr val="0000FF"/>
              </a:solidFill>
            </a:endParaRPr>
          </a:p>
          <a:p>
            <a:r>
              <a:rPr lang="ko-KR" altLang="en-US" sz="900" b="1" dirty="0" smtClean="0">
                <a:solidFill>
                  <a:srgbClr val="0000FF"/>
                </a:solidFill>
              </a:rPr>
              <a:t>최대 키 값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2874010" y="3492593"/>
            <a:ext cx="258307" cy="4016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074860" y="4340150"/>
            <a:ext cx="229594" cy="357168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1" name="TextBox 40"/>
          <p:cNvSpPr txBox="1"/>
          <p:nvPr/>
        </p:nvSpPr>
        <p:spPr>
          <a:xfrm>
            <a:off x="3674271" y="3856737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rgbClr val="0000FF"/>
                </a:solidFill>
              </a:rPr>
              <a:t>인덱스 블록들에서의 </a:t>
            </a:r>
            <a:endParaRPr lang="en-US" altLang="ko-KR" sz="800" b="1" dirty="0" smtClean="0">
              <a:solidFill>
                <a:srgbClr val="0000FF"/>
              </a:solidFill>
            </a:endParaRPr>
          </a:p>
          <a:p>
            <a:r>
              <a:rPr lang="ko-KR" altLang="en-US" sz="800" b="1" dirty="0" smtClean="0">
                <a:solidFill>
                  <a:srgbClr val="0000FF"/>
                </a:solidFill>
              </a:rPr>
              <a:t>최대 키 값</a:t>
            </a:r>
            <a:endParaRPr lang="ko-KR" altLang="en-US" sz="800" b="1" dirty="0">
              <a:solidFill>
                <a:srgbClr val="0000FF"/>
              </a:solidFill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4189657" y="4111220"/>
            <a:ext cx="11996" cy="2823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775960" y="2996281"/>
            <a:ext cx="1678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800" b="1" dirty="0" smtClean="0">
                <a:solidFill>
                  <a:srgbClr val="0000FF"/>
                </a:solidFill>
              </a:rPr>
              <a:t>키 값을 중심으로 레코드 정렬</a:t>
            </a:r>
            <a:endParaRPr lang="en-US" altLang="ko-KR" sz="800" b="1" dirty="0" smtClean="0">
              <a:solidFill>
                <a:srgbClr val="0000FF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800" b="1" dirty="0" smtClean="0">
                <a:solidFill>
                  <a:srgbClr val="0000FF"/>
                </a:solidFill>
              </a:rPr>
              <a:t>블록들의 연결 리스트</a:t>
            </a:r>
            <a:endParaRPr lang="en-US" altLang="ko-KR" sz="800" b="1" dirty="0" smtClean="0">
              <a:solidFill>
                <a:srgbClr val="0000FF"/>
              </a:solidFill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Changhwa Kim. All rights reserved.                             Gangneung-Wonju National University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95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b="1" i="0" dirty="0" smtClean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 smtClean="0">
                <a:latin typeface="굴림" panose="020B0600000101010101" pitchFamily="50" charset="-127"/>
              </a:rPr>
              <a:t>ISAM(Indexed Sequential Access Method) : IBM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에서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개발한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데이터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저장 장치의 물리적 특성 즉 실린더와 트랙을 기반으로 구현하는 방법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0" lvl="1" indent="0">
              <a:buNone/>
              <a:defRPr/>
            </a:pPr>
            <a:endParaRPr lang="en-US" altLang="ko-KR" sz="400" b="1" dirty="0" smtClean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ISAM 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파일의 구성</a:t>
            </a:r>
            <a:endParaRPr lang="en-US" altLang="ko-KR" sz="1600" b="1" dirty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444500" lvl="1" indent="-265113">
              <a:buFont typeface="굴림" panose="020B0600000101010101" pitchFamily="50" charset="-127"/>
              <a:buChar char="–"/>
              <a:defRPr/>
            </a:pP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인덱스의 구성</a:t>
            </a:r>
            <a:r>
              <a:rPr lang="en-US" altLang="ko-KR" sz="1600" b="1" dirty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: 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마스터 인덱스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, 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실린더 인덱스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, 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트랙 인덱스</a:t>
            </a:r>
            <a:endParaRPr lang="en-US" altLang="ko-KR" sz="1600" b="1" dirty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444500" lvl="1" indent="-265113">
              <a:buFont typeface="굴림" panose="020B0600000101010101" pitchFamily="50" charset="-127"/>
              <a:buChar char="–"/>
              <a:defRPr/>
            </a:pP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데이터 파일의 구성 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: 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기본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데이터 구역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(prime data area), </a:t>
            </a:r>
            <a:r>
              <a:rPr lang="ko-KR" altLang="en-US" sz="1600" b="1" dirty="0" err="1" smtClean="0">
                <a:solidFill>
                  <a:srgbClr val="0000FF"/>
                </a:solidFill>
                <a:latin typeface="굴림" panose="020B0600000101010101" pitchFamily="50" charset="-127"/>
              </a:rPr>
              <a:t>오버플로우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구역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(overflow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area)</a:t>
            </a:r>
          </a:p>
          <a:p>
            <a:pPr marL="285750" lvl="1">
              <a:buFont typeface="Arial" panose="020B0604020202020204" pitchFamily="34" charset="0"/>
              <a:buChar char="•"/>
              <a:defRPr/>
            </a:pPr>
            <a:endParaRPr lang="en-US" altLang="ko-KR" sz="300" b="1" dirty="0" smtClean="0">
              <a:latin typeface="굴림" panose="020B0600000101010101" pitchFamily="50" charset="-127"/>
            </a:endParaRPr>
          </a:p>
          <a:p>
            <a:pPr marL="342900" lvl="1" indent="-342900">
              <a:buFont typeface="+mj-lt"/>
              <a:buAutoNum type="arabicPeriod"/>
              <a:defRPr/>
            </a:pP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트랙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인덱스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(track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index))</a:t>
            </a: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buFont typeface="굴림" panose="020B0600000101010101" pitchFamily="50" charset="-127"/>
              <a:buChar char="–"/>
              <a:defRPr/>
            </a:pPr>
            <a:r>
              <a:rPr lang="ko-KR" altLang="en-US" sz="1600" b="1" dirty="0" smtClean="0">
                <a:latin typeface="굴림" panose="020B0600000101010101" pitchFamily="50" charset="-127"/>
              </a:rPr>
              <a:t>데이터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레코드들이 저장되어 있는 데이터 트랙에 대한 인덱스 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(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다음 그림에서 트랙 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0)</a:t>
            </a:r>
          </a:p>
          <a:p>
            <a:pPr marL="444500" lvl="1" indent="-265113">
              <a:buFont typeface="굴림" panose="020B0600000101010101" pitchFamily="50" charset="-127"/>
              <a:buChar char="–"/>
              <a:defRPr/>
            </a:pPr>
            <a:r>
              <a:rPr lang="ko-KR" altLang="en-US" sz="1600" b="1" dirty="0" smtClean="0">
                <a:latin typeface="굴림" panose="020B0600000101010101" pitchFamily="50" charset="-127"/>
              </a:rPr>
              <a:t>트랙 인덱스 엔트리 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: &lt;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최소 키 값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,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트랙 번호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&gt;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쌍으로 구성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buFont typeface="굴림" panose="020B0600000101010101" pitchFamily="50" charset="-127"/>
              <a:buChar char="–"/>
              <a:defRPr/>
            </a:pPr>
            <a:r>
              <a:rPr lang="ko-KR" altLang="en-US" sz="1600" b="1" dirty="0" smtClean="0">
                <a:latin typeface="굴림" panose="020B0600000101010101" pitchFamily="50" charset="-127"/>
              </a:rPr>
              <a:t>실린더의 구성 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: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트랙 인덱스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,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하나 이상의 데이터 트랙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,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트랙 </a:t>
            </a:r>
            <a:r>
              <a:rPr lang="ko-KR" altLang="en-US" sz="1600" b="1" dirty="0" err="1" smtClean="0">
                <a:latin typeface="굴림" panose="020B0600000101010101" pitchFamily="50" charset="-127"/>
              </a:rPr>
              <a:t>오버플로우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 구역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buFont typeface="굴림" panose="020B0600000101010101" pitchFamily="50" charset="-127"/>
              <a:buChar char="–"/>
              <a:defRPr/>
            </a:pPr>
            <a:endParaRPr lang="en-US" altLang="ko-KR" sz="600" b="1" dirty="0">
              <a:latin typeface="굴림" panose="020B0600000101010101" pitchFamily="50" charset="-127"/>
            </a:endParaRPr>
          </a:p>
          <a:p>
            <a:pPr marL="342900" lvl="1" indent="-342900">
              <a:buFont typeface="+mj-lt"/>
              <a:buAutoNum type="arabicPeriod" startAt="2"/>
              <a:defRPr/>
            </a:pP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마스터 인덱스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(master index)</a:t>
            </a:r>
          </a:p>
          <a:p>
            <a:pPr marL="444500" lvl="1" indent="-265113">
              <a:buFont typeface="굴림" panose="020B0600000101010101" pitchFamily="50" charset="-127"/>
              <a:buChar char="–"/>
              <a:defRPr/>
            </a:pPr>
            <a:r>
              <a:rPr lang="en-US" altLang="ko-KR" sz="16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최상위 레벨의 인덱스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buFont typeface="굴림" panose="020B0600000101010101" pitchFamily="50" charset="-127"/>
              <a:buChar char="–"/>
              <a:defRPr/>
            </a:pPr>
            <a:r>
              <a:rPr lang="en-US" altLang="ko-KR" sz="1600" b="1" dirty="0" smtClean="0">
                <a:latin typeface="굴림" panose="020B0600000101010101" pitchFamily="50" charset="-127"/>
              </a:rPr>
              <a:t>&lt;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최대 키 값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,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포인터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&gt;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쌍으로 구성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,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포인터는 해당 키 값을 가진 실린더 인덱스 엔트리를 가리킴</a:t>
            </a: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buFont typeface="굴림" panose="020B0600000101010101" pitchFamily="50" charset="-127"/>
              <a:buChar char="–"/>
              <a:defRPr/>
            </a:pPr>
            <a:endParaRPr lang="en-US" altLang="ko-KR" sz="500" b="1" dirty="0">
              <a:latin typeface="굴림" panose="020B0600000101010101" pitchFamily="50" charset="-127"/>
            </a:endParaRPr>
          </a:p>
          <a:p>
            <a:pPr marL="342900" lvl="1" indent="-342900">
              <a:buFont typeface="+mj-lt"/>
              <a:buAutoNum type="arabicPeriod" startAt="3"/>
              <a:defRPr/>
            </a:pPr>
            <a:r>
              <a:rPr lang="ko-KR" altLang="en-US" sz="1600" b="1" dirty="0">
                <a:solidFill>
                  <a:srgbClr val="0000FF"/>
                </a:solidFill>
                <a:latin typeface="굴림" panose="020B0600000101010101" pitchFamily="50" charset="-127"/>
              </a:rPr>
              <a:t>실린더 인덱스</a:t>
            </a:r>
            <a:r>
              <a:rPr lang="en-US" altLang="ko-KR" sz="1600" b="1" dirty="0">
                <a:solidFill>
                  <a:srgbClr val="0000FF"/>
                </a:solidFill>
                <a:latin typeface="굴림" panose="020B0600000101010101" pitchFamily="50" charset="-127"/>
              </a:rPr>
              <a:t>(cylinder index)</a:t>
            </a:r>
          </a:p>
          <a:p>
            <a:pPr marL="444500" lvl="1" indent="-265113">
              <a:buFont typeface="굴림" panose="020B0600000101010101" pitchFamily="50" charset="-127"/>
              <a:buChar char="–"/>
              <a:defRPr/>
            </a:pPr>
            <a:r>
              <a:rPr lang="ko-KR" altLang="en-US" sz="1600" b="1" dirty="0">
                <a:latin typeface="굴림" panose="020B0600000101010101" pitchFamily="50" charset="-127"/>
              </a:rPr>
              <a:t>두 번째 레벨의 인덱스로서 </a:t>
            </a:r>
            <a:r>
              <a:rPr lang="en-US" altLang="ko-KR" sz="1600" b="1" dirty="0">
                <a:latin typeface="굴림" panose="020B0600000101010101" pitchFamily="50" charset="-127"/>
              </a:rPr>
              <a:t> &lt;</a:t>
            </a:r>
            <a:r>
              <a:rPr lang="ko-KR" altLang="en-US" sz="1600" b="1" dirty="0">
                <a:latin typeface="굴림" panose="020B0600000101010101" pitchFamily="50" charset="-127"/>
              </a:rPr>
              <a:t>실린더 최대 키 값</a:t>
            </a:r>
            <a:r>
              <a:rPr lang="en-US" altLang="ko-KR" sz="1600" b="1" dirty="0">
                <a:latin typeface="굴림" panose="020B0600000101010101" pitchFamily="50" charset="-127"/>
              </a:rPr>
              <a:t>, </a:t>
            </a:r>
            <a:r>
              <a:rPr lang="ko-KR" altLang="en-US" sz="1600" b="1" dirty="0">
                <a:latin typeface="굴림" panose="020B0600000101010101" pitchFamily="50" charset="-127"/>
              </a:rPr>
              <a:t>실린더 포인터</a:t>
            </a:r>
            <a:r>
              <a:rPr lang="en-US" altLang="ko-KR" sz="1600" b="1" dirty="0">
                <a:latin typeface="굴림" panose="020B0600000101010101" pitchFamily="50" charset="-127"/>
              </a:rPr>
              <a:t>&gt; </a:t>
            </a:r>
            <a:r>
              <a:rPr lang="ko-KR" altLang="en-US" sz="1600" b="1" dirty="0">
                <a:latin typeface="굴림" panose="020B0600000101010101" pitchFamily="50" charset="-127"/>
              </a:rPr>
              <a:t>쌍으로 구성</a:t>
            </a:r>
            <a:endParaRPr lang="en-US" altLang="ko-KR" sz="1600" b="1" dirty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0" lvl="1" indent="0">
              <a:buNone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179387" lvl="1" indent="0">
              <a:buNone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ko-KR" altLang="en-US" sz="1600" dirty="0">
              <a:latin typeface="굴림" panose="020B0600000101010101" pitchFamily="50" charset="-127"/>
            </a:endParaRPr>
          </a:p>
          <a:p>
            <a:pPr marL="457200" lvl="1" indent="0">
              <a:buNone/>
              <a:defRPr/>
            </a:pPr>
            <a:endParaRPr lang="ko-KR" altLang="en-US" sz="1600" dirty="0">
              <a:latin typeface="굴림" panose="020B0600000101010101" pitchFamily="50" charset="-127"/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ko-KR" sz="1400" dirty="0" smtClean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 smtClean="0">
                <a:latin typeface="굴림" panose="020B0600000101010101" pitchFamily="50" charset="-127"/>
              </a:rPr>
              <a:t>7.4 I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SAM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파일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graphicFrame>
        <p:nvGraphicFramePr>
          <p:cNvPr id="13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042988" y="1412875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1" name="Image" r:id="rId4" imgW="5358730" imgH="3123810" progId="Photoshop.Image.8">
                  <p:embed/>
                </p:oleObj>
              </mc:Choice>
              <mc:Fallback>
                <p:oleObj name="Image" r:id="rId4" imgW="5358730" imgH="3123810" progId="Photoshop.Image.8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12875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Changhwa Kim. All rights reserved.                             Gangneung-Wonju National University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69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b="1" i="0" dirty="0" smtClean="0">
              <a:latin typeface="굴림" panose="020B0600000101010101" pitchFamily="50" charset="-127"/>
            </a:endParaRPr>
          </a:p>
          <a:p>
            <a:pPr marL="342900" lvl="1" indent="-342900">
              <a:lnSpc>
                <a:spcPct val="150000"/>
              </a:lnSpc>
              <a:buFont typeface="+mj-lt"/>
              <a:buAutoNum type="arabicPeriod" startAt="4"/>
              <a:defRPr/>
            </a:pP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기본 데이터 구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역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(prime data area)</a:t>
            </a:r>
          </a:p>
          <a:p>
            <a:pPr marL="444500" lvl="1" indent="-265113">
              <a:lnSpc>
                <a:spcPct val="150000"/>
              </a:lnSpc>
              <a:buFont typeface="굴림" panose="020B0600000101010101" pitchFamily="50" charset="-127"/>
              <a:buChar char="–"/>
              <a:defRPr/>
            </a:pPr>
            <a:r>
              <a:rPr lang="ko-KR" altLang="en-US" sz="1600" b="1" dirty="0" smtClean="0">
                <a:latin typeface="굴림" panose="020B0600000101010101" pitchFamily="50" charset="-127"/>
              </a:rPr>
              <a:t>데이터 레코드와 관련된 트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랙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 인덱스를 포함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lnSpc>
                <a:spcPct val="150000"/>
              </a:lnSpc>
              <a:buFont typeface="굴림" panose="020B0600000101010101" pitchFamily="50" charset="-127"/>
              <a:buChar char="–"/>
              <a:defRPr/>
            </a:pPr>
            <a:r>
              <a:rPr lang="ko-KR" altLang="en-US" sz="1600" b="1" dirty="0" smtClean="0">
                <a:latin typeface="굴림" panose="020B0600000101010101" pitchFamily="50" charset="-127"/>
              </a:rPr>
              <a:t>데이터 레코드는 키 값에 따라 오름차순 유지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179387" lvl="1" indent="0">
              <a:lnSpc>
                <a:spcPct val="150000"/>
              </a:lnSpc>
              <a:buNone/>
              <a:defRPr/>
            </a:pPr>
            <a:r>
              <a:rPr lang="en-US" altLang="ko-KR" sz="1600" b="1" dirty="0" smtClean="0">
                <a:latin typeface="굴림" panose="020B0600000101010101" pitchFamily="50" charset="-127"/>
              </a:rPr>
              <a:t> 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eriod" startAt="5"/>
              <a:defRPr/>
            </a:pPr>
            <a:r>
              <a:rPr lang="ko-KR" altLang="en-US" sz="1600" b="1" dirty="0" err="1" smtClean="0">
                <a:solidFill>
                  <a:srgbClr val="0000FF"/>
                </a:solidFill>
                <a:latin typeface="굴림" panose="020B0600000101010101" pitchFamily="50" charset="-127"/>
              </a:rPr>
              <a:t>오버플로우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구역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(overflow area)</a:t>
            </a:r>
          </a:p>
          <a:p>
            <a:pPr marL="444500" lvl="1" indent="-265113">
              <a:lnSpc>
                <a:spcPct val="150000"/>
              </a:lnSpc>
              <a:buFont typeface="굴림" panose="020B0600000101010101" pitchFamily="50" charset="-127"/>
              <a:buChar char="–"/>
              <a:defRPr/>
            </a:pPr>
            <a:r>
              <a:rPr lang="ko-KR" altLang="en-US" sz="1600" b="1" dirty="0" smtClean="0">
                <a:latin typeface="굴림" panose="020B0600000101010101" pitchFamily="50" charset="-127"/>
              </a:rPr>
              <a:t>기존 데이터 구역에서 </a:t>
            </a:r>
            <a:r>
              <a:rPr lang="ko-KR" altLang="en-US" sz="1600" b="1" dirty="0" err="1" smtClean="0">
                <a:latin typeface="굴림" panose="020B0600000101010101" pitchFamily="50" charset="-127"/>
              </a:rPr>
              <a:t>오버플로우된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 레코드들을 수용하는 구역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lnSpc>
                <a:spcPct val="150000"/>
              </a:lnSpc>
              <a:buFont typeface="굴림" panose="020B0600000101010101" pitchFamily="50" charset="-127"/>
              <a:buChar char="–"/>
              <a:defRPr/>
            </a:pPr>
            <a:r>
              <a:rPr lang="ko-KR" altLang="en-US" sz="1600" b="1" dirty="0" err="1" smtClean="0">
                <a:latin typeface="굴림" panose="020B0600000101010101" pitchFamily="50" charset="-127"/>
              </a:rPr>
              <a:t>오버플로우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구역 구현 방법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803275" lvl="1" indent="-358775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ko-KR" altLang="en-US" sz="1600" b="1" dirty="0" smtClean="0">
                <a:latin typeface="굴림" panose="020B0600000101010101" pitchFamily="50" charset="-127"/>
              </a:rPr>
              <a:t>실린더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내에 </a:t>
            </a:r>
            <a:r>
              <a:rPr lang="ko-KR" altLang="en-US" sz="1600" b="1" dirty="0" err="1" smtClean="0">
                <a:latin typeface="굴림" panose="020B0600000101010101" pitchFamily="50" charset="-127"/>
              </a:rPr>
              <a:t>오버플로우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 트랙을 두는 방법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803275" lvl="1" indent="-358775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ko-KR" altLang="en-US" sz="1600" b="1" dirty="0" smtClean="0">
                <a:latin typeface="굴림" panose="020B0600000101010101" pitchFamily="50" charset="-127"/>
              </a:rPr>
              <a:t>독립된 실린더 </a:t>
            </a:r>
            <a:r>
              <a:rPr lang="ko-KR" altLang="en-US" sz="1600" b="1" dirty="0" err="1" smtClean="0">
                <a:latin typeface="굴림" panose="020B0600000101010101" pitchFamily="50" charset="-127"/>
              </a:rPr>
              <a:t>오버플로우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 구역을 갖도록 구성하는 방법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lnSpc>
                <a:spcPct val="150000"/>
              </a:lnSpc>
              <a:buFont typeface="굴림" panose="020B0600000101010101" pitchFamily="50" charset="-127"/>
              <a:buChar char="–"/>
              <a:defRPr/>
            </a:pPr>
            <a:r>
              <a:rPr lang="ko-KR" altLang="en-US" sz="1600" b="1" dirty="0" err="1" smtClean="0">
                <a:latin typeface="굴림" panose="020B0600000101010101" pitchFamily="50" charset="-127"/>
              </a:rPr>
              <a:t>오버플로우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 구역에서 레코드는 삽입되는 순서대로 위치</a:t>
            </a: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lnSpc>
                <a:spcPct val="150000"/>
              </a:lnSpc>
              <a:buFont typeface="굴림" panose="020B0600000101010101" pitchFamily="50" charset="-127"/>
              <a:buChar char="–"/>
              <a:defRPr/>
            </a:pPr>
            <a:r>
              <a:rPr lang="ko-KR" altLang="en-US" sz="1600" b="1" dirty="0" smtClean="0">
                <a:latin typeface="굴림" panose="020B0600000101010101" pitchFamily="50" charset="-127"/>
              </a:rPr>
              <a:t>체인이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이들을 키 순서대로 유지되도록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담당</a:t>
            </a:r>
            <a:endParaRPr lang="en-US" altLang="ko-KR" sz="1600" b="1" dirty="0" smtClean="0">
              <a:latin typeface="굴림" panose="020B0600000101010101" pitchFamily="50" charset="-127"/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ko-KR" sz="1400" dirty="0" smtClean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 smtClean="0">
                <a:latin typeface="굴림" panose="020B0600000101010101" pitchFamily="50" charset="-127"/>
              </a:rPr>
              <a:t>7.4 I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SAM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graphicFrame>
        <p:nvGraphicFramePr>
          <p:cNvPr id="13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042988" y="1412875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8" name="Image" r:id="rId4" imgW="5358730" imgH="3123810" progId="Photoshop.Image.8">
                  <p:embed/>
                </p:oleObj>
              </mc:Choice>
              <mc:Fallback>
                <p:oleObj name="Image" r:id="rId4" imgW="5358730" imgH="3123810" progId="Photoshop.Image.8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12875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Changhwa Kim. All rights reserved.                             Gangneung-Wonju National University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09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28600" y="977677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b="1" i="0" dirty="0" smtClean="0">
              <a:latin typeface="굴림" panose="020B0600000101010101" pitchFamily="50" charset="-127"/>
            </a:endParaRPr>
          </a:p>
          <a:p>
            <a:pPr marL="179387" lvl="1" indent="0">
              <a:buNone/>
              <a:defRPr/>
            </a:pPr>
            <a:r>
              <a:rPr lang="en-US" altLang="ko-KR" sz="1600" b="1" dirty="0" smtClean="0">
                <a:latin typeface="굴림" panose="020B0600000101010101" pitchFamily="50" charset="-127"/>
              </a:rPr>
              <a:t> </a:t>
            </a:r>
            <a:endParaRPr lang="en-US" altLang="ko-KR" sz="1600" b="1" dirty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0" lvl="1" indent="0">
              <a:buNone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179387" lvl="1" indent="0">
              <a:buNone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ko-KR" altLang="en-US" sz="1600" dirty="0">
              <a:latin typeface="굴림" panose="020B0600000101010101" pitchFamily="50" charset="-127"/>
            </a:endParaRPr>
          </a:p>
          <a:p>
            <a:pPr marL="457200" lvl="1" indent="0">
              <a:buNone/>
              <a:defRPr/>
            </a:pPr>
            <a:endParaRPr lang="ko-KR" altLang="en-US" sz="1600" dirty="0">
              <a:latin typeface="굴림" panose="020B0600000101010101" pitchFamily="50" charset="-127"/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ko-KR" sz="1400" dirty="0" smtClean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 smtClean="0">
                <a:latin typeface="굴림" panose="020B0600000101010101" pitchFamily="50" charset="-127"/>
              </a:rPr>
              <a:t>7.4 I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SAM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graphicFrame>
        <p:nvGraphicFramePr>
          <p:cNvPr id="13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042988" y="1412875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4" name="Image" r:id="rId4" imgW="5358730" imgH="3123810" progId="Photoshop.Image.8">
                  <p:embed/>
                </p:oleObj>
              </mc:Choice>
              <mc:Fallback>
                <p:oleObj name="Image" r:id="rId4" imgW="5358730" imgH="3123810" progId="Photoshop.Image.8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12875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529448200"/>
              </p:ext>
            </p:extLst>
          </p:nvPr>
        </p:nvGraphicFramePr>
        <p:xfrm>
          <a:off x="1051132" y="1106550"/>
          <a:ext cx="6810997" cy="5004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5" name="Image" r:id="rId6" imgW="14209524" imgH="10273016" progId="Photoshop.Image.8">
                  <p:embed/>
                </p:oleObj>
              </mc:Choice>
              <mc:Fallback>
                <p:oleObj name="Image" r:id="rId6" imgW="14209524" imgH="10273016" progId="Photoshop.Image.8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1132" y="1106550"/>
                        <a:ext cx="6810997" cy="50048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95633" y="1092955"/>
            <a:ext cx="1552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ISAM </a:t>
            </a:r>
            <a:r>
              <a:rPr lang="ko-KR" altLang="en-US" sz="1600" b="1" dirty="0" smtClean="0"/>
              <a:t>파일 구조</a:t>
            </a:r>
            <a:endParaRPr lang="ko-KR" altLang="en-US" sz="1600" b="1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Changhwa Kim. All rights reserved.                             Gangneung-Wonju National University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b="1" i="0" dirty="0" smtClean="0">
              <a:latin typeface="굴림" panose="020B0600000101010101" pitchFamily="50" charset="-127"/>
            </a:endParaRPr>
          </a:p>
          <a:p>
            <a:pPr marL="0" lvl="1" indent="0">
              <a:buNone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latin typeface="굴림" panose="020B0600000101010101" pitchFamily="50" charset="-127"/>
              </a:rPr>
              <a:t>마스터 인덱스 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⇒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 실린더 인덱스 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⇒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 트랙 인덱스 순으로 검색하고 해당 트랙을 찾아 물리적 순차로 접근</a:t>
            </a:r>
            <a:endParaRPr lang="en-US" altLang="ko-KR" sz="1600" b="1" dirty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0" lvl="1" indent="0">
              <a:buNone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0" lvl="1" indent="0">
              <a:buNone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179387" lvl="1" indent="0">
              <a:buNone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ko-KR" altLang="en-US" sz="1600" dirty="0">
              <a:latin typeface="굴림" panose="020B0600000101010101" pitchFamily="50" charset="-127"/>
            </a:endParaRPr>
          </a:p>
          <a:p>
            <a:pPr marL="457200" lvl="1" indent="0">
              <a:buNone/>
              <a:defRPr/>
            </a:pPr>
            <a:endParaRPr lang="ko-KR" altLang="en-US" sz="1600" dirty="0">
              <a:latin typeface="굴림" panose="020B0600000101010101" pitchFamily="50" charset="-127"/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ko-KR" sz="1400" dirty="0" smtClean="0"/>
          </a:p>
        </p:txBody>
      </p:sp>
      <p:graphicFrame>
        <p:nvGraphicFramePr>
          <p:cNvPr id="13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042988" y="1412875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7" name="Image" r:id="rId4" imgW="5358730" imgH="3123810" progId="Photoshop.Image.8">
                  <p:embed/>
                </p:oleObj>
              </mc:Choice>
              <mc:Fallback>
                <p:oleObj name="Image" r:id="rId4" imgW="5358730" imgH="3123810" progId="Photoshop.Image.8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12875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343908" y="1196434"/>
            <a:ext cx="2779709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검색 연산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43908" y="2384299"/>
            <a:ext cx="2779709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삽입 연산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518" y="2933844"/>
            <a:ext cx="3382284" cy="12095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9308" y="2725612"/>
            <a:ext cx="4753842" cy="1554004"/>
          </a:xfrm>
          <a:prstGeom prst="rect">
            <a:avLst/>
          </a:prstGeom>
        </p:spPr>
      </p:pic>
      <p:graphicFrame>
        <p:nvGraphicFramePr>
          <p:cNvPr id="10" name="Object 5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166540431"/>
              </p:ext>
            </p:extLst>
          </p:nvPr>
        </p:nvGraphicFramePr>
        <p:xfrm>
          <a:off x="472096" y="4477962"/>
          <a:ext cx="4554576" cy="1559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8" name="Image" r:id="rId8" imgW="11682540" imgH="4000000" progId="Photoshop.Image.8">
                  <p:embed/>
                </p:oleObj>
              </mc:Choice>
              <mc:Fallback>
                <p:oleObj name="Image" r:id="rId8" imgW="11682540" imgH="4000000" progId="Photoshop.Image.8">
                  <p:embed/>
                  <p:pic>
                    <p:nvPicPr>
                      <p:cNvPr id="450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096" y="4477962"/>
                        <a:ext cx="4554576" cy="15596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84262" y="4074817"/>
            <a:ext cx="24929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+mj-ea"/>
                <a:ea typeface="+mj-ea"/>
              </a:rPr>
              <a:t>파일에 </a:t>
            </a:r>
            <a:r>
              <a:rPr lang="ko-KR" altLang="en-US" sz="1100" b="1" dirty="0" err="1" smtClean="0">
                <a:latin typeface="+mj-ea"/>
                <a:ea typeface="+mj-ea"/>
              </a:rPr>
              <a:t>래코드</a:t>
            </a:r>
            <a:r>
              <a:rPr lang="ko-KR" altLang="en-US" sz="1100" b="1" dirty="0" smtClean="0">
                <a:latin typeface="+mj-ea"/>
                <a:ea typeface="+mj-ea"/>
              </a:rPr>
              <a:t> </a:t>
            </a:r>
            <a:r>
              <a:rPr lang="en-US" altLang="ko-KR" sz="1100" b="1" dirty="0" smtClean="0">
                <a:latin typeface="+mj-ea"/>
                <a:ea typeface="+mj-ea"/>
              </a:rPr>
              <a:t>15</a:t>
            </a:r>
            <a:r>
              <a:rPr lang="ko-KR" altLang="en-US" sz="1100" b="1" dirty="0" smtClean="0">
                <a:latin typeface="+mj-ea"/>
                <a:ea typeface="+mj-ea"/>
              </a:rPr>
              <a:t>와 레코드 </a:t>
            </a:r>
            <a:r>
              <a:rPr lang="en-US" altLang="ko-KR" sz="1100" b="1" dirty="0" smtClean="0">
                <a:latin typeface="+mj-ea"/>
                <a:ea typeface="+mj-ea"/>
              </a:rPr>
              <a:t>7 </a:t>
            </a:r>
            <a:r>
              <a:rPr lang="ko-KR" altLang="en-US" sz="1100" b="1" dirty="0" smtClean="0">
                <a:latin typeface="+mj-ea"/>
                <a:ea typeface="+mj-ea"/>
              </a:rPr>
              <a:t>삽입</a:t>
            </a:r>
            <a:r>
              <a:rPr lang="en-US" altLang="ko-KR" sz="1100" b="1" dirty="0" smtClean="0">
                <a:latin typeface="+mj-ea"/>
                <a:ea typeface="+mj-ea"/>
              </a:rPr>
              <a:t> 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03264" y="4279616"/>
            <a:ext cx="24929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+mj-ea"/>
                <a:ea typeface="+mj-ea"/>
              </a:rPr>
              <a:t>파일에 </a:t>
            </a:r>
            <a:r>
              <a:rPr lang="ko-KR" altLang="en-US" sz="1100" b="1" dirty="0" err="1" smtClean="0">
                <a:latin typeface="+mj-ea"/>
                <a:ea typeface="+mj-ea"/>
              </a:rPr>
              <a:t>래코드</a:t>
            </a:r>
            <a:r>
              <a:rPr lang="ko-KR" altLang="en-US" sz="1100" b="1" dirty="0" smtClean="0">
                <a:latin typeface="+mj-ea"/>
                <a:ea typeface="+mj-ea"/>
              </a:rPr>
              <a:t> </a:t>
            </a:r>
            <a:r>
              <a:rPr lang="en-US" altLang="ko-KR" sz="1100" b="1" dirty="0" smtClean="0">
                <a:latin typeface="+mj-ea"/>
                <a:ea typeface="+mj-ea"/>
              </a:rPr>
              <a:t>17 </a:t>
            </a:r>
            <a:r>
              <a:rPr lang="ko-KR" altLang="en-US" sz="1100" b="1" dirty="0" smtClean="0">
                <a:latin typeface="+mj-ea"/>
                <a:ea typeface="+mj-ea"/>
              </a:rPr>
              <a:t>삽입</a:t>
            </a:r>
            <a:r>
              <a:rPr lang="en-US" altLang="ko-KR" sz="1100" b="1" dirty="0" smtClean="0">
                <a:latin typeface="+mj-ea"/>
                <a:ea typeface="+mj-ea"/>
              </a:rPr>
              <a:t> 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56232" y="5964031"/>
            <a:ext cx="24929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latin typeface="+mj-ea"/>
                <a:ea typeface="+mj-ea"/>
              </a:rPr>
              <a:t>파일에 </a:t>
            </a:r>
            <a:r>
              <a:rPr lang="ko-KR" altLang="en-US" sz="1100" b="1" dirty="0" err="1" smtClean="0">
                <a:latin typeface="+mj-ea"/>
                <a:ea typeface="+mj-ea"/>
              </a:rPr>
              <a:t>래코드</a:t>
            </a:r>
            <a:r>
              <a:rPr lang="ko-KR" altLang="en-US" sz="1100" b="1" dirty="0" smtClean="0">
                <a:latin typeface="+mj-ea"/>
                <a:ea typeface="+mj-ea"/>
              </a:rPr>
              <a:t> </a:t>
            </a:r>
            <a:r>
              <a:rPr lang="en-US" altLang="ko-KR" sz="1100" b="1" dirty="0" smtClean="0">
                <a:latin typeface="+mj-ea"/>
                <a:ea typeface="+mj-ea"/>
              </a:rPr>
              <a:t>15 </a:t>
            </a:r>
            <a:r>
              <a:rPr lang="ko-KR" altLang="en-US" sz="1100" b="1" dirty="0" smtClean="0">
                <a:latin typeface="+mj-ea"/>
                <a:ea typeface="+mj-ea"/>
              </a:rPr>
              <a:t>삽입</a:t>
            </a:r>
            <a:r>
              <a:rPr lang="en-US" altLang="ko-KR" sz="1100" b="1" dirty="0" smtClean="0">
                <a:latin typeface="+mj-ea"/>
                <a:ea typeface="+mj-ea"/>
              </a:rPr>
              <a:t> 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 smtClean="0">
                <a:latin typeface="굴림" panose="020B0600000101010101" pitchFamily="50" charset="-127"/>
              </a:rPr>
              <a:t>7.4 I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SAM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Changhwa Kim. All rights reserved.                             Gangneung-Wonju National University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3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b="1" i="0" dirty="0" smtClean="0">
              <a:latin typeface="rnffla"/>
            </a:endParaRPr>
          </a:p>
          <a:p>
            <a:pPr marL="457200" lvl="1" indent="0">
              <a:buNone/>
              <a:defRPr/>
            </a:pPr>
            <a:endParaRPr lang="en-US" altLang="ko-KR" sz="1600" b="1" dirty="0" smtClean="0">
              <a:latin typeface="rnffla"/>
            </a:endParaRPr>
          </a:p>
          <a:p>
            <a:pPr marL="342900" lvl="1" indent="-342900">
              <a:buFont typeface="+mj-lt"/>
              <a:buAutoNum type="arabicPeriod"/>
              <a:defRPr/>
            </a:pPr>
            <a:r>
              <a:rPr lang="ko-KR" altLang="en-US" sz="1600" b="1" dirty="0">
                <a:latin typeface="굴림" panose="020B0600000101010101" pitchFamily="50" charset="-127"/>
              </a:rPr>
              <a:t>삽입 레코드 키 값을 가지고 검색을 통해 삽입해야 할 데이터 트랙 </a:t>
            </a:r>
            <a:r>
              <a:rPr lang="en-US" altLang="ko-KR" sz="1600" b="1" dirty="0">
                <a:solidFill>
                  <a:srgbClr val="0000FF"/>
                </a:solidFill>
                <a:latin typeface="굴림" panose="020B0600000101010101" pitchFamily="50" charset="-127"/>
              </a:rPr>
              <a:t>T</a:t>
            </a:r>
            <a:r>
              <a:rPr lang="ko-KR" altLang="en-US" sz="1600" b="1" dirty="0">
                <a:latin typeface="굴림" panose="020B0600000101010101" pitchFamily="50" charset="-127"/>
              </a:rPr>
              <a:t> 결정</a:t>
            </a:r>
            <a:endParaRPr lang="en-US" altLang="ko-KR" sz="1600" b="1" dirty="0">
              <a:latin typeface="굴림" panose="020B0600000101010101" pitchFamily="50" charset="-127"/>
            </a:endParaRPr>
          </a:p>
          <a:p>
            <a:pPr marL="342900" lvl="1" indent="-342900">
              <a:buFont typeface="+mj-lt"/>
              <a:buAutoNum type="arabicPeriod"/>
              <a:defRPr/>
            </a:pPr>
            <a:endParaRPr lang="en-US" altLang="ko-KR" sz="800" b="1" dirty="0">
              <a:latin typeface="굴림" panose="020B0600000101010101" pitchFamily="50" charset="-127"/>
            </a:endParaRPr>
          </a:p>
          <a:p>
            <a:pPr marL="342900" lvl="1" indent="-342900">
              <a:buFont typeface="+mj-lt"/>
              <a:buAutoNum type="arabicPeriod"/>
              <a:defRPr/>
            </a:pPr>
            <a:r>
              <a:rPr lang="ko-KR" altLang="en-US" sz="1600" b="1" dirty="0">
                <a:latin typeface="굴림" panose="020B0600000101010101" pitchFamily="50" charset="-127"/>
              </a:rPr>
              <a:t>해당 트랙 </a:t>
            </a:r>
            <a:r>
              <a:rPr lang="en-US" altLang="ko-KR" sz="1600" b="1" dirty="0">
                <a:solidFill>
                  <a:srgbClr val="0000FF"/>
                </a:solidFill>
                <a:latin typeface="굴림" panose="020B0600000101010101" pitchFamily="50" charset="-127"/>
              </a:rPr>
              <a:t>T </a:t>
            </a:r>
            <a:r>
              <a:rPr lang="ko-KR" altLang="en-US" sz="1600" b="1" dirty="0">
                <a:latin typeface="굴림" panose="020B0600000101010101" pitchFamily="50" charset="-127"/>
              </a:rPr>
              <a:t>에 여유 공간이 있는 경우</a:t>
            </a:r>
            <a:endParaRPr lang="en-US" altLang="ko-KR" sz="1600" b="1" dirty="0">
              <a:latin typeface="굴림" panose="020B0600000101010101" pitchFamily="50" charset="-127"/>
            </a:endParaRPr>
          </a:p>
          <a:p>
            <a:pPr marL="342900" lvl="1" indent="-342900">
              <a:buFont typeface="+mj-lt"/>
              <a:buAutoNum type="arabicPeriod"/>
              <a:defRPr/>
            </a:pPr>
            <a:endParaRPr lang="en-US" altLang="ko-KR" sz="100" b="1" dirty="0">
              <a:latin typeface="굴림" panose="020B0600000101010101" pitchFamily="50" charset="-127"/>
            </a:endParaRPr>
          </a:p>
          <a:p>
            <a:pPr marL="179388" lvl="1" indent="0">
              <a:buNone/>
              <a:defRPr/>
            </a:pPr>
            <a:r>
              <a:rPr lang="en-US" altLang="ko-KR" sz="1600" b="1" dirty="0">
                <a:latin typeface="굴림" panose="020B0600000101010101" pitchFamily="50" charset="-127"/>
              </a:rPr>
              <a:t>2.1 </a:t>
            </a:r>
            <a:r>
              <a:rPr lang="ko-KR" altLang="en-US" sz="1600" b="1" dirty="0">
                <a:latin typeface="굴림" panose="020B0600000101010101" pitchFamily="50" charset="-127"/>
              </a:rPr>
              <a:t>결정된 데이터 트랙 </a:t>
            </a:r>
            <a:r>
              <a:rPr lang="en-US" altLang="ko-KR" sz="1600" b="1" dirty="0">
                <a:solidFill>
                  <a:srgbClr val="0000FF"/>
                </a:solidFill>
                <a:latin typeface="굴림" panose="020B0600000101010101" pitchFamily="50" charset="-127"/>
              </a:rPr>
              <a:t>T </a:t>
            </a:r>
            <a:r>
              <a:rPr lang="ko-KR" altLang="en-US" sz="1600" b="1" dirty="0">
                <a:latin typeface="굴림" panose="020B0600000101010101" pitchFamily="50" charset="-127"/>
              </a:rPr>
              <a:t>에 키 값이 오름차순으로 유지되도록 새로운 레코드 삽입</a:t>
            </a:r>
            <a:endParaRPr lang="en-US" altLang="ko-KR" sz="1600" b="1" dirty="0">
              <a:latin typeface="굴림" panose="020B0600000101010101" pitchFamily="50" charset="-127"/>
            </a:endParaRPr>
          </a:p>
          <a:p>
            <a:pPr marL="179388" lvl="1" indent="0">
              <a:buNone/>
              <a:defRPr/>
            </a:pPr>
            <a:r>
              <a:rPr lang="en-US" altLang="ko-KR" sz="1600" b="1" dirty="0">
                <a:latin typeface="굴림" panose="020B0600000101010101" pitchFamily="50" charset="-127"/>
              </a:rPr>
              <a:t>2.2 </a:t>
            </a:r>
            <a:r>
              <a:rPr lang="ko-KR" altLang="en-US" sz="1600" b="1" dirty="0">
                <a:latin typeface="굴림" panose="020B0600000101010101" pitchFamily="50" charset="-127"/>
              </a:rPr>
              <a:t>삽입 레코드 키 값이 최소인 경우 </a:t>
            </a: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0">
              <a:buNone/>
              <a:defRPr/>
            </a:pPr>
            <a:r>
              <a:rPr lang="en-US" altLang="ko-KR" sz="1600" b="1" dirty="0">
                <a:latin typeface="굴림" panose="020B0600000101010101" pitchFamily="50" charset="-127"/>
              </a:rPr>
              <a:t>2.2.1 </a:t>
            </a:r>
            <a:r>
              <a:rPr lang="ko-KR" altLang="en-US" sz="1600" b="1" dirty="0">
                <a:latin typeface="굴림" panose="020B0600000101010101" pitchFamily="50" charset="-127"/>
              </a:rPr>
              <a:t>이 키 값을 트랙 인덱스에서 트랙</a:t>
            </a:r>
            <a:r>
              <a:rPr lang="en-US" altLang="ko-KR" sz="1600" b="1" dirty="0">
                <a:latin typeface="굴림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rgbClr val="0000FF"/>
                </a:solidFill>
                <a:latin typeface="굴림" panose="020B0600000101010101" pitchFamily="50" charset="-127"/>
              </a:rPr>
              <a:t>T </a:t>
            </a:r>
            <a:r>
              <a:rPr lang="ko-KR" altLang="en-US" sz="1600" b="1" dirty="0">
                <a:latin typeface="굴림" panose="020B0600000101010101" pitchFamily="50" charset="-127"/>
              </a:rPr>
              <a:t>의 최소값으로 변경</a:t>
            </a:r>
            <a:endParaRPr lang="en-US" altLang="ko-KR" sz="1600" b="1" dirty="0">
              <a:latin typeface="굴림" panose="020B0600000101010101" pitchFamily="50" charset="-127"/>
            </a:endParaRPr>
          </a:p>
          <a:p>
            <a:pPr marL="538163" lvl="1" indent="-358775">
              <a:buNone/>
              <a:defRPr/>
            </a:pPr>
            <a:r>
              <a:rPr lang="en-US" altLang="ko-KR" sz="1600" b="1" dirty="0">
                <a:latin typeface="굴림" panose="020B0600000101010101" pitchFamily="50" charset="-127"/>
              </a:rPr>
              <a:t>2.3 </a:t>
            </a:r>
            <a:r>
              <a:rPr lang="ko-KR" altLang="en-US" sz="1600" b="1" dirty="0">
                <a:latin typeface="굴림" panose="020B0600000101010101" pitchFamily="50" charset="-127"/>
              </a:rPr>
              <a:t>트랙 </a:t>
            </a:r>
            <a:r>
              <a:rPr lang="en-US" altLang="ko-KR" sz="1600" b="1" dirty="0">
                <a:solidFill>
                  <a:srgbClr val="0000FF"/>
                </a:solidFill>
                <a:latin typeface="굴림" panose="020B0600000101010101" pitchFamily="50" charset="-127"/>
              </a:rPr>
              <a:t>T</a:t>
            </a:r>
            <a:r>
              <a:rPr lang="ko-KR" altLang="en-US" sz="1600" b="1" dirty="0">
                <a:latin typeface="굴림" panose="020B0600000101010101" pitchFamily="50" charset="-127"/>
              </a:rPr>
              <a:t>가 데이터가 저장된 마지막 데이터 트랙이고 삽입된 레코드가 트랙 </a:t>
            </a:r>
            <a:r>
              <a:rPr lang="en-US" altLang="ko-KR" sz="1600" b="1" dirty="0">
                <a:solidFill>
                  <a:srgbClr val="0000FF"/>
                </a:solidFill>
                <a:latin typeface="굴림" panose="020B0600000101010101" pitchFamily="50" charset="-127"/>
              </a:rPr>
              <a:t>T</a:t>
            </a:r>
            <a:r>
              <a:rPr lang="ko-KR" altLang="en-US" sz="1600" b="1" dirty="0">
                <a:latin typeface="굴림" panose="020B0600000101010101" pitchFamily="50" charset="-127"/>
              </a:rPr>
              <a:t>의 마지막 레코드인 경우 </a:t>
            </a:r>
            <a:r>
              <a:rPr lang="en-US" altLang="ko-KR" sz="1600" b="1" dirty="0">
                <a:latin typeface="굴림" panose="020B0600000101010101" pitchFamily="50" charset="-127"/>
              </a:rPr>
              <a:t>(</a:t>
            </a:r>
            <a:r>
              <a:rPr lang="ko-KR" altLang="en-US" sz="1600" b="1" dirty="0">
                <a:latin typeface="굴림" panose="020B0600000101010101" pitchFamily="50" charset="-127"/>
              </a:rPr>
              <a:t>트랙 </a:t>
            </a:r>
            <a:r>
              <a:rPr lang="en-US" altLang="ko-KR" sz="1600" b="1" dirty="0">
                <a:solidFill>
                  <a:srgbClr val="0000FF"/>
                </a:solidFill>
                <a:latin typeface="굴림" panose="020B0600000101010101" pitchFamily="50" charset="-127"/>
              </a:rPr>
              <a:t>T</a:t>
            </a:r>
            <a:r>
              <a:rPr lang="ko-KR" altLang="en-US" sz="1600" b="1" dirty="0">
                <a:latin typeface="굴림" panose="020B0600000101010101" pitchFamily="50" charset="-127"/>
              </a:rPr>
              <a:t>에서 최대 키 값인 경우</a:t>
            </a:r>
            <a:r>
              <a:rPr lang="en-US" altLang="ko-KR" sz="1600" b="1" dirty="0">
                <a:latin typeface="굴림" panose="020B0600000101010101" pitchFamily="50" charset="-127"/>
              </a:rPr>
              <a:t>)</a:t>
            </a:r>
          </a:p>
          <a:p>
            <a:pPr marL="285750" lvl="1" indent="158750">
              <a:buNone/>
              <a:tabLst>
                <a:tab pos="265113" algn="l"/>
              </a:tabLst>
              <a:defRPr/>
            </a:pPr>
            <a:r>
              <a:rPr lang="en-US" altLang="ko-KR" sz="1600" b="1" dirty="0">
                <a:latin typeface="굴림" panose="020B0600000101010101" pitchFamily="50" charset="-127"/>
              </a:rPr>
              <a:t>2.3.1 </a:t>
            </a:r>
            <a:r>
              <a:rPr lang="ko-KR" altLang="en-US" sz="1600" b="1" dirty="0">
                <a:latin typeface="굴림" panose="020B0600000101010101" pitchFamily="50" charset="-127"/>
              </a:rPr>
              <a:t>실린더 인덱스에서 해당 엔트리를 찾아 삽입된 레코드의 키 값으로 변경</a:t>
            </a:r>
            <a:endParaRPr lang="en-US" altLang="ko-KR" sz="1600" b="1" dirty="0">
              <a:latin typeface="굴림" panose="020B0600000101010101" pitchFamily="50" charset="-127"/>
            </a:endParaRPr>
          </a:p>
          <a:p>
            <a:pPr marL="285750" lvl="1" indent="158750">
              <a:buNone/>
              <a:tabLst>
                <a:tab pos="265113" algn="l"/>
              </a:tabLst>
              <a:defRPr/>
            </a:pPr>
            <a:r>
              <a:rPr lang="en-US" altLang="ko-KR" sz="1600" b="1" dirty="0">
                <a:latin typeface="굴림" panose="020B0600000101010101" pitchFamily="50" charset="-127"/>
              </a:rPr>
              <a:t>2.3.2 </a:t>
            </a:r>
            <a:r>
              <a:rPr lang="ko-KR" altLang="en-US" sz="1600" b="1" dirty="0">
                <a:latin typeface="굴림" panose="020B0600000101010101" pitchFamily="50" charset="-127"/>
              </a:rPr>
              <a:t>필요한 경우 마스터 인덱스의 해당 엔트리에서 키 값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변경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285750" lvl="1" indent="158750">
              <a:buNone/>
              <a:tabLst>
                <a:tab pos="265113" algn="l"/>
              </a:tabLst>
              <a:defRPr/>
            </a:pPr>
            <a:endParaRPr lang="en-US" altLang="ko-KR" sz="1100" b="1" dirty="0">
              <a:latin typeface="rnffla"/>
            </a:endParaRPr>
          </a:p>
          <a:p>
            <a:pPr marL="342900" lvl="1" indent="-342900">
              <a:buFont typeface="+mj-lt"/>
              <a:buAutoNum type="arabicPeriod" startAt="3"/>
              <a:defRPr/>
            </a:pPr>
            <a:r>
              <a:rPr lang="ko-KR" altLang="en-US" sz="1600" b="1" dirty="0">
                <a:latin typeface="굴림" panose="020B0600000101010101" pitchFamily="50" charset="-127"/>
              </a:rPr>
              <a:t>해당 트랙 </a:t>
            </a:r>
            <a:r>
              <a:rPr lang="en-US" altLang="ko-KR" sz="1600" b="1" dirty="0">
                <a:solidFill>
                  <a:srgbClr val="0000FF"/>
                </a:solidFill>
                <a:latin typeface="굴림" panose="020B0600000101010101" pitchFamily="50" charset="-127"/>
              </a:rPr>
              <a:t>T </a:t>
            </a:r>
            <a:r>
              <a:rPr lang="ko-KR" altLang="en-US" sz="1600" b="1" dirty="0">
                <a:latin typeface="굴림" panose="020B0600000101010101" pitchFamily="50" charset="-127"/>
              </a:rPr>
              <a:t>에 여유 공간이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없는 </a:t>
            </a:r>
            <a:r>
              <a:rPr lang="ko-KR" altLang="en-US" sz="1600" b="1" dirty="0">
                <a:latin typeface="굴림" panose="020B0600000101010101" pitchFamily="50" charset="-127"/>
              </a:rPr>
              <a:t>경우</a:t>
            </a:r>
            <a:endParaRPr lang="en-US" altLang="ko-KR" sz="1600" b="1" dirty="0">
              <a:latin typeface="굴림" panose="020B0600000101010101" pitchFamily="50" charset="-127"/>
            </a:endParaRPr>
          </a:p>
          <a:p>
            <a:pPr marL="538163" lvl="1" indent="-358775">
              <a:buNone/>
              <a:defRPr/>
            </a:pPr>
            <a:r>
              <a:rPr lang="en-US" altLang="ko-KR" sz="1600" b="1" dirty="0" smtClean="0">
                <a:latin typeface="굴림" panose="020B0600000101010101" pitchFamily="50" charset="-127"/>
              </a:rPr>
              <a:t>3.1 </a:t>
            </a:r>
            <a:r>
              <a:rPr lang="ko-KR" altLang="en-US" sz="1600" b="1" dirty="0" err="1" smtClean="0">
                <a:latin typeface="굴림" panose="020B0600000101010101" pitchFamily="50" charset="-127"/>
              </a:rPr>
              <a:t>오버플로우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b="1" dirty="0">
                <a:latin typeface="굴림" panose="020B0600000101010101" pitchFamily="50" charset="-127"/>
              </a:rPr>
              <a:t>구역</a:t>
            </a:r>
            <a:r>
              <a:rPr lang="en-US" altLang="ko-KR" sz="1600" b="1" dirty="0">
                <a:latin typeface="굴림" panose="020B0600000101010101" pitchFamily="50" charset="-127"/>
              </a:rPr>
              <a:t>(</a:t>
            </a:r>
            <a:r>
              <a:rPr lang="ko-KR" altLang="en-US" sz="1600" b="1" dirty="0">
                <a:latin typeface="굴림" panose="020B0600000101010101" pitchFamily="50" charset="-127"/>
              </a:rPr>
              <a:t>트랙</a:t>
            </a:r>
            <a:r>
              <a:rPr lang="en-US" altLang="ko-KR" sz="1600" b="1" dirty="0">
                <a:latin typeface="굴림" panose="020B0600000101010101" pitchFamily="50" charset="-127"/>
              </a:rPr>
              <a:t>)</a:t>
            </a:r>
            <a:r>
              <a:rPr lang="ko-KR" altLang="en-US" sz="1600" b="1" dirty="0">
                <a:latin typeface="굴림" panose="020B0600000101010101" pitchFamily="50" charset="-127"/>
              </a:rPr>
              <a:t>을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사용하여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트랙 </a:t>
            </a:r>
            <a:r>
              <a:rPr lang="ko-KR" altLang="en-US" sz="1600" b="1" dirty="0">
                <a:latin typeface="굴림" panose="020B0600000101010101" pitchFamily="50" charset="-127"/>
              </a:rPr>
              <a:t>인덱스에 </a:t>
            </a:r>
            <a:r>
              <a:rPr lang="ko-KR" altLang="en-US" sz="1600" b="1" dirty="0" err="1" smtClean="0">
                <a:latin typeface="굴림" panose="020B0600000101010101" pitchFamily="50" charset="-127"/>
              </a:rPr>
              <a:t>오버플로우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b="1" dirty="0">
                <a:latin typeface="굴림" panose="020B0600000101010101" pitchFamily="50" charset="-127"/>
              </a:rPr>
              <a:t>인덱스를 추가</a:t>
            </a:r>
          </a:p>
          <a:p>
            <a:pPr marL="538163" lvl="2" indent="0">
              <a:buNone/>
              <a:defRPr/>
            </a:pPr>
            <a:r>
              <a:rPr lang="en-US" altLang="ko-KR" sz="1600" dirty="0" smtClean="0">
                <a:latin typeface="굴림" panose="020B0600000101010101" pitchFamily="50" charset="-127"/>
              </a:rPr>
              <a:t>(</a:t>
            </a:r>
            <a:r>
              <a:rPr lang="ko-KR" altLang="en-US" sz="1600" dirty="0" err="1" smtClean="0">
                <a:latin typeface="굴림" panose="020B0600000101010101" pitchFamily="50" charset="-127"/>
              </a:rPr>
              <a:t>오버플로우</a:t>
            </a:r>
            <a:r>
              <a:rPr lang="ko-KR" altLang="en-US" sz="1600" dirty="0" smtClean="0">
                <a:latin typeface="굴림" panose="020B0600000101010101" pitchFamily="50" charset="-127"/>
              </a:rPr>
              <a:t> 인덱스 </a:t>
            </a:r>
            <a:r>
              <a:rPr lang="en-US" altLang="ko-KR" sz="1600" dirty="0" smtClean="0">
                <a:latin typeface="굴림" panose="020B0600000101010101" pitchFamily="50" charset="-127"/>
              </a:rPr>
              <a:t>: </a:t>
            </a:r>
            <a:r>
              <a:rPr lang="en-US" altLang="ko-KR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&lt;</a:t>
            </a:r>
            <a:r>
              <a:rPr lang="ko-KR" altLang="en-US" sz="1600" dirty="0">
                <a:solidFill>
                  <a:srgbClr val="0000FF"/>
                </a:solidFill>
                <a:latin typeface="굴림" panose="020B0600000101010101" pitchFamily="50" charset="-127"/>
              </a:rPr>
              <a:t>키 값</a:t>
            </a:r>
            <a:r>
              <a:rPr lang="en-US" altLang="ko-KR" sz="1600" dirty="0">
                <a:solidFill>
                  <a:srgbClr val="0000FF"/>
                </a:solidFill>
                <a:latin typeface="굴림" panose="020B0600000101010101" pitchFamily="50" charset="-127"/>
              </a:rPr>
              <a:t>, </a:t>
            </a:r>
            <a:r>
              <a:rPr lang="ko-KR" altLang="en-US" sz="1600" dirty="0" err="1" smtClean="0">
                <a:solidFill>
                  <a:srgbClr val="0000FF"/>
                </a:solidFill>
                <a:latin typeface="굴림" panose="020B0600000101010101" pitchFamily="50" charset="-127"/>
              </a:rPr>
              <a:t>오버플로우</a:t>
            </a: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0000FF"/>
                </a:solidFill>
                <a:latin typeface="굴림" panose="020B0600000101010101" pitchFamily="50" charset="-127"/>
              </a:rPr>
              <a:t>포인터</a:t>
            </a:r>
            <a:r>
              <a:rPr lang="en-US" altLang="ko-KR" sz="1600" dirty="0">
                <a:solidFill>
                  <a:srgbClr val="0000FF"/>
                </a:solidFill>
                <a:latin typeface="굴림" panose="020B0600000101010101" pitchFamily="50" charset="-127"/>
              </a:rPr>
              <a:t>(op</a:t>
            </a:r>
            <a:r>
              <a:rPr lang="en-US" altLang="ko-KR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)&gt;</a:t>
            </a:r>
            <a:r>
              <a:rPr lang="en-US" altLang="ko-KR" sz="1600" dirty="0" smtClean="0">
                <a:latin typeface="굴림" panose="020B0600000101010101" pitchFamily="50" charset="-127"/>
              </a:rPr>
              <a:t>) </a:t>
            </a:r>
            <a:endParaRPr lang="en-US" altLang="ko-KR" sz="1600" dirty="0">
              <a:latin typeface="굴림" panose="020B0600000101010101" pitchFamily="50" charset="-127"/>
            </a:endParaRPr>
          </a:p>
          <a:p>
            <a:pPr marL="538163" lvl="1" indent="-358775">
              <a:buNone/>
              <a:defRPr/>
            </a:pPr>
            <a:r>
              <a:rPr lang="en-US" altLang="ko-KR" sz="1600" b="1" dirty="0" smtClean="0">
                <a:latin typeface="굴림" panose="020B0600000101010101" pitchFamily="50" charset="-127"/>
              </a:rPr>
              <a:t>3.2 </a:t>
            </a:r>
            <a:r>
              <a:rPr lang="ko-KR" altLang="en-US" sz="1600" b="1" dirty="0" err="1" smtClean="0">
                <a:latin typeface="굴림" panose="020B0600000101010101" pitchFamily="50" charset="-127"/>
              </a:rPr>
              <a:t>오버플로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b="1" dirty="0">
                <a:latin typeface="굴림" panose="020B0600000101010101" pitchFamily="50" charset="-127"/>
              </a:rPr>
              <a:t>구역에서 레코드는 삽입 순서로 저장되고 체인으로 키 값 순서를 유지 </a:t>
            </a:r>
          </a:p>
          <a:p>
            <a:pPr marL="538163" lvl="1" indent="0">
              <a:buNone/>
              <a:defRPr/>
            </a:pPr>
            <a:r>
              <a:rPr lang="en-US" altLang="ko-KR" sz="1600" dirty="0" smtClean="0">
                <a:latin typeface="굴림" panose="020B0600000101010101" pitchFamily="50" charset="-127"/>
              </a:rPr>
              <a:t>(</a:t>
            </a:r>
            <a:r>
              <a:rPr lang="ko-KR" altLang="en-US" sz="1600" dirty="0" err="1" smtClean="0">
                <a:latin typeface="굴림" panose="020B0600000101010101" pitchFamily="50" charset="-127"/>
              </a:rPr>
              <a:t>오버플로</a:t>
            </a:r>
            <a:r>
              <a:rPr lang="ko-KR" altLang="en-US" sz="1600" dirty="0" smtClean="0">
                <a:latin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</a:rPr>
              <a:t>레코드 </a:t>
            </a:r>
            <a:r>
              <a:rPr lang="ko-KR" altLang="en-US" sz="1600" dirty="0" smtClean="0">
                <a:latin typeface="굴림" panose="020B0600000101010101" pitchFamily="50" charset="-127"/>
              </a:rPr>
              <a:t>형식</a:t>
            </a:r>
            <a:r>
              <a:rPr lang="en-US" altLang="ko-KR" sz="1600" dirty="0">
                <a:latin typeface="굴림" panose="020B0600000101010101" pitchFamily="50" charset="-127"/>
              </a:rPr>
              <a:t> </a:t>
            </a:r>
            <a:r>
              <a:rPr lang="en-US" altLang="ko-KR" sz="1600" dirty="0" smtClean="0">
                <a:latin typeface="굴림" panose="020B0600000101010101" pitchFamily="50" charset="-127"/>
              </a:rPr>
              <a:t>: </a:t>
            </a:r>
            <a:r>
              <a:rPr lang="en-US" altLang="ko-KR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&lt;</a:t>
            </a:r>
            <a:r>
              <a:rPr lang="ko-KR" altLang="en-US" sz="1600" dirty="0">
                <a:solidFill>
                  <a:srgbClr val="0000FF"/>
                </a:solidFill>
                <a:latin typeface="굴림" panose="020B0600000101010101" pitchFamily="50" charset="-127"/>
              </a:rPr>
              <a:t>레코드</a:t>
            </a:r>
            <a:r>
              <a:rPr lang="en-US" altLang="ko-KR" sz="1600" dirty="0">
                <a:solidFill>
                  <a:srgbClr val="0000FF"/>
                </a:solidFill>
                <a:latin typeface="굴림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0000FF"/>
                </a:solidFill>
                <a:latin typeface="굴림" panose="020B0600000101010101" pitchFamily="50" charset="-127"/>
              </a:rPr>
              <a:t>같은 트랙의 다음 </a:t>
            </a:r>
            <a:r>
              <a:rPr lang="ko-KR" altLang="en-US" sz="1600" dirty="0" err="1" smtClean="0">
                <a:solidFill>
                  <a:srgbClr val="0000FF"/>
                </a:solidFill>
                <a:latin typeface="굴림" panose="020B0600000101010101" pitchFamily="50" charset="-127"/>
              </a:rPr>
              <a:t>오버플로우</a:t>
            </a:r>
            <a:r>
              <a:rPr lang="ko-KR" altLang="en-US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0000FF"/>
                </a:solidFill>
                <a:latin typeface="굴림" panose="020B0600000101010101" pitchFamily="50" charset="-127"/>
              </a:rPr>
              <a:t>레코드에 대한 포인터</a:t>
            </a:r>
            <a:r>
              <a:rPr lang="en-US" altLang="ko-KR" sz="1600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&gt;</a:t>
            </a:r>
            <a:r>
              <a:rPr lang="en-US" altLang="ko-KR" sz="1600" dirty="0" smtClean="0">
                <a:latin typeface="굴림" panose="020B0600000101010101" pitchFamily="50" charset="-127"/>
              </a:rPr>
              <a:t>)</a:t>
            </a:r>
            <a:endParaRPr lang="en-US" altLang="ko-KR" sz="1600" dirty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latin typeface="rnffla"/>
            </a:endParaRPr>
          </a:p>
          <a:p>
            <a:pPr marL="285750" lvl="1" indent="338138">
              <a:buFont typeface="Arial" panose="020B0604020202020204" pitchFamily="34" charset="0"/>
              <a:buChar char="•"/>
              <a:defRPr/>
            </a:pPr>
            <a:endParaRPr lang="en-US" altLang="ko-KR" sz="1600" b="1" dirty="0" smtClean="0">
              <a:latin typeface="rnffla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 smtClean="0">
              <a:latin typeface="rnffla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 smtClean="0">
              <a:latin typeface="rnffla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>
              <a:latin typeface="rnffla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 smtClean="0">
              <a:latin typeface="rnffla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>
              <a:latin typeface="rnffla"/>
            </a:endParaRPr>
          </a:p>
          <a:p>
            <a:pPr marL="0" lvl="1" indent="0">
              <a:buNone/>
              <a:defRPr/>
            </a:pPr>
            <a:endParaRPr lang="en-US" altLang="ko-KR" sz="1600" b="1" dirty="0">
              <a:latin typeface="rnffla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rnffla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rnffla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rnffla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rnffla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rnffla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rnffla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rnffla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rnffla"/>
            </a:endParaRPr>
          </a:p>
          <a:p>
            <a:pPr marL="179387" lvl="1" indent="0">
              <a:buNone/>
              <a:defRPr/>
            </a:pPr>
            <a:endParaRPr lang="en-US" altLang="ko-KR" sz="1600" b="1" dirty="0">
              <a:latin typeface="rnffla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rnffla"/>
            </a:endParaRPr>
          </a:p>
          <a:p>
            <a:pPr lvl="1">
              <a:defRPr/>
            </a:pPr>
            <a:endParaRPr lang="en-US" altLang="ko-KR" sz="1600" b="1" dirty="0" smtClean="0">
              <a:latin typeface="rnffla"/>
            </a:endParaRPr>
          </a:p>
          <a:p>
            <a:pPr lvl="1">
              <a:defRPr/>
            </a:pPr>
            <a:endParaRPr lang="en-US" altLang="ko-KR" sz="1600" b="1" dirty="0">
              <a:latin typeface="rnffla"/>
            </a:endParaRPr>
          </a:p>
          <a:p>
            <a:pPr lvl="1">
              <a:defRPr/>
            </a:pPr>
            <a:endParaRPr lang="en-US" altLang="ko-KR" sz="1600" b="1" dirty="0" smtClean="0">
              <a:latin typeface="rnffla"/>
            </a:endParaRPr>
          </a:p>
          <a:p>
            <a:pPr lvl="1">
              <a:defRPr/>
            </a:pPr>
            <a:endParaRPr lang="en-US" altLang="ko-KR" sz="1600" b="1" dirty="0">
              <a:latin typeface="rnffla"/>
            </a:endParaRPr>
          </a:p>
          <a:p>
            <a:pPr lvl="1">
              <a:defRPr/>
            </a:pPr>
            <a:endParaRPr lang="en-US" altLang="ko-KR" sz="1600" b="1" dirty="0" smtClean="0">
              <a:latin typeface="rnffla"/>
            </a:endParaRPr>
          </a:p>
          <a:p>
            <a:pPr lvl="1">
              <a:defRPr/>
            </a:pPr>
            <a:endParaRPr lang="en-US" altLang="ko-KR" sz="1600" b="1" dirty="0">
              <a:latin typeface="rnffla"/>
            </a:endParaRPr>
          </a:p>
          <a:p>
            <a:pPr lvl="1">
              <a:defRPr/>
            </a:pPr>
            <a:endParaRPr lang="en-US" altLang="ko-KR" sz="1600" b="1" dirty="0" smtClean="0">
              <a:latin typeface="rnffla"/>
            </a:endParaRPr>
          </a:p>
          <a:p>
            <a:pPr lvl="1">
              <a:defRPr/>
            </a:pPr>
            <a:endParaRPr lang="ko-KR" altLang="en-US" sz="1600" dirty="0">
              <a:latin typeface="rnffla"/>
            </a:endParaRPr>
          </a:p>
          <a:p>
            <a:pPr marL="457200" lvl="1" indent="0">
              <a:buNone/>
              <a:defRPr/>
            </a:pPr>
            <a:endParaRPr lang="ko-KR" altLang="en-US" sz="1600" dirty="0">
              <a:latin typeface="rnffla"/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ko-KR" sz="1400" dirty="0" smtClean="0"/>
          </a:p>
        </p:txBody>
      </p:sp>
      <p:graphicFrame>
        <p:nvGraphicFramePr>
          <p:cNvPr id="13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042988" y="1412875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3" name="Image" r:id="rId4" imgW="5358730" imgH="3123810" progId="Photoshop.Image.8">
                  <p:embed/>
                </p:oleObj>
              </mc:Choice>
              <mc:Fallback>
                <p:oleObj name="Image" r:id="rId4" imgW="5358730" imgH="3123810" progId="Photoshop.Image.8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12875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343908" y="1196434"/>
            <a:ext cx="2779709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삽입 연산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 smtClean="0">
                <a:latin typeface="굴림" panose="020B0600000101010101" pitchFamily="50" charset="-127"/>
              </a:rPr>
              <a:t>7.4 I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SAM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Changhwa Kim. All rights reserved.                             Gangneung-Wonju National University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51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b="1" i="0" dirty="0" smtClean="0">
              <a:latin typeface="rnffla"/>
            </a:endParaRPr>
          </a:p>
          <a:p>
            <a:pPr marL="457200" lvl="1" indent="0">
              <a:buNone/>
              <a:defRPr/>
            </a:pPr>
            <a:endParaRPr lang="en-US" altLang="ko-KR" sz="1600" b="1" dirty="0" smtClean="0">
              <a:latin typeface="rnffla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latin typeface="굴림" panose="020B0600000101010101" pitchFamily="50" charset="-127"/>
              </a:rPr>
              <a:t>순차 접근 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latin typeface="굴림" panose="020B0600000101010101" pitchFamily="50" charset="-127"/>
            </a:endParaRPr>
          </a:p>
          <a:p>
            <a:pPr marL="444500" lvl="1" indent="-265113">
              <a:buFont typeface="굴림" panose="020B0600000101010101" pitchFamily="50" charset="-127"/>
              <a:buChar char="–"/>
              <a:defRPr/>
            </a:pPr>
            <a:r>
              <a:rPr lang="ko-KR" altLang="en-US" sz="1600" b="1" dirty="0" smtClean="0">
                <a:latin typeface="굴림" panose="020B0600000101010101" pitchFamily="50" charset="-127"/>
              </a:rPr>
              <a:t>실린더 순으로 접근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buFont typeface="굴림" panose="020B0600000101010101" pitchFamily="50" charset="-127"/>
              <a:buChar char="–"/>
              <a:defRPr/>
            </a:pPr>
            <a:r>
              <a:rPr lang="ko-KR" altLang="en-US" sz="1600" b="1" dirty="0" smtClean="0">
                <a:latin typeface="굴림" panose="020B0600000101010101" pitchFamily="50" charset="-127"/>
              </a:rPr>
              <a:t>각 실린더에는 트랙 인덱스에 있는 엔트리의 순서에 따라 먼저 해당 기본 데이터 트랙을 접근 후 그 트랙의 </a:t>
            </a:r>
            <a:r>
              <a:rPr lang="ko-KR" altLang="en-US" sz="1600" b="1" dirty="0" err="1" smtClean="0">
                <a:latin typeface="굴림" panose="020B0600000101010101" pitchFamily="50" charset="-127"/>
              </a:rPr>
              <a:t>오버플로우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 체인을 접근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latin typeface="rnffla"/>
              </a:rPr>
              <a:t>레코드 삽입이 많을 경우 </a:t>
            </a:r>
            <a:r>
              <a:rPr lang="ko-KR" altLang="en-US" sz="1600" b="1" dirty="0" err="1" smtClean="0">
                <a:latin typeface="rnffla"/>
              </a:rPr>
              <a:t>오버플로우</a:t>
            </a:r>
            <a:r>
              <a:rPr lang="ko-KR" altLang="en-US" sz="1600" b="1" dirty="0" smtClean="0">
                <a:latin typeface="rnffla"/>
              </a:rPr>
              <a:t> 체인이 길어지고 성능 저하가 발생 가능</a:t>
            </a:r>
            <a:endParaRPr lang="en-US" altLang="ko-KR" sz="1600" b="1" dirty="0" smtClean="0">
              <a:solidFill>
                <a:srgbClr val="C00000"/>
              </a:solidFill>
              <a:latin typeface="rnffla"/>
            </a:endParaRPr>
          </a:p>
          <a:p>
            <a:pPr marL="265113" lvl="1" indent="0">
              <a:buNone/>
              <a:defRPr/>
            </a:pPr>
            <a:r>
              <a:rPr lang="ko-KR" altLang="en-US" sz="1600" b="1" dirty="0" smtClean="0">
                <a:solidFill>
                  <a:srgbClr val="C00000"/>
                </a:solidFill>
                <a:latin typeface="rnffla"/>
              </a:rPr>
              <a:t>⇒</a:t>
            </a:r>
            <a:r>
              <a:rPr lang="ko-KR" altLang="en-US" sz="1600" b="1" dirty="0" smtClean="0">
                <a:latin typeface="rnffla"/>
              </a:rPr>
              <a:t>이를 방지하기 위해 다음과 같이 주기적으로 파일을 재구성</a:t>
            </a:r>
            <a:endParaRPr lang="en-US" altLang="ko-KR" sz="1600" b="1" dirty="0" smtClean="0">
              <a:latin typeface="rnffla"/>
            </a:endParaRPr>
          </a:p>
          <a:p>
            <a:pPr marL="265113" lvl="1" indent="0">
              <a:buNone/>
              <a:defRPr/>
            </a:pPr>
            <a:endParaRPr lang="en-US" altLang="ko-KR" sz="1600" b="1" dirty="0">
              <a:latin typeface="rnffla"/>
            </a:endParaRPr>
          </a:p>
          <a:p>
            <a:pPr marL="628650" lvl="1" indent="-342900">
              <a:buFont typeface="+mj-ea"/>
              <a:buAutoNum type="circleNumDbPlain"/>
              <a:defRPr/>
            </a:pPr>
            <a:r>
              <a:rPr lang="ko-KR" altLang="en-US" sz="1600" b="1" dirty="0" smtClean="0">
                <a:latin typeface="rnffla"/>
              </a:rPr>
              <a:t>원래 파일을 순차적으로 판독 </a:t>
            </a:r>
            <a:endParaRPr lang="en-US" altLang="ko-KR" sz="1600" b="1" dirty="0" smtClean="0">
              <a:latin typeface="rnffla"/>
            </a:endParaRPr>
          </a:p>
          <a:p>
            <a:pPr marL="628650" lvl="1" indent="-342900">
              <a:buFont typeface="+mj-ea"/>
              <a:buAutoNum type="circleNumDbPlain"/>
              <a:defRPr/>
            </a:pPr>
            <a:r>
              <a:rPr lang="ko-KR" altLang="en-US" sz="1600" b="1" dirty="0" smtClean="0">
                <a:latin typeface="rnffla"/>
              </a:rPr>
              <a:t>기본 데이터 구역을 확장하여 새로운 </a:t>
            </a:r>
            <a:r>
              <a:rPr lang="ko-KR" altLang="en-US" sz="1600" b="1" dirty="0" err="1" smtClean="0">
                <a:latin typeface="rnffla"/>
              </a:rPr>
              <a:t>인덱스된</a:t>
            </a:r>
            <a:r>
              <a:rPr lang="ko-KR" altLang="en-US" sz="1600" b="1" dirty="0" smtClean="0">
                <a:latin typeface="rnffla"/>
              </a:rPr>
              <a:t> 순차 파일로 다시 기록</a:t>
            </a:r>
            <a:endParaRPr lang="en-US" altLang="ko-KR" sz="1600" b="1" dirty="0" smtClean="0">
              <a:latin typeface="rnffla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endParaRPr lang="en-US" altLang="ko-KR" sz="1600" b="1" dirty="0" smtClean="0">
              <a:latin typeface="rnffla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 smtClean="0">
              <a:latin typeface="rnffla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 smtClean="0">
              <a:latin typeface="rnffla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>
              <a:latin typeface="rnffla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 smtClean="0">
              <a:latin typeface="rnffla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>
              <a:latin typeface="rnffla"/>
            </a:endParaRPr>
          </a:p>
          <a:p>
            <a:pPr marL="0" lvl="1" indent="0">
              <a:buNone/>
              <a:defRPr/>
            </a:pPr>
            <a:endParaRPr lang="en-US" altLang="ko-KR" sz="1600" b="1" dirty="0">
              <a:latin typeface="rnffla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rnffla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rnffla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rnffla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rnffla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rnffla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rnffla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rnffla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rnffla"/>
            </a:endParaRPr>
          </a:p>
          <a:p>
            <a:pPr marL="179387" lvl="1" indent="0">
              <a:buNone/>
              <a:defRPr/>
            </a:pPr>
            <a:endParaRPr lang="en-US" altLang="ko-KR" sz="1600" b="1" dirty="0">
              <a:latin typeface="rnffla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rnffla"/>
            </a:endParaRPr>
          </a:p>
          <a:p>
            <a:pPr lvl="1">
              <a:defRPr/>
            </a:pPr>
            <a:endParaRPr lang="en-US" altLang="ko-KR" sz="1600" b="1" dirty="0" smtClean="0">
              <a:latin typeface="rnffla"/>
            </a:endParaRPr>
          </a:p>
          <a:p>
            <a:pPr lvl="1">
              <a:defRPr/>
            </a:pPr>
            <a:endParaRPr lang="en-US" altLang="ko-KR" sz="1600" b="1" dirty="0">
              <a:latin typeface="rnffla"/>
            </a:endParaRPr>
          </a:p>
          <a:p>
            <a:pPr lvl="1">
              <a:defRPr/>
            </a:pPr>
            <a:endParaRPr lang="en-US" altLang="ko-KR" sz="1600" b="1" dirty="0" smtClean="0">
              <a:latin typeface="rnffla"/>
            </a:endParaRPr>
          </a:p>
          <a:p>
            <a:pPr lvl="1">
              <a:defRPr/>
            </a:pPr>
            <a:endParaRPr lang="en-US" altLang="ko-KR" sz="1600" b="1" dirty="0">
              <a:latin typeface="rnffla"/>
            </a:endParaRPr>
          </a:p>
          <a:p>
            <a:pPr lvl="1">
              <a:defRPr/>
            </a:pPr>
            <a:endParaRPr lang="en-US" altLang="ko-KR" sz="1600" b="1" dirty="0" smtClean="0">
              <a:latin typeface="rnffla"/>
            </a:endParaRPr>
          </a:p>
          <a:p>
            <a:pPr lvl="1">
              <a:defRPr/>
            </a:pPr>
            <a:endParaRPr lang="en-US" altLang="ko-KR" sz="1600" b="1" dirty="0">
              <a:latin typeface="rnffla"/>
            </a:endParaRPr>
          </a:p>
          <a:p>
            <a:pPr lvl="1">
              <a:defRPr/>
            </a:pPr>
            <a:endParaRPr lang="en-US" altLang="ko-KR" sz="1600" b="1" dirty="0" smtClean="0">
              <a:latin typeface="rnffla"/>
            </a:endParaRPr>
          </a:p>
          <a:p>
            <a:pPr lvl="1">
              <a:defRPr/>
            </a:pPr>
            <a:endParaRPr lang="ko-KR" altLang="en-US" sz="1600" dirty="0">
              <a:latin typeface="rnffla"/>
            </a:endParaRPr>
          </a:p>
          <a:p>
            <a:pPr marL="457200" lvl="1" indent="0">
              <a:buNone/>
              <a:defRPr/>
            </a:pPr>
            <a:endParaRPr lang="ko-KR" altLang="en-US" sz="1600" dirty="0">
              <a:latin typeface="rnffla"/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ko-KR" sz="1400" dirty="0" smtClean="0"/>
          </a:p>
        </p:txBody>
      </p:sp>
      <p:graphicFrame>
        <p:nvGraphicFramePr>
          <p:cNvPr id="13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042988" y="1412875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4" name="Image" r:id="rId4" imgW="5358730" imgH="3123810" progId="Photoshop.Image.8">
                  <p:embed/>
                </p:oleObj>
              </mc:Choice>
              <mc:Fallback>
                <p:oleObj name="Image" r:id="rId4" imgW="5358730" imgH="3123810" progId="Photoshop.Image.8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12875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343908" y="1196434"/>
            <a:ext cx="2779709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삽입 연산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 smtClean="0">
                <a:latin typeface="굴림" panose="020B0600000101010101" pitchFamily="50" charset="-127"/>
              </a:rPr>
              <a:t>7.4 I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SAM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Changhwa Kim. All rights reserved.                             Gangneung-Wonju National University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97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b="1" i="0" dirty="0" smtClean="0">
              <a:latin typeface="rnffla"/>
            </a:endParaRPr>
          </a:p>
          <a:p>
            <a:pPr marL="457200" lvl="1" indent="0">
              <a:buNone/>
              <a:defRPr/>
            </a:pPr>
            <a:endParaRPr lang="en-US" altLang="ko-KR" sz="1600" b="1" dirty="0" smtClean="0">
              <a:latin typeface="rnffla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 smtClean="0">
                <a:latin typeface="굴림" panose="020B0600000101010101" pitchFamily="50" charset="-127"/>
              </a:rPr>
              <a:t>ISAM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파일에서 레코드 삭제 방법들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buFont typeface="+mj-lt"/>
              <a:buAutoNum type="arabicPeriod"/>
              <a:defRPr/>
            </a:pPr>
            <a:r>
              <a:rPr lang="ko-KR" altLang="en-US" sz="1600" b="1" dirty="0" smtClean="0">
                <a:latin typeface="굴림" panose="020B0600000101010101" pitchFamily="50" charset="-127"/>
              </a:rPr>
              <a:t>삭제 레코드를 물리적으로 삭제하는 방법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buFont typeface="+mj-lt"/>
              <a:buAutoNum type="arabicPeriod"/>
              <a:defRPr/>
            </a:pPr>
            <a:r>
              <a:rPr lang="ko-KR" altLang="en-US" sz="1600" b="1" dirty="0" smtClean="0">
                <a:latin typeface="굴림" panose="020B0600000101010101" pitchFamily="50" charset="-127"/>
              </a:rPr>
              <a:t>삭제 </a:t>
            </a:r>
            <a:r>
              <a:rPr lang="ko-KR" altLang="en-US" sz="1600" b="1" dirty="0">
                <a:latin typeface="굴림" panose="020B0600000101010101" pitchFamily="50" charset="-127"/>
              </a:rPr>
              <a:t>레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코드를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삭제 표시만 하는 방법</a:t>
            </a:r>
            <a:endParaRPr lang="en-US" altLang="ko-KR" sz="1600" b="1" dirty="0">
              <a:latin typeface="굴림" panose="020B0600000101010101" pitchFamily="50" charset="-127"/>
            </a:endParaRPr>
          </a:p>
          <a:p>
            <a:pPr marL="0" lvl="1" indent="0">
              <a:buNone/>
              <a:defRPr/>
            </a:pPr>
            <a:endParaRPr lang="en-US" altLang="ko-KR" sz="1000" b="1" dirty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물리적 삭제 방법</a:t>
            </a:r>
            <a:endParaRPr lang="en-US" altLang="ko-KR" sz="1600" b="1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342900" lvl="1" indent="-342900">
              <a:buFont typeface="+mj-lt"/>
              <a:buAutoNum type="arabicPeriod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삭제 레코드가 기본 데이터 구역에 존재하는 경우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 marL="358775" lvl="1" indent="0">
              <a:buNone/>
              <a:defRPr/>
            </a:pPr>
            <a:r>
              <a:rPr lang="en-US" altLang="ko-KR" sz="1400" b="1" dirty="0">
                <a:latin typeface="굴림" panose="020B0600000101010101" pitchFamily="50" charset="-127"/>
              </a:rPr>
              <a:t>1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.1  </a:t>
            </a:r>
            <a:r>
              <a:rPr lang="ko-KR" altLang="en-US" sz="1400" b="1" dirty="0">
                <a:latin typeface="굴림" panose="020B0600000101010101" pitchFamily="50" charset="-127"/>
              </a:rPr>
              <a:t>레코드 삭제 후 나머지 레코드들을 한 자리씩 왼쪽으로 이동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 marL="358775" lvl="1" indent="0">
              <a:buNone/>
              <a:defRPr/>
            </a:pPr>
            <a:r>
              <a:rPr lang="en-US" altLang="ko-KR" sz="1400" b="1" dirty="0" smtClean="0">
                <a:latin typeface="굴림" panose="020B0600000101010101" pitchFamily="50" charset="-127"/>
              </a:rPr>
              <a:t>1.2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  이 </a:t>
            </a:r>
            <a:r>
              <a:rPr lang="ko-KR" altLang="en-US" sz="1400" b="1" dirty="0">
                <a:latin typeface="굴림" panose="020B0600000101010101" pitchFamily="50" charset="-127"/>
              </a:rPr>
              <a:t>트랙의 </a:t>
            </a:r>
            <a:r>
              <a:rPr lang="ko-KR" altLang="en-US" sz="1400" b="1" dirty="0" err="1">
                <a:latin typeface="굴림" panose="020B0600000101010101" pitchFamily="50" charset="-127"/>
              </a:rPr>
              <a:t>오버플로우</a:t>
            </a:r>
            <a:r>
              <a:rPr lang="ko-KR" altLang="en-US" sz="1400" b="1" dirty="0">
                <a:latin typeface="굴림" panose="020B0600000101010101" pitchFamily="50" charset="-127"/>
              </a:rPr>
              <a:t> 레코드가 있는 경우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 marL="623888" lvl="1" indent="0">
              <a:buNone/>
              <a:defRPr/>
            </a:pPr>
            <a:r>
              <a:rPr lang="en-US" altLang="ko-KR" sz="1400" b="1" dirty="0">
                <a:latin typeface="굴림" panose="020B0600000101010101" pitchFamily="50" charset="-127"/>
              </a:rPr>
              <a:t>1.2.1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첫 </a:t>
            </a:r>
            <a:r>
              <a:rPr lang="ko-KR" altLang="en-US" sz="1400" b="1" dirty="0">
                <a:latin typeface="굴림" panose="020B0600000101010101" pitchFamily="50" charset="-127"/>
              </a:rPr>
              <a:t>번째 </a:t>
            </a:r>
            <a:r>
              <a:rPr lang="ko-KR" altLang="en-US" sz="1400" b="1" dirty="0" err="1">
                <a:latin typeface="굴림" panose="020B0600000101010101" pitchFamily="50" charset="-127"/>
              </a:rPr>
              <a:t>오버플로우</a:t>
            </a:r>
            <a:r>
              <a:rPr lang="ko-KR" altLang="en-US" sz="1400" b="1" dirty="0">
                <a:latin typeface="굴림" panose="020B0600000101010101" pitchFamily="50" charset="-127"/>
              </a:rPr>
              <a:t> 레코드를 기본 데이터 구역으로 이동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 marL="623888" lvl="1" indent="0">
              <a:buNone/>
              <a:defRPr/>
            </a:pPr>
            <a:r>
              <a:rPr lang="en-US" altLang="ko-KR" sz="1400" b="1" dirty="0">
                <a:latin typeface="굴림" panose="020B0600000101010101" pitchFamily="50" charset="-127"/>
              </a:rPr>
              <a:t>1.2.2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err="1" smtClean="0">
                <a:latin typeface="굴림" panose="020B0600000101010101" pitchFamily="50" charset="-127"/>
              </a:rPr>
              <a:t>오버플로우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 체인에 대한 트랙 인덱스 엔트리를 적절히 변경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 marL="342900" lvl="1" indent="-342900">
              <a:buFont typeface="+mj-lt"/>
              <a:buAutoNum type="arabicPeriod" startAt="2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삭제 레코드가 </a:t>
            </a:r>
            <a:r>
              <a:rPr lang="ko-KR" altLang="en-US" sz="1400" b="1" dirty="0" err="1" smtClean="0">
                <a:latin typeface="굴림" panose="020B0600000101010101" pitchFamily="50" charset="-127"/>
              </a:rPr>
              <a:t>오버플로우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 구역에 존재하는 경우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358775" lvl="1" indent="0">
              <a:buNone/>
              <a:defRPr/>
            </a:pPr>
            <a:r>
              <a:rPr lang="en-US" altLang="ko-KR" sz="1400" b="1" dirty="0" smtClean="0">
                <a:latin typeface="굴림" panose="020B0600000101010101" pitchFamily="50" charset="-127"/>
              </a:rPr>
              <a:t>2.1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삭제할 </a:t>
            </a:r>
            <a:r>
              <a:rPr lang="ko-KR" altLang="en-US" sz="1400" b="1" dirty="0">
                <a:latin typeface="굴림" panose="020B0600000101010101" pitchFamily="50" charset="-127"/>
              </a:rPr>
              <a:t>레코드 삭제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 marL="358775" lvl="1" indent="0">
              <a:buNone/>
              <a:defRPr/>
            </a:pPr>
            <a:r>
              <a:rPr lang="en-US" altLang="ko-KR" sz="1400" b="1" dirty="0" smtClean="0">
                <a:latin typeface="굴림" panose="020B0600000101010101" pitchFamily="50" charset="-127"/>
              </a:rPr>
              <a:t>2.2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삭제 레코드가 </a:t>
            </a:r>
            <a:r>
              <a:rPr lang="ko-KR" altLang="en-US" sz="1400" b="1" dirty="0" err="1" smtClean="0">
                <a:latin typeface="굴림" panose="020B0600000101010101" pitchFamily="50" charset="-127"/>
              </a:rPr>
              <a:t>오버플로우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 체인의 첫 번째 엔트리인 경우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1076325" lvl="1" indent="-452438">
              <a:buNone/>
              <a:defRPr/>
            </a:pPr>
            <a:r>
              <a:rPr lang="en-US" altLang="ko-KR" sz="1400" b="1" dirty="0" smtClean="0">
                <a:latin typeface="굴림" panose="020B0600000101010101" pitchFamily="50" charset="-127"/>
              </a:rPr>
              <a:t>2.2.1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그 체인에 대한 트랙 인덱스 엔트리를 삭제 </a:t>
            </a:r>
            <a:r>
              <a:rPr lang="ko-KR" altLang="en-US" sz="1400" b="1" dirty="0">
                <a:latin typeface="굴림" panose="020B0600000101010101" pitchFamily="50" charset="-127"/>
              </a:rPr>
              <a:t>레코드의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다음 엔트리가 첫 번째 엔트리가 되도록 수정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358775" lvl="1" indent="0">
              <a:buNone/>
              <a:defRPr/>
            </a:pPr>
            <a:r>
              <a:rPr lang="en-US" altLang="ko-KR" sz="1400" b="1" dirty="0" smtClean="0">
                <a:latin typeface="굴림" panose="020B0600000101010101" pitchFamily="50" charset="-127"/>
              </a:rPr>
              <a:t>2.3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삭제 레코드가 </a:t>
            </a:r>
            <a:r>
              <a:rPr lang="ko-KR" altLang="en-US" sz="1400" b="1" dirty="0" err="1" smtClean="0">
                <a:latin typeface="굴림" panose="020B0600000101010101" pitchFamily="50" charset="-127"/>
              </a:rPr>
              <a:t>오버플로우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 체인의 마지막 엔트리인 경우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1076325" lvl="1" indent="-452438">
              <a:buNone/>
              <a:defRPr/>
            </a:pPr>
            <a:r>
              <a:rPr lang="en-US" altLang="ko-KR" sz="1400" b="1" dirty="0" smtClean="0">
                <a:latin typeface="굴림" panose="020B0600000101010101" pitchFamily="50" charset="-127"/>
              </a:rPr>
              <a:t>2.3.2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트랙 인덱스 엔트리의 최대 키 값을 체인에서 삭제된 레코드 앞의 레코드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(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삭제 후의 체인의 마지막 레코드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)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 키 값으로 변경 </a:t>
            </a:r>
            <a:endParaRPr lang="en-US" altLang="ko-KR" sz="1400" b="1" dirty="0" smtClean="0">
              <a:latin typeface="rnffla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 smtClean="0">
              <a:latin typeface="rnffla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>
              <a:latin typeface="rnffla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 smtClean="0">
              <a:latin typeface="rnffla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>
              <a:latin typeface="rnffla"/>
            </a:endParaRPr>
          </a:p>
          <a:p>
            <a:pPr marL="0" lvl="1" indent="0">
              <a:buNone/>
              <a:defRPr/>
            </a:pPr>
            <a:endParaRPr lang="en-US" altLang="ko-KR" sz="1600" b="1" dirty="0">
              <a:latin typeface="rnffla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rnffla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rnffla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rnffla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rnffla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rnffla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rnffla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rnffla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rnffla"/>
            </a:endParaRPr>
          </a:p>
          <a:p>
            <a:pPr marL="179387" lvl="1" indent="0">
              <a:buNone/>
              <a:defRPr/>
            </a:pPr>
            <a:endParaRPr lang="en-US" altLang="ko-KR" sz="1600" b="1" dirty="0">
              <a:latin typeface="rnffla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rnffla"/>
            </a:endParaRPr>
          </a:p>
          <a:p>
            <a:pPr lvl="1">
              <a:defRPr/>
            </a:pPr>
            <a:endParaRPr lang="en-US" altLang="ko-KR" sz="1600" b="1" dirty="0" smtClean="0">
              <a:latin typeface="rnffla"/>
            </a:endParaRPr>
          </a:p>
          <a:p>
            <a:pPr lvl="1">
              <a:defRPr/>
            </a:pPr>
            <a:endParaRPr lang="en-US" altLang="ko-KR" sz="1600" b="1" dirty="0">
              <a:latin typeface="rnffla"/>
            </a:endParaRPr>
          </a:p>
          <a:p>
            <a:pPr lvl="1">
              <a:defRPr/>
            </a:pPr>
            <a:endParaRPr lang="en-US" altLang="ko-KR" sz="1600" b="1" dirty="0" smtClean="0">
              <a:latin typeface="rnffla"/>
            </a:endParaRPr>
          </a:p>
          <a:p>
            <a:pPr lvl="1">
              <a:defRPr/>
            </a:pPr>
            <a:endParaRPr lang="en-US" altLang="ko-KR" sz="1600" b="1" dirty="0">
              <a:latin typeface="rnffla"/>
            </a:endParaRPr>
          </a:p>
          <a:p>
            <a:pPr lvl="1">
              <a:defRPr/>
            </a:pPr>
            <a:endParaRPr lang="en-US" altLang="ko-KR" sz="1600" b="1" dirty="0" smtClean="0">
              <a:latin typeface="rnffla"/>
            </a:endParaRPr>
          </a:p>
          <a:p>
            <a:pPr lvl="1">
              <a:defRPr/>
            </a:pPr>
            <a:endParaRPr lang="en-US" altLang="ko-KR" sz="1600" b="1" dirty="0">
              <a:latin typeface="rnffla"/>
            </a:endParaRPr>
          </a:p>
          <a:p>
            <a:pPr lvl="1">
              <a:defRPr/>
            </a:pPr>
            <a:endParaRPr lang="en-US" altLang="ko-KR" sz="1600" b="1" dirty="0" smtClean="0">
              <a:latin typeface="rnffla"/>
            </a:endParaRPr>
          </a:p>
          <a:p>
            <a:pPr lvl="1">
              <a:defRPr/>
            </a:pPr>
            <a:endParaRPr lang="ko-KR" altLang="en-US" sz="1600" dirty="0">
              <a:latin typeface="rnffla"/>
            </a:endParaRPr>
          </a:p>
          <a:p>
            <a:pPr marL="457200" lvl="1" indent="0">
              <a:buNone/>
              <a:defRPr/>
            </a:pPr>
            <a:endParaRPr lang="ko-KR" altLang="en-US" sz="1600" dirty="0">
              <a:latin typeface="rnffla"/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ko-KR" sz="1400" dirty="0" smtClean="0"/>
          </a:p>
        </p:txBody>
      </p:sp>
      <p:graphicFrame>
        <p:nvGraphicFramePr>
          <p:cNvPr id="13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042988" y="1412875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8" name="Image" r:id="rId4" imgW="5358730" imgH="3123810" progId="Photoshop.Image.8">
                  <p:embed/>
                </p:oleObj>
              </mc:Choice>
              <mc:Fallback>
                <p:oleObj name="Image" r:id="rId4" imgW="5358730" imgH="3123810" progId="Photoshop.Image.8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12875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343908" y="1196434"/>
            <a:ext cx="2779709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삭제 연산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 smtClean="0">
                <a:latin typeface="굴림" panose="020B0600000101010101" pitchFamily="50" charset="-127"/>
              </a:rPr>
              <a:t>7.4 I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SAM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Changhwa Kim. All rights reserved.                             Gangneung-Wonju National University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71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b="1" i="0" dirty="0" smtClean="0">
              <a:latin typeface="rnffla"/>
            </a:endParaRPr>
          </a:p>
          <a:p>
            <a:pPr marL="0" lvl="1" indent="0">
              <a:buNone/>
              <a:defRPr/>
            </a:pPr>
            <a:endParaRPr lang="en-US" altLang="ko-KR" sz="1000" b="1" dirty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삭제할 레코드에 삭제 표시만 하는 방법</a:t>
            </a:r>
            <a:endParaRPr lang="en-US" altLang="ko-KR" sz="1600" b="1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endParaRPr lang="en-US" altLang="ko-KR" sz="1600" b="1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latin typeface="굴림" panose="020B0600000101010101" pitchFamily="50" charset="-127"/>
              </a:rPr>
              <a:t>검색할 때 삭제 표시된 레코드는 생략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(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무시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)</a:t>
            </a:r>
          </a:p>
          <a:p>
            <a:pPr marL="285750" lvl="1">
              <a:buFont typeface="Arial" panose="020B0604020202020204" pitchFamily="34" charset="0"/>
              <a:buChar char="•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latin typeface="굴림" panose="020B0600000101010101" pitchFamily="50" charset="-127"/>
              </a:rPr>
              <a:t>일정한 주기로 삭제 표시된 레코드를 정리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(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물리적 삭제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)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해야 함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latin typeface="굴림" panose="020B0600000101010101" pitchFamily="50" charset="-127"/>
              </a:rPr>
              <a:t>단점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buFont typeface="굴림" panose="020B0600000101010101" pitchFamily="50" charset="-127"/>
              <a:buChar char="–"/>
              <a:defRPr/>
            </a:pPr>
            <a:r>
              <a:rPr lang="ko-KR" altLang="en-US" sz="1600" b="1" dirty="0" smtClean="0">
                <a:latin typeface="굴림" panose="020B0600000101010101" pitchFamily="50" charset="-127"/>
              </a:rPr>
              <a:t>이 방법은 공간의 낭비 단점을 가짐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.</a:t>
            </a:r>
          </a:p>
          <a:p>
            <a:pPr marL="444500" lvl="1" indent="-265113">
              <a:buFont typeface="굴림" panose="020B0600000101010101" pitchFamily="50" charset="-127"/>
              <a:buChar char="–"/>
              <a:defRPr/>
            </a:pPr>
            <a:r>
              <a:rPr lang="ko-KR" altLang="en-US" sz="1600" b="1" dirty="0" smtClean="0">
                <a:latin typeface="굴림" panose="020B0600000101010101" pitchFamily="50" charset="-127"/>
              </a:rPr>
              <a:t>기본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데이터 구역의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삭제 표시 레코드들 때문에 </a:t>
            </a:r>
            <a:r>
              <a:rPr lang="ko-KR" altLang="en-US" sz="1600" b="1" dirty="0" err="1" smtClean="0">
                <a:latin typeface="굴림" panose="020B0600000101010101" pitchFamily="50" charset="-127"/>
              </a:rPr>
              <a:t>오버플로우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 구역까지 검색해야 할 수도 있음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buFont typeface="굴림" panose="020B0600000101010101" pitchFamily="50" charset="-127"/>
              <a:buChar char="–"/>
              <a:defRPr/>
            </a:pPr>
            <a:r>
              <a:rPr lang="ko-KR" altLang="en-US" sz="1600" b="1" dirty="0" err="1" smtClean="0">
                <a:latin typeface="굴림" panose="020B0600000101010101" pitchFamily="50" charset="-127"/>
              </a:rPr>
              <a:t>오버플로우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 구역의 체인들이 삭제 표시된 레코드들을 포함할 수도 있음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0" lvl="1" indent="0">
              <a:buNone/>
              <a:defRPr/>
            </a:pPr>
            <a:endParaRPr lang="en-US" altLang="ko-KR" sz="1600" b="1" dirty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0" lvl="1" indent="0">
              <a:buNone/>
              <a:defRPr/>
            </a:pPr>
            <a:endParaRPr lang="en-US" altLang="ko-KR" sz="1600" b="1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 smtClean="0">
              <a:latin typeface="rnffla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>
              <a:latin typeface="rnffla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 smtClean="0">
              <a:latin typeface="rnffla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>
              <a:latin typeface="rnffla"/>
            </a:endParaRPr>
          </a:p>
          <a:p>
            <a:pPr marL="0" lvl="1" indent="0">
              <a:buNone/>
              <a:defRPr/>
            </a:pPr>
            <a:endParaRPr lang="en-US" altLang="ko-KR" sz="1600" b="1" dirty="0">
              <a:latin typeface="rnffla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rnffla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rnffla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rnffla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rnffla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rnffla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rnffla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rnffla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rnffla"/>
            </a:endParaRPr>
          </a:p>
          <a:p>
            <a:pPr marL="179387" lvl="1" indent="0">
              <a:buNone/>
              <a:defRPr/>
            </a:pPr>
            <a:endParaRPr lang="en-US" altLang="ko-KR" sz="1600" b="1" dirty="0">
              <a:latin typeface="rnffla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rnffla"/>
            </a:endParaRPr>
          </a:p>
          <a:p>
            <a:pPr lvl="1">
              <a:defRPr/>
            </a:pPr>
            <a:endParaRPr lang="en-US" altLang="ko-KR" sz="1600" b="1" dirty="0" smtClean="0">
              <a:latin typeface="rnffla"/>
            </a:endParaRPr>
          </a:p>
          <a:p>
            <a:pPr lvl="1">
              <a:defRPr/>
            </a:pPr>
            <a:endParaRPr lang="en-US" altLang="ko-KR" sz="1600" b="1" dirty="0">
              <a:latin typeface="rnffla"/>
            </a:endParaRPr>
          </a:p>
          <a:p>
            <a:pPr lvl="1">
              <a:defRPr/>
            </a:pPr>
            <a:endParaRPr lang="en-US" altLang="ko-KR" sz="1600" b="1" dirty="0" smtClean="0">
              <a:latin typeface="rnffla"/>
            </a:endParaRPr>
          </a:p>
          <a:p>
            <a:pPr lvl="1">
              <a:defRPr/>
            </a:pPr>
            <a:endParaRPr lang="en-US" altLang="ko-KR" sz="1600" b="1" dirty="0">
              <a:latin typeface="rnffla"/>
            </a:endParaRPr>
          </a:p>
          <a:p>
            <a:pPr lvl="1">
              <a:defRPr/>
            </a:pPr>
            <a:endParaRPr lang="en-US" altLang="ko-KR" sz="1600" b="1" dirty="0" smtClean="0">
              <a:latin typeface="rnffla"/>
            </a:endParaRPr>
          </a:p>
          <a:p>
            <a:pPr lvl="1">
              <a:defRPr/>
            </a:pPr>
            <a:endParaRPr lang="en-US" altLang="ko-KR" sz="1600" b="1" dirty="0">
              <a:latin typeface="rnffla"/>
            </a:endParaRPr>
          </a:p>
          <a:p>
            <a:pPr lvl="1">
              <a:defRPr/>
            </a:pPr>
            <a:endParaRPr lang="en-US" altLang="ko-KR" sz="1600" b="1" dirty="0" smtClean="0">
              <a:latin typeface="rnffla"/>
            </a:endParaRPr>
          </a:p>
          <a:p>
            <a:pPr lvl="1">
              <a:defRPr/>
            </a:pPr>
            <a:endParaRPr lang="ko-KR" altLang="en-US" sz="1600" dirty="0">
              <a:latin typeface="rnffla"/>
            </a:endParaRPr>
          </a:p>
          <a:p>
            <a:pPr marL="457200" lvl="1" indent="0">
              <a:buNone/>
              <a:defRPr/>
            </a:pPr>
            <a:endParaRPr lang="ko-KR" altLang="en-US" sz="1600" dirty="0">
              <a:latin typeface="rnffla"/>
            </a:endParaRPr>
          </a:p>
        </p:txBody>
      </p:sp>
      <p:graphicFrame>
        <p:nvGraphicFramePr>
          <p:cNvPr id="13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042988" y="1412875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8" name="Image" r:id="rId4" imgW="5358730" imgH="3123810" progId="Photoshop.Image.8">
                  <p:embed/>
                </p:oleObj>
              </mc:Choice>
              <mc:Fallback>
                <p:oleObj name="Image" r:id="rId4" imgW="5358730" imgH="3123810" progId="Photoshop.Image.8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12875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 bwMode="auto">
          <a:xfrm>
            <a:off x="343908" y="1196434"/>
            <a:ext cx="2779709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삭제 연산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 smtClean="0">
                <a:latin typeface="굴림" panose="020B0600000101010101" pitchFamily="50" charset="-127"/>
              </a:rPr>
              <a:t>7.4 I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SAM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522422-D2B9-4195-ACFC-134DED492F63}" type="slidenum">
              <a:rPr lang="en-US" altLang="ko-KR" sz="1400" smtClean="0"/>
              <a:t>37</a:t>
            </a:fld>
            <a:endParaRPr lang="en-US" altLang="ko-KR" sz="1400" dirty="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Changhwa Kim. All rights reserved.                             Gangneung-Wonju National University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10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b="1" i="0" dirty="0" smtClean="0">
              <a:latin typeface="rnffla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ISAM 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파일의 장점</a:t>
            </a:r>
            <a:endParaRPr lang="en-US" altLang="ko-KR" sz="1600" b="1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0" lvl="1" indent="0">
              <a:buNone/>
              <a:defRPr/>
            </a:pPr>
            <a:endParaRPr lang="en-US" altLang="ko-KR" sz="1000" b="1" dirty="0">
              <a:latin typeface="굴림" panose="020B0600000101010101" pitchFamily="50" charset="-127"/>
            </a:endParaRPr>
          </a:p>
          <a:p>
            <a:pPr marL="444500" lvl="1" indent="-265113">
              <a:buFont typeface="굴림" panose="020B0600000101010101" pitchFamily="50" charset="-127"/>
              <a:buChar char="–"/>
              <a:defRPr/>
            </a:pPr>
            <a:r>
              <a:rPr lang="ko-KR" altLang="en-US" sz="1600" b="1" dirty="0" smtClean="0">
                <a:latin typeface="굴림" panose="020B0600000101010101" pitchFamily="50" charset="-127"/>
              </a:rPr>
              <a:t>장치 특성에 맞게 </a:t>
            </a:r>
            <a:r>
              <a:rPr lang="en-US" altLang="ko-KR" sz="1600" b="1" dirty="0" smtClean="0">
                <a:latin typeface="굴림" panose="020B0600000101010101" pitchFamily="50" charset="-127"/>
              </a:rPr>
              <a:t>ISAM</a:t>
            </a:r>
            <a:r>
              <a:rPr lang="ko-KR" altLang="en-US" sz="1600" b="1" dirty="0">
                <a:latin typeface="굴림" panose="020B0600000101010101" pitchFamily="50" charset="-127"/>
              </a:rPr>
              <a:t> </a:t>
            </a:r>
            <a:r>
              <a:rPr lang="ko-KR" altLang="en-US" sz="1600" b="1" dirty="0" smtClean="0">
                <a:latin typeface="굴림" panose="020B0600000101010101" pitchFamily="50" charset="-127"/>
              </a:rPr>
              <a:t>설계 방법은 접근 시간을 단축시킴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buFont typeface="굴림" panose="020B0600000101010101" pitchFamily="50" charset="-127"/>
              <a:buChar char="–"/>
              <a:defRPr/>
            </a:pPr>
            <a:r>
              <a:rPr lang="ko-KR" altLang="en-US" sz="1600" b="1" dirty="0" smtClean="0">
                <a:latin typeface="굴림" panose="020B0600000101010101" pitchFamily="50" charset="-127"/>
              </a:rPr>
              <a:t>기억 공간을 효율적으로 사용 가능</a:t>
            </a: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endParaRPr lang="en-US" altLang="ko-KR" sz="1600" b="1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ISAM 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파일의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단점</a:t>
            </a:r>
            <a:endParaRPr lang="en-US" altLang="ko-KR" sz="1600" b="1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444500" lvl="1" indent="-265113">
              <a:buFont typeface="굴림" panose="020B0600000101010101" pitchFamily="50" charset="-127"/>
              <a:buChar char="–"/>
              <a:defRPr/>
            </a:pPr>
            <a:r>
              <a:rPr lang="ko-KR" altLang="en-US" sz="1600" b="1" dirty="0" smtClean="0">
                <a:latin typeface="굴림" panose="020B0600000101010101" pitchFamily="50" charset="-127"/>
              </a:rPr>
              <a:t>파일 저장 장치를 새로운 유형으로 변경하거나 다른 장치로 복사하는 경우 물리적 특성이 맞지 않아 어려운 문제 야기 가능</a:t>
            </a:r>
            <a:endParaRPr lang="en-US" altLang="ko-KR" sz="1600" b="1" dirty="0">
              <a:latin typeface="굴림" panose="020B0600000101010101" pitchFamily="50" charset="-127"/>
            </a:endParaRPr>
          </a:p>
          <a:p>
            <a:pPr marL="0" lvl="1" indent="0">
              <a:buNone/>
              <a:defRPr/>
            </a:pPr>
            <a:endParaRPr lang="en-US" altLang="ko-KR" sz="1600" b="1" dirty="0" smtClean="0">
              <a:solidFill>
                <a:srgbClr val="0000FF"/>
              </a:solidFill>
              <a:latin typeface="굴림" panose="020B0600000101010101" pitchFamily="50" charset="-127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 smtClean="0">
              <a:latin typeface="rnffla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>
              <a:latin typeface="rnffla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 smtClean="0">
              <a:latin typeface="rnffla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>
              <a:latin typeface="rnffla"/>
            </a:endParaRPr>
          </a:p>
          <a:p>
            <a:pPr marL="0" lvl="1" indent="0">
              <a:buNone/>
              <a:defRPr/>
            </a:pPr>
            <a:endParaRPr lang="en-US" altLang="ko-KR" sz="1600" b="1" dirty="0">
              <a:latin typeface="rnffla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rnffla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rnffla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rnffla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rnffla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rnffla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rnffla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rnffla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rnffla"/>
            </a:endParaRPr>
          </a:p>
          <a:p>
            <a:pPr marL="179387" lvl="1" indent="0">
              <a:buNone/>
              <a:defRPr/>
            </a:pPr>
            <a:endParaRPr lang="en-US" altLang="ko-KR" sz="1600" b="1" dirty="0">
              <a:latin typeface="rnffla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rnffla"/>
            </a:endParaRPr>
          </a:p>
          <a:p>
            <a:pPr lvl="1">
              <a:defRPr/>
            </a:pPr>
            <a:endParaRPr lang="en-US" altLang="ko-KR" sz="1600" b="1" dirty="0" smtClean="0">
              <a:latin typeface="rnffla"/>
            </a:endParaRPr>
          </a:p>
          <a:p>
            <a:pPr lvl="1">
              <a:defRPr/>
            </a:pPr>
            <a:endParaRPr lang="en-US" altLang="ko-KR" sz="1600" b="1" dirty="0">
              <a:latin typeface="rnffla"/>
            </a:endParaRPr>
          </a:p>
          <a:p>
            <a:pPr lvl="1">
              <a:defRPr/>
            </a:pPr>
            <a:endParaRPr lang="en-US" altLang="ko-KR" sz="1600" b="1" dirty="0" smtClean="0">
              <a:latin typeface="rnffla"/>
            </a:endParaRPr>
          </a:p>
          <a:p>
            <a:pPr lvl="1">
              <a:defRPr/>
            </a:pPr>
            <a:endParaRPr lang="en-US" altLang="ko-KR" sz="1600" b="1" dirty="0">
              <a:latin typeface="rnffla"/>
            </a:endParaRPr>
          </a:p>
          <a:p>
            <a:pPr lvl="1">
              <a:defRPr/>
            </a:pPr>
            <a:endParaRPr lang="en-US" altLang="ko-KR" sz="1600" b="1" dirty="0" smtClean="0">
              <a:latin typeface="rnffla"/>
            </a:endParaRPr>
          </a:p>
          <a:p>
            <a:pPr lvl="1">
              <a:defRPr/>
            </a:pPr>
            <a:endParaRPr lang="en-US" altLang="ko-KR" sz="1600" b="1" dirty="0">
              <a:latin typeface="rnffla"/>
            </a:endParaRPr>
          </a:p>
          <a:p>
            <a:pPr lvl="1">
              <a:defRPr/>
            </a:pPr>
            <a:endParaRPr lang="en-US" altLang="ko-KR" sz="1600" b="1" dirty="0" smtClean="0">
              <a:latin typeface="rnffla"/>
            </a:endParaRPr>
          </a:p>
          <a:p>
            <a:pPr lvl="1">
              <a:defRPr/>
            </a:pPr>
            <a:endParaRPr lang="ko-KR" altLang="en-US" sz="1600" dirty="0">
              <a:latin typeface="rnffla"/>
            </a:endParaRPr>
          </a:p>
          <a:p>
            <a:pPr marL="457200" lvl="1" indent="0">
              <a:buNone/>
              <a:defRPr/>
            </a:pPr>
            <a:endParaRPr lang="ko-KR" altLang="en-US" sz="1600" dirty="0">
              <a:latin typeface="rnffla"/>
            </a:endParaRPr>
          </a:p>
        </p:txBody>
      </p:sp>
      <p:graphicFrame>
        <p:nvGraphicFramePr>
          <p:cNvPr id="13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042988" y="1412875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1" name="Image" r:id="rId4" imgW="5358730" imgH="3123810" progId="Photoshop.Image.8">
                  <p:embed/>
                </p:oleObj>
              </mc:Choice>
              <mc:Fallback>
                <p:oleObj name="Image" r:id="rId4" imgW="5358730" imgH="3123810" progId="Photoshop.Image.8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12875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 smtClean="0">
                <a:latin typeface="굴림" panose="020B0600000101010101" pitchFamily="50" charset="-127"/>
              </a:rPr>
              <a:t>7.4 I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SAM </a:t>
            </a:r>
            <a:r>
              <a:rPr lang="ko-KR" altLang="en-US" sz="2400" b="1" dirty="0" smtClean="0">
                <a:latin typeface="굴림" panose="020B0600000101010101" pitchFamily="50" charset="-127"/>
              </a:rPr>
              <a:t>파일</a:t>
            </a:r>
            <a:r>
              <a:rPr lang="en-US" altLang="ko-KR" sz="2400" b="1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0577C7-4AD3-47A5-910D-A259188D8E72}" type="slidenum">
              <a:rPr lang="en-US" altLang="ko-KR" sz="1400" smtClean="0"/>
              <a:t>38</a:t>
            </a:fld>
            <a:endParaRPr lang="en-US" altLang="ko-KR" sz="1400" dirty="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Changhwa Kim. All rights reserved.                             Gangneung-Wonju National University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32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3"/>
              <p:cNvSpPr txBox="1">
                <a:spLocks noChangeArrowheads="1"/>
              </p:cNvSpPr>
              <p:nvPr/>
            </p:nvSpPr>
            <p:spPr bwMode="auto">
              <a:xfrm>
                <a:off x="463550" y="1066800"/>
                <a:ext cx="8229600" cy="52625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no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marL="265113" indent="-265113" eaLnBrk="1" hangingPunct="1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altLang="ko-KR" sz="1600" b="1" i="0" dirty="0" smtClean="0">
                  <a:latin typeface="rnffla"/>
                </a:endParaRPr>
              </a:p>
              <a:p>
                <a:pPr marL="285750" lvl="1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600" b="1" dirty="0" err="1" smtClean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인덱스된</a:t>
                </a:r>
                <a:r>
                  <a:rPr lang="ko-KR" altLang="en-US" sz="1600" b="1" dirty="0" smtClean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 순차 파일 설계 시 기본 고려 사항</a:t>
                </a:r>
                <a:endParaRPr lang="en-US" altLang="ko-KR" sz="1600" b="1" dirty="0" smtClean="0">
                  <a:solidFill>
                    <a:srgbClr val="0000FF"/>
                  </a:solidFill>
                  <a:latin typeface="굴림" panose="020B0600000101010101" pitchFamily="50" charset="-127"/>
                </a:endParaRPr>
              </a:p>
              <a:p>
                <a:pPr marL="0" lvl="1" indent="0">
                  <a:buNone/>
                  <a:defRPr/>
                </a:pPr>
                <a:endParaRPr lang="en-US" altLang="ko-KR" sz="1000" b="1" dirty="0">
                  <a:latin typeface="굴림" panose="020B0600000101010101" pitchFamily="50" charset="-127"/>
                </a:endParaRPr>
              </a:p>
              <a:p>
                <a:pPr marL="444500" lvl="1" indent="-265113">
                  <a:buFont typeface="굴림" panose="020B0600000101010101" pitchFamily="50" charset="-127"/>
                  <a:buChar char="–"/>
                  <a:defRPr/>
                </a:pPr>
                <a:r>
                  <a:rPr lang="ko-KR" altLang="en-US" sz="1600" b="1" dirty="0" smtClean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레코드의 필드 수와 배치</a:t>
                </a:r>
                <a:endParaRPr lang="en-US" altLang="ko-KR" sz="1600" b="1" dirty="0" smtClean="0">
                  <a:solidFill>
                    <a:srgbClr val="0000FF"/>
                  </a:solidFill>
                  <a:latin typeface="굴림" panose="020B0600000101010101" pitchFamily="50" charset="-127"/>
                </a:endParaRPr>
              </a:p>
              <a:p>
                <a:pPr marL="730250" lvl="1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600" b="1" dirty="0" smtClean="0">
                    <a:latin typeface="굴림" panose="020B0600000101010101" pitchFamily="50" charset="-127"/>
                  </a:rPr>
                  <a:t>고정 길이와 가변 길이 레코드 모두 수용할 수 있도록 고려</a:t>
                </a:r>
                <a:endParaRPr lang="en-US" altLang="ko-KR" sz="1600" b="1" dirty="0" smtClean="0">
                  <a:latin typeface="굴림" panose="020B0600000101010101" pitchFamily="50" charset="-127"/>
                </a:endParaRPr>
              </a:p>
              <a:p>
                <a:pPr marL="444500" lvl="1" indent="-265113">
                  <a:buFont typeface="굴림" panose="020B0600000101010101" pitchFamily="50" charset="-127"/>
                  <a:buChar char="–"/>
                  <a:defRPr/>
                </a:pPr>
                <a:r>
                  <a:rPr lang="ko-KR" altLang="en-US" sz="1600" b="1" dirty="0" smtClean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레코드의 키 필드와 크기</a:t>
                </a:r>
                <a:endParaRPr lang="en-US" altLang="ko-KR" sz="1600" b="1" dirty="0">
                  <a:solidFill>
                    <a:srgbClr val="0000FF"/>
                  </a:solidFill>
                  <a:latin typeface="굴림" panose="020B0600000101010101" pitchFamily="50" charset="-127"/>
                </a:endParaRPr>
              </a:p>
              <a:p>
                <a:pPr marL="730250" lvl="1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600" b="1" dirty="0" smtClean="0">
                    <a:latin typeface="굴림" panose="020B0600000101010101" pitchFamily="50" charset="-127"/>
                  </a:rPr>
                  <a:t>직접 접근이 용이하도록 키 설정</a:t>
                </a:r>
                <a:endParaRPr lang="en-US" altLang="ko-KR" sz="1600" b="1" dirty="0" smtClean="0">
                  <a:latin typeface="굴림" panose="020B0600000101010101" pitchFamily="50" charset="-127"/>
                </a:endParaRPr>
              </a:p>
              <a:p>
                <a:pPr marL="444500" lvl="1" indent="-265113">
                  <a:buFont typeface="굴림" panose="020B0600000101010101" pitchFamily="50" charset="-127"/>
                  <a:buChar char="–"/>
                  <a:defRPr/>
                </a:pPr>
                <a:r>
                  <a:rPr lang="ko-KR" altLang="en-US" sz="1600" b="1" dirty="0" smtClean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예상 레코드 추가 삽입 레코드 수</a:t>
                </a:r>
                <a:endParaRPr lang="en-US" altLang="ko-KR" sz="1600" b="1" dirty="0">
                  <a:solidFill>
                    <a:srgbClr val="0000FF"/>
                  </a:solidFill>
                  <a:latin typeface="굴림" panose="020B0600000101010101" pitchFamily="50" charset="-127"/>
                </a:endParaRPr>
              </a:p>
              <a:p>
                <a:pPr marL="730250" lvl="1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600" b="1" dirty="0" smtClean="0">
                    <a:latin typeface="굴림" panose="020B0600000101010101" pitchFamily="50" charset="-127"/>
                  </a:rPr>
                  <a:t>자유 공간 결정</a:t>
                </a:r>
                <a:endParaRPr lang="en-US" altLang="ko-KR" sz="1600" b="1" dirty="0">
                  <a:latin typeface="굴림" panose="020B0600000101010101" pitchFamily="50" charset="-127"/>
                </a:endParaRPr>
              </a:p>
              <a:p>
                <a:pPr marL="730250" lvl="1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600" b="1" dirty="0" smtClean="0">
                    <a:latin typeface="굴림" panose="020B0600000101010101" pitchFamily="50" charset="-127"/>
                  </a:rPr>
                  <a:t>40%</a:t>
                </a:r>
                <a:r>
                  <a:rPr lang="ko-KR" altLang="en-US" sz="1600" b="1" dirty="0" smtClean="0">
                    <a:latin typeface="굴림" panose="020B0600000101010101" pitchFamily="50" charset="-127"/>
                  </a:rPr>
                  <a:t>의 자유 공간 할당이 보통</a:t>
                </a:r>
                <a:endParaRPr lang="en-US" altLang="ko-KR" sz="1600" b="1" dirty="0" smtClean="0">
                  <a:latin typeface="굴림" panose="020B0600000101010101" pitchFamily="50" charset="-127"/>
                </a:endParaRPr>
              </a:p>
              <a:p>
                <a:pPr marL="444500" lvl="1" indent="-265113">
                  <a:buFont typeface="굴림" panose="020B0600000101010101" pitchFamily="50" charset="-127"/>
                  <a:buChar char="–"/>
                  <a:defRPr/>
                </a:pPr>
                <a:r>
                  <a:rPr lang="ko-KR" altLang="en-US" sz="1600" b="1" dirty="0" smtClean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파일의 구현 방법</a:t>
                </a:r>
                <a:endParaRPr lang="en-US" altLang="ko-KR" sz="1600" b="1" dirty="0">
                  <a:solidFill>
                    <a:srgbClr val="0000FF"/>
                  </a:solidFill>
                  <a:latin typeface="굴림" panose="020B0600000101010101" pitchFamily="50" charset="-127"/>
                </a:endParaRPr>
              </a:p>
              <a:p>
                <a:pPr marL="730250" lvl="1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600" b="1" dirty="0" smtClean="0">
                    <a:latin typeface="굴림" panose="020B0600000101010101" pitchFamily="50" charset="-127"/>
                  </a:rPr>
                  <a:t>컴퓨터 시스템에서 다음의 매개 변수들에 대한 정보 제공</a:t>
                </a:r>
                <a:endParaRPr lang="en-US" altLang="ko-KR" sz="1600" b="1" dirty="0" smtClean="0">
                  <a:latin typeface="굴림" panose="020B0600000101010101" pitchFamily="50" charset="-127"/>
                </a:endParaRPr>
              </a:p>
              <a:p>
                <a:pPr marL="896938" lvl="1" indent="-273050">
                  <a:buFont typeface="+mj-ea"/>
                  <a:buAutoNum type="circleNumDbPlain"/>
                  <a:defRPr/>
                </a:pPr>
                <a:r>
                  <a:rPr lang="ko-KR" altLang="en-US" sz="1600" b="1" dirty="0" smtClean="0">
                    <a:latin typeface="굴림" panose="020B0600000101010101" pitchFamily="50" charset="-127"/>
                  </a:rPr>
                  <a:t>데이터 </a:t>
                </a:r>
                <a:r>
                  <a:rPr lang="ko-KR" altLang="en-US" sz="1600" b="1" dirty="0">
                    <a:latin typeface="굴림" panose="020B0600000101010101" pitchFamily="50" charset="-127"/>
                  </a:rPr>
                  <a:t>블록의 크기</a:t>
                </a:r>
                <a:endParaRPr lang="en-US" altLang="ko-KR" sz="1600" b="1" dirty="0">
                  <a:latin typeface="굴림" panose="020B0600000101010101" pitchFamily="50" charset="-127"/>
                </a:endParaRPr>
              </a:p>
              <a:p>
                <a:pPr marL="896938" lvl="1" indent="-273050">
                  <a:buFont typeface="+mj-ea"/>
                  <a:buAutoNum type="circleNumDbPlain"/>
                  <a:defRPr/>
                </a:pPr>
                <a:r>
                  <a:rPr lang="ko-KR" altLang="en-US" sz="1600" b="1" dirty="0" smtClean="0">
                    <a:latin typeface="굴림" panose="020B0600000101010101" pitchFamily="50" charset="-127"/>
                  </a:rPr>
                  <a:t>인덱스 블록의 크기</a:t>
                </a:r>
                <a:endParaRPr lang="en-US" altLang="ko-KR" sz="1600" b="1" dirty="0" smtClean="0">
                  <a:latin typeface="굴림" panose="020B0600000101010101" pitchFamily="50" charset="-127"/>
                </a:endParaRPr>
              </a:p>
              <a:p>
                <a:pPr marL="896938" lvl="1" indent="-273050">
                  <a:buFont typeface="+mj-ea"/>
                  <a:buAutoNum type="circleNumDbPlain"/>
                  <a:defRPr/>
                </a:pPr>
                <a:r>
                  <a:rPr lang="ko-KR" altLang="en-US" sz="1600" b="1" dirty="0" smtClean="0">
                    <a:latin typeface="굴림" panose="020B0600000101010101" pitchFamily="50" charset="-127"/>
                  </a:rPr>
                  <a:t>초기 인덱스 레벨 수</a:t>
                </a:r>
                <a:endParaRPr lang="en-US" altLang="ko-KR" sz="1600" b="1" dirty="0" smtClean="0">
                  <a:latin typeface="굴림" panose="020B0600000101010101" pitchFamily="50" charset="-127"/>
                </a:endParaRPr>
              </a:p>
              <a:p>
                <a:pPr marL="896938" lvl="1" indent="-273050">
                  <a:buFont typeface="+mj-ea"/>
                  <a:buAutoNum type="circleNumDbPlain"/>
                  <a:defRPr/>
                </a:pPr>
                <a:r>
                  <a:rPr lang="ko-KR" altLang="en-US" sz="1600" b="1" dirty="0" smtClean="0">
                    <a:latin typeface="굴림" panose="020B0600000101010101" pitchFamily="50" charset="-127"/>
                  </a:rPr>
                  <a:t>최대 인덱스 레벨 수</a:t>
                </a:r>
                <a:endParaRPr lang="en-US" altLang="ko-KR" sz="1600" b="1" dirty="0" smtClean="0">
                  <a:latin typeface="굴림" panose="020B0600000101010101" pitchFamily="50" charset="-127"/>
                </a:endParaRPr>
              </a:p>
              <a:p>
                <a:pPr marL="623888" lvl="1" indent="0">
                  <a:buNone/>
                  <a:defRPr/>
                </a:pPr>
                <a:r>
                  <a:rPr lang="ko-KR" altLang="en-US" sz="1600" b="1" dirty="0" smtClean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인덱스 블록의 참조 능력 </a:t>
                </a:r>
                <a:r>
                  <a:rPr lang="en-US" altLang="ko-KR" sz="1600" b="1" dirty="0" smtClean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: </a:t>
                </a:r>
                <a:r>
                  <a:rPr lang="ko-KR" altLang="en-US" sz="1600" b="1" dirty="0" smtClean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인덱스 </a:t>
                </a:r>
                <a:r>
                  <a:rPr lang="ko-KR" altLang="en-US" sz="1600" b="1" dirty="0" err="1" smtClean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분기율</a:t>
                </a:r>
                <a:r>
                  <a:rPr lang="en-US" altLang="ko-KR" sz="1600" b="1" dirty="0" smtClean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(fan-out ratio)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R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en-US" altLang="ko-KR" sz="20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den>
                        </m:f>
                      </m:e>
                    </m:d>
                  </m:oMath>
                </a14:m>
                <a:endParaRPr lang="en-US" altLang="ko-KR" sz="1600" b="1" dirty="0" smtClean="0">
                  <a:solidFill>
                    <a:srgbClr val="0000FF"/>
                  </a:solidFill>
                  <a:latin typeface="굴림" panose="020B0600000101010101" pitchFamily="50" charset="-127"/>
                </a:endParaRPr>
              </a:p>
              <a:p>
                <a:pPr marL="342900" lvl="1" indent="-342900">
                  <a:buAutoNum type="arabicPeriod"/>
                  <a:defRPr/>
                </a:pPr>
                <a:endParaRPr lang="en-US" altLang="ko-KR" sz="1600" b="1" dirty="0" smtClean="0">
                  <a:latin typeface="rnffla"/>
                </a:endParaRPr>
              </a:p>
              <a:p>
                <a:pPr marL="342900" lvl="1" indent="-342900">
                  <a:buAutoNum type="arabicPeriod"/>
                  <a:defRPr/>
                </a:pPr>
                <a:endParaRPr lang="en-US" altLang="ko-KR" sz="1600" b="1" dirty="0">
                  <a:latin typeface="rnffla"/>
                </a:endParaRPr>
              </a:p>
              <a:p>
                <a:pPr marL="342900" lvl="1" indent="-342900">
                  <a:buAutoNum type="arabicPeriod"/>
                  <a:defRPr/>
                </a:pPr>
                <a:endParaRPr lang="en-US" altLang="ko-KR" sz="1600" b="1" dirty="0" smtClean="0">
                  <a:latin typeface="rnffla"/>
                </a:endParaRPr>
              </a:p>
              <a:p>
                <a:pPr marL="342900" lvl="1" indent="-342900">
                  <a:buAutoNum type="arabicPeriod"/>
                  <a:defRPr/>
                </a:pPr>
                <a:endParaRPr lang="en-US" altLang="ko-KR" sz="1600" b="1" dirty="0">
                  <a:latin typeface="rnffla"/>
                </a:endParaRPr>
              </a:p>
              <a:p>
                <a:pPr marL="0" lvl="1" indent="0">
                  <a:buNone/>
                  <a:defRPr/>
                </a:pPr>
                <a:endParaRPr lang="en-US" altLang="ko-KR" sz="1600" b="1" dirty="0">
                  <a:latin typeface="rnffla"/>
                </a:endParaRPr>
              </a:p>
              <a:p>
                <a:pPr marL="444500" lvl="1" indent="-265113">
                  <a:defRPr/>
                </a:pPr>
                <a:endParaRPr lang="en-US" altLang="ko-KR" sz="1600" b="1" dirty="0">
                  <a:latin typeface="rnffla"/>
                </a:endParaRPr>
              </a:p>
              <a:p>
                <a:pPr marL="444500" lvl="1" indent="-265113">
                  <a:defRPr/>
                </a:pPr>
                <a:endParaRPr lang="en-US" altLang="ko-KR" sz="1600" b="1" dirty="0" smtClean="0">
                  <a:latin typeface="rnffla"/>
                </a:endParaRPr>
              </a:p>
              <a:p>
                <a:pPr marL="444500" lvl="1" indent="-265113">
                  <a:defRPr/>
                </a:pPr>
                <a:endParaRPr lang="en-US" altLang="ko-KR" sz="1600" b="1" dirty="0">
                  <a:latin typeface="rnffla"/>
                </a:endParaRPr>
              </a:p>
              <a:p>
                <a:pPr marL="444500" lvl="1" indent="-265113">
                  <a:defRPr/>
                </a:pPr>
                <a:endParaRPr lang="en-US" altLang="ko-KR" sz="1600" b="1" dirty="0" smtClean="0">
                  <a:latin typeface="rnffla"/>
                </a:endParaRPr>
              </a:p>
              <a:p>
                <a:pPr marL="444500" lvl="1" indent="-265113">
                  <a:defRPr/>
                </a:pPr>
                <a:endParaRPr lang="en-US" altLang="ko-KR" sz="1600" b="1" dirty="0">
                  <a:latin typeface="rnffla"/>
                </a:endParaRPr>
              </a:p>
              <a:p>
                <a:pPr marL="444500" lvl="1" indent="-265113">
                  <a:defRPr/>
                </a:pPr>
                <a:endParaRPr lang="en-US" altLang="ko-KR" sz="1600" b="1" dirty="0" smtClean="0">
                  <a:latin typeface="rnffla"/>
                </a:endParaRPr>
              </a:p>
              <a:p>
                <a:pPr marL="444500" lvl="1" indent="-265113">
                  <a:defRPr/>
                </a:pPr>
                <a:endParaRPr lang="en-US" altLang="ko-KR" sz="1600" b="1" dirty="0">
                  <a:latin typeface="rnffla"/>
                </a:endParaRPr>
              </a:p>
              <a:p>
                <a:pPr marL="444500" lvl="1" indent="-265113">
                  <a:defRPr/>
                </a:pPr>
                <a:endParaRPr lang="en-US" altLang="ko-KR" sz="1600" b="1" dirty="0" smtClean="0">
                  <a:latin typeface="rnffla"/>
                </a:endParaRPr>
              </a:p>
              <a:p>
                <a:pPr marL="179387" lvl="1" indent="0">
                  <a:buNone/>
                  <a:defRPr/>
                </a:pPr>
                <a:endParaRPr lang="en-US" altLang="ko-KR" sz="1600" b="1" dirty="0">
                  <a:latin typeface="rnffla"/>
                </a:endParaRPr>
              </a:p>
              <a:p>
                <a:pPr marL="444500" lvl="1" indent="-265113">
                  <a:defRPr/>
                </a:pPr>
                <a:endParaRPr lang="en-US" altLang="ko-KR" sz="1600" b="1" dirty="0">
                  <a:latin typeface="rnffla"/>
                </a:endParaRPr>
              </a:p>
              <a:p>
                <a:pPr lvl="1">
                  <a:defRPr/>
                </a:pPr>
                <a:endParaRPr lang="en-US" altLang="ko-KR" sz="1600" b="1" dirty="0" smtClean="0">
                  <a:latin typeface="rnffla"/>
                </a:endParaRPr>
              </a:p>
              <a:p>
                <a:pPr lvl="1">
                  <a:defRPr/>
                </a:pPr>
                <a:endParaRPr lang="en-US" altLang="ko-KR" sz="1600" b="1" dirty="0">
                  <a:latin typeface="rnffla"/>
                </a:endParaRPr>
              </a:p>
              <a:p>
                <a:pPr lvl="1">
                  <a:defRPr/>
                </a:pPr>
                <a:endParaRPr lang="en-US" altLang="ko-KR" sz="1600" b="1" dirty="0" smtClean="0">
                  <a:latin typeface="rnffla"/>
                </a:endParaRPr>
              </a:p>
              <a:p>
                <a:pPr lvl="1">
                  <a:defRPr/>
                </a:pPr>
                <a:endParaRPr lang="en-US" altLang="ko-KR" sz="1600" b="1" dirty="0">
                  <a:latin typeface="rnffla"/>
                </a:endParaRPr>
              </a:p>
              <a:p>
                <a:pPr lvl="1">
                  <a:defRPr/>
                </a:pPr>
                <a:endParaRPr lang="en-US" altLang="ko-KR" sz="1600" b="1" dirty="0" smtClean="0">
                  <a:latin typeface="rnffla"/>
                </a:endParaRPr>
              </a:p>
              <a:p>
                <a:pPr lvl="1">
                  <a:defRPr/>
                </a:pPr>
                <a:endParaRPr lang="en-US" altLang="ko-KR" sz="1600" b="1" dirty="0">
                  <a:latin typeface="rnffla"/>
                </a:endParaRPr>
              </a:p>
              <a:p>
                <a:pPr lvl="1">
                  <a:defRPr/>
                </a:pPr>
                <a:endParaRPr lang="en-US" altLang="ko-KR" sz="1600" b="1" dirty="0" smtClean="0">
                  <a:latin typeface="rnffla"/>
                </a:endParaRPr>
              </a:p>
              <a:p>
                <a:pPr lvl="1">
                  <a:defRPr/>
                </a:pPr>
                <a:endParaRPr lang="ko-KR" altLang="en-US" sz="1600" dirty="0">
                  <a:latin typeface="rnffla"/>
                </a:endParaRPr>
              </a:p>
              <a:p>
                <a:pPr marL="457200" lvl="1" indent="0">
                  <a:buNone/>
                  <a:defRPr/>
                </a:pPr>
                <a:endParaRPr lang="ko-KR" altLang="en-US" sz="1600" dirty="0">
                  <a:latin typeface="rnffla"/>
                </a:endParaRPr>
              </a:p>
            </p:txBody>
          </p:sp>
        </mc:Choice>
        <mc:Fallback xmlns="">
          <p:sp>
            <p:nvSpPr>
              <p:cNvPr id="9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3550" y="1066800"/>
                <a:ext cx="8229600" cy="5262563"/>
              </a:xfrm>
              <a:prstGeom prst="rect">
                <a:avLst/>
              </a:prstGeom>
              <a:blipFill>
                <a:blip r:embed="rId4"/>
                <a:stretch>
                  <a:fillRect l="-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042988" y="1412875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5" name="Image" r:id="rId5" imgW="5358730" imgH="3123810" progId="Photoshop.Image.8">
                  <p:embed/>
                </p:oleObj>
              </mc:Choice>
              <mc:Fallback>
                <p:oleObj name="Image" r:id="rId5" imgW="5358730" imgH="3123810" progId="Photoshop.Image.8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12875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76170" y="361950"/>
            <a:ext cx="440563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 smtClean="0">
                <a:latin typeface="굴림" panose="020B0600000101010101" pitchFamily="50" charset="-127"/>
              </a:rPr>
              <a:t>7.5 </a:t>
            </a:r>
            <a:r>
              <a:rPr lang="ko-KR" altLang="en-US" sz="2400" b="1" i="0" dirty="0" err="1" smtClean="0">
                <a:latin typeface="굴림" panose="020B0600000101010101" pitchFamily="50" charset="-127"/>
              </a:rPr>
              <a:t>인덱스된</a:t>
            </a:r>
            <a:r>
              <a:rPr lang="ko-KR" altLang="en-US" sz="2400" b="1" i="0" dirty="0" smtClean="0">
                <a:latin typeface="굴림" panose="020B0600000101010101" pitchFamily="50" charset="-127"/>
              </a:rPr>
              <a:t> 순차 파일의 설계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C633D5-6930-42CF-AB85-EBBEA4BD556B}" type="slidenum">
              <a:rPr lang="en-US" altLang="ko-KR" sz="1400" smtClean="0"/>
              <a:t>39</a:t>
            </a:fld>
            <a:endParaRPr lang="en-US" altLang="ko-KR" sz="1400" dirty="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Changhwa Kim. All rights reserved.                             Gangneung-Wonju National University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93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897097648"/>
              </p:ext>
            </p:extLst>
          </p:nvPr>
        </p:nvGraphicFramePr>
        <p:xfrm>
          <a:off x="3022917" y="2082711"/>
          <a:ext cx="4104005" cy="4165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Image" r:id="rId4" imgW="6311111" imgH="7707937" progId="Photoshop.Image.8">
                  <p:embed/>
                </p:oleObj>
              </mc:Choice>
              <mc:Fallback>
                <p:oleObj name="Image" r:id="rId4" imgW="6311111" imgH="7707937" progId="Photoshop.Image.8">
                  <p:embed/>
                  <p:pic>
                    <p:nvPicPr>
                      <p:cNvPr id="717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917" y="2082711"/>
                        <a:ext cx="4104005" cy="41656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400" b="1" i="0" dirty="0" smtClean="0">
              <a:latin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err="1" smtClean="0">
                <a:latin typeface="굴림" panose="020B0600000101010101" pitchFamily="50" charset="-127"/>
              </a:rPr>
              <a:t>인덱스된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 순차 파일의 검색 연산은 마스터 인덱스를 시작으로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B-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트리 검색 과정과 유사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179387" lvl="1" indent="0">
              <a:buNone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179387" lvl="1" indent="0">
              <a:buNone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  예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: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키 값이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32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인 레코드 접근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179387" lvl="1" indent="0">
              <a:buNone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레코드에 대한 키 값 중심의 순차 접근은 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0" lvl="1" indent="0">
              <a:buNone/>
              <a:defRPr/>
            </a:pPr>
            <a:r>
              <a:rPr lang="en-US" altLang="ko-KR" sz="1400" b="1" dirty="0">
                <a:latin typeface="굴림" panose="020B0600000101010101" pitchFamily="50" charset="-127"/>
              </a:rPr>
              <a:t>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  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데이터 블록에 대한 순차 접근을 통해 수행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179387" lvl="1" indent="0">
              <a:buNone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ko-KR" altLang="en-US" sz="1400" dirty="0">
              <a:latin typeface="굴림" panose="020B0600000101010101" pitchFamily="50" charset="-127"/>
            </a:endParaRPr>
          </a:p>
          <a:p>
            <a:pPr marL="457200" lvl="1" indent="0">
              <a:buNone/>
              <a:defRPr/>
            </a:pPr>
            <a:endParaRPr lang="ko-KR" altLang="en-US" sz="1400" dirty="0">
              <a:latin typeface="굴림" panose="020B0600000101010101" pitchFamily="50" charset="-127"/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400" dirty="0" smtClean="0"/>
          </a:p>
        </p:txBody>
      </p:sp>
      <p:sp>
        <p:nvSpPr>
          <p:cNvPr id="20" name="직사각형 19"/>
          <p:cNvSpPr/>
          <p:nvPr/>
        </p:nvSpPr>
        <p:spPr bwMode="auto">
          <a:xfrm>
            <a:off x="343908" y="1196434"/>
            <a:ext cx="2779709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검색 연산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21380" y="4165555"/>
            <a:ext cx="205740" cy="139745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328160" y="3807415"/>
            <a:ext cx="205740" cy="139745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331460" y="3023190"/>
            <a:ext cx="205740" cy="139745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309360" y="3242265"/>
            <a:ext cx="205740" cy="139745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3734512" y="3877287"/>
            <a:ext cx="384561" cy="35814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4642637" y="3093062"/>
            <a:ext cx="688823" cy="784225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5656842" y="3093063"/>
            <a:ext cx="439972" cy="219074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1752321" y="361950"/>
            <a:ext cx="5648331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 smtClean="0">
                <a:latin typeface="굴림" panose="020B0600000101010101" pitchFamily="50" charset="-127"/>
              </a:rPr>
              <a:t>7.1 </a:t>
            </a:r>
            <a:r>
              <a:rPr lang="ko-KR" altLang="en-US" sz="2400" b="1" i="0" dirty="0" err="1" smtClean="0">
                <a:latin typeface="굴림" panose="020B0600000101010101" pitchFamily="50" charset="-127"/>
              </a:rPr>
              <a:t>인덱스된</a:t>
            </a:r>
            <a:r>
              <a:rPr lang="ko-KR" altLang="en-US" sz="2400" b="1" i="0" dirty="0" smtClean="0">
                <a:latin typeface="굴림" panose="020B0600000101010101" pitchFamily="50" charset="-127"/>
              </a:rPr>
              <a:t> 순차 파일의 구조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Changhwa Kim. All rights reserved.                             Gangneung-Wonju National University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48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3"/>
              <p:cNvSpPr txBox="1">
                <a:spLocks noChangeArrowheads="1"/>
              </p:cNvSpPr>
              <p:nvPr/>
            </p:nvSpPr>
            <p:spPr bwMode="auto">
              <a:xfrm>
                <a:off x="463550" y="1066800"/>
                <a:ext cx="8229600" cy="52625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no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marL="265113" indent="-265113" eaLnBrk="1" hangingPunct="1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altLang="ko-KR" sz="1600" b="1" i="0" dirty="0" smtClean="0">
                  <a:latin typeface="rnffla"/>
                </a:endParaRPr>
              </a:p>
              <a:p>
                <a:pPr marL="285750" lvl="1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600" b="1" dirty="0" smtClean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동적 </a:t>
                </a:r>
                <a:r>
                  <a:rPr lang="ko-KR" altLang="en-US" sz="1600" b="1" dirty="0" err="1" smtClean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인덱스된</a:t>
                </a:r>
                <a:r>
                  <a:rPr lang="ko-KR" altLang="en-US" sz="1600" b="1" dirty="0" smtClean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 순차 파일의</a:t>
                </a:r>
                <a:r>
                  <a:rPr lang="en-US" altLang="ko-KR" sz="1600" b="1" dirty="0" smtClean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 </a:t>
                </a:r>
                <a:r>
                  <a:rPr lang="ko-KR" altLang="en-US" sz="1600" b="1" dirty="0" smtClean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설계의 예</a:t>
                </a:r>
                <a:endParaRPr lang="en-US" altLang="ko-KR" sz="1000" b="1" dirty="0">
                  <a:latin typeface="굴림" panose="020B0600000101010101" pitchFamily="50" charset="-127"/>
                </a:endParaRPr>
              </a:p>
              <a:p>
                <a:pPr marL="444500" lvl="1" indent="-265113">
                  <a:buFont typeface="굴림" panose="020B0600000101010101" pitchFamily="50" charset="-127"/>
                  <a:buChar char="–"/>
                  <a:defRPr/>
                </a:pPr>
                <a:r>
                  <a:rPr lang="ko-KR" altLang="en-US" sz="1600" b="1" dirty="0" smtClean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설계 조건</a:t>
                </a:r>
                <a:endParaRPr lang="en-US" altLang="ko-KR" sz="1600" b="1" dirty="0" smtClean="0">
                  <a:solidFill>
                    <a:srgbClr val="0000FF"/>
                  </a:solidFill>
                  <a:latin typeface="굴림" panose="020B0600000101010101" pitchFamily="50" charset="-127"/>
                </a:endParaRPr>
              </a:p>
              <a:p>
                <a:pPr marL="730250" lvl="1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600" b="1" dirty="0" smtClean="0">
                    <a:latin typeface="굴림" panose="020B0600000101010101" pitchFamily="50" charset="-127"/>
                  </a:rPr>
                  <a:t>키 길이 </a:t>
                </a:r>
                <a:r>
                  <a:rPr lang="en-US" altLang="ko-KR" sz="1600" b="1" dirty="0" smtClean="0">
                    <a:latin typeface="굴림" panose="020B0600000101010101" pitchFamily="50" charset="-127"/>
                  </a:rPr>
                  <a:t>: 14 bytes</a:t>
                </a:r>
              </a:p>
              <a:p>
                <a:pPr marL="730250" lvl="1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600" b="1" dirty="0" smtClean="0">
                    <a:latin typeface="굴림" panose="020B0600000101010101" pitchFamily="50" charset="-127"/>
                  </a:rPr>
                  <a:t>포인터</a:t>
                </a:r>
                <a:r>
                  <a:rPr lang="en-US" altLang="ko-KR" sz="1600" b="1" dirty="0" smtClean="0">
                    <a:latin typeface="굴림" panose="020B0600000101010101" pitchFamily="50" charset="-127"/>
                  </a:rPr>
                  <a:t> </a:t>
                </a:r>
                <a:r>
                  <a:rPr lang="ko-KR" altLang="en-US" sz="1600" b="1" dirty="0" smtClean="0">
                    <a:latin typeface="굴림" panose="020B0600000101010101" pitchFamily="50" charset="-127"/>
                  </a:rPr>
                  <a:t>크기 </a:t>
                </a:r>
                <a:r>
                  <a:rPr lang="en-US" altLang="ko-KR" sz="1600" b="1" dirty="0" smtClean="0">
                    <a:latin typeface="굴림" panose="020B0600000101010101" pitchFamily="50" charset="-127"/>
                  </a:rPr>
                  <a:t>: 6 bytes</a:t>
                </a:r>
                <a:endParaRPr lang="en-US" altLang="ko-KR" sz="1600" b="1" dirty="0">
                  <a:latin typeface="굴림" panose="020B0600000101010101" pitchFamily="50" charset="-127"/>
                </a:endParaRPr>
              </a:p>
              <a:p>
                <a:pPr marL="730250" lvl="1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600" b="1" dirty="0" smtClean="0">
                    <a:latin typeface="굴림" panose="020B0600000101010101" pitchFamily="50" charset="-127"/>
                  </a:rPr>
                  <a:t>레코드 길이 </a:t>
                </a:r>
                <a:r>
                  <a:rPr lang="en-US" altLang="ko-KR" sz="1600" b="1" dirty="0" smtClean="0">
                    <a:latin typeface="굴림" panose="020B0600000101010101" pitchFamily="50" charset="-127"/>
                  </a:rPr>
                  <a:t>: 200 bytes</a:t>
                </a:r>
              </a:p>
              <a:p>
                <a:pPr marL="730250" lvl="1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600" b="1" dirty="0" smtClean="0">
                    <a:latin typeface="굴림" panose="020B0600000101010101" pitchFamily="50" charset="-127"/>
                  </a:rPr>
                  <a:t>블록 크기 </a:t>
                </a:r>
                <a:r>
                  <a:rPr lang="en-US" altLang="ko-KR" sz="1600" b="1" dirty="0" smtClean="0">
                    <a:latin typeface="굴림" panose="020B0600000101010101" pitchFamily="50" charset="-127"/>
                  </a:rPr>
                  <a:t>: 2,000 bytes</a:t>
                </a:r>
                <a:endParaRPr lang="en-US" altLang="ko-KR" sz="1600" b="1" dirty="0">
                  <a:latin typeface="굴림" panose="020B0600000101010101" pitchFamily="50" charset="-127"/>
                </a:endParaRPr>
              </a:p>
              <a:p>
                <a:pPr marL="730250" lvl="1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600" b="1" dirty="0" smtClean="0">
                    <a:latin typeface="굴림" panose="020B0600000101010101" pitchFamily="50" charset="-127"/>
                  </a:rPr>
                  <a:t>파일의 레코드 수 </a:t>
                </a:r>
                <a:r>
                  <a:rPr lang="en-US" altLang="ko-KR" sz="1600" b="1" dirty="0" smtClean="0">
                    <a:latin typeface="굴림" panose="020B0600000101010101" pitchFamily="50" charset="-127"/>
                  </a:rPr>
                  <a:t>: 100</a:t>
                </a:r>
                <a:r>
                  <a:rPr lang="ko-KR" altLang="en-US" sz="1600" b="1" dirty="0" smtClean="0">
                    <a:latin typeface="굴림" panose="020B0600000101010101" pitchFamily="50" charset="-127"/>
                  </a:rPr>
                  <a:t>만개</a:t>
                </a:r>
                <a:endParaRPr lang="en-US" altLang="ko-KR" sz="1600" b="1" dirty="0" smtClean="0">
                  <a:latin typeface="굴림" panose="020B0600000101010101" pitchFamily="50" charset="-127"/>
                </a:endParaRPr>
              </a:p>
              <a:p>
                <a:pPr marL="730250" lvl="1">
                  <a:buFont typeface="Arial" panose="020B0604020202020204" pitchFamily="34" charset="0"/>
                  <a:buChar char="•"/>
                  <a:defRPr/>
                </a:pPr>
                <a:endParaRPr lang="en-US" altLang="ko-KR" sz="1600" b="1" dirty="0" smtClean="0">
                  <a:latin typeface="굴림" panose="020B0600000101010101" pitchFamily="50" charset="-127"/>
                </a:endParaRPr>
              </a:p>
              <a:p>
                <a:pPr marL="444500" lvl="1" indent="-265113">
                  <a:buFont typeface="굴림" panose="020B0600000101010101" pitchFamily="50" charset="-127"/>
                  <a:buChar char="–"/>
                  <a:defRPr/>
                </a:pPr>
                <a:r>
                  <a:rPr lang="ko-KR" altLang="en-US" sz="1600" b="1" dirty="0" smtClean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파일에서의 데이터 블록 수</a:t>
                </a:r>
                <a:endParaRPr lang="en-US" altLang="ko-KR" sz="1600" b="1" dirty="0">
                  <a:solidFill>
                    <a:srgbClr val="0000FF"/>
                  </a:solidFill>
                  <a:latin typeface="굴림" panose="020B0600000101010101" pitchFamily="50" charset="-127"/>
                </a:endParaRPr>
              </a:p>
              <a:p>
                <a:pPr marL="730250" lvl="1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600" b="1" dirty="0" err="1" smtClean="0">
                    <a:latin typeface="굴림" panose="020B0600000101010101" pitchFamily="50" charset="-127"/>
                  </a:rPr>
                  <a:t>블록킹</a:t>
                </a:r>
                <a:r>
                  <a:rPr lang="ko-KR" altLang="en-US" sz="1600" b="1" dirty="0" smtClean="0">
                    <a:latin typeface="굴림" panose="020B0600000101010101" pitchFamily="50" charset="-127"/>
                  </a:rPr>
                  <a:t> 인수</a:t>
                </a:r>
                <a:r>
                  <a:rPr lang="en-US" altLang="ko-KR" sz="1600" b="1" dirty="0" smtClean="0">
                    <a:latin typeface="굴림" panose="020B0600000101010101" pitchFamily="50" charset="-127"/>
                  </a:rPr>
                  <a:t>(1</a:t>
                </a:r>
                <a:r>
                  <a:rPr lang="ko-KR" altLang="en-US" sz="1600" b="1" dirty="0" smtClean="0">
                    <a:latin typeface="굴림" panose="020B0600000101010101" pitchFamily="50" charset="-127"/>
                  </a:rPr>
                  <a:t>개 블록에 포함되는 레코드 수</a:t>
                </a:r>
                <a:r>
                  <a:rPr lang="en-US" altLang="ko-KR" sz="1600" b="1" dirty="0" smtClean="0">
                    <a:latin typeface="굴림" panose="020B0600000101010101" pitchFamily="50" charset="-127"/>
                  </a:rPr>
                  <a:t>)</a:t>
                </a:r>
                <a:r>
                  <a:rPr lang="ko-KR" altLang="en-US" sz="1600" b="1" dirty="0" smtClean="0">
                    <a:latin typeface="굴림" panose="020B0600000101010101" pitchFamily="50" charset="-127"/>
                  </a:rPr>
                  <a:t> </a:t>
                </a:r>
                <a:r>
                  <a:rPr lang="en-US" altLang="ko-KR" sz="1600" b="1" dirty="0" smtClean="0">
                    <a:latin typeface="굴림" panose="020B0600000101010101" pitchFamily="50" charset="-127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1600" b="1" i="1">
                                <a:latin typeface="Cambria Math" panose="02040503050406030204" pitchFamily="18" charset="0"/>
                              </a:rPr>
                              <m:t>블</m:t>
                            </m:r>
                            <m:r>
                              <a:rPr lang="ko-KR" altLang="en-US" sz="1600" b="1" i="1" smtClean="0">
                                <a:latin typeface="Cambria Math" panose="02040503050406030204" pitchFamily="18" charset="0"/>
                              </a:rPr>
                              <m:t>록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1600" b="1" i="1">
                                <a:latin typeface="Cambria Math" panose="02040503050406030204" pitchFamily="18" charset="0"/>
                              </a:rPr>
                              <m:t>크</m:t>
                            </m:r>
                            <m:r>
                              <a:rPr lang="ko-KR" altLang="en-US" sz="1600" b="1" i="1" smtClean="0">
                                <a:latin typeface="Cambria Math" panose="02040503050406030204" pitchFamily="18" charset="0"/>
                              </a:rPr>
                              <m:t>기</m:t>
                            </m:r>
                          </m:num>
                          <m:den>
                            <m:r>
                              <a:rPr lang="ko-KR" altLang="en-US" sz="1600" b="1" i="1">
                                <a:latin typeface="Cambria Math" panose="02040503050406030204" pitchFamily="18" charset="0"/>
                              </a:rPr>
                              <m:t>레</m:t>
                            </m:r>
                            <m:r>
                              <a:rPr lang="ko-KR" altLang="en-US" sz="1600" b="1" i="1" smtClean="0">
                                <a:latin typeface="Cambria Math" panose="02040503050406030204" pitchFamily="18" charset="0"/>
                              </a:rPr>
                              <m:t>코</m:t>
                            </m:r>
                            <m:r>
                              <a:rPr lang="ko-KR" altLang="en-US" sz="1600" b="1" i="1">
                                <a:latin typeface="Cambria Math" panose="02040503050406030204" pitchFamily="18" charset="0"/>
                              </a:rPr>
                              <m:t>드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1600" b="1" i="1">
                                <a:latin typeface="Cambria Math" panose="02040503050406030204" pitchFamily="18" charset="0"/>
                              </a:rPr>
                              <m:t>길</m:t>
                            </m:r>
                            <m:r>
                              <a:rPr lang="ko-KR" altLang="en-US" sz="1600" b="1" i="1" smtClean="0">
                                <a:latin typeface="Cambria Math" panose="02040503050406030204" pitchFamily="18" charset="0"/>
                              </a:rPr>
                              <m:t>이</m:t>
                            </m:r>
                          </m:den>
                        </m:f>
                      </m:e>
                    </m:d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𝟎𝟎𝟎</m:t>
                            </m:r>
                          </m:num>
                          <m:den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𝟐𝟎𝟎</m:t>
                            </m:r>
                          </m:den>
                        </m:f>
                      </m:e>
                    </m:d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en-US" altLang="ko-KR" sz="1600" b="1" dirty="0" smtClean="0">
                  <a:latin typeface="굴림" panose="020B0600000101010101" pitchFamily="50" charset="-127"/>
                </a:endParaRPr>
              </a:p>
              <a:p>
                <a:pPr marL="730250" lvl="1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600" b="1" dirty="0" smtClean="0">
                    <a:latin typeface="굴림" panose="020B0600000101010101" pitchFamily="50" charset="-127"/>
                  </a:rPr>
                  <a:t>필요한 데이터 블록 수 </a:t>
                </a:r>
                <a:r>
                  <a:rPr lang="en-US" altLang="ko-KR" sz="1600" b="1" dirty="0" smtClean="0">
                    <a:latin typeface="굴림" panose="020B0600000101010101" pitchFamily="50" charset="-127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1600" b="1" i="1" smtClean="0">
                                <a:latin typeface="Cambria Math" panose="02040503050406030204" pitchFamily="18" charset="0"/>
                              </a:rPr>
                              <m:t>파</m:t>
                            </m:r>
                            <m:r>
                              <a:rPr lang="ko-KR" altLang="en-US" sz="1600" b="1" i="1">
                                <a:latin typeface="Cambria Math" panose="02040503050406030204" pitchFamily="18" charset="0"/>
                              </a:rPr>
                              <m:t>일</m:t>
                            </m:r>
                            <m:r>
                              <a:rPr lang="ko-KR" altLang="en-US" sz="1600" b="1" i="1" smtClean="0">
                                <a:latin typeface="Cambria Math" panose="02040503050406030204" pitchFamily="18" charset="0"/>
                              </a:rPr>
                              <m:t>의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1600" b="1" i="1">
                                <a:latin typeface="Cambria Math" panose="02040503050406030204" pitchFamily="18" charset="0"/>
                              </a:rPr>
                              <m:t>레</m:t>
                            </m:r>
                            <m:r>
                              <a:rPr lang="ko-KR" altLang="en-US" sz="1600" b="1" i="1" smtClean="0">
                                <a:latin typeface="Cambria Math" panose="02040503050406030204" pitchFamily="18" charset="0"/>
                              </a:rPr>
                              <m:t>코</m:t>
                            </m:r>
                            <m:r>
                              <a:rPr lang="ko-KR" altLang="en-US" sz="1600" b="1" i="1">
                                <a:latin typeface="Cambria Math" panose="02040503050406030204" pitchFamily="18" charset="0"/>
                              </a:rPr>
                              <m:t>드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1600" b="1" i="1">
                                <a:latin typeface="Cambria Math" panose="02040503050406030204" pitchFamily="18" charset="0"/>
                              </a:rPr>
                              <m:t>수</m:t>
                            </m:r>
                          </m:num>
                          <m:den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ko-KR" altLang="en-US" sz="1600" b="1" i="1">
                                <a:latin typeface="Cambria Math" panose="02040503050406030204" pitchFamily="18" charset="0"/>
                              </a:rPr>
                              <m:t>개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1600" b="1" i="1">
                                <a:latin typeface="Cambria Math" panose="02040503050406030204" pitchFamily="18" charset="0"/>
                              </a:rPr>
                              <m:t>블</m:t>
                            </m:r>
                            <m:r>
                              <a:rPr lang="ko-KR" altLang="en-US" sz="1600" b="1" i="1" smtClean="0">
                                <a:latin typeface="Cambria Math" panose="02040503050406030204" pitchFamily="18" charset="0"/>
                              </a:rPr>
                              <m:t>록</m:t>
                            </m:r>
                            <m:r>
                              <a:rPr lang="ko-KR" altLang="en-US" sz="1600" b="1" i="1">
                                <a:latin typeface="Cambria Math" panose="02040503050406030204" pitchFamily="18" charset="0"/>
                              </a:rPr>
                              <m:t>이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1600" b="1" i="1">
                                <a:latin typeface="Cambria Math" panose="02040503050406030204" pitchFamily="18" charset="0"/>
                              </a:rPr>
                              <m:t>포</m:t>
                            </m:r>
                            <m:r>
                              <a:rPr lang="ko-KR" altLang="en-US" sz="1600" b="1" i="1" smtClean="0">
                                <a:latin typeface="Cambria Math" panose="02040503050406030204" pitchFamily="18" charset="0"/>
                              </a:rPr>
                              <m:t>함</m:t>
                            </m:r>
                            <m:r>
                              <a:rPr lang="ko-KR" altLang="en-US" sz="1600" b="1" i="1">
                                <a:latin typeface="Cambria Math" panose="02040503050406030204" pitchFamily="18" charset="0"/>
                              </a:rPr>
                              <m:t>는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1600" b="1" i="1">
                                <a:latin typeface="Cambria Math" panose="02040503050406030204" pitchFamily="18" charset="0"/>
                              </a:rPr>
                              <m:t>레</m:t>
                            </m:r>
                            <m:r>
                              <a:rPr lang="ko-KR" altLang="en-US" sz="1600" b="1" i="1" smtClean="0">
                                <a:latin typeface="Cambria Math" panose="02040503050406030204" pitchFamily="18" charset="0"/>
                              </a:rPr>
                              <m:t>코</m:t>
                            </m:r>
                            <m:r>
                              <a:rPr lang="ko-KR" altLang="en-US" sz="1600" b="1" i="1">
                                <a:latin typeface="Cambria Math" panose="02040503050406030204" pitchFamily="18" charset="0"/>
                              </a:rPr>
                              <m:t>드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1600" b="1" i="1">
                                <a:latin typeface="Cambria Math" panose="02040503050406030204" pitchFamily="18" charset="0"/>
                              </a:rPr>
                              <m:t>수</m:t>
                            </m:r>
                          </m:den>
                        </m:f>
                      </m:e>
                    </m:d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𝟎𝟎𝟎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𝟎𝟎𝟎</m:t>
                        </m:r>
                      </m:num>
                      <m:den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</m:oMath>
                </a14:m>
                <a:r>
                  <a:rPr lang="en-US" altLang="ko-KR" sz="1600" b="1" dirty="0" smtClean="0">
                    <a:latin typeface="굴림" panose="020B0600000101010101" pitchFamily="50" charset="-127"/>
                  </a:rPr>
                  <a:t> </a:t>
                </a:r>
                <a:r>
                  <a:rPr lang="en-US" altLang="ko-KR" sz="1600" b="1" dirty="0" smtClean="0">
                    <a:latin typeface="굴림" panose="020B0600000101010101" pitchFamily="50" charset="-127"/>
                  </a:rPr>
                  <a:t>= 100,000 </a:t>
                </a:r>
                <a:r>
                  <a:rPr lang="ko-KR" altLang="en-US" sz="1600" b="1" dirty="0" smtClean="0">
                    <a:latin typeface="굴림" panose="020B0600000101010101" pitchFamily="50" charset="-127"/>
                  </a:rPr>
                  <a:t>개</a:t>
                </a:r>
                <a:endParaRPr lang="en-US" altLang="ko-KR" sz="1600" b="1" dirty="0" smtClean="0">
                  <a:latin typeface="굴림" panose="020B0600000101010101" pitchFamily="50" charset="-127"/>
                </a:endParaRPr>
              </a:p>
              <a:p>
                <a:pPr marL="623888" lvl="1" indent="0">
                  <a:buNone/>
                  <a:defRPr/>
                </a:pPr>
                <a:endParaRPr lang="en-US" altLang="ko-KR" sz="1600" b="1" dirty="0" smtClean="0">
                  <a:solidFill>
                    <a:srgbClr val="0000FF"/>
                  </a:solidFill>
                  <a:latin typeface="굴림" panose="020B0600000101010101" pitchFamily="50" charset="-127"/>
                </a:endParaRPr>
              </a:p>
              <a:p>
                <a:pPr marL="342900" lvl="1" indent="-342900">
                  <a:buAutoNum type="arabicPeriod"/>
                  <a:defRPr/>
                </a:pPr>
                <a:endParaRPr lang="en-US" altLang="ko-KR" sz="1600" b="1" dirty="0" smtClean="0">
                  <a:latin typeface="rnffla"/>
                </a:endParaRPr>
              </a:p>
              <a:p>
                <a:pPr marL="342900" lvl="1" indent="-342900">
                  <a:buAutoNum type="arabicPeriod"/>
                  <a:defRPr/>
                </a:pPr>
                <a:endParaRPr lang="en-US" altLang="ko-KR" sz="1600" b="1" dirty="0">
                  <a:latin typeface="rnffla"/>
                </a:endParaRPr>
              </a:p>
              <a:p>
                <a:pPr marL="342900" lvl="1" indent="-342900">
                  <a:buAutoNum type="arabicPeriod"/>
                  <a:defRPr/>
                </a:pPr>
                <a:endParaRPr lang="en-US" altLang="ko-KR" sz="1600" b="1" dirty="0" smtClean="0">
                  <a:latin typeface="rnffla"/>
                </a:endParaRPr>
              </a:p>
              <a:p>
                <a:pPr marL="342900" lvl="1" indent="-342900">
                  <a:buAutoNum type="arabicPeriod"/>
                  <a:defRPr/>
                </a:pPr>
                <a:endParaRPr lang="en-US" altLang="ko-KR" sz="1600" b="1" dirty="0">
                  <a:latin typeface="rnffla"/>
                </a:endParaRPr>
              </a:p>
              <a:p>
                <a:pPr marL="0" lvl="1" indent="0">
                  <a:buNone/>
                  <a:defRPr/>
                </a:pPr>
                <a:endParaRPr lang="en-US" altLang="ko-KR" sz="1600" b="1" dirty="0">
                  <a:latin typeface="rnffla"/>
                </a:endParaRPr>
              </a:p>
              <a:p>
                <a:pPr marL="444500" lvl="1" indent="-265113">
                  <a:defRPr/>
                </a:pPr>
                <a:endParaRPr lang="en-US" altLang="ko-KR" sz="1600" b="1" dirty="0">
                  <a:latin typeface="rnffla"/>
                </a:endParaRPr>
              </a:p>
              <a:p>
                <a:pPr marL="444500" lvl="1" indent="-265113">
                  <a:defRPr/>
                </a:pPr>
                <a:endParaRPr lang="en-US" altLang="ko-KR" sz="1600" b="1" dirty="0" smtClean="0">
                  <a:latin typeface="rnffla"/>
                </a:endParaRPr>
              </a:p>
              <a:p>
                <a:pPr marL="444500" lvl="1" indent="-265113">
                  <a:defRPr/>
                </a:pPr>
                <a:endParaRPr lang="en-US" altLang="ko-KR" sz="1600" b="1" dirty="0">
                  <a:latin typeface="rnffla"/>
                </a:endParaRPr>
              </a:p>
              <a:p>
                <a:pPr marL="444500" lvl="1" indent="-265113">
                  <a:defRPr/>
                </a:pPr>
                <a:endParaRPr lang="en-US" altLang="ko-KR" sz="1600" b="1" dirty="0" smtClean="0">
                  <a:latin typeface="rnffla"/>
                </a:endParaRPr>
              </a:p>
              <a:p>
                <a:pPr marL="444500" lvl="1" indent="-265113">
                  <a:defRPr/>
                </a:pPr>
                <a:endParaRPr lang="en-US" altLang="ko-KR" sz="1600" b="1" dirty="0">
                  <a:latin typeface="rnffla"/>
                </a:endParaRPr>
              </a:p>
              <a:p>
                <a:pPr marL="444500" lvl="1" indent="-265113">
                  <a:defRPr/>
                </a:pPr>
                <a:endParaRPr lang="en-US" altLang="ko-KR" sz="1600" b="1" dirty="0" smtClean="0">
                  <a:latin typeface="rnffla"/>
                </a:endParaRPr>
              </a:p>
              <a:p>
                <a:pPr marL="444500" lvl="1" indent="-265113">
                  <a:defRPr/>
                </a:pPr>
                <a:endParaRPr lang="en-US" altLang="ko-KR" sz="1600" b="1" dirty="0">
                  <a:latin typeface="rnffla"/>
                </a:endParaRPr>
              </a:p>
              <a:p>
                <a:pPr marL="444500" lvl="1" indent="-265113">
                  <a:defRPr/>
                </a:pPr>
                <a:endParaRPr lang="en-US" altLang="ko-KR" sz="1600" b="1" dirty="0" smtClean="0">
                  <a:latin typeface="rnffla"/>
                </a:endParaRPr>
              </a:p>
              <a:p>
                <a:pPr marL="179387" lvl="1" indent="0">
                  <a:buNone/>
                  <a:defRPr/>
                </a:pPr>
                <a:endParaRPr lang="en-US" altLang="ko-KR" sz="1600" b="1" dirty="0">
                  <a:latin typeface="rnffla"/>
                </a:endParaRPr>
              </a:p>
              <a:p>
                <a:pPr marL="444500" lvl="1" indent="-265113">
                  <a:defRPr/>
                </a:pPr>
                <a:endParaRPr lang="en-US" altLang="ko-KR" sz="1600" b="1" dirty="0">
                  <a:latin typeface="rnffla"/>
                </a:endParaRPr>
              </a:p>
              <a:p>
                <a:pPr lvl="1">
                  <a:defRPr/>
                </a:pPr>
                <a:endParaRPr lang="en-US" altLang="ko-KR" sz="1600" b="1" dirty="0" smtClean="0">
                  <a:latin typeface="rnffla"/>
                </a:endParaRPr>
              </a:p>
              <a:p>
                <a:pPr lvl="1">
                  <a:defRPr/>
                </a:pPr>
                <a:endParaRPr lang="en-US" altLang="ko-KR" sz="1600" b="1" dirty="0">
                  <a:latin typeface="rnffla"/>
                </a:endParaRPr>
              </a:p>
              <a:p>
                <a:pPr lvl="1">
                  <a:defRPr/>
                </a:pPr>
                <a:endParaRPr lang="en-US" altLang="ko-KR" sz="1600" b="1" dirty="0" smtClean="0">
                  <a:latin typeface="rnffla"/>
                </a:endParaRPr>
              </a:p>
              <a:p>
                <a:pPr lvl="1">
                  <a:defRPr/>
                </a:pPr>
                <a:endParaRPr lang="en-US" altLang="ko-KR" sz="1600" b="1" dirty="0">
                  <a:latin typeface="rnffla"/>
                </a:endParaRPr>
              </a:p>
              <a:p>
                <a:pPr lvl="1">
                  <a:defRPr/>
                </a:pPr>
                <a:endParaRPr lang="en-US" altLang="ko-KR" sz="1600" b="1" dirty="0" smtClean="0">
                  <a:latin typeface="rnffla"/>
                </a:endParaRPr>
              </a:p>
              <a:p>
                <a:pPr lvl="1">
                  <a:defRPr/>
                </a:pPr>
                <a:endParaRPr lang="en-US" altLang="ko-KR" sz="1600" b="1" dirty="0">
                  <a:latin typeface="rnffla"/>
                </a:endParaRPr>
              </a:p>
              <a:p>
                <a:pPr lvl="1">
                  <a:defRPr/>
                </a:pPr>
                <a:endParaRPr lang="en-US" altLang="ko-KR" sz="1600" b="1" dirty="0" smtClean="0">
                  <a:latin typeface="rnffla"/>
                </a:endParaRPr>
              </a:p>
              <a:p>
                <a:pPr lvl="1">
                  <a:defRPr/>
                </a:pPr>
                <a:endParaRPr lang="ko-KR" altLang="en-US" sz="1600" dirty="0">
                  <a:latin typeface="rnffla"/>
                </a:endParaRPr>
              </a:p>
              <a:p>
                <a:pPr marL="457200" lvl="1" indent="0">
                  <a:buNone/>
                  <a:defRPr/>
                </a:pPr>
                <a:endParaRPr lang="ko-KR" altLang="en-US" sz="1600" dirty="0">
                  <a:latin typeface="rnffla"/>
                </a:endParaRPr>
              </a:p>
            </p:txBody>
          </p:sp>
        </mc:Choice>
        <mc:Fallback>
          <p:sp>
            <p:nvSpPr>
              <p:cNvPr id="9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3550" y="1066800"/>
                <a:ext cx="8229600" cy="5262563"/>
              </a:xfrm>
              <a:prstGeom prst="rect">
                <a:avLst/>
              </a:prstGeom>
              <a:blipFill>
                <a:blip r:embed="rId4"/>
                <a:stretch>
                  <a:fillRect l="-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042988" y="1412875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6" name="Image" r:id="rId5" imgW="5358730" imgH="3123810" progId="Photoshop.Image.8">
                  <p:embed/>
                </p:oleObj>
              </mc:Choice>
              <mc:Fallback>
                <p:oleObj name="Image" r:id="rId5" imgW="5358730" imgH="3123810" progId="Photoshop.Image.8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12875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846330" y="361950"/>
            <a:ext cx="5434686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 smtClean="0">
                <a:latin typeface="굴림" panose="020B0600000101010101" pitchFamily="50" charset="-127"/>
              </a:rPr>
              <a:t>7.5 </a:t>
            </a:r>
            <a:r>
              <a:rPr lang="ko-KR" altLang="en-US" sz="2400" b="1" i="0" dirty="0" err="1" smtClean="0">
                <a:latin typeface="굴림" panose="020B0600000101010101" pitchFamily="50" charset="-127"/>
              </a:rPr>
              <a:t>인덱스된</a:t>
            </a:r>
            <a:r>
              <a:rPr lang="ko-KR" altLang="en-US" sz="2400" b="1" i="0" dirty="0" smtClean="0">
                <a:latin typeface="굴림" panose="020B0600000101010101" pitchFamily="50" charset="-127"/>
              </a:rPr>
              <a:t> 순차 파일의 설계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8F1858-6076-4D8F-A76C-5C931FEFC874}" type="slidenum">
              <a:rPr lang="en-US" altLang="ko-KR" sz="1400" smtClean="0"/>
              <a:t>40</a:t>
            </a:fld>
            <a:endParaRPr lang="en-US" altLang="ko-KR" sz="1400" dirty="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Changhwa Kim. All rights reserved.                             Gangneung-Wonju National University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3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3"/>
              <p:cNvSpPr txBox="1">
                <a:spLocks noChangeArrowheads="1"/>
              </p:cNvSpPr>
              <p:nvPr/>
            </p:nvSpPr>
            <p:spPr bwMode="auto">
              <a:xfrm>
                <a:off x="463550" y="1066800"/>
                <a:ext cx="8229600" cy="52625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no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marL="265113" indent="-265113" eaLnBrk="1" hangingPunct="1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altLang="ko-KR" sz="1600" b="1" i="0" dirty="0" smtClean="0">
                  <a:latin typeface="rnffla"/>
                </a:endParaRPr>
              </a:p>
              <a:p>
                <a:pPr marL="285750" lvl="1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600" b="1" dirty="0" smtClean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동적 </a:t>
                </a:r>
                <a:r>
                  <a:rPr lang="ko-KR" altLang="en-US" sz="1600" b="1" dirty="0" err="1" smtClean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인덱스된</a:t>
                </a:r>
                <a:r>
                  <a:rPr lang="ko-KR" altLang="en-US" sz="1600" b="1" dirty="0" smtClean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 순차 파일의</a:t>
                </a:r>
                <a:r>
                  <a:rPr lang="en-US" altLang="ko-KR" sz="1600" b="1" dirty="0" smtClean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 </a:t>
                </a:r>
                <a:r>
                  <a:rPr lang="ko-KR" altLang="en-US" sz="1600" b="1" dirty="0" smtClean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설계의 예</a:t>
                </a:r>
                <a:r>
                  <a:rPr lang="en-US" altLang="ko-KR" sz="1600" b="1" dirty="0" smtClean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(</a:t>
                </a:r>
                <a:r>
                  <a:rPr lang="ko-KR" altLang="en-US" sz="1600" b="1" dirty="0" smtClean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계속</a:t>
                </a:r>
                <a:r>
                  <a:rPr lang="en-US" altLang="ko-KR" sz="1600" b="1" dirty="0" smtClean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)</a:t>
                </a:r>
                <a:endParaRPr lang="en-US" altLang="ko-KR" sz="1000" b="1" dirty="0">
                  <a:latin typeface="굴림" panose="020B0600000101010101" pitchFamily="50" charset="-127"/>
                </a:endParaRPr>
              </a:p>
              <a:p>
                <a:pPr marL="730250" lvl="1">
                  <a:buFont typeface="Arial" panose="020B0604020202020204" pitchFamily="34" charset="0"/>
                  <a:buChar char="•"/>
                  <a:defRPr/>
                </a:pPr>
                <a:endParaRPr lang="en-US" altLang="ko-KR" sz="1600" b="1" dirty="0" smtClean="0">
                  <a:latin typeface="굴림" panose="020B0600000101010101" pitchFamily="50" charset="-127"/>
                </a:endParaRPr>
              </a:p>
              <a:p>
                <a:pPr marL="444500" lvl="1" indent="-265113">
                  <a:buFont typeface="굴림" panose="020B0600000101010101" pitchFamily="50" charset="-127"/>
                  <a:buChar char="–"/>
                  <a:defRPr/>
                </a:pPr>
                <a:r>
                  <a:rPr lang="ko-KR" altLang="en-US" sz="1600" b="1" dirty="0" smtClean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최하위 인덱스 레벨</a:t>
                </a:r>
                <a:r>
                  <a:rPr lang="en-US" altLang="ko-KR" sz="1600" b="1" dirty="0" smtClean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(</a:t>
                </a:r>
                <a:r>
                  <a:rPr lang="ko-KR" altLang="en-US" sz="1600" b="1" dirty="0" smtClean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인덱스 레벨 </a:t>
                </a:r>
                <a:r>
                  <a:rPr lang="en-US" altLang="ko-KR" sz="1600" b="1" dirty="0" smtClean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1)</a:t>
                </a:r>
                <a:r>
                  <a:rPr lang="ko-KR" altLang="en-US" sz="1600" b="1" dirty="0" smtClean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에서의 인덱스 블록 수</a:t>
                </a:r>
                <a:endParaRPr lang="en-US" altLang="ko-KR" sz="1600" b="1" dirty="0">
                  <a:solidFill>
                    <a:srgbClr val="0000FF"/>
                  </a:solidFill>
                  <a:latin typeface="굴림" panose="020B0600000101010101" pitchFamily="50" charset="-127"/>
                </a:endParaRPr>
              </a:p>
              <a:p>
                <a:pPr marL="730250" lvl="1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600" b="1" dirty="0" smtClean="0">
                    <a:latin typeface="굴림" panose="020B0600000101010101" pitchFamily="50" charset="-127"/>
                  </a:rPr>
                  <a:t>최하위 인덱스 레벨에서의 엔트리 수 </a:t>
                </a:r>
                <a:r>
                  <a:rPr lang="en-US" altLang="ko-KR" sz="1600" b="1" dirty="0" smtClean="0">
                    <a:latin typeface="굴림" panose="020B0600000101010101" pitchFamily="50" charset="-127"/>
                  </a:rPr>
                  <a:t>= </a:t>
                </a:r>
                <a:r>
                  <a:rPr lang="ko-KR" altLang="en-US" sz="1600" b="1" dirty="0" smtClean="0">
                    <a:latin typeface="굴림" panose="020B0600000101010101" pitchFamily="50" charset="-127"/>
                  </a:rPr>
                  <a:t>필요한 데이터 블록 수</a:t>
                </a:r>
                <a:r>
                  <a:rPr lang="en-US" altLang="ko-KR" sz="1600" b="1" dirty="0" smtClean="0">
                    <a:latin typeface="굴림" panose="020B0600000101010101" pitchFamily="50" charset="-127"/>
                  </a:rPr>
                  <a:t>(</a:t>
                </a:r>
                <a:r>
                  <a:rPr lang="ko-KR" altLang="en-US" sz="1600" b="1" dirty="0" smtClean="0">
                    <a:latin typeface="굴림" panose="020B0600000101010101" pitchFamily="50" charset="-127"/>
                  </a:rPr>
                  <a:t>이유 </a:t>
                </a:r>
                <a:r>
                  <a:rPr lang="en-US" altLang="ko-KR" sz="1600" b="1" dirty="0" smtClean="0">
                    <a:latin typeface="굴림" panose="020B0600000101010101" pitchFamily="50" charset="-127"/>
                  </a:rPr>
                  <a:t>: </a:t>
                </a:r>
                <a:r>
                  <a:rPr lang="ko-KR" altLang="en-US" sz="1600" b="1" dirty="0" smtClean="0">
                    <a:latin typeface="굴림" panose="020B0600000101010101" pitchFamily="50" charset="-127"/>
                  </a:rPr>
                  <a:t>데이터 블록 당 인덱스 엔트리 </a:t>
                </a:r>
                <a:r>
                  <a:rPr lang="en-US" altLang="ko-KR" sz="1600" b="1" dirty="0" smtClean="0">
                    <a:latin typeface="굴림" panose="020B0600000101010101" pitchFamily="50" charset="-127"/>
                  </a:rPr>
                  <a:t>1</a:t>
                </a:r>
                <a:r>
                  <a:rPr lang="ko-KR" altLang="en-US" sz="1600" b="1" dirty="0" smtClean="0">
                    <a:latin typeface="굴림" panose="020B0600000101010101" pitchFamily="50" charset="-127"/>
                  </a:rPr>
                  <a:t>개 필요</a:t>
                </a:r>
                <a:r>
                  <a:rPr lang="en-US" altLang="ko-KR" sz="1600" b="1" dirty="0" smtClean="0">
                    <a:latin typeface="굴림" panose="020B0600000101010101" pitchFamily="50" charset="-127"/>
                  </a:rPr>
                  <a:t>) = 100,000 </a:t>
                </a:r>
                <a:r>
                  <a:rPr lang="ko-KR" altLang="en-US" sz="1600" b="1" dirty="0" smtClean="0">
                    <a:latin typeface="굴림" panose="020B0600000101010101" pitchFamily="50" charset="-127"/>
                  </a:rPr>
                  <a:t>개</a:t>
                </a:r>
                <a:endParaRPr lang="en-US" altLang="ko-KR" sz="1600" b="1" dirty="0">
                  <a:latin typeface="굴림" panose="020B0600000101010101" pitchFamily="50" charset="-127"/>
                </a:endParaRPr>
              </a:p>
              <a:p>
                <a:pPr marL="730250" lvl="1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600" b="1" dirty="0" smtClean="0">
                    <a:latin typeface="굴림" panose="020B0600000101010101" pitchFamily="50" charset="-127"/>
                  </a:rPr>
                  <a:t>인덱스 </a:t>
                </a:r>
                <a:r>
                  <a:rPr lang="ko-KR" altLang="en-US" sz="1600" b="1" dirty="0" err="1" smtClean="0">
                    <a:latin typeface="굴림" panose="020B0600000101010101" pitchFamily="50" charset="-127"/>
                  </a:rPr>
                  <a:t>블록킹</a:t>
                </a:r>
                <a:r>
                  <a:rPr lang="ko-KR" altLang="en-US" sz="1600" b="1" dirty="0" smtClean="0">
                    <a:latin typeface="굴림" panose="020B0600000101010101" pitchFamily="50" charset="-127"/>
                  </a:rPr>
                  <a:t> 인수</a:t>
                </a:r>
                <a:r>
                  <a:rPr lang="en-US" altLang="ko-KR" sz="1600" b="1" dirty="0">
                    <a:latin typeface="굴림" panose="020B0600000101010101" pitchFamily="50" charset="-127"/>
                  </a:rPr>
                  <a:t> </a:t>
                </a:r>
                <a:r>
                  <a:rPr lang="en-US" altLang="ko-KR" sz="1600" b="1" dirty="0" smtClean="0">
                    <a:latin typeface="굴림" panose="020B0600000101010101" pitchFamily="50" charset="-127"/>
                  </a:rPr>
                  <a:t>= </a:t>
                </a:r>
                <a:r>
                  <a:rPr lang="ko-KR" altLang="en-US" sz="1600" b="1" dirty="0" smtClean="0">
                    <a:latin typeface="굴림" panose="020B0600000101010101" pitchFamily="50" charset="-127"/>
                  </a:rPr>
                  <a:t>블록이 포함할 수 있는 인덱스 엔트리 수 </a:t>
                </a:r>
                <a:r>
                  <a:rPr lang="en-US" altLang="ko-KR" sz="1600" b="1" dirty="0" smtClean="0">
                    <a:latin typeface="굴림" panose="020B0600000101010101" pitchFamily="50" charset="-127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1600" b="1" i="1">
                                <a:latin typeface="Cambria Math" panose="02040503050406030204" pitchFamily="18" charset="0"/>
                              </a:rPr>
                              <m:t>블록</m:t>
                            </m:r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1600" b="1" i="1">
                                <a:latin typeface="Cambria Math" panose="02040503050406030204" pitchFamily="18" charset="0"/>
                              </a:rPr>
                              <m:t>크기</m:t>
                            </m:r>
                          </m:num>
                          <m:den>
                            <m:r>
                              <a:rPr lang="ko-KR" altLang="en-US" sz="1600" b="1" i="1" smtClean="0">
                                <a:latin typeface="Cambria Math" panose="02040503050406030204" pitchFamily="18" charset="0"/>
                              </a:rPr>
                              <m:t>인</m:t>
                            </m:r>
                            <m:r>
                              <a:rPr lang="ko-KR" altLang="en-US" sz="1600" b="1" i="1">
                                <a:latin typeface="Cambria Math" panose="02040503050406030204" pitchFamily="18" charset="0"/>
                              </a:rPr>
                              <m:t>덱</m:t>
                            </m:r>
                            <m:r>
                              <a:rPr lang="ko-KR" altLang="en-US" sz="1600" b="1" i="1" smtClean="0">
                                <a:latin typeface="Cambria Math" panose="02040503050406030204" pitchFamily="18" charset="0"/>
                              </a:rPr>
                              <m:t>스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1600" b="1" i="1">
                                <a:latin typeface="Cambria Math" panose="02040503050406030204" pitchFamily="18" charset="0"/>
                              </a:rPr>
                              <m:t>엔</m:t>
                            </m:r>
                            <m:r>
                              <a:rPr lang="ko-KR" altLang="en-US" sz="1600" b="1" i="1" smtClean="0">
                                <a:latin typeface="Cambria Math" panose="02040503050406030204" pitchFamily="18" charset="0"/>
                              </a:rPr>
                              <m:t>트</m:t>
                            </m:r>
                            <m:r>
                              <a:rPr lang="ko-KR" altLang="en-US" sz="1600" b="1" i="1">
                                <a:latin typeface="Cambria Math" panose="02040503050406030204" pitchFamily="18" charset="0"/>
                              </a:rPr>
                              <m:t>리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1600" b="1" i="1">
                                <a:latin typeface="Cambria Math" panose="02040503050406030204" pitchFamily="18" charset="0"/>
                              </a:rPr>
                              <m:t>크</m:t>
                            </m:r>
                            <m:r>
                              <a:rPr lang="ko-KR" altLang="en-US" sz="1600" b="1" i="1" smtClean="0">
                                <a:latin typeface="Cambria Math" panose="02040503050406030204" pitchFamily="18" charset="0"/>
                              </a:rPr>
                              <m:t>기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sz="1600" b="1" i="1">
                                <a:latin typeface="Cambria Math" panose="02040503050406030204" pitchFamily="18" charset="0"/>
                              </a:rPr>
                              <m:t>키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1600" b="1" i="1">
                                <a:latin typeface="Cambria Math" panose="02040503050406030204" pitchFamily="18" charset="0"/>
                              </a:rPr>
                              <m:t>길</m:t>
                            </m:r>
                            <m:r>
                              <a:rPr lang="ko-KR" altLang="en-US" sz="1600" b="1" i="1" smtClean="0">
                                <a:latin typeface="Cambria Math" panose="02040503050406030204" pitchFamily="18" charset="0"/>
                              </a:rPr>
                              <m:t>이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ko-KR" altLang="en-US" sz="1600" b="1" i="1">
                                <a:latin typeface="Cambria Math" panose="02040503050406030204" pitchFamily="18" charset="0"/>
                              </a:rPr>
                              <m:t>포</m:t>
                            </m:r>
                            <m:r>
                              <a:rPr lang="ko-KR" altLang="en-US" sz="1600" b="1" i="1" smtClean="0">
                                <a:latin typeface="Cambria Math" panose="02040503050406030204" pitchFamily="18" charset="0"/>
                              </a:rPr>
                              <m:t>인</m:t>
                            </m:r>
                            <m:r>
                              <a:rPr lang="ko-KR" altLang="en-US" sz="1600" b="1" i="1">
                                <a:latin typeface="Cambria Math" panose="02040503050406030204" pitchFamily="18" charset="0"/>
                              </a:rPr>
                              <m:t>터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1600" b="1" i="1" smtClean="0">
                                <a:latin typeface="Cambria Math" panose="02040503050406030204" pitchFamily="18" charset="0"/>
                              </a:rPr>
                              <m:t>크</m:t>
                            </m:r>
                            <m:r>
                              <a:rPr lang="ko-KR" altLang="en-US" sz="1600" b="1" i="1">
                                <a:latin typeface="Cambria Math" panose="02040503050406030204" pitchFamily="18" charset="0"/>
                              </a:rPr>
                              <m:t>기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ko-KR" sz="1600" b="1" dirty="0" smtClean="0">
                    <a:latin typeface="굴림" panose="020B0600000101010101" pitchFamily="50" charset="-127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𝟎𝟎𝟎</m:t>
                            </m:r>
                          </m:num>
                          <m:den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𝟏𝟒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den>
                        </m:f>
                      </m:e>
                    </m:d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b="1" dirty="0" smtClean="0">
                    <a:latin typeface="굴림" panose="020B0600000101010101" pitchFamily="50" charset="-127"/>
                  </a:rPr>
                  <a:t> </a:t>
                </a:r>
                <a:endParaRPr lang="en-US" altLang="ko-KR" sz="1600" b="1" dirty="0">
                  <a:latin typeface="굴림" panose="020B0600000101010101" pitchFamily="50" charset="-127"/>
                </a:endParaRPr>
              </a:p>
              <a:p>
                <a:pPr marL="730250" lvl="1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600" b="1" dirty="0">
                    <a:latin typeface="굴림" panose="020B0600000101010101" pitchFamily="50" charset="-127"/>
                  </a:rPr>
                  <a:t>최하위 인덱스 레벨에서의 인덱스 블록 수 </a:t>
                </a:r>
                <a:r>
                  <a:rPr lang="en-US" altLang="ko-KR" sz="1600" b="1" dirty="0" smtClean="0">
                    <a:latin typeface="굴림" panose="020B0600000101010101" pitchFamily="50" charset="-127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1600" b="1" i="1">
                                <a:latin typeface="Cambria Math" panose="02040503050406030204" pitchFamily="18" charset="0"/>
                              </a:rPr>
                              <m:t>최</m:t>
                            </m:r>
                            <m:r>
                              <a:rPr lang="ko-KR" altLang="en-US" sz="1600" b="1" i="1" smtClean="0">
                                <a:latin typeface="Cambria Math" panose="02040503050406030204" pitchFamily="18" charset="0"/>
                              </a:rPr>
                              <m:t>하</m:t>
                            </m:r>
                            <m:r>
                              <a:rPr lang="ko-KR" altLang="en-US" sz="1600" b="1" i="1">
                                <a:latin typeface="Cambria Math" panose="02040503050406030204" pitchFamily="18" charset="0"/>
                              </a:rPr>
                              <m:t>위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1600" b="1" i="1">
                                <a:latin typeface="Cambria Math" panose="02040503050406030204" pitchFamily="18" charset="0"/>
                              </a:rPr>
                              <m:t>인</m:t>
                            </m:r>
                            <m:r>
                              <a:rPr lang="ko-KR" altLang="en-US" sz="1600" b="1" i="1" smtClean="0">
                                <a:latin typeface="Cambria Math" panose="02040503050406030204" pitchFamily="18" charset="0"/>
                              </a:rPr>
                              <m:t>덱</m:t>
                            </m:r>
                            <m:r>
                              <a:rPr lang="ko-KR" altLang="en-US" sz="1600" b="1" i="1">
                                <a:latin typeface="Cambria Math" panose="02040503050406030204" pitchFamily="18" charset="0"/>
                              </a:rPr>
                              <m:t>스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1600" b="1" i="1">
                                <a:latin typeface="Cambria Math" panose="02040503050406030204" pitchFamily="18" charset="0"/>
                              </a:rPr>
                              <m:t>레</m:t>
                            </m:r>
                            <m:r>
                              <a:rPr lang="ko-KR" altLang="en-US" sz="1600" b="1" i="1" smtClean="0">
                                <a:latin typeface="Cambria Math" panose="02040503050406030204" pitchFamily="18" charset="0"/>
                              </a:rPr>
                              <m:t>벨</m:t>
                            </m:r>
                            <m:r>
                              <a:rPr lang="ko-KR" altLang="en-US" sz="1600" b="1" i="1">
                                <a:latin typeface="Cambria Math" panose="02040503050406030204" pitchFamily="18" charset="0"/>
                              </a:rPr>
                              <m:t>에</m:t>
                            </m:r>
                            <m:r>
                              <a:rPr lang="ko-KR" altLang="en-US" sz="1600" b="1" i="1" smtClean="0">
                                <a:latin typeface="Cambria Math" panose="02040503050406030204" pitchFamily="18" charset="0"/>
                              </a:rPr>
                              <m:t>서</m:t>
                            </m:r>
                            <m:r>
                              <a:rPr lang="ko-KR" altLang="en-US" sz="1600" b="1" i="1">
                                <a:latin typeface="Cambria Math" panose="02040503050406030204" pitchFamily="18" charset="0"/>
                              </a:rPr>
                              <m:t>의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1600" b="1" i="1">
                                <a:latin typeface="Cambria Math" panose="02040503050406030204" pitchFamily="18" charset="0"/>
                              </a:rPr>
                              <m:t>엔</m:t>
                            </m:r>
                            <m:r>
                              <a:rPr lang="ko-KR" altLang="en-US" sz="1600" b="1" i="1" smtClean="0">
                                <a:latin typeface="Cambria Math" panose="02040503050406030204" pitchFamily="18" charset="0"/>
                              </a:rPr>
                              <m:t>트</m:t>
                            </m:r>
                            <m:r>
                              <a:rPr lang="ko-KR" altLang="en-US" sz="1600" b="1" i="1">
                                <a:latin typeface="Cambria Math" panose="02040503050406030204" pitchFamily="18" charset="0"/>
                              </a:rPr>
                              <m:t>리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1600" b="1" i="1">
                                <a:latin typeface="Cambria Math" panose="02040503050406030204" pitchFamily="18" charset="0"/>
                              </a:rPr>
                              <m:t>수</m:t>
                            </m:r>
                          </m:num>
                          <m:den>
                            <m:r>
                              <a:rPr lang="ko-KR" altLang="en-US" sz="1600" b="1" i="1">
                                <a:latin typeface="Cambria Math" panose="02040503050406030204" pitchFamily="18" charset="0"/>
                              </a:rPr>
                              <m:t>인</m:t>
                            </m:r>
                            <m:r>
                              <a:rPr lang="ko-KR" altLang="en-US" sz="1600" b="1" i="1" smtClean="0">
                                <a:latin typeface="Cambria Math" panose="02040503050406030204" pitchFamily="18" charset="0"/>
                              </a:rPr>
                              <m:t>덱</m:t>
                            </m:r>
                            <m:r>
                              <a:rPr lang="ko-KR" altLang="en-US" sz="1600" b="1" i="1">
                                <a:latin typeface="Cambria Math" panose="02040503050406030204" pitchFamily="18" charset="0"/>
                              </a:rPr>
                              <m:t>스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1600" b="1" i="1">
                                <a:latin typeface="Cambria Math" panose="02040503050406030204" pitchFamily="18" charset="0"/>
                              </a:rPr>
                              <m:t>블</m:t>
                            </m:r>
                            <m:r>
                              <a:rPr lang="ko-KR" altLang="en-US" sz="1600" b="1" i="1" smtClean="0">
                                <a:latin typeface="Cambria Math" panose="02040503050406030204" pitchFamily="18" charset="0"/>
                              </a:rPr>
                              <m:t>로</m:t>
                            </m:r>
                            <m:r>
                              <a:rPr lang="ko-KR" altLang="en-US" sz="1600" b="1" i="1">
                                <a:latin typeface="Cambria Math" panose="02040503050406030204" pitchFamily="18" charset="0"/>
                              </a:rPr>
                              <m:t>킹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1600" b="1" i="1">
                                <a:latin typeface="Cambria Math" panose="02040503050406030204" pitchFamily="18" charset="0"/>
                              </a:rPr>
                              <m:t>인</m:t>
                            </m:r>
                            <m:r>
                              <a:rPr lang="ko-KR" altLang="en-US" sz="1600" b="1" i="1" smtClean="0">
                                <a:latin typeface="Cambria Math" panose="02040503050406030204" pitchFamily="18" charset="0"/>
                              </a:rPr>
                              <m:t>수</m:t>
                            </m:r>
                          </m:den>
                        </m:f>
                      </m:e>
                    </m:d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⌈"/>
                        <m:endChr m:val="⌉"/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𝟏𝟎𝟎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𝟎𝟎𝟎</m:t>
                            </m:r>
                          </m:num>
                          <m:den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𝟏𝟎𝟎</m:t>
                            </m:r>
                          </m:den>
                        </m:f>
                      </m:e>
                    </m:d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𝟎𝟎𝟎</m:t>
                    </m:r>
                  </m:oMath>
                </a14:m>
                <a:r>
                  <a:rPr lang="en-US" altLang="ko-KR" sz="1600" b="1" dirty="0" smtClean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 </a:t>
                </a:r>
                <a:r>
                  <a:rPr lang="ko-KR" altLang="en-US" sz="1600" b="1" dirty="0" smtClean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개</a:t>
                </a:r>
                <a:endParaRPr lang="en-US" altLang="ko-KR" sz="1600" b="1" dirty="0" smtClean="0">
                  <a:solidFill>
                    <a:srgbClr val="0000FF"/>
                  </a:solidFill>
                  <a:latin typeface="굴림" panose="020B0600000101010101" pitchFamily="50" charset="-127"/>
                </a:endParaRPr>
              </a:p>
              <a:p>
                <a:pPr marL="444500" lvl="1" indent="-265113">
                  <a:buFont typeface="굴림" panose="020B0600000101010101" pitchFamily="50" charset="-127"/>
                  <a:buChar char="–"/>
                  <a:defRPr/>
                </a:pPr>
                <a:r>
                  <a:rPr lang="ko-KR" altLang="en-US" sz="1600" b="1" dirty="0" smtClean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인덱스 레벨 </a:t>
                </a:r>
                <a:r>
                  <a:rPr lang="en-US" altLang="ko-KR" sz="1600" b="1" dirty="0" smtClean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2</a:t>
                </a:r>
                <a:r>
                  <a:rPr lang="ko-KR" altLang="en-US" sz="1600" b="1" dirty="0" smtClean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에서의 인덱스 블록 수</a:t>
                </a:r>
                <a:endParaRPr lang="en-US" altLang="ko-KR" sz="1600" b="1" dirty="0">
                  <a:solidFill>
                    <a:srgbClr val="0000FF"/>
                  </a:solidFill>
                  <a:latin typeface="굴림" panose="020B0600000101010101" pitchFamily="50" charset="-127"/>
                </a:endParaRPr>
              </a:p>
              <a:p>
                <a:pPr marL="730250" lvl="1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600" b="1" dirty="0" smtClean="0">
                    <a:latin typeface="굴림" panose="020B0600000101010101" pitchFamily="50" charset="-127"/>
                  </a:rPr>
                  <a:t>인덱스 레벨 </a:t>
                </a:r>
                <a:r>
                  <a:rPr lang="en-US" altLang="ko-KR" sz="1600" b="1" dirty="0" smtClean="0">
                    <a:latin typeface="굴림" panose="020B0600000101010101" pitchFamily="50" charset="-127"/>
                  </a:rPr>
                  <a:t>2</a:t>
                </a:r>
                <a:r>
                  <a:rPr lang="ko-KR" altLang="en-US" sz="1600" b="1" dirty="0" smtClean="0">
                    <a:latin typeface="굴림" panose="020B0600000101010101" pitchFamily="50" charset="-127"/>
                  </a:rPr>
                  <a:t>에서의 인덱스 엔트리 수 </a:t>
                </a:r>
                <a:r>
                  <a:rPr lang="en-US" altLang="ko-KR" sz="1600" b="1" dirty="0" smtClean="0">
                    <a:latin typeface="굴림" panose="020B0600000101010101" pitchFamily="50" charset="-127"/>
                  </a:rPr>
                  <a:t>= </a:t>
                </a:r>
                <a:r>
                  <a:rPr lang="ko-KR" altLang="en-US" sz="1600" b="1" dirty="0" smtClean="0">
                    <a:latin typeface="굴림" panose="020B0600000101010101" pitchFamily="50" charset="-127"/>
                  </a:rPr>
                  <a:t>최하위 인덱스 레벨에서의 인덱스 블록 수</a:t>
                </a:r>
                <a:r>
                  <a:rPr lang="en-US" altLang="ko-KR" sz="1600" b="1" dirty="0" smtClean="0">
                    <a:latin typeface="굴림" panose="020B0600000101010101" pitchFamily="50" charset="-127"/>
                  </a:rPr>
                  <a:t>(</a:t>
                </a:r>
                <a:r>
                  <a:rPr lang="ko-KR" altLang="en-US" sz="1600" b="1" dirty="0" smtClean="0">
                    <a:latin typeface="굴림" panose="020B0600000101010101" pitchFamily="50" charset="-127"/>
                  </a:rPr>
                  <a:t>이유 </a:t>
                </a:r>
                <a:r>
                  <a:rPr lang="en-US" altLang="ko-KR" sz="1600" b="1" dirty="0" smtClean="0">
                    <a:latin typeface="굴림" panose="020B0600000101010101" pitchFamily="50" charset="-127"/>
                  </a:rPr>
                  <a:t>: 1</a:t>
                </a:r>
                <a:r>
                  <a:rPr lang="ko-KR" altLang="en-US" sz="1600" b="1" dirty="0" smtClean="0">
                    <a:latin typeface="굴림" panose="020B0600000101010101" pitchFamily="50" charset="-127"/>
                  </a:rPr>
                  <a:t>개 인덱스 블록 당 </a:t>
                </a:r>
                <a:r>
                  <a:rPr lang="en-US" altLang="ko-KR" sz="1600" b="1" dirty="0" smtClean="0">
                    <a:latin typeface="굴림" panose="020B0600000101010101" pitchFamily="50" charset="-127"/>
                  </a:rPr>
                  <a:t>1</a:t>
                </a:r>
                <a:r>
                  <a:rPr lang="ko-KR" altLang="en-US" sz="1600" b="1" dirty="0" smtClean="0">
                    <a:latin typeface="굴림" panose="020B0600000101010101" pitchFamily="50" charset="-127"/>
                  </a:rPr>
                  <a:t>개의 인덱스 엔트리 필요</a:t>
                </a:r>
                <a:r>
                  <a:rPr lang="en-US" altLang="ko-KR" sz="1600" b="1" dirty="0" smtClean="0">
                    <a:latin typeface="굴림" panose="020B0600000101010101" pitchFamily="50" charset="-127"/>
                  </a:rPr>
                  <a:t>) = 1,000 </a:t>
                </a:r>
                <a:r>
                  <a:rPr lang="ko-KR" altLang="en-US" sz="1600" b="1" dirty="0" smtClean="0">
                    <a:latin typeface="굴림" panose="020B0600000101010101" pitchFamily="50" charset="-127"/>
                  </a:rPr>
                  <a:t>개</a:t>
                </a:r>
                <a:endParaRPr lang="en-US" altLang="ko-KR" sz="1600" b="1" dirty="0" smtClean="0">
                  <a:latin typeface="굴림" panose="020B0600000101010101" pitchFamily="50" charset="-127"/>
                </a:endParaRPr>
              </a:p>
              <a:p>
                <a:pPr marL="730250" lvl="1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600" b="1" dirty="0" smtClean="0">
                    <a:latin typeface="굴림" panose="020B0600000101010101" pitchFamily="50" charset="-127"/>
                  </a:rPr>
                  <a:t>인덱스 레벨 </a:t>
                </a:r>
                <a:r>
                  <a:rPr lang="en-US" altLang="ko-KR" sz="1600" b="1" dirty="0">
                    <a:latin typeface="굴림" panose="020B0600000101010101" pitchFamily="50" charset="-127"/>
                  </a:rPr>
                  <a:t>2</a:t>
                </a:r>
                <a:r>
                  <a:rPr lang="ko-KR" altLang="en-US" sz="1600" b="1" dirty="0" smtClean="0">
                    <a:latin typeface="굴림" panose="020B0600000101010101" pitchFamily="50" charset="-127"/>
                  </a:rPr>
                  <a:t>에서의 </a:t>
                </a:r>
                <a:r>
                  <a:rPr lang="ko-KR" altLang="en-US" sz="1600" b="1" dirty="0">
                    <a:latin typeface="굴림" panose="020B0600000101010101" pitchFamily="50" charset="-127"/>
                  </a:rPr>
                  <a:t>인덱스 블록 수 </a:t>
                </a:r>
                <a:r>
                  <a:rPr lang="en-US" altLang="ko-KR" sz="1600" b="1" dirty="0">
                    <a:latin typeface="굴림" panose="020B0600000101010101" pitchFamily="50" charset="-127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1600" b="1" i="1">
                                <a:latin typeface="Cambria Math" panose="02040503050406030204" pitchFamily="18" charset="0"/>
                              </a:rPr>
                              <m:t>인덱스</m:t>
                            </m:r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1600" b="1" i="1">
                                <a:latin typeface="Cambria Math" panose="02040503050406030204" pitchFamily="18" charset="0"/>
                              </a:rPr>
                              <m:t>레벨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ko-KR" altLang="en-US" sz="1600" b="1" i="1">
                                <a:latin typeface="Cambria Math" panose="02040503050406030204" pitchFamily="18" charset="0"/>
                              </a:rPr>
                              <m:t>에서의</m:t>
                            </m:r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1600" b="1" i="1">
                                <a:latin typeface="Cambria Math" panose="02040503050406030204" pitchFamily="18" charset="0"/>
                              </a:rPr>
                              <m:t>엔트리</m:t>
                            </m:r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1600" b="1" i="1">
                                <a:latin typeface="Cambria Math" panose="02040503050406030204" pitchFamily="18" charset="0"/>
                              </a:rPr>
                              <m:t>수</m:t>
                            </m:r>
                          </m:num>
                          <m:den>
                            <m:r>
                              <a:rPr lang="ko-KR" altLang="en-US" sz="1600" b="1" i="1">
                                <a:latin typeface="Cambria Math" panose="02040503050406030204" pitchFamily="18" charset="0"/>
                              </a:rPr>
                              <m:t>인덱스</m:t>
                            </m:r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1600" b="1" i="1">
                                <a:latin typeface="Cambria Math" panose="02040503050406030204" pitchFamily="18" charset="0"/>
                              </a:rPr>
                              <m:t>블로킹</m:t>
                            </m:r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1600" b="1" i="1">
                                <a:latin typeface="Cambria Math" panose="02040503050406030204" pitchFamily="18" charset="0"/>
                              </a:rPr>
                              <m:t>인수</m:t>
                            </m:r>
                          </m:den>
                        </m:f>
                      </m:e>
                    </m:d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⌈"/>
                        <m:endChr m:val="⌉"/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𝟎𝟎𝟎</m:t>
                            </m:r>
                          </m:num>
                          <m:den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𝟏𝟎𝟎</m:t>
                            </m:r>
                          </m:den>
                        </m:f>
                      </m:e>
                    </m:d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altLang="ko-KR" sz="1600" b="1" dirty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 </a:t>
                </a:r>
                <a:r>
                  <a:rPr lang="ko-KR" altLang="en-US" sz="1600" b="1" dirty="0" smtClean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개</a:t>
                </a:r>
                <a:endParaRPr lang="en-US" altLang="ko-KR" sz="1600" b="1" dirty="0" smtClean="0">
                  <a:solidFill>
                    <a:srgbClr val="0000FF"/>
                  </a:solidFill>
                  <a:latin typeface="굴림" panose="020B0600000101010101" pitchFamily="50" charset="-127"/>
                </a:endParaRPr>
              </a:p>
              <a:p>
                <a:pPr marL="342900" lvl="1" indent="-342900">
                  <a:buAutoNum type="arabicPeriod"/>
                  <a:defRPr/>
                </a:pPr>
                <a:endParaRPr lang="en-US" altLang="ko-KR" sz="1600" b="1" dirty="0" smtClean="0">
                  <a:latin typeface="rnffla"/>
                </a:endParaRPr>
              </a:p>
              <a:p>
                <a:pPr marL="342900" lvl="1" indent="-342900">
                  <a:buAutoNum type="arabicPeriod"/>
                  <a:defRPr/>
                </a:pPr>
                <a:endParaRPr lang="en-US" altLang="ko-KR" sz="1600" b="1" dirty="0">
                  <a:latin typeface="rnffla"/>
                </a:endParaRPr>
              </a:p>
              <a:p>
                <a:pPr marL="342900" lvl="1" indent="-342900">
                  <a:buAutoNum type="arabicPeriod"/>
                  <a:defRPr/>
                </a:pPr>
                <a:endParaRPr lang="en-US" altLang="ko-KR" sz="1600" b="1" dirty="0" smtClean="0">
                  <a:latin typeface="rnffla"/>
                </a:endParaRPr>
              </a:p>
              <a:p>
                <a:pPr marL="342900" lvl="1" indent="-342900">
                  <a:buAutoNum type="arabicPeriod"/>
                  <a:defRPr/>
                </a:pPr>
                <a:endParaRPr lang="en-US" altLang="ko-KR" sz="1600" b="1" dirty="0">
                  <a:latin typeface="rnffla"/>
                </a:endParaRPr>
              </a:p>
              <a:p>
                <a:pPr marL="0" lvl="1" indent="0">
                  <a:buNone/>
                  <a:defRPr/>
                </a:pPr>
                <a:endParaRPr lang="en-US" altLang="ko-KR" sz="1600" b="1" dirty="0">
                  <a:latin typeface="rnffla"/>
                </a:endParaRPr>
              </a:p>
              <a:p>
                <a:pPr marL="444500" lvl="1" indent="-265113">
                  <a:defRPr/>
                </a:pPr>
                <a:endParaRPr lang="en-US" altLang="ko-KR" sz="1600" b="1" dirty="0">
                  <a:latin typeface="rnffla"/>
                </a:endParaRPr>
              </a:p>
              <a:p>
                <a:pPr marL="444500" lvl="1" indent="-265113">
                  <a:defRPr/>
                </a:pPr>
                <a:endParaRPr lang="en-US" altLang="ko-KR" sz="1600" b="1" dirty="0" smtClean="0">
                  <a:latin typeface="rnffla"/>
                </a:endParaRPr>
              </a:p>
              <a:p>
                <a:pPr marL="444500" lvl="1" indent="-265113">
                  <a:defRPr/>
                </a:pPr>
                <a:endParaRPr lang="en-US" altLang="ko-KR" sz="1600" b="1" dirty="0">
                  <a:latin typeface="rnffla"/>
                </a:endParaRPr>
              </a:p>
              <a:p>
                <a:pPr marL="444500" lvl="1" indent="-265113">
                  <a:defRPr/>
                </a:pPr>
                <a:endParaRPr lang="en-US" altLang="ko-KR" sz="1600" b="1" dirty="0" smtClean="0">
                  <a:latin typeface="rnffla"/>
                </a:endParaRPr>
              </a:p>
              <a:p>
                <a:pPr marL="444500" lvl="1" indent="-265113">
                  <a:defRPr/>
                </a:pPr>
                <a:endParaRPr lang="en-US" altLang="ko-KR" sz="1600" b="1" dirty="0">
                  <a:latin typeface="rnffla"/>
                </a:endParaRPr>
              </a:p>
              <a:p>
                <a:pPr marL="444500" lvl="1" indent="-265113">
                  <a:defRPr/>
                </a:pPr>
                <a:endParaRPr lang="en-US" altLang="ko-KR" sz="1600" b="1" dirty="0" smtClean="0">
                  <a:latin typeface="rnffla"/>
                </a:endParaRPr>
              </a:p>
              <a:p>
                <a:pPr marL="444500" lvl="1" indent="-265113">
                  <a:defRPr/>
                </a:pPr>
                <a:endParaRPr lang="en-US" altLang="ko-KR" sz="1600" b="1" dirty="0">
                  <a:latin typeface="rnffla"/>
                </a:endParaRPr>
              </a:p>
              <a:p>
                <a:pPr marL="444500" lvl="1" indent="-265113">
                  <a:defRPr/>
                </a:pPr>
                <a:endParaRPr lang="en-US" altLang="ko-KR" sz="1600" b="1" dirty="0" smtClean="0">
                  <a:latin typeface="rnffla"/>
                </a:endParaRPr>
              </a:p>
              <a:p>
                <a:pPr marL="179387" lvl="1" indent="0">
                  <a:buNone/>
                  <a:defRPr/>
                </a:pPr>
                <a:endParaRPr lang="en-US" altLang="ko-KR" sz="1600" b="1" dirty="0">
                  <a:latin typeface="rnffla"/>
                </a:endParaRPr>
              </a:p>
              <a:p>
                <a:pPr marL="444500" lvl="1" indent="-265113">
                  <a:defRPr/>
                </a:pPr>
                <a:endParaRPr lang="en-US" altLang="ko-KR" sz="1600" b="1" dirty="0">
                  <a:latin typeface="rnffla"/>
                </a:endParaRPr>
              </a:p>
              <a:p>
                <a:pPr lvl="1">
                  <a:defRPr/>
                </a:pPr>
                <a:endParaRPr lang="en-US" altLang="ko-KR" sz="1600" b="1" dirty="0" smtClean="0">
                  <a:latin typeface="rnffla"/>
                </a:endParaRPr>
              </a:p>
              <a:p>
                <a:pPr lvl="1">
                  <a:defRPr/>
                </a:pPr>
                <a:endParaRPr lang="en-US" altLang="ko-KR" sz="1600" b="1" dirty="0">
                  <a:latin typeface="rnffla"/>
                </a:endParaRPr>
              </a:p>
              <a:p>
                <a:pPr lvl="1">
                  <a:defRPr/>
                </a:pPr>
                <a:endParaRPr lang="en-US" altLang="ko-KR" sz="1600" b="1" dirty="0" smtClean="0">
                  <a:latin typeface="rnffla"/>
                </a:endParaRPr>
              </a:p>
              <a:p>
                <a:pPr lvl="1">
                  <a:defRPr/>
                </a:pPr>
                <a:endParaRPr lang="en-US" altLang="ko-KR" sz="1600" b="1" dirty="0">
                  <a:latin typeface="rnffla"/>
                </a:endParaRPr>
              </a:p>
              <a:p>
                <a:pPr lvl="1">
                  <a:defRPr/>
                </a:pPr>
                <a:endParaRPr lang="en-US" altLang="ko-KR" sz="1600" b="1" dirty="0" smtClean="0">
                  <a:latin typeface="rnffla"/>
                </a:endParaRPr>
              </a:p>
              <a:p>
                <a:pPr lvl="1">
                  <a:defRPr/>
                </a:pPr>
                <a:endParaRPr lang="en-US" altLang="ko-KR" sz="1600" b="1" dirty="0">
                  <a:latin typeface="rnffla"/>
                </a:endParaRPr>
              </a:p>
              <a:p>
                <a:pPr lvl="1">
                  <a:defRPr/>
                </a:pPr>
                <a:endParaRPr lang="en-US" altLang="ko-KR" sz="1600" b="1" dirty="0" smtClean="0">
                  <a:latin typeface="rnffla"/>
                </a:endParaRPr>
              </a:p>
              <a:p>
                <a:pPr lvl="1">
                  <a:defRPr/>
                </a:pPr>
                <a:endParaRPr lang="ko-KR" altLang="en-US" sz="1600" dirty="0">
                  <a:latin typeface="rnffla"/>
                </a:endParaRPr>
              </a:p>
              <a:p>
                <a:pPr marL="457200" lvl="1" indent="0">
                  <a:buNone/>
                  <a:defRPr/>
                </a:pPr>
                <a:endParaRPr lang="ko-KR" altLang="en-US" sz="1600" dirty="0">
                  <a:latin typeface="rnffla"/>
                </a:endParaRPr>
              </a:p>
            </p:txBody>
          </p:sp>
        </mc:Choice>
        <mc:Fallback xmlns="">
          <p:sp>
            <p:nvSpPr>
              <p:cNvPr id="9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3550" y="1066800"/>
                <a:ext cx="8229600" cy="5262563"/>
              </a:xfrm>
              <a:prstGeom prst="rect">
                <a:avLst/>
              </a:prstGeom>
              <a:blipFill>
                <a:blip r:embed="rId4"/>
                <a:stretch>
                  <a:fillRect l="-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042988" y="1412875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9" name="Image" r:id="rId5" imgW="5358730" imgH="3123810" progId="Photoshop.Image.8">
                  <p:embed/>
                </p:oleObj>
              </mc:Choice>
              <mc:Fallback>
                <p:oleObj name="Image" r:id="rId5" imgW="5358730" imgH="3123810" progId="Photoshop.Image.8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12875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846330" y="361950"/>
            <a:ext cx="5434686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 smtClean="0">
                <a:latin typeface="굴림" panose="020B0600000101010101" pitchFamily="50" charset="-127"/>
              </a:rPr>
              <a:t>7.5 </a:t>
            </a:r>
            <a:r>
              <a:rPr lang="ko-KR" altLang="en-US" sz="2400" b="1" i="0" dirty="0" err="1" smtClean="0">
                <a:latin typeface="굴림" panose="020B0600000101010101" pitchFamily="50" charset="-127"/>
              </a:rPr>
              <a:t>인덱스된</a:t>
            </a:r>
            <a:r>
              <a:rPr lang="ko-KR" altLang="en-US" sz="2400" b="1" i="0" dirty="0" smtClean="0">
                <a:latin typeface="굴림" panose="020B0600000101010101" pitchFamily="50" charset="-127"/>
              </a:rPr>
              <a:t> 순차 파일의 설계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16E60D-3F47-43D0-AD90-FBABA2DA5877}" type="slidenum">
              <a:rPr lang="en-US" altLang="ko-KR" sz="1400" smtClean="0"/>
              <a:t>41</a:t>
            </a:fld>
            <a:endParaRPr lang="en-US" altLang="ko-KR" sz="1400" dirty="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Changhwa Kim. All rights reserved.                             Gangneung-Wonju National University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33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3"/>
              <p:cNvSpPr txBox="1">
                <a:spLocks noChangeArrowheads="1"/>
              </p:cNvSpPr>
              <p:nvPr/>
            </p:nvSpPr>
            <p:spPr bwMode="auto">
              <a:xfrm>
                <a:off x="463550" y="1066800"/>
                <a:ext cx="8229600" cy="52625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no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pPr marL="265113" indent="-265113" eaLnBrk="1" hangingPunct="1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endParaRPr lang="en-US" altLang="ko-KR" sz="1600" b="1" i="0" dirty="0" smtClean="0">
                  <a:latin typeface="rnffla"/>
                </a:endParaRPr>
              </a:p>
              <a:p>
                <a:pPr marL="285750" lvl="1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600" b="1" dirty="0" smtClean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동적 </a:t>
                </a:r>
                <a:r>
                  <a:rPr lang="ko-KR" altLang="en-US" sz="1600" b="1" dirty="0" err="1" smtClean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인덱스된</a:t>
                </a:r>
                <a:r>
                  <a:rPr lang="ko-KR" altLang="en-US" sz="1600" b="1" dirty="0" smtClean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 순차 파일의</a:t>
                </a:r>
                <a:r>
                  <a:rPr lang="en-US" altLang="ko-KR" sz="1600" b="1" dirty="0" smtClean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 </a:t>
                </a:r>
                <a:r>
                  <a:rPr lang="ko-KR" altLang="en-US" sz="1600" b="1" dirty="0" smtClean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설계의 예</a:t>
                </a:r>
                <a:r>
                  <a:rPr lang="en-US" altLang="ko-KR" sz="1600" b="1" dirty="0" smtClean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(</a:t>
                </a:r>
                <a:r>
                  <a:rPr lang="ko-KR" altLang="en-US" sz="1600" b="1" dirty="0" smtClean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계속</a:t>
                </a:r>
                <a:r>
                  <a:rPr lang="en-US" altLang="ko-KR" sz="1600" b="1" dirty="0" smtClean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)</a:t>
                </a:r>
                <a:endParaRPr lang="en-US" altLang="ko-KR" sz="1000" b="1" dirty="0">
                  <a:latin typeface="굴림" panose="020B0600000101010101" pitchFamily="50" charset="-127"/>
                </a:endParaRPr>
              </a:p>
              <a:p>
                <a:pPr marL="730250" lvl="1">
                  <a:buFont typeface="Arial" panose="020B0604020202020204" pitchFamily="34" charset="0"/>
                  <a:buChar char="•"/>
                  <a:defRPr/>
                </a:pPr>
                <a:endParaRPr lang="en-US" altLang="ko-KR" sz="1600" b="1" dirty="0" smtClean="0">
                  <a:latin typeface="굴림" panose="020B0600000101010101" pitchFamily="50" charset="-127"/>
                </a:endParaRPr>
              </a:p>
              <a:p>
                <a:pPr marL="444500" lvl="1" indent="-265113">
                  <a:buFont typeface="굴림" panose="020B0600000101010101" pitchFamily="50" charset="-127"/>
                  <a:buChar char="–"/>
                  <a:defRPr/>
                </a:pPr>
                <a:r>
                  <a:rPr lang="ko-KR" altLang="en-US" sz="1600" b="1" dirty="0" smtClean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인덱스 레벨 </a:t>
                </a:r>
                <a:r>
                  <a:rPr lang="en-US" altLang="ko-KR" sz="1600" b="1" dirty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3</a:t>
                </a:r>
                <a:r>
                  <a:rPr lang="ko-KR" altLang="en-US" sz="1600" b="1" dirty="0" smtClean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에서의 인덱스 블록 수</a:t>
                </a:r>
                <a:endParaRPr lang="en-US" altLang="ko-KR" sz="1600" b="1" dirty="0">
                  <a:solidFill>
                    <a:srgbClr val="0000FF"/>
                  </a:solidFill>
                  <a:latin typeface="굴림" panose="020B0600000101010101" pitchFamily="50" charset="-127"/>
                </a:endParaRPr>
              </a:p>
              <a:p>
                <a:pPr marL="730250" lvl="1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600" b="1" dirty="0" smtClean="0">
                    <a:latin typeface="굴림" panose="020B0600000101010101" pitchFamily="50" charset="-127"/>
                  </a:rPr>
                  <a:t>인덱스 레벨 </a:t>
                </a:r>
                <a:r>
                  <a:rPr lang="en-US" altLang="ko-KR" sz="1600" b="1" dirty="0" smtClean="0">
                    <a:latin typeface="굴림" panose="020B0600000101010101" pitchFamily="50" charset="-127"/>
                  </a:rPr>
                  <a:t>3</a:t>
                </a:r>
                <a:r>
                  <a:rPr lang="ko-KR" altLang="en-US" sz="1600" b="1" dirty="0" smtClean="0">
                    <a:latin typeface="굴림" panose="020B0600000101010101" pitchFamily="50" charset="-127"/>
                  </a:rPr>
                  <a:t>에서의 인덱스 엔트리 수 </a:t>
                </a:r>
                <a:r>
                  <a:rPr lang="en-US" altLang="ko-KR" sz="1600" b="1" dirty="0" smtClean="0">
                    <a:latin typeface="굴림" panose="020B0600000101010101" pitchFamily="50" charset="-127"/>
                  </a:rPr>
                  <a:t>= </a:t>
                </a:r>
                <a:r>
                  <a:rPr lang="ko-KR" altLang="en-US" sz="1600" b="1" dirty="0" smtClean="0">
                    <a:latin typeface="굴림" panose="020B0600000101010101" pitchFamily="50" charset="-127"/>
                  </a:rPr>
                  <a:t>인덱스 레벨 </a:t>
                </a:r>
                <a:r>
                  <a:rPr lang="en-US" altLang="ko-KR" sz="1600" b="1" dirty="0">
                    <a:latin typeface="굴림" panose="020B0600000101010101" pitchFamily="50" charset="-127"/>
                  </a:rPr>
                  <a:t>2</a:t>
                </a:r>
                <a:r>
                  <a:rPr lang="ko-KR" altLang="en-US" sz="1600" b="1" dirty="0" smtClean="0">
                    <a:latin typeface="굴림" panose="020B0600000101010101" pitchFamily="50" charset="-127"/>
                  </a:rPr>
                  <a:t>에서의 인덱스 블록 수</a:t>
                </a:r>
                <a:r>
                  <a:rPr lang="en-US" altLang="ko-KR" sz="1600" b="1" dirty="0" smtClean="0">
                    <a:latin typeface="굴림" panose="020B0600000101010101" pitchFamily="50" charset="-127"/>
                  </a:rPr>
                  <a:t>(</a:t>
                </a:r>
                <a:r>
                  <a:rPr lang="ko-KR" altLang="en-US" sz="1600" b="1" dirty="0" smtClean="0">
                    <a:latin typeface="굴림" panose="020B0600000101010101" pitchFamily="50" charset="-127"/>
                  </a:rPr>
                  <a:t>이유 </a:t>
                </a:r>
                <a:r>
                  <a:rPr lang="en-US" altLang="ko-KR" sz="1600" b="1" dirty="0" smtClean="0">
                    <a:latin typeface="굴림" panose="020B0600000101010101" pitchFamily="50" charset="-127"/>
                  </a:rPr>
                  <a:t>: 1</a:t>
                </a:r>
                <a:r>
                  <a:rPr lang="ko-KR" altLang="en-US" sz="1600" b="1" dirty="0" smtClean="0">
                    <a:latin typeface="굴림" panose="020B0600000101010101" pitchFamily="50" charset="-127"/>
                  </a:rPr>
                  <a:t>개 인덱스 블록 당 </a:t>
                </a:r>
                <a:r>
                  <a:rPr lang="en-US" altLang="ko-KR" sz="1600" b="1" dirty="0" smtClean="0">
                    <a:latin typeface="굴림" panose="020B0600000101010101" pitchFamily="50" charset="-127"/>
                  </a:rPr>
                  <a:t>1</a:t>
                </a:r>
                <a:r>
                  <a:rPr lang="ko-KR" altLang="en-US" sz="1600" b="1" dirty="0" smtClean="0">
                    <a:latin typeface="굴림" panose="020B0600000101010101" pitchFamily="50" charset="-127"/>
                  </a:rPr>
                  <a:t>개의 인덱스 엔트리 필요</a:t>
                </a:r>
                <a:r>
                  <a:rPr lang="en-US" altLang="ko-KR" sz="1600" b="1" dirty="0" smtClean="0">
                    <a:latin typeface="굴림" panose="020B0600000101010101" pitchFamily="50" charset="-127"/>
                  </a:rPr>
                  <a:t>) = 10 </a:t>
                </a:r>
                <a:r>
                  <a:rPr lang="ko-KR" altLang="en-US" sz="1600" b="1" dirty="0" smtClean="0">
                    <a:latin typeface="굴림" panose="020B0600000101010101" pitchFamily="50" charset="-127"/>
                  </a:rPr>
                  <a:t>개</a:t>
                </a:r>
                <a:endParaRPr lang="en-US" altLang="ko-KR" sz="1600" b="1" dirty="0" smtClean="0">
                  <a:latin typeface="굴림" panose="020B0600000101010101" pitchFamily="50" charset="-127"/>
                </a:endParaRPr>
              </a:p>
              <a:p>
                <a:pPr marL="730250" lvl="1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600" b="1" dirty="0" smtClean="0">
                    <a:latin typeface="굴림" panose="020B0600000101010101" pitchFamily="50" charset="-127"/>
                  </a:rPr>
                  <a:t>인덱스 레벨 </a:t>
                </a:r>
                <a:r>
                  <a:rPr lang="en-US" altLang="ko-KR" sz="1600" b="1" dirty="0" smtClean="0">
                    <a:latin typeface="굴림" panose="020B0600000101010101" pitchFamily="50" charset="-127"/>
                  </a:rPr>
                  <a:t>3</a:t>
                </a:r>
                <a:r>
                  <a:rPr lang="ko-KR" altLang="en-US" sz="1600" b="1" dirty="0" smtClean="0">
                    <a:latin typeface="굴림" panose="020B0600000101010101" pitchFamily="50" charset="-127"/>
                  </a:rPr>
                  <a:t>에서의 </a:t>
                </a:r>
                <a:r>
                  <a:rPr lang="ko-KR" altLang="en-US" sz="1600" b="1" dirty="0">
                    <a:latin typeface="굴림" panose="020B0600000101010101" pitchFamily="50" charset="-127"/>
                  </a:rPr>
                  <a:t>인덱스 블록 수 </a:t>
                </a:r>
                <a:r>
                  <a:rPr lang="en-US" altLang="ko-KR" sz="1600" b="1" dirty="0">
                    <a:latin typeface="굴림" panose="020B0600000101010101" pitchFamily="50" charset="-127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1600" b="1" i="1">
                                <a:latin typeface="Cambria Math" panose="02040503050406030204" pitchFamily="18" charset="0"/>
                              </a:rPr>
                              <m:t>인덱스</m:t>
                            </m:r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1600" b="1" i="1">
                                <a:latin typeface="Cambria Math" panose="02040503050406030204" pitchFamily="18" charset="0"/>
                              </a:rPr>
                              <m:t>레벨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ko-KR" altLang="en-US" sz="1600" b="1" i="1">
                                <a:latin typeface="Cambria Math" panose="02040503050406030204" pitchFamily="18" charset="0"/>
                              </a:rPr>
                              <m:t>에서의</m:t>
                            </m:r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1600" b="1" i="1">
                                <a:latin typeface="Cambria Math" panose="02040503050406030204" pitchFamily="18" charset="0"/>
                              </a:rPr>
                              <m:t>엔트리</m:t>
                            </m:r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1600" b="1" i="1">
                                <a:latin typeface="Cambria Math" panose="02040503050406030204" pitchFamily="18" charset="0"/>
                              </a:rPr>
                              <m:t>수</m:t>
                            </m:r>
                          </m:num>
                          <m:den>
                            <m:r>
                              <a:rPr lang="ko-KR" altLang="en-US" sz="1600" b="1" i="1">
                                <a:latin typeface="Cambria Math" panose="02040503050406030204" pitchFamily="18" charset="0"/>
                              </a:rPr>
                              <m:t>인덱스</m:t>
                            </m:r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1600" b="1" i="1">
                                <a:latin typeface="Cambria Math" panose="02040503050406030204" pitchFamily="18" charset="0"/>
                              </a:rPr>
                              <m:t>블로킹</m:t>
                            </m:r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1600" b="1" i="1">
                                <a:latin typeface="Cambria Math" panose="02040503050406030204" pitchFamily="18" charset="0"/>
                              </a:rPr>
                              <m:t>인수</m:t>
                            </m:r>
                          </m:den>
                        </m:f>
                      </m:e>
                    </m:d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⌈"/>
                        <m:endChr m:val="⌉"/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num>
                          <m:den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𝟏𝟎𝟎</m:t>
                            </m:r>
                          </m:den>
                        </m:f>
                      </m:e>
                    </m:d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ko-KR" sz="1600" b="1" dirty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 </a:t>
                </a:r>
                <a:r>
                  <a:rPr lang="ko-KR" altLang="en-US" sz="1600" b="1" dirty="0" smtClean="0">
                    <a:solidFill>
                      <a:srgbClr val="0000FF"/>
                    </a:solidFill>
                    <a:latin typeface="굴림" panose="020B0600000101010101" pitchFamily="50" charset="-127"/>
                  </a:rPr>
                  <a:t>개</a:t>
                </a:r>
                <a:endParaRPr lang="en-US" altLang="ko-KR" sz="1600" b="1" dirty="0" smtClean="0">
                  <a:solidFill>
                    <a:srgbClr val="0000FF"/>
                  </a:solidFill>
                  <a:latin typeface="굴림" panose="020B0600000101010101" pitchFamily="50" charset="-127"/>
                </a:endParaRPr>
              </a:p>
              <a:p>
                <a:pPr marL="342900" lvl="1" indent="-342900">
                  <a:buAutoNum type="arabicPeriod"/>
                  <a:defRPr/>
                </a:pPr>
                <a:endParaRPr lang="en-US" altLang="ko-KR" sz="1600" b="1" dirty="0" smtClean="0">
                  <a:latin typeface="rnffla"/>
                </a:endParaRPr>
              </a:p>
              <a:p>
                <a:pPr marL="342900" lvl="1" indent="-342900">
                  <a:buAutoNum type="arabicPeriod"/>
                  <a:defRPr/>
                </a:pPr>
                <a:endParaRPr lang="en-US" altLang="ko-KR" sz="1600" b="1" dirty="0">
                  <a:latin typeface="rnffla"/>
                </a:endParaRPr>
              </a:p>
              <a:p>
                <a:pPr marL="342900" lvl="1" indent="-342900">
                  <a:buAutoNum type="arabicPeriod"/>
                  <a:defRPr/>
                </a:pPr>
                <a:endParaRPr lang="en-US" altLang="ko-KR" sz="1600" b="1" dirty="0" smtClean="0">
                  <a:latin typeface="rnffla"/>
                </a:endParaRPr>
              </a:p>
              <a:p>
                <a:pPr marL="342900" lvl="1" indent="-342900">
                  <a:buAutoNum type="arabicPeriod"/>
                  <a:defRPr/>
                </a:pPr>
                <a:endParaRPr lang="en-US" altLang="ko-KR" sz="1600" b="1" dirty="0">
                  <a:latin typeface="rnffla"/>
                </a:endParaRPr>
              </a:p>
              <a:p>
                <a:pPr marL="0" lvl="1" indent="0">
                  <a:buNone/>
                  <a:defRPr/>
                </a:pPr>
                <a:endParaRPr lang="en-US" altLang="ko-KR" sz="1600" b="1" dirty="0">
                  <a:latin typeface="rnffla"/>
                </a:endParaRPr>
              </a:p>
              <a:p>
                <a:pPr marL="444500" lvl="1" indent="-265113">
                  <a:defRPr/>
                </a:pPr>
                <a:endParaRPr lang="en-US" altLang="ko-KR" sz="1600" b="1" dirty="0">
                  <a:latin typeface="rnffla"/>
                </a:endParaRPr>
              </a:p>
              <a:p>
                <a:pPr marL="444500" lvl="1" indent="-265113">
                  <a:defRPr/>
                </a:pPr>
                <a:endParaRPr lang="en-US" altLang="ko-KR" sz="1600" b="1" dirty="0" smtClean="0">
                  <a:latin typeface="rnffla"/>
                </a:endParaRPr>
              </a:p>
              <a:p>
                <a:pPr marL="444500" lvl="1" indent="-265113">
                  <a:defRPr/>
                </a:pPr>
                <a:endParaRPr lang="en-US" altLang="ko-KR" sz="1600" b="1" dirty="0">
                  <a:latin typeface="rnffla"/>
                </a:endParaRPr>
              </a:p>
              <a:p>
                <a:pPr marL="444500" lvl="1" indent="-265113">
                  <a:defRPr/>
                </a:pPr>
                <a:endParaRPr lang="en-US" altLang="ko-KR" sz="1600" b="1" dirty="0" smtClean="0">
                  <a:latin typeface="rnffla"/>
                </a:endParaRPr>
              </a:p>
              <a:p>
                <a:pPr marL="444500" lvl="1" indent="-265113">
                  <a:defRPr/>
                </a:pPr>
                <a:endParaRPr lang="en-US" altLang="ko-KR" sz="1600" b="1" dirty="0">
                  <a:latin typeface="rnffla"/>
                </a:endParaRPr>
              </a:p>
              <a:p>
                <a:pPr marL="444500" lvl="1" indent="-265113">
                  <a:defRPr/>
                </a:pPr>
                <a:endParaRPr lang="en-US" altLang="ko-KR" sz="1600" b="1" dirty="0" smtClean="0">
                  <a:latin typeface="rnffla"/>
                </a:endParaRPr>
              </a:p>
              <a:p>
                <a:pPr marL="444500" lvl="1" indent="-265113">
                  <a:defRPr/>
                </a:pPr>
                <a:endParaRPr lang="en-US" altLang="ko-KR" sz="1600" b="1" dirty="0">
                  <a:latin typeface="rnffla"/>
                </a:endParaRPr>
              </a:p>
              <a:p>
                <a:pPr marL="444500" lvl="1" indent="-265113">
                  <a:defRPr/>
                </a:pPr>
                <a:endParaRPr lang="en-US" altLang="ko-KR" sz="1600" b="1" dirty="0" smtClean="0">
                  <a:latin typeface="rnffla"/>
                </a:endParaRPr>
              </a:p>
              <a:p>
                <a:pPr marL="179387" lvl="1" indent="0">
                  <a:buNone/>
                  <a:defRPr/>
                </a:pPr>
                <a:endParaRPr lang="en-US" altLang="ko-KR" sz="1600" b="1" dirty="0">
                  <a:latin typeface="rnffla"/>
                </a:endParaRPr>
              </a:p>
              <a:p>
                <a:pPr marL="444500" lvl="1" indent="-265113">
                  <a:defRPr/>
                </a:pPr>
                <a:endParaRPr lang="en-US" altLang="ko-KR" sz="1600" b="1" dirty="0">
                  <a:latin typeface="rnffla"/>
                </a:endParaRPr>
              </a:p>
              <a:p>
                <a:pPr lvl="1">
                  <a:defRPr/>
                </a:pPr>
                <a:endParaRPr lang="en-US" altLang="ko-KR" sz="1600" b="1" dirty="0" smtClean="0">
                  <a:latin typeface="rnffla"/>
                </a:endParaRPr>
              </a:p>
              <a:p>
                <a:pPr lvl="1">
                  <a:defRPr/>
                </a:pPr>
                <a:endParaRPr lang="en-US" altLang="ko-KR" sz="1600" b="1" dirty="0">
                  <a:latin typeface="rnffla"/>
                </a:endParaRPr>
              </a:p>
              <a:p>
                <a:pPr lvl="1">
                  <a:defRPr/>
                </a:pPr>
                <a:endParaRPr lang="en-US" altLang="ko-KR" sz="1600" b="1" dirty="0" smtClean="0">
                  <a:latin typeface="rnffla"/>
                </a:endParaRPr>
              </a:p>
              <a:p>
                <a:pPr lvl="1">
                  <a:defRPr/>
                </a:pPr>
                <a:endParaRPr lang="en-US" altLang="ko-KR" sz="1600" b="1" dirty="0">
                  <a:latin typeface="rnffla"/>
                </a:endParaRPr>
              </a:p>
              <a:p>
                <a:pPr lvl="1">
                  <a:defRPr/>
                </a:pPr>
                <a:endParaRPr lang="en-US" altLang="ko-KR" sz="1600" b="1" dirty="0" smtClean="0">
                  <a:latin typeface="rnffla"/>
                </a:endParaRPr>
              </a:p>
              <a:p>
                <a:pPr lvl="1">
                  <a:defRPr/>
                </a:pPr>
                <a:endParaRPr lang="en-US" altLang="ko-KR" sz="1600" b="1" dirty="0">
                  <a:latin typeface="rnffla"/>
                </a:endParaRPr>
              </a:p>
              <a:p>
                <a:pPr lvl="1">
                  <a:defRPr/>
                </a:pPr>
                <a:endParaRPr lang="en-US" altLang="ko-KR" sz="1600" b="1" dirty="0" smtClean="0">
                  <a:latin typeface="rnffla"/>
                </a:endParaRPr>
              </a:p>
              <a:p>
                <a:pPr lvl="1">
                  <a:defRPr/>
                </a:pPr>
                <a:endParaRPr lang="ko-KR" altLang="en-US" sz="1600" dirty="0">
                  <a:latin typeface="rnffla"/>
                </a:endParaRPr>
              </a:p>
              <a:p>
                <a:pPr marL="457200" lvl="1" indent="0">
                  <a:buNone/>
                  <a:defRPr/>
                </a:pPr>
                <a:endParaRPr lang="ko-KR" altLang="en-US" sz="1600" dirty="0">
                  <a:latin typeface="rnffla"/>
                </a:endParaRPr>
              </a:p>
            </p:txBody>
          </p:sp>
        </mc:Choice>
        <mc:Fallback xmlns="">
          <p:sp>
            <p:nvSpPr>
              <p:cNvPr id="9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3550" y="1066800"/>
                <a:ext cx="8229600" cy="5262563"/>
              </a:xfrm>
              <a:prstGeom prst="rect">
                <a:avLst/>
              </a:prstGeom>
              <a:blipFill>
                <a:blip r:embed="rId4"/>
                <a:stretch>
                  <a:fillRect l="-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042988" y="1412875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3" name="Image" r:id="rId5" imgW="5358730" imgH="3123810" progId="Photoshop.Image.8">
                  <p:embed/>
                </p:oleObj>
              </mc:Choice>
              <mc:Fallback>
                <p:oleObj name="Image" r:id="rId5" imgW="5358730" imgH="3123810" progId="Photoshop.Image.8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12875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846330" y="361950"/>
            <a:ext cx="5434686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 smtClean="0">
                <a:latin typeface="굴림" panose="020B0600000101010101" pitchFamily="50" charset="-127"/>
              </a:rPr>
              <a:t>7.5 </a:t>
            </a:r>
            <a:r>
              <a:rPr lang="ko-KR" altLang="en-US" sz="2400" b="1" i="0" dirty="0" err="1" smtClean="0">
                <a:latin typeface="굴림" panose="020B0600000101010101" pitchFamily="50" charset="-127"/>
              </a:rPr>
              <a:t>인덱스된</a:t>
            </a:r>
            <a:r>
              <a:rPr lang="ko-KR" altLang="en-US" sz="2400" b="1" i="0" dirty="0" smtClean="0">
                <a:latin typeface="굴림" panose="020B0600000101010101" pitchFamily="50" charset="-127"/>
              </a:rPr>
              <a:t> 순차 파일의 설계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65F82B-C66B-4AE8-8D79-7E06AD2579C7}" type="slidenum">
              <a:rPr lang="en-US" altLang="ko-KR" sz="1400" smtClean="0"/>
              <a:t>42</a:t>
            </a:fld>
            <a:endParaRPr lang="en-US" altLang="ko-KR" sz="1400" dirty="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Changhwa Kim. All rights reserved.                             Gangneung-Wonju National University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58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852964"/>
              </p:ext>
            </p:extLst>
          </p:nvPr>
        </p:nvGraphicFramePr>
        <p:xfrm>
          <a:off x="1803600" y="1687566"/>
          <a:ext cx="5538090" cy="4641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8" name="비트맵 이미지" r:id="rId4" imgW="8133333" imgH="6811326" progId="Paint.Picture">
                  <p:embed/>
                </p:oleObj>
              </mc:Choice>
              <mc:Fallback>
                <p:oleObj name="비트맵 이미지" r:id="rId4" imgW="8133333" imgH="6811326" progId="Paint.Picture">
                  <p:embed/>
                  <p:pic>
                    <p:nvPicPr>
                      <p:cNvPr id="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600" y="1687566"/>
                        <a:ext cx="5538090" cy="46417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042988" y="1412875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9" name="Image" r:id="rId6" imgW="5358730" imgH="3123810" progId="Photoshop.Image.8">
                  <p:embed/>
                </p:oleObj>
              </mc:Choice>
              <mc:Fallback>
                <p:oleObj name="Image" r:id="rId6" imgW="5358730" imgH="3123810" progId="Photoshop.Image.8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12875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846330" y="361950"/>
            <a:ext cx="5434686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 smtClean="0">
                <a:latin typeface="굴림" panose="020B0600000101010101" pitchFamily="50" charset="-127"/>
              </a:rPr>
              <a:t>7.5 </a:t>
            </a:r>
            <a:r>
              <a:rPr lang="ko-KR" altLang="en-US" sz="2400" b="1" i="0" dirty="0" err="1" smtClean="0">
                <a:latin typeface="굴림" panose="020B0600000101010101" pitchFamily="50" charset="-127"/>
              </a:rPr>
              <a:t>인덱스된</a:t>
            </a:r>
            <a:r>
              <a:rPr lang="ko-KR" altLang="en-US" sz="2400" b="1" i="0" dirty="0" smtClean="0">
                <a:latin typeface="굴림" panose="020B0600000101010101" pitchFamily="50" charset="-127"/>
              </a:rPr>
              <a:t> 순차 파일의 설계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026C2F-B288-40D4-803F-6FCFE1898275}" type="slidenum">
              <a:rPr lang="en-US" altLang="ko-KR" sz="1400" smtClean="0"/>
              <a:t>43</a:t>
            </a:fld>
            <a:endParaRPr lang="en-US" altLang="ko-KR" sz="1400" dirty="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Changhwa Kim. All rights reserved.                             Gangneung-Wonju National University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48873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b="1" i="0" dirty="0" smtClean="0">
              <a:latin typeface="rnffla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동적 </a:t>
            </a:r>
            <a:r>
              <a:rPr lang="ko-KR" altLang="en-US" sz="1600" b="1" dirty="0" err="1" smtClean="0">
                <a:solidFill>
                  <a:srgbClr val="0000FF"/>
                </a:solidFill>
                <a:latin typeface="굴림" panose="020B0600000101010101" pitchFamily="50" charset="-127"/>
              </a:rPr>
              <a:t>인덱스된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순차 파일의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 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설계의 예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</a:t>
            </a: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계속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)</a:t>
            </a:r>
            <a:endParaRPr lang="en-US" altLang="ko-KR" sz="1000" b="1" dirty="0">
              <a:latin typeface="굴림" panose="020B0600000101010101" pitchFamily="50" charset="-127"/>
            </a:endParaRPr>
          </a:p>
          <a:p>
            <a:pPr marL="730250" lvl="1">
              <a:buFont typeface="Arial" panose="020B0604020202020204" pitchFamily="34" charset="0"/>
              <a:buChar char="•"/>
              <a:defRPr/>
            </a:pPr>
            <a:endParaRPr lang="en-US" altLang="ko-KR" sz="1600" b="1" dirty="0" smtClean="0">
              <a:latin typeface="굴림" panose="020B0600000101010101" pitchFamily="50" charset="-127"/>
            </a:endParaRPr>
          </a:p>
          <a:p>
            <a:pPr marL="444500" lvl="1" indent="-265113">
              <a:buFont typeface="굴림" panose="020B0600000101010101" pitchFamily="50" charset="-127"/>
              <a:buChar char="–"/>
              <a:defRPr/>
            </a:pPr>
            <a:r>
              <a:rPr lang="ko-KR" altLang="en-US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설계 결과 </a:t>
            </a:r>
            <a:r>
              <a:rPr lang="en-US" altLang="ko-KR" sz="16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:</a:t>
            </a:r>
            <a:endParaRPr lang="en-US" altLang="ko-KR" sz="1600" b="1" dirty="0" smtClean="0">
              <a:latin typeface="rnffla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>
              <a:latin typeface="rnffla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 smtClean="0">
              <a:latin typeface="rnffla"/>
            </a:endParaRPr>
          </a:p>
          <a:p>
            <a:pPr marL="342900" lvl="1" indent="-342900">
              <a:buAutoNum type="arabicPeriod"/>
              <a:defRPr/>
            </a:pPr>
            <a:endParaRPr lang="en-US" altLang="ko-KR" sz="1600" b="1" dirty="0">
              <a:latin typeface="rnffla"/>
            </a:endParaRPr>
          </a:p>
          <a:p>
            <a:pPr marL="0" lvl="1" indent="0">
              <a:buNone/>
              <a:defRPr/>
            </a:pPr>
            <a:endParaRPr lang="en-US" altLang="ko-KR" sz="1600" b="1" dirty="0">
              <a:latin typeface="rnffla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rnffla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rnffla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rnffla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rnffla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rnffla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rnffla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rnffla"/>
            </a:endParaRPr>
          </a:p>
          <a:p>
            <a:pPr marL="444500" lvl="1" indent="-265113">
              <a:defRPr/>
            </a:pPr>
            <a:endParaRPr lang="en-US" altLang="ko-KR" sz="1600" b="1" dirty="0" smtClean="0">
              <a:latin typeface="rnffla"/>
            </a:endParaRPr>
          </a:p>
          <a:p>
            <a:pPr marL="179387" lvl="1" indent="0">
              <a:buNone/>
              <a:defRPr/>
            </a:pPr>
            <a:endParaRPr lang="en-US" altLang="ko-KR" sz="1600" b="1" dirty="0">
              <a:latin typeface="rnffla"/>
            </a:endParaRPr>
          </a:p>
          <a:p>
            <a:pPr marL="444500" lvl="1" indent="-265113">
              <a:defRPr/>
            </a:pPr>
            <a:endParaRPr lang="en-US" altLang="ko-KR" sz="1600" b="1" dirty="0">
              <a:latin typeface="rnffla"/>
            </a:endParaRPr>
          </a:p>
          <a:p>
            <a:pPr lvl="1">
              <a:defRPr/>
            </a:pPr>
            <a:endParaRPr lang="en-US" altLang="ko-KR" sz="1600" b="1" dirty="0" smtClean="0">
              <a:latin typeface="rnffla"/>
            </a:endParaRPr>
          </a:p>
          <a:p>
            <a:pPr lvl="1">
              <a:defRPr/>
            </a:pPr>
            <a:endParaRPr lang="en-US" altLang="ko-KR" sz="1600" b="1" dirty="0">
              <a:latin typeface="rnffla"/>
            </a:endParaRPr>
          </a:p>
          <a:p>
            <a:pPr lvl="1">
              <a:defRPr/>
            </a:pPr>
            <a:endParaRPr lang="en-US" altLang="ko-KR" sz="1600" b="1" dirty="0" smtClean="0">
              <a:latin typeface="rnffla"/>
            </a:endParaRPr>
          </a:p>
          <a:p>
            <a:pPr lvl="1">
              <a:defRPr/>
            </a:pPr>
            <a:endParaRPr lang="en-US" altLang="ko-KR" sz="1600" b="1" dirty="0">
              <a:latin typeface="rnffla"/>
            </a:endParaRPr>
          </a:p>
          <a:p>
            <a:pPr lvl="1">
              <a:defRPr/>
            </a:pPr>
            <a:endParaRPr lang="en-US" altLang="ko-KR" sz="1600" b="1" dirty="0" smtClean="0">
              <a:latin typeface="rnffla"/>
            </a:endParaRPr>
          </a:p>
          <a:p>
            <a:pPr lvl="1">
              <a:defRPr/>
            </a:pPr>
            <a:endParaRPr lang="en-US" altLang="ko-KR" sz="1600" b="1" dirty="0">
              <a:latin typeface="rnffla"/>
            </a:endParaRPr>
          </a:p>
          <a:p>
            <a:pPr lvl="1">
              <a:defRPr/>
            </a:pPr>
            <a:endParaRPr lang="en-US" altLang="ko-KR" sz="1600" b="1" dirty="0" smtClean="0">
              <a:latin typeface="rnffla"/>
            </a:endParaRPr>
          </a:p>
          <a:p>
            <a:pPr lvl="1">
              <a:defRPr/>
            </a:pPr>
            <a:endParaRPr lang="ko-KR" altLang="en-US" sz="1600" dirty="0">
              <a:latin typeface="rnffla"/>
            </a:endParaRPr>
          </a:p>
          <a:p>
            <a:pPr marL="457200" lvl="1" indent="0">
              <a:buNone/>
              <a:defRPr/>
            </a:pPr>
            <a:endParaRPr lang="ko-KR" altLang="en-US" sz="1600" dirty="0">
              <a:latin typeface="rnffla"/>
            </a:endParaRPr>
          </a:p>
        </p:txBody>
      </p:sp>
    </p:spTree>
    <p:extLst>
      <p:ext uri="{BB962C8B-B14F-4D97-AF65-F5344CB8AC3E}">
        <p14:creationId xmlns:p14="http://schemas.microsoft.com/office/powerpoint/2010/main" val="204225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400" b="1" i="0" dirty="0" smtClean="0">
              <a:latin typeface="굴림" panose="020B0600000101010101" pitchFamily="50" charset="-127"/>
            </a:endParaRPr>
          </a:p>
          <a:p>
            <a:pPr>
              <a:buNone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>
              <a:buNone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자유 공간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(free space)</a:t>
            </a:r>
          </a:p>
          <a:p>
            <a:pPr marL="444500" indent="-265113">
              <a:buFont typeface="굴림" panose="020B0600000101010101" pitchFamily="50" charset="-127"/>
              <a:buChar char="–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데이터 파일이나 인덱스에 레코드를 나중에 삽입하기 위해 확보하는 공간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indent="-265113">
              <a:buFont typeface="굴림" panose="020B0600000101010101" pitchFamily="50" charset="-127"/>
              <a:buChar char="–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레코드가 삽입될 때 해당 키 값에 대한 인덱스 엔트리도 함께 삽입됨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indent="-265113">
              <a:buFont typeface="굴림" panose="020B0600000101010101" pitchFamily="50" charset="-127"/>
              <a:buChar char="–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파일 생성 시 인덱스 블록과 데이터 블록에 각각 인덱스 엔트리와 레코드 몇 개씩 삽입될 수 있도록 자유 공간을 확보해야 잦은 노드 분할을 막을 수 있음 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indent="-265113">
              <a:buFont typeface="굴림" panose="020B0600000101010101" pitchFamily="50" charset="-127"/>
              <a:buChar char="–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85750" lvl="1"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레코드 삽입 연산은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B-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트리의 삽입 연산과 유사 </a:t>
            </a:r>
            <a:endParaRPr lang="en-US" altLang="ko-KR" sz="1200" b="1" dirty="0">
              <a:latin typeface="굴림" panose="020B0600000101010101" pitchFamily="50" charset="-127"/>
            </a:endParaRPr>
          </a:p>
          <a:p>
            <a:pPr marL="179388" lvl="1" indent="0">
              <a:buNone/>
              <a:defRPr/>
            </a:pPr>
            <a:endParaRPr lang="en-US" altLang="ko-KR" sz="1200" b="1" dirty="0" smtClean="0">
              <a:latin typeface="굴림" panose="020B0600000101010101" pitchFamily="50" charset="-127"/>
            </a:endParaRPr>
          </a:p>
          <a:p>
            <a:pPr marL="623888" lvl="1" indent="-179388">
              <a:buNone/>
              <a:defRPr/>
            </a:pPr>
            <a:r>
              <a:rPr lang="en-US" altLang="ko-KR" sz="1200" b="1" dirty="0" smtClean="0">
                <a:latin typeface="굴림" panose="020B0600000101010101" pitchFamily="50" charset="-127"/>
              </a:rPr>
              <a:t>1. </a:t>
            </a:r>
            <a:r>
              <a:rPr lang="ko-KR" altLang="en-US" sz="1200" b="1" dirty="0" smtClean="0">
                <a:latin typeface="굴림" panose="020B0600000101010101" pitchFamily="50" charset="-127"/>
              </a:rPr>
              <a:t>키 값을 가지고 삽입할 노드</a:t>
            </a:r>
            <a:r>
              <a:rPr lang="en-US" altLang="ko-KR" sz="1200" b="1" dirty="0" smtClean="0">
                <a:latin typeface="굴림" panose="020B0600000101010101" pitchFamily="50" charset="-127"/>
              </a:rPr>
              <a:t>(</a:t>
            </a:r>
            <a:r>
              <a:rPr lang="ko-KR" altLang="en-US" sz="1200" b="1" dirty="0" smtClean="0">
                <a:latin typeface="굴림" panose="020B0600000101010101" pitchFamily="50" charset="-127"/>
              </a:rPr>
              <a:t>블록</a:t>
            </a:r>
            <a:r>
              <a:rPr lang="en-US" altLang="ko-KR" sz="1200" b="1" dirty="0" smtClean="0">
                <a:latin typeface="굴림" panose="020B0600000101010101" pitchFamily="50" charset="-127"/>
              </a:rPr>
              <a:t>)</a:t>
            </a:r>
            <a:r>
              <a:rPr lang="ko-KR" altLang="en-US" sz="1200" b="1" dirty="0" smtClean="0">
                <a:latin typeface="굴림" panose="020B0600000101010101" pitchFamily="50" charset="-127"/>
              </a:rPr>
              <a:t> 검색</a:t>
            </a:r>
            <a:endParaRPr lang="en-US" altLang="ko-KR" sz="1200" b="1" dirty="0" smtClean="0">
              <a:latin typeface="굴림" panose="020B0600000101010101" pitchFamily="50" charset="-127"/>
            </a:endParaRPr>
          </a:p>
          <a:p>
            <a:pPr marL="623888" lvl="1" indent="-179388">
              <a:buNone/>
              <a:defRPr/>
            </a:pPr>
            <a:r>
              <a:rPr lang="en-US" altLang="ko-KR" sz="1200" b="1" dirty="0" smtClean="0">
                <a:latin typeface="굴림" panose="020B0600000101010101" pitchFamily="50" charset="-127"/>
              </a:rPr>
              <a:t>2. </a:t>
            </a:r>
            <a:r>
              <a:rPr lang="ko-KR" altLang="en-US" sz="1200" b="1" dirty="0" smtClean="0">
                <a:latin typeface="굴림" panose="020B0600000101010101" pitchFamily="50" charset="-127"/>
              </a:rPr>
              <a:t>삽입할 블록에 여분의 자유 공간이 있는 경우 </a:t>
            </a:r>
            <a:endParaRPr lang="en-US" altLang="ko-KR" sz="1200" b="1" dirty="0" smtClean="0">
              <a:latin typeface="굴림" panose="020B0600000101010101" pitchFamily="50" charset="-127"/>
            </a:endParaRPr>
          </a:p>
          <a:p>
            <a:pPr marL="896938" lvl="1" indent="-273050">
              <a:buNone/>
              <a:defRPr/>
            </a:pPr>
            <a:r>
              <a:rPr lang="en-US" altLang="ko-KR" sz="1200" b="1" dirty="0" smtClean="0">
                <a:latin typeface="굴림" panose="020B0600000101010101" pitchFamily="50" charset="-127"/>
              </a:rPr>
              <a:t>2.1 </a:t>
            </a:r>
            <a:r>
              <a:rPr lang="ko-KR" altLang="en-US" sz="1200" b="1" dirty="0" smtClean="0">
                <a:latin typeface="굴림" panose="020B0600000101010101" pitchFamily="50" charset="-127"/>
              </a:rPr>
              <a:t>오름차순을 유지하여 레코드 삽입</a:t>
            </a:r>
            <a:endParaRPr lang="en-US" altLang="ko-KR" sz="1200" b="1" dirty="0" smtClean="0">
              <a:latin typeface="굴림" panose="020B0600000101010101" pitchFamily="50" charset="-127"/>
            </a:endParaRPr>
          </a:p>
          <a:p>
            <a:pPr marL="896938" lvl="1" indent="-273050">
              <a:buNone/>
              <a:defRPr/>
            </a:pPr>
            <a:r>
              <a:rPr lang="en-US" altLang="ko-KR" sz="1200" b="1" dirty="0" smtClean="0">
                <a:latin typeface="굴림" panose="020B0600000101010101" pitchFamily="50" charset="-127"/>
              </a:rPr>
              <a:t>2.2 </a:t>
            </a:r>
            <a:r>
              <a:rPr lang="ko-KR" altLang="en-US" sz="1200" b="1" dirty="0" smtClean="0">
                <a:latin typeface="굴림" panose="020B0600000101010101" pitchFamily="50" charset="-127"/>
              </a:rPr>
              <a:t>삽입한 레코드 키 값이 해당 데이터 블록에서 가장 큰 경우에는 부모 노드</a:t>
            </a:r>
            <a:r>
              <a:rPr lang="en-US" altLang="ko-KR" sz="1200" b="1" dirty="0" smtClean="0">
                <a:latin typeface="굴림" panose="020B0600000101010101" pitchFamily="50" charset="-127"/>
              </a:rPr>
              <a:t>(</a:t>
            </a:r>
            <a:r>
              <a:rPr lang="ko-KR" altLang="en-US" sz="1200" b="1" dirty="0" smtClean="0">
                <a:latin typeface="굴림" panose="020B0600000101010101" pitchFamily="50" charset="-127"/>
              </a:rPr>
              <a:t>인덱스 노드</a:t>
            </a:r>
            <a:r>
              <a:rPr lang="en-US" altLang="ko-KR" sz="1200" b="1" dirty="0" smtClean="0">
                <a:latin typeface="굴림" panose="020B0600000101010101" pitchFamily="50" charset="-127"/>
              </a:rPr>
              <a:t>)</a:t>
            </a:r>
            <a:r>
              <a:rPr lang="ko-KR" altLang="en-US" sz="1200" b="1" dirty="0" smtClean="0">
                <a:latin typeface="굴림" panose="020B0600000101010101" pitchFamily="50" charset="-127"/>
              </a:rPr>
              <a:t>에서 해당 블록의 가장 큰 키 값을 삽입한 레코드의 키 값으로 </a:t>
            </a:r>
            <a:r>
              <a:rPr lang="ko-KR" altLang="en-US" sz="1200" b="1" dirty="0" smtClean="0">
                <a:latin typeface="굴림" panose="020B0600000101010101" pitchFamily="50" charset="-127"/>
              </a:rPr>
              <a:t>변경</a:t>
            </a:r>
            <a:endParaRPr lang="en-US" altLang="ko-KR" sz="1200" b="1" dirty="0" smtClean="0">
              <a:latin typeface="굴림" panose="020B0600000101010101" pitchFamily="50" charset="-127"/>
            </a:endParaRPr>
          </a:p>
          <a:p>
            <a:pPr marL="896938" lvl="1" indent="-273050">
              <a:buNone/>
              <a:defRPr/>
            </a:pPr>
            <a:r>
              <a:rPr lang="en-US" altLang="ko-KR" sz="1200" b="1" dirty="0" smtClean="0">
                <a:latin typeface="굴림" panose="020B0600000101010101" pitchFamily="50" charset="-127"/>
              </a:rPr>
              <a:t>2.3 </a:t>
            </a:r>
            <a:r>
              <a:rPr lang="ko-KR" altLang="en-US" sz="1200" b="1" dirty="0" smtClean="0">
                <a:latin typeface="굴림" panose="020B0600000101010101" pitchFamily="50" charset="-127"/>
              </a:rPr>
              <a:t>단계 </a:t>
            </a:r>
            <a:r>
              <a:rPr lang="en-US" altLang="ko-KR" sz="1200" b="1" dirty="0" smtClean="0">
                <a:latin typeface="굴림" panose="020B0600000101010101" pitchFamily="50" charset="-127"/>
              </a:rPr>
              <a:t>2.2</a:t>
            </a:r>
            <a:r>
              <a:rPr lang="ko-KR" altLang="en-US" sz="1200" b="1" dirty="0" smtClean="0">
                <a:latin typeface="굴림" panose="020B0600000101010101" pitchFamily="50" charset="-127"/>
              </a:rPr>
              <a:t> 작업을 부모 노드의 조상 노드들에 대해 반복 적용</a:t>
            </a:r>
            <a:endParaRPr lang="en-US" altLang="ko-KR" sz="1200" b="1" dirty="0" smtClean="0">
              <a:latin typeface="굴림" panose="020B0600000101010101" pitchFamily="50" charset="-127"/>
            </a:endParaRPr>
          </a:p>
          <a:p>
            <a:pPr marL="623888" lvl="1" indent="-179388">
              <a:buNone/>
              <a:defRPr/>
            </a:pPr>
            <a:r>
              <a:rPr lang="en-US" altLang="ko-KR" sz="1200" b="1" dirty="0" smtClean="0">
                <a:latin typeface="굴림" panose="020B0600000101010101" pitchFamily="50" charset="-127"/>
              </a:rPr>
              <a:t>3. </a:t>
            </a:r>
            <a:r>
              <a:rPr lang="ko-KR" altLang="en-US" sz="1200" b="1" dirty="0" smtClean="0">
                <a:latin typeface="굴림" panose="020B0600000101010101" pitchFamily="50" charset="-127"/>
              </a:rPr>
              <a:t>삽입할 노드에 여분의 자유 공간이 없는 경우  </a:t>
            </a:r>
            <a:endParaRPr lang="en-US" altLang="ko-KR" sz="1200" b="1" dirty="0" smtClean="0">
              <a:latin typeface="굴림" panose="020B0600000101010101" pitchFamily="50" charset="-127"/>
            </a:endParaRPr>
          </a:p>
          <a:p>
            <a:pPr marL="896938" lvl="1" indent="-273050">
              <a:buNone/>
              <a:defRPr/>
            </a:pPr>
            <a:r>
              <a:rPr lang="en-US" altLang="ko-KR" sz="1200" b="1" dirty="0" smtClean="0">
                <a:latin typeface="굴림" panose="020B0600000101010101" pitchFamily="50" charset="-127"/>
              </a:rPr>
              <a:t>3.1 </a:t>
            </a:r>
            <a:r>
              <a:rPr lang="ko-KR" altLang="en-US" sz="1200" b="1" dirty="0" smtClean="0">
                <a:latin typeface="굴림" panose="020B0600000101010101" pitchFamily="50" charset="-127"/>
              </a:rPr>
              <a:t>새로운 빈 데이터 블록을 확보</a:t>
            </a:r>
            <a:r>
              <a:rPr lang="en-US" altLang="ko-KR" sz="1200" b="1" dirty="0" smtClean="0">
                <a:latin typeface="굴림" panose="020B0600000101010101" pitchFamily="50" charset="-127"/>
              </a:rPr>
              <a:t>(</a:t>
            </a:r>
            <a:r>
              <a:rPr lang="ko-KR" altLang="en-US" sz="1200" b="1" dirty="0" smtClean="0">
                <a:latin typeface="굴림" panose="020B0600000101010101" pitchFamily="50" charset="-127"/>
              </a:rPr>
              <a:t>분할</a:t>
            </a:r>
            <a:r>
              <a:rPr lang="en-US" altLang="ko-KR" sz="1200" b="1" dirty="0" smtClean="0">
                <a:latin typeface="굴림" panose="020B0600000101010101" pitchFamily="50" charset="-127"/>
              </a:rPr>
              <a:t>)</a:t>
            </a:r>
          </a:p>
          <a:p>
            <a:pPr marL="896938" lvl="1" indent="-273050">
              <a:buNone/>
              <a:defRPr/>
            </a:pPr>
            <a:r>
              <a:rPr lang="en-US" altLang="ko-KR" sz="1200" b="1" dirty="0" smtClean="0">
                <a:latin typeface="굴림" panose="020B0600000101010101" pitchFamily="50" charset="-127"/>
              </a:rPr>
              <a:t>3.2 </a:t>
            </a:r>
            <a:r>
              <a:rPr lang="ko-KR" altLang="en-US" sz="1200" b="1" dirty="0" smtClean="0">
                <a:latin typeface="굴림" panose="020B0600000101010101" pitchFamily="50" charset="-127"/>
              </a:rPr>
              <a:t>중간 키 값을 기준으로 이 키 값보다 작은 키 값의 레코드들은 원래 블록에</a:t>
            </a:r>
            <a:r>
              <a:rPr lang="en-US" altLang="ko-KR" sz="1200" b="1" dirty="0" smtClean="0">
                <a:latin typeface="굴림" panose="020B0600000101010101" pitchFamily="50" charset="-127"/>
              </a:rPr>
              <a:t>, </a:t>
            </a:r>
            <a:r>
              <a:rPr lang="ko-KR" altLang="en-US" sz="1200" b="1" dirty="0" smtClean="0">
                <a:latin typeface="굴림" panose="020B0600000101010101" pitchFamily="50" charset="-127"/>
              </a:rPr>
              <a:t> 큰 키 값의 레코드들은 새로운 </a:t>
            </a:r>
            <a:r>
              <a:rPr lang="ko-KR" altLang="en-US" sz="1200" b="1" dirty="0">
                <a:latin typeface="굴림" panose="020B0600000101010101" pitchFamily="50" charset="-127"/>
              </a:rPr>
              <a:t>블</a:t>
            </a:r>
            <a:r>
              <a:rPr lang="ko-KR" altLang="en-US" sz="1200" b="1" dirty="0" smtClean="0">
                <a:latin typeface="굴림" panose="020B0600000101010101" pitchFamily="50" charset="-127"/>
              </a:rPr>
              <a:t>록에 분할하여 오름차순을 유지하여 저장</a:t>
            </a:r>
            <a:endParaRPr lang="en-US" altLang="ko-KR" sz="1200" b="1" dirty="0" smtClean="0">
              <a:latin typeface="굴림" panose="020B0600000101010101" pitchFamily="50" charset="-127"/>
            </a:endParaRPr>
          </a:p>
          <a:p>
            <a:pPr marL="896938" lvl="1" indent="-273050">
              <a:buNone/>
              <a:defRPr/>
            </a:pPr>
            <a:r>
              <a:rPr lang="en-US" altLang="ko-KR" sz="1200" b="1" dirty="0" smtClean="0">
                <a:latin typeface="굴림" panose="020B0600000101010101" pitchFamily="50" charset="-127"/>
              </a:rPr>
              <a:t>3.3 </a:t>
            </a:r>
            <a:r>
              <a:rPr lang="ko-KR" altLang="en-US" sz="1200" b="1" dirty="0" smtClean="0">
                <a:latin typeface="굴림" panose="020B0600000101010101" pitchFamily="50" charset="-127"/>
              </a:rPr>
              <a:t>중간 키 값은 부모 노드로 삽입하되 </a:t>
            </a:r>
            <a:r>
              <a:rPr lang="en-US" altLang="ko-KR" sz="1200" b="1" dirty="0" smtClean="0">
                <a:latin typeface="굴림" panose="020B0600000101010101" pitchFamily="50" charset="-127"/>
              </a:rPr>
              <a:t>overflow</a:t>
            </a:r>
            <a:r>
              <a:rPr lang="ko-KR" altLang="en-US" sz="1200" b="1" dirty="0" smtClean="0">
                <a:latin typeface="굴림" panose="020B0600000101010101" pitchFamily="50" charset="-127"/>
              </a:rPr>
              <a:t>가 발생하면 단계 </a:t>
            </a:r>
            <a:r>
              <a:rPr lang="en-US" altLang="ko-KR" sz="1200" b="1" dirty="0" smtClean="0">
                <a:latin typeface="굴림" panose="020B0600000101010101" pitchFamily="50" charset="-127"/>
              </a:rPr>
              <a:t>3</a:t>
            </a:r>
            <a:r>
              <a:rPr lang="ko-KR" altLang="en-US" sz="1200" b="1" dirty="0" smtClean="0">
                <a:latin typeface="굴림" panose="020B0600000101010101" pitchFamily="50" charset="-127"/>
              </a:rPr>
              <a:t>을 적용하되 데이터 블록 대신 인덱스 블록을 중심으로 레코드 분산 대신 인덱스 엔트리 분산을 하면서 적용</a:t>
            </a:r>
            <a:endParaRPr lang="en-US" altLang="ko-KR" sz="1200" b="1" dirty="0" smtClean="0">
              <a:latin typeface="굴림" panose="020B0600000101010101" pitchFamily="50" charset="-127"/>
            </a:endParaRPr>
          </a:p>
          <a:p>
            <a:pPr marL="0" lvl="1" indent="0">
              <a:buNone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0" lvl="1" indent="0">
              <a:buNone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179387" lvl="1" indent="0">
              <a:buNone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ko-KR" altLang="en-US" sz="1400" dirty="0">
              <a:latin typeface="굴림" panose="020B0600000101010101" pitchFamily="50" charset="-127"/>
            </a:endParaRPr>
          </a:p>
          <a:p>
            <a:pPr marL="457200" lvl="1" indent="0">
              <a:buNone/>
              <a:defRPr/>
            </a:pPr>
            <a:endParaRPr lang="ko-KR" altLang="en-US" sz="1400" dirty="0">
              <a:latin typeface="굴림" panose="020B0600000101010101" pitchFamily="50" charset="-127"/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400" dirty="0" smtClean="0"/>
          </a:p>
        </p:txBody>
      </p:sp>
      <p:sp>
        <p:nvSpPr>
          <p:cNvPr id="20" name="직사각형 19"/>
          <p:cNvSpPr/>
          <p:nvPr/>
        </p:nvSpPr>
        <p:spPr bwMode="auto">
          <a:xfrm>
            <a:off x="343908" y="1196434"/>
            <a:ext cx="2779709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삽입 연산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752321" y="361950"/>
            <a:ext cx="5648331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 smtClean="0">
                <a:latin typeface="굴림" panose="020B0600000101010101" pitchFamily="50" charset="-127"/>
              </a:rPr>
              <a:t>7.1 </a:t>
            </a:r>
            <a:r>
              <a:rPr lang="ko-KR" altLang="en-US" sz="2400" b="1" i="0" dirty="0" err="1" smtClean="0">
                <a:latin typeface="굴림" panose="020B0600000101010101" pitchFamily="50" charset="-127"/>
              </a:rPr>
              <a:t>인덱스된</a:t>
            </a:r>
            <a:r>
              <a:rPr lang="ko-KR" altLang="en-US" sz="2400" b="1" i="0" dirty="0" smtClean="0">
                <a:latin typeface="굴림" panose="020B0600000101010101" pitchFamily="50" charset="-127"/>
              </a:rPr>
              <a:t> 순차 파일의 구조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Changhwa Kim. All rights reserved.                             Gangneung-Wonju National University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99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400" b="1" i="0" dirty="0" smtClean="0">
              <a:latin typeface="굴림" panose="020B0600000101010101" pitchFamily="50" charset="-127"/>
            </a:endParaRPr>
          </a:p>
          <a:p>
            <a:pPr>
              <a:buNone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>
              <a:buNone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삽입 연산 예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: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키 값이 각각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15, 8, 17, 9, 5, 6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인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레코드들을 차례로 삽입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179387" lvl="1" indent="0">
              <a:buNone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ko-KR" altLang="en-US" sz="1400" dirty="0">
              <a:latin typeface="굴림" panose="020B0600000101010101" pitchFamily="50" charset="-127"/>
            </a:endParaRPr>
          </a:p>
          <a:p>
            <a:pPr marL="457200" lvl="1" indent="0">
              <a:buNone/>
              <a:defRPr/>
            </a:pPr>
            <a:endParaRPr lang="ko-KR" altLang="en-US" sz="1400" dirty="0">
              <a:latin typeface="굴림" panose="020B0600000101010101" pitchFamily="50" charset="-127"/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ko-KR" sz="1400" dirty="0" smtClean="0"/>
          </a:p>
        </p:txBody>
      </p:sp>
      <p:sp>
        <p:nvSpPr>
          <p:cNvPr id="20" name="직사각형 19"/>
          <p:cNvSpPr/>
          <p:nvPr/>
        </p:nvSpPr>
        <p:spPr bwMode="auto">
          <a:xfrm>
            <a:off x="343908" y="1196434"/>
            <a:ext cx="2779709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삽입 연산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752321" y="361950"/>
            <a:ext cx="5648331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 smtClean="0">
                <a:latin typeface="굴림" panose="020B0600000101010101" pitchFamily="50" charset="-127"/>
              </a:rPr>
              <a:t>7.1 </a:t>
            </a:r>
            <a:r>
              <a:rPr lang="ko-KR" altLang="en-US" sz="2400" b="1" i="0" dirty="0" err="1" smtClean="0">
                <a:latin typeface="굴림" panose="020B0600000101010101" pitchFamily="50" charset="-127"/>
              </a:rPr>
              <a:t>인덱스된</a:t>
            </a:r>
            <a:r>
              <a:rPr lang="ko-KR" altLang="en-US" sz="2400" b="1" i="0" dirty="0" smtClean="0">
                <a:latin typeface="굴림" panose="020B0600000101010101" pitchFamily="50" charset="-127"/>
              </a:rPr>
              <a:t> 순차 파일의 구조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graphicFrame>
        <p:nvGraphicFramePr>
          <p:cNvPr id="6" name="Object 20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469693336"/>
              </p:ext>
            </p:extLst>
          </p:nvPr>
        </p:nvGraphicFramePr>
        <p:xfrm>
          <a:off x="2804520" y="1990917"/>
          <a:ext cx="3530822" cy="4312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" name="Image" r:id="rId4" imgW="6311111" imgH="7707937" progId="Photoshop.Image.8">
                  <p:embed/>
                </p:oleObj>
              </mc:Choice>
              <mc:Fallback>
                <p:oleObj name="Image" r:id="rId4" imgW="6311111" imgH="7707937" progId="Photoshop.Image.8">
                  <p:embed/>
                  <p:pic>
                    <p:nvPicPr>
                      <p:cNvPr id="922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4520" y="1990917"/>
                        <a:ext cx="3530822" cy="43128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58640" y="2221906"/>
            <a:ext cx="2319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삽입 이전의 초기 파일 상태</a:t>
            </a:r>
            <a:endParaRPr lang="ko-KR" altLang="en-US" sz="1400" b="1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Changhwa Kim. All rights reserved.                             Gangneung-Wonju National University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06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8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392525649"/>
              </p:ext>
            </p:extLst>
          </p:nvPr>
        </p:nvGraphicFramePr>
        <p:xfrm>
          <a:off x="2697193" y="1859659"/>
          <a:ext cx="3749889" cy="1787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8" name="Image" r:id="rId4" imgW="8152381" imgH="4253968" progId="Photoshop.Image.8">
                  <p:embed/>
                </p:oleObj>
              </mc:Choice>
              <mc:Fallback>
                <p:oleObj name="Image" r:id="rId4" imgW="8152381" imgH="4253968" progId="Photoshop.Image.8">
                  <p:embed/>
                  <p:pic>
                    <p:nvPicPr>
                      <p:cNvPr id="1024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93" y="1859659"/>
                        <a:ext cx="3749889" cy="1787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256716"/>
              </p:ext>
            </p:extLst>
          </p:nvPr>
        </p:nvGraphicFramePr>
        <p:xfrm>
          <a:off x="2730014" y="3819512"/>
          <a:ext cx="3756247" cy="1960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9" name="Image" r:id="rId6" imgW="8152381" imgH="4253968" progId="Photoshop.Image.8">
                  <p:embed/>
                </p:oleObj>
              </mc:Choice>
              <mc:Fallback>
                <p:oleObj name="Image" r:id="rId6" imgW="8152381" imgH="4253968" progId="Photoshop.Image.8">
                  <p:embed/>
                  <p:pic>
                    <p:nvPicPr>
                      <p:cNvPr id="1024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014" y="3819512"/>
                        <a:ext cx="3756247" cy="19607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ko-KR" sz="1400" dirty="0" smtClean="0"/>
          </a:p>
        </p:txBody>
      </p:sp>
      <p:sp>
        <p:nvSpPr>
          <p:cNvPr id="20" name="직사각형 19"/>
          <p:cNvSpPr/>
          <p:nvPr/>
        </p:nvSpPr>
        <p:spPr bwMode="auto">
          <a:xfrm>
            <a:off x="343908" y="1196434"/>
            <a:ext cx="2779709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삽입 연산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752321" y="361950"/>
            <a:ext cx="5648331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 smtClean="0">
                <a:latin typeface="굴림" panose="020B0600000101010101" pitchFamily="50" charset="-127"/>
              </a:rPr>
              <a:t>7.1 </a:t>
            </a:r>
            <a:r>
              <a:rPr lang="ko-KR" altLang="en-US" sz="2400" b="1" i="0" dirty="0" err="1" smtClean="0">
                <a:latin typeface="굴림" panose="020B0600000101010101" pitchFamily="50" charset="-127"/>
              </a:rPr>
              <a:t>인덱스된</a:t>
            </a:r>
            <a:r>
              <a:rPr lang="ko-KR" altLang="en-US" sz="2400" b="1" i="0" dirty="0" smtClean="0">
                <a:latin typeface="굴림" panose="020B0600000101010101" pitchFamily="50" charset="-127"/>
              </a:rPr>
              <a:t> 순차 파일의 구조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Changhwa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Kim. All rights reserved.                            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Gangneung-Wonju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National University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400" b="1" i="0" dirty="0" smtClean="0">
              <a:latin typeface="굴림" panose="020B0600000101010101" pitchFamily="50" charset="-127"/>
            </a:endParaRPr>
          </a:p>
          <a:p>
            <a:pPr>
              <a:buNone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>
              <a:buNone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삽입 연산 예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: INSERT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 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15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레코드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>
              <a:buNone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342900" lvl="1" indent="-342900">
              <a:buFont typeface="+mj-lt"/>
              <a:buAutoNum type="arabicPeriod" startAt="2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삽입 </a:t>
            </a:r>
            <a:r>
              <a:rPr lang="ko-KR" altLang="en-US" sz="1400" b="1" dirty="0">
                <a:latin typeface="굴림" panose="020B0600000101010101" pitchFamily="50" charset="-127"/>
              </a:rPr>
              <a:t>연산 예 </a:t>
            </a:r>
            <a:r>
              <a:rPr lang="en-US" altLang="ko-KR" sz="1400" b="1" dirty="0">
                <a:latin typeface="굴림" panose="020B0600000101010101" pitchFamily="50" charset="-127"/>
              </a:rPr>
              <a:t>: INSERT</a:t>
            </a:r>
            <a:r>
              <a:rPr lang="ko-KR" altLang="en-US" sz="1400" b="1" dirty="0">
                <a:latin typeface="굴림" panose="020B0600000101010101" pitchFamily="50" charset="-127"/>
              </a:rPr>
              <a:t> 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8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>
                <a:latin typeface="굴림" panose="020B0600000101010101" pitchFamily="50" charset="-127"/>
              </a:rPr>
              <a:t>레코드</a:t>
            </a: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179387" lvl="1" indent="0">
              <a:buNone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ko-KR" altLang="en-US" sz="1400" dirty="0">
              <a:latin typeface="굴림" panose="020B0600000101010101" pitchFamily="50" charset="-127"/>
            </a:endParaRPr>
          </a:p>
          <a:p>
            <a:pPr marL="457200" lvl="1" indent="0">
              <a:buNone/>
              <a:defRPr/>
            </a:pPr>
            <a:endParaRPr lang="ko-KR" altLang="en-US" sz="1400" dirty="0">
              <a:latin typeface="굴림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29129" y="2800551"/>
            <a:ext cx="319318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50" dirty="0" smtClean="0">
                <a:latin typeface="+mj-ea"/>
                <a:ea typeface="+mj-ea"/>
              </a:rPr>
              <a:t>20</a:t>
            </a:r>
            <a:endParaRPr lang="ko-KR" altLang="en-US" sz="950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19859" y="2624477"/>
            <a:ext cx="169918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900" b="1" dirty="0" smtClean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15 </a:t>
            </a:r>
            <a:endParaRPr lang="ko-KR" altLang="en-US" sz="900" b="1" dirty="0">
              <a:solidFill>
                <a:srgbClr val="0000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230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400" b="1" i="0" dirty="0" smtClean="0">
              <a:latin typeface="굴림" panose="020B0600000101010101" pitchFamily="50" charset="-127"/>
            </a:endParaRPr>
          </a:p>
          <a:p>
            <a:pPr>
              <a:buNone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>
              <a:buNone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342900" indent="-342900">
              <a:buFont typeface="+mj-lt"/>
              <a:buAutoNum type="arabicPeriod" startAt="3"/>
              <a:defRPr/>
            </a:pPr>
            <a:r>
              <a:rPr lang="ko-KR" altLang="en-US" sz="1400" b="1" dirty="0" smtClean="0">
                <a:latin typeface="굴림" panose="020B0600000101010101" pitchFamily="50" charset="-127"/>
              </a:rPr>
              <a:t>삽입 연산 예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: INSERT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 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17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레코드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179387" lvl="1" indent="0">
              <a:buNone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179387" lvl="1" indent="0">
              <a:buNone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ko-KR" altLang="en-US" sz="1400" dirty="0">
              <a:latin typeface="굴림" panose="020B0600000101010101" pitchFamily="50" charset="-127"/>
            </a:endParaRPr>
          </a:p>
          <a:p>
            <a:pPr marL="457200" lvl="1" indent="0">
              <a:buNone/>
              <a:defRPr/>
            </a:pPr>
            <a:endParaRPr lang="ko-KR" altLang="en-US" sz="1400" dirty="0">
              <a:latin typeface="굴림" panose="020B0600000101010101" pitchFamily="50" charset="-127"/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ko-KR" sz="1400" dirty="0" smtClean="0"/>
          </a:p>
        </p:txBody>
      </p:sp>
      <p:sp>
        <p:nvSpPr>
          <p:cNvPr id="20" name="직사각형 19"/>
          <p:cNvSpPr/>
          <p:nvPr/>
        </p:nvSpPr>
        <p:spPr bwMode="auto">
          <a:xfrm>
            <a:off x="343908" y="1196434"/>
            <a:ext cx="2779709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삽입 연산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752321" y="361950"/>
            <a:ext cx="5648331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 smtClean="0">
                <a:latin typeface="굴림" panose="020B0600000101010101" pitchFamily="50" charset="-127"/>
              </a:rPr>
              <a:t>7.1 </a:t>
            </a:r>
            <a:r>
              <a:rPr lang="ko-KR" altLang="en-US" sz="2400" b="1" i="0" dirty="0" err="1" smtClean="0">
                <a:latin typeface="굴림" panose="020B0600000101010101" pitchFamily="50" charset="-127"/>
              </a:rPr>
              <a:t>인덱스된</a:t>
            </a:r>
            <a:r>
              <a:rPr lang="ko-KR" altLang="en-US" sz="2400" b="1" i="0" dirty="0" smtClean="0">
                <a:latin typeface="굴림" panose="020B0600000101010101" pitchFamily="50" charset="-127"/>
              </a:rPr>
              <a:t> 순차 파일의 구조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graphicFrame>
        <p:nvGraphicFramePr>
          <p:cNvPr id="11" name="Object 7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86793738"/>
              </p:ext>
            </p:extLst>
          </p:nvPr>
        </p:nvGraphicFramePr>
        <p:xfrm>
          <a:off x="1924844" y="1993779"/>
          <a:ext cx="5294312" cy="4006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" name="Image" r:id="rId4" imgW="10285714" imgH="7784127" progId="Photoshop.Image.8">
                  <p:embed/>
                </p:oleObj>
              </mc:Choice>
              <mc:Fallback>
                <p:oleObj name="Image" r:id="rId4" imgW="10285714" imgH="7784127" progId="Photoshop.Image.8">
                  <p:embed/>
                  <p:pic>
                    <p:nvPicPr>
                      <p:cNvPr id="1126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844" y="1993779"/>
                        <a:ext cx="5294312" cy="40069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Changhwa Kim. All rights reserved.                             Gangneung-Wonju National University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89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3550" y="1066800"/>
            <a:ext cx="8229600" cy="5262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marL="265113" indent="-26511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altLang="ko-KR" sz="400" b="1" i="0" dirty="0" smtClean="0">
              <a:latin typeface="굴림" panose="020B0600000101010101" pitchFamily="50" charset="-127"/>
            </a:endParaRPr>
          </a:p>
          <a:p>
            <a:pPr>
              <a:buNone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>
              <a:buNone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>
              <a:buNone/>
              <a:defRPr/>
            </a:pPr>
            <a:r>
              <a:rPr lang="en-US" altLang="ko-KR" sz="1400" b="1" dirty="0">
                <a:latin typeface="굴림" panose="020B0600000101010101" pitchFamily="50" charset="-127"/>
              </a:rPr>
              <a:t>4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. 5. 6.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삽입 연산 예 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: INSERT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 </a:t>
            </a:r>
            <a:r>
              <a:rPr lang="en-US" altLang="ko-KR" sz="1400" b="1" dirty="0" smtClean="0">
                <a:solidFill>
                  <a:srgbClr val="0000FF"/>
                </a:solidFill>
                <a:latin typeface="굴림" panose="020B0600000101010101" pitchFamily="50" charset="-127"/>
              </a:rPr>
              <a:t>9, 5</a:t>
            </a:r>
            <a:r>
              <a:rPr lang="en-US" altLang="ko-KR" sz="1400" b="1" dirty="0" smtClean="0">
                <a:latin typeface="굴림" panose="020B0600000101010101" pitchFamily="50" charset="-127"/>
              </a:rPr>
              <a:t> </a:t>
            </a:r>
            <a:r>
              <a:rPr lang="ko-KR" altLang="en-US" sz="1400" b="1" dirty="0" smtClean="0">
                <a:latin typeface="굴림" panose="020B0600000101010101" pitchFamily="50" charset="-127"/>
              </a:rPr>
              <a:t>레코드</a:t>
            </a: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179387" lvl="1" indent="0">
              <a:buNone/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marL="179387" lvl="1" indent="0">
              <a:buNone/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marL="444500" lvl="1" indent="-265113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>
              <a:latin typeface="굴림" panose="020B0600000101010101" pitchFamily="50" charset="-127"/>
            </a:endParaRPr>
          </a:p>
          <a:p>
            <a:pPr lvl="1">
              <a:defRPr/>
            </a:pPr>
            <a:endParaRPr lang="en-US" altLang="ko-KR" sz="1400" b="1" dirty="0" smtClean="0">
              <a:latin typeface="굴림" panose="020B0600000101010101" pitchFamily="50" charset="-127"/>
            </a:endParaRPr>
          </a:p>
          <a:p>
            <a:pPr lvl="1">
              <a:defRPr/>
            </a:pPr>
            <a:endParaRPr lang="ko-KR" altLang="en-US" sz="1400" dirty="0">
              <a:latin typeface="굴림" panose="020B0600000101010101" pitchFamily="50" charset="-127"/>
            </a:endParaRPr>
          </a:p>
          <a:p>
            <a:pPr marL="457200" lvl="1" indent="0">
              <a:buNone/>
              <a:defRPr/>
            </a:pPr>
            <a:endParaRPr lang="ko-KR" altLang="en-US" sz="1400" dirty="0">
              <a:latin typeface="굴림" panose="020B0600000101010101" pitchFamily="50" charset="-127"/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83142-314C-448B-A446-41614DA6017C}" type="slidenum">
              <a:rPr lang="en-US" altLang="ko-KR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ko-KR" sz="1400" dirty="0" smtClean="0"/>
          </a:p>
        </p:txBody>
      </p:sp>
      <p:sp>
        <p:nvSpPr>
          <p:cNvPr id="20" name="직사각형 19"/>
          <p:cNvSpPr/>
          <p:nvPr/>
        </p:nvSpPr>
        <p:spPr bwMode="auto">
          <a:xfrm>
            <a:off x="343908" y="1196434"/>
            <a:ext cx="2779709" cy="34131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삽입 연산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(cont.)</a:t>
            </a:r>
            <a:endParaRPr lang="ko-KR" altLang="en-US" sz="1400" b="1" i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752321" y="361950"/>
            <a:ext cx="5648331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i="0" dirty="0" smtClean="0">
                <a:latin typeface="굴림" panose="020B0600000101010101" pitchFamily="50" charset="-127"/>
              </a:rPr>
              <a:t>7.1 </a:t>
            </a:r>
            <a:r>
              <a:rPr lang="ko-KR" altLang="en-US" sz="2400" b="1" i="0" dirty="0" err="1" smtClean="0">
                <a:latin typeface="굴림" panose="020B0600000101010101" pitchFamily="50" charset="-127"/>
              </a:rPr>
              <a:t>인덱스된</a:t>
            </a:r>
            <a:r>
              <a:rPr lang="ko-KR" altLang="en-US" sz="2400" b="1" i="0" dirty="0" smtClean="0">
                <a:latin typeface="굴림" panose="020B0600000101010101" pitchFamily="50" charset="-127"/>
              </a:rPr>
              <a:t> 순차 파일의 구조</a:t>
            </a:r>
            <a:r>
              <a:rPr lang="en-US" altLang="ko-KR" sz="2400" b="1" i="0" dirty="0" smtClean="0">
                <a:latin typeface="굴림" panose="020B0600000101010101" pitchFamily="50" charset="-127"/>
              </a:rPr>
              <a:t>(Cont.)</a:t>
            </a:r>
            <a:endParaRPr lang="en-US" altLang="ko-KR" sz="2400" b="1" i="0" dirty="0">
              <a:latin typeface="굴림" panose="020B0600000101010101" pitchFamily="50" charset="-127"/>
            </a:endParaRPr>
          </a:p>
        </p:txBody>
      </p:sp>
      <p:graphicFrame>
        <p:nvGraphicFramePr>
          <p:cNvPr id="11" name="Object 7"/>
          <p:cNvGraphicFramePr>
            <a:graphicFrameLocks noGrp="1" noChangeAspect="1"/>
          </p:cNvGraphicFramePr>
          <p:nvPr>
            <p:ph idx="4294967295"/>
          </p:nvPr>
        </p:nvGraphicFramePr>
        <p:xfrm>
          <a:off x="1924844" y="1993779"/>
          <a:ext cx="5294312" cy="4006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" name="Image" r:id="rId4" imgW="10285714" imgH="7784127" progId="Photoshop.Image.8">
                  <p:embed/>
                </p:oleObj>
              </mc:Choice>
              <mc:Fallback>
                <p:oleObj name="Image" r:id="rId4" imgW="10285714" imgH="7784127" progId="Photoshop.Image.8">
                  <p:embed/>
                  <p:pic>
                    <p:nvPicPr>
                      <p:cNvPr id="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844" y="1993779"/>
                        <a:ext cx="5294312" cy="40069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직사각형 1"/>
          <p:cNvSpPr/>
          <p:nvPr/>
        </p:nvSpPr>
        <p:spPr>
          <a:xfrm>
            <a:off x="5059109" y="2674836"/>
            <a:ext cx="863127" cy="247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8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59109" y="2922574"/>
            <a:ext cx="863127" cy="247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9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59105" y="3173597"/>
            <a:ext cx="632393" cy="25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    10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59109" y="2422423"/>
            <a:ext cx="863127" cy="25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5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2019. Changhwa Kim. All rights reserved.                             Gangneung-Wonju National University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93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3778</TotalTime>
  <Words>4021</Words>
  <Application>Microsoft Office PowerPoint</Application>
  <PresentationFormat>화면 슬라이드 쇼(4:3)</PresentationFormat>
  <Paragraphs>1689</Paragraphs>
  <Slides>43</Slides>
  <Notes>42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43</vt:i4>
      </vt:variant>
    </vt:vector>
  </HeadingPairs>
  <TitlesOfParts>
    <vt:vector size="57" baseType="lpstr">
      <vt:lpstr>Monotype Sorts</vt:lpstr>
      <vt:lpstr>rnffla</vt:lpstr>
      <vt:lpstr>굴림</vt:lpstr>
      <vt:lpstr>맑은</vt:lpstr>
      <vt:lpstr>맑은 고딕</vt:lpstr>
      <vt:lpstr>신명조</vt:lpstr>
      <vt:lpstr>Arial</vt:lpstr>
      <vt:lpstr>Calibri</vt:lpstr>
      <vt:lpstr>Calibri Light</vt:lpstr>
      <vt:lpstr>Cambria Math</vt:lpstr>
      <vt:lpstr>Times New Roman</vt:lpstr>
      <vt:lpstr>Office 테마</vt:lpstr>
      <vt:lpstr>Image</vt:lpstr>
      <vt:lpstr>비트맵 이미지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파일의 입출력 제어</dc:title>
  <dc:creator>KCH</dc:creator>
  <cp:lastModifiedBy>삼성영동IT</cp:lastModifiedBy>
  <cp:revision>505</cp:revision>
  <dcterms:created xsi:type="dcterms:W3CDTF">2019-07-17T02:58:02Z</dcterms:created>
  <dcterms:modified xsi:type="dcterms:W3CDTF">2019-08-03T13:50:38Z</dcterms:modified>
</cp:coreProperties>
</file>