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385" r:id="rId3"/>
    <p:sldId id="427" r:id="rId4"/>
    <p:sldId id="428" r:id="rId5"/>
    <p:sldId id="429" r:id="rId6"/>
    <p:sldId id="430" r:id="rId7"/>
    <p:sldId id="257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1" r:id="rId18"/>
    <p:sldId id="440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70" r:id="rId47"/>
    <p:sldId id="469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79" r:id="rId57"/>
    <p:sldId id="480" r:id="rId58"/>
    <p:sldId id="483" r:id="rId59"/>
    <p:sldId id="484" r:id="rId60"/>
    <p:sldId id="485" r:id="rId61"/>
    <p:sldId id="486" r:id="rId62"/>
    <p:sldId id="488" r:id="rId63"/>
    <p:sldId id="489" r:id="rId64"/>
    <p:sldId id="490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2" d="100"/>
          <a:sy n="112" d="100"/>
        </p:scale>
        <p:origin x="1482" y="96"/>
      </p:cViewPr>
      <p:guideLst>
        <p:guide orient="horz" pos="5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A465-B629-4B46-9C67-46B92074765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D57E3-6AD5-4567-83DE-13835085F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5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3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23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64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7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29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05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43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4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33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81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7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97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10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8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85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82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9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70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36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97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36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80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15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771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6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57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43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80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66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147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67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99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585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34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65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67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67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6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179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701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9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351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03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028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412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5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627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870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918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998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4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3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4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0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041" y="6356351"/>
            <a:ext cx="726392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3600" b="1" dirty="0">
                <a:latin typeface="굴림" panose="020B0600000101010101" pitchFamily="50" charset="-127"/>
              </a:rPr>
              <a:t>8. </a:t>
            </a:r>
            <a:r>
              <a:rPr lang="ko-KR" altLang="en-US" sz="3600" b="1" dirty="0">
                <a:latin typeface="굴림" panose="020B0600000101010101" pitchFamily="50" charset="-127"/>
              </a:rPr>
              <a:t>직접 파일</a:t>
            </a:r>
            <a:endParaRPr lang="ko-KR" altLang="en-US" sz="3600" b="1" i="0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33463" y="1919931"/>
            <a:ext cx="7086600" cy="2257479"/>
            <a:chOff x="1033463" y="1386746"/>
            <a:chExt cx="7086600" cy="2257479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203132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endParaRPr lang="en-US" altLang="ko-KR" sz="1400" b="1" dirty="0" smtClean="0">
                <a:latin typeface="신명조"/>
              </a:endParaRPr>
            </a:p>
            <a:p>
              <a:pPr marL="428625" indent="-342900" algn="just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직접 파일과 종류에 대해 </a:t>
              </a:r>
              <a:r>
                <a:rPr lang="ko-KR" altLang="en-US" sz="1400" b="1" dirty="0" smtClean="0">
                  <a:latin typeface="신명조"/>
                </a:rPr>
                <a:t>제시하고 설명할 </a:t>
              </a:r>
              <a:r>
                <a:rPr lang="ko-KR" altLang="en-US" sz="1400" b="1" dirty="0" smtClean="0">
                  <a:latin typeface="신명조"/>
                </a:rPr>
                <a:t>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해시 파일 설계에서 고려해야 할 사항을 제시할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해시 파일에서 </a:t>
              </a:r>
              <a:r>
                <a:rPr lang="en-US" altLang="ko-KR" sz="1400" b="1" dirty="0" smtClean="0">
                  <a:latin typeface="신명조"/>
                </a:rPr>
                <a:t>overflow </a:t>
              </a:r>
              <a:r>
                <a:rPr lang="ko-KR" altLang="en-US" sz="1400" b="1" dirty="0" smtClean="0">
                  <a:latin typeface="신명조"/>
                </a:rPr>
                <a:t>해결 기법들을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해시 파일의 종류를 제시하고 각 종류에 대해 레코드 검색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삽입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삭제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갱신 연산 및 </a:t>
              </a:r>
              <a:r>
                <a:rPr lang="en-US" altLang="ko-KR" sz="1400" b="1" dirty="0" smtClean="0">
                  <a:latin typeface="신명조"/>
                </a:rPr>
                <a:t>overflow </a:t>
              </a:r>
              <a:r>
                <a:rPr lang="ko-KR" altLang="en-US" sz="1400" b="1" dirty="0" smtClean="0">
                  <a:latin typeface="신명조"/>
                </a:rPr>
                <a:t>해결 방법을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</p:txBody>
        </p:sp>
        <p:sp>
          <p:nvSpPr>
            <p:cNvPr id="8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b="1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b="1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3463" y="4481389"/>
            <a:ext cx="7086600" cy="1655808"/>
            <a:chOff x="1033463" y="1342087"/>
            <a:chExt cx="7086600" cy="1655808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38499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8.1 </a:t>
              </a:r>
              <a:r>
                <a:rPr lang="ko-KR" altLang="en-US" sz="1400" b="1" dirty="0">
                  <a:latin typeface="신명조"/>
                </a:rPr>
                <a:t>직접 파일의 개념</a:t>
              </a:r>
              <a:r>
                <a:rPr lang="en-US" altLang="ko-KR" sz="1400" b="1" i="0" dirty="0" smtClean="0">
                  <a:latin typeface="신명조"/>
                </a:rPr>
                <a:t>		</a:t>
              </a:r>
              <a:r>
                <a:rPr lang="en-US" altLang="ko-KR" sz="1400" b="1" dirty="0">
                  <a:latin typeface="신명조"/>
                </a:rPr>
                <a:t>8.4 </a:t>
              </a:r>
              <a:r>
                <a:rPr lang="ko-KR" altLang="en-US" sz="1400" b="1" dirty="0">
                  <a:latin typeface="신명조"/>
                </a:rPr>
                <a:t>테이블 이용 해시 </a:t>
              </a:r>
              <a:r>
                <a:rPr lang="ko-KR" altLang="en-US" sz="1400" b="1" dirty="0" smtClean="0">
                  <a:latin typeface="신명조"/>
                </a:rPr>
                <a:t>파일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8.2 </a:t>
              </a:r>
              <a:r>
                <a:rPr lang="ko-KR" altLang="en-US" sz="1400" b="1" dirty="0" err="1">
                  <a:latin typeface="신명조"/>
                </a:rPr>
                <a:t>해싱</a:t>
              </a:r>
              <a:r>
                <a:rPr lang="ko-KR" altLang="en-US" sz="1400" b="1" dirty="0">
                  <a:latin typeface="신명조"/>
                </a:rPr>
                <a:t> 함수</a:t>
              </a:r>
              <a:r>
                <a:rPr lang="en-US" altLang="ko-KR" sz="1400" b="1" i="0" dirty="0" smtClean="0">
                  <a:latin typeface="신명조"/>
                </a:rPr>
                <a:t>	</a:t>
              </a:r>
              <a:r>
                <a:rPr lang="en-US" altLang="ko-KR" sz="1400" b="1" dirty="0">
                  <a:latin typeface="신명조"/>
                </a:rPr>
                <a:t>	8.5 </a:t>
              </a:r>
              <a:r>
                <a:rPr lang="ko-KR" altLang="en-US" sz="1400" b="1" dirty="0">
                  <a:latin typeface="신명조"/>
                </a:rPr>
                <a:t>확장성 직접 </a:t>
              </a:r>
              <a:r>
                <a:rPr lang="ko-KR" altLang="en-US" sz="1400" b="1" dirty="0" smtClean="0">
                  <a:latin typeface="신명조"/>
                </a:rPr>
                <a:t>파일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8.3 </a:t>
              </a:r>
              <a:r>
                <a:rPr lang="ko-KR" altLang="en-US" sz="1400" b="1" dirty="0">
                  <a:latin typeface="신명조"/>
                </a:rPr>
                <a:t>충돌과 </a:t>
              </a:r>
              <a:r>
                <a:rPr lang="en-US" altLang="ko-KR" sz="1400" b="1" dirty="0">
                  <a:latin typeface="신명조"/>
                </a:rPr>
                <a:t>Overflow		</a:t>
              </a:r>
              <a:endParaRPr lang="en-US" altLang="ko-KR" sz="1400" b="1" i="0" dirty="0">
                <a:latin typeface="신명조"/>
              </a:endParaRPr>
            </a:p>
          </p:txBody>
        </p:sp>
        <p:sp>
          <p:nvSpPr>
            <p:cNvPr id="11" name="직사각형 1"/>
            <p:cNvSpPr>
              <a:spLocks noChangeArrowheads="1"/>
            </p:cNvSpPr>
            <p:nvPr/>
          </p:nvSpPr>
          <p:spPr bwMode="auto">
            <a:xfrm>
              <a:off x="3817016" y="1342087"/>
              <a:ext cx="1512888" cy="415498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b="1" i="0" dirty="0">
                <a:solidFill>
                  <a:schemeClr val="bg1"/>
                </a:solidFill>
                <a:latin typeface="신명조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버킷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(bucket)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dirty="0" smtClean="0">
                <a:latin typeface="굴림" panose="020B0600000101010101" pitchFamily="50" charset="-127"/>
              </a:rPr>
              <a:t>하나의 주소를 가진 한 저장 구역</a:t>
            </a:r>
            <a:endParaRPr lang="en-US" altLang="ko-KR" sz="1400" dirty="0">
              <a:latin typeface="굴림" panose="020B0600000101010101" pitchFamily="50" charset="-127"/>
            </a:endParaRPr>
          </a:p>
          <a:p>
            <a:pPr marL="465137" indent="-285750" algn="just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함수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h(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값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→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버킷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주소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해시 테이블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(hash table)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dirty="0" smtClean="0">
                <a:latin typeface="굴림" panose="020B0600000101010101" pitchFamily="50" charset="-127"/>
              </a:rPr>
              <a:t>레코드를</a:t>
            </a:r>
            <a:r>
              <a:rPr lang="en-US" altLang="ko-KR" sz="140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</a:rPr>
              <a:t>저장하기 위해 연속된 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버킷들로</a:t>
            </a:r>
            <a:r>
              <a:rPr lang="ko-KR" altLang="en-US" sz="1400" dirty="0" smtClean="0">
                <a:latin typeface="굴림" panose="020B0600000101010101" pitchFamily="50" charset="-127"/>
              </a:rPr>
              <a:t> 구성된 테이블</a:t>
            </a:r>
            <a:endParaRPr lang="en-US" altLang="ko-KR" sz="1400" dirty="0" smtClean="0"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버킷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크기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버킷에</a:t>
            </a:r>
            <a:r>
              <a:rPr lang="ko-KR" altLang="en-US" sz="1400" dirty="0" smtClean="0">
                <a:latin typeface="굴림" panose="020B0600000101010101" pitchFamily="50" charset="-127"/>
              </a:rPr>
              <a:t> 저장할 수 있는 레코드 수</a:t>
            </a:r>
            <a:endParaRPr lang="en-US" altLang="ko-KR" sz="1400" dirty="0" smtClean="0">
              <a:latin typeface="굴림" panose="020B0600000101010101" pitchFamily="50" charset="-127"/>
            </a:endParaRPr>
          </a:p>
          <a:p>
            <a:pPr marL="465137" indent="-285750" algn="just">
              <a:buFont typeface="굴림" panose="020B0600000101010101" pitchFamily="50" charset="-127"/>
              <a:buChar char="–"/>
              <a:defRPr/>
            </a:pPr>
            <a:r>
              <a:rPr lang="ko-KR" altLang="en-US" sz="1400" dirty="0" smtClean="0">
                <a:latin typeface="굴림" panose="020B0600000101010101" pitchFamily="50" charset="-127"/>
              </a:rPr>
              <a:t>일반적으로 한 번의 접근으로 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버킷</a:t>
            </a:r>
            <a:r>
              <a:rPr lang="ko-KR" altLang="en-US" sz="1400" dirty="0" smtClean="0">
                <a:latin typeface="굴림" panose="020B0600000101010101" pitchFamily="50" charset="-127"/>
              </a:rPr>
              <a:t> 내의 모든 레코드를 전송할 수 있는 크기로 결정</a:t>
            </a:r>
            <a:endParaRPr lang="en-US" altLang="ko-KR" sz="1400" dirty="0" smtClean="0"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충돌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(collision)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dirty="0" smtClean="0">
                <a:latin typeface="굴림" panose="020B0600000101010101" pitchFamily="50" charset="-127"/>
              </a:rPr>
              <a:t>두 개의 다른 레코드</a:t>
            </a:r>
            <a:r>
              <a:rPr lang="en-US" altLang="ko-KR" sz="140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dirty="0" smtClean="0">
                <a:latin typeface="굴림" panose="020B0600000101010101" pitchFamily="50" charset="-127"/>
              </a:rPr>
              <a:t>다른 키 값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</a:rPr>
              <a:t>가 같은 주소</a:t>
            </a:r>
            <a:r>
              <a:rPr lang="en-US" altLang="ko-KR" sz="140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버킷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</a:rPr>
              <a:t>로 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해싱되는</a:t>
            </a:r>
            <a:r>
              <a:rPr lang="ko-KR" altLang="en-US" sz="1400" dirty="0" smtClean="0">
                <a:latin typeface="굴림" panose="020B0600000101010101" pitchFamily="50" charset="-127"/>
              </a:rPr>
              <a:t> 것</a:t>
            </a:r>
            <a:r>
              <a:rPr lang="en-US" altLang="ko-KR" sz="1400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dirty="0" smtClean="0">
                <a:latin typeface="굴림" panose="020B0600000101010101" pitchFamily="50" charset="-127"/>
              </a:rPr>
              <a:t>이 때 충돌된 키를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동거자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(synonyms)</a:t>
            </a:r>
            <a:r>
              <a:rPr lang="ko-KR" altLang="en-US" sz="1400" dirty="0" smtClean="0">
                <a:latin typeface="굴림" panose="020B0600000101010101" pitchFamily="50" charset="-127"/>
              </a:rPr>
              <a:t>라 함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K1≠K2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h(K1) = h(K2)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Overflow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버킷이</a:t>
            </a:r>
            <a:r>
              <a:rPr lang="ko-KR" altLang="en-US" sz="1400" dirty="0" smtClean="0">
                <a:latin typeface="굴림" panose="020B0600000101010101" pitchFamily="50" charset="-127"/>
              </a:rPr>
              <a:t> 꽉 찬 상태에서 그 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버킷에</a:t>
            </a:r>
            <a:r>
              <a:rPr lang="ko-KR" altLang="en-US" sz="1400" dirty="0" smtClean="0">
                <a:latin typeface="굴림" panose="020B0600000101010101" pitchFamily="50" charset="-127"/>
              </a:rPr>
              <a:t> 충돌이 발생해서 다른 레코드를 삽입해야 하는 상황</a:t>
            </a:r>
            <a:endParaRPr lang="en-US" altLang="ko-KR" sz="1400" dirty="0" smtClean="0">
              <a:latin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8.1.2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ucket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88212"/>
              </p:ext>
            </p:extLst>
          </p:nvPr>
        </p:nvGraphicFramePr>
        <p:xfrm>
          <a:off x="3199470" y="3966926"/>
          <a:ext cx="3475617" cy="229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39">
                  <a:extLst>
                    <a:ext uri="{9D8B030D-6E8A-4147-A177-3AD203B41FA5}">
                      <a16:colId xmlns:a16="http://schemas.microsoft.com/office/drawing/2014/main" val="2187462197"/>
                    </a:ext>
                  </a:extLst>
                </a:gridCol>
                <a:gridCol w="1158539">
                  <a:extLst>
                    <a:ext uri="{9D8B030D-6E8A-4147-A177-3AD203B41FA5}">
                      <a16:colId xmlns:a16="http://schemas.microsoft.com/office/drawing/2014/main" val="1726563569"/>
                    </a:ext>
                  </a:extLst>
                </a:gridCol>
                <a:gridCol w="1158539">
                  <a:extLst>
                    <a:ext uri="{9D8B030D-6E8A-4147-A177-3AD203B41FA5}">
                      <a16:colId xmlns:a16="http://schemas.microsoft.com/office/drawing/2014/main" val="1817839414"/>
                    </a:ext>
                  </a:extLst>
                </a:gridCol>
              </a:tblGrid>
              <a:tr h="287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076655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707833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레코드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레코드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레코드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646612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006854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58379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76523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43278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998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95176"/>
              </p:ext>
            </p:extLst>
          </p:nvPr>
        </p:nvGraphicFramePr>
        <p:xfrm>
          <a:off x="2735099" y="3966926"/>
          <a:ext cx="361577" cy="229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77">
                  <a:extLst>
                    <a:ext uri="{9D8B030D-6E8A-4147-A177-3AD203B41FA5}">
                      <a16:colId xmlns:a16="http://schemas.microsoft.com/office/drawing/2014/main" val="2187462197"/>
                    </a:ext>
                  </a:extLst>
                </a:gridCol>
              </a:tblGrid>
              <a:tr h="28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076655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707833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646612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006854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58379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76523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43278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998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655630" y="355072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주소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675089" y="4529281"/>
            <a:ext cx="306831" cy="401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05006" y="431327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6738" y="3689927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 크기 </a:t>
            </a:r>
            <a:r>
              <a:rPr lang="en-US" altLang="ko-KR" sz="1200" b="1" dirty="0" smtClean="0">
                <a:solidFill>
                  <a:srgbClr val="0000FF"/>
                </a:solidFill>
                <a:latin typeface="+mj-ea"/>
                <a:ea typeface="+mj-ea"/>
              </a:rPr>
              <a:t>= 3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2262" y="3551427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smtClean="0">
                <a:solidFill>
                  <a:srgbClr val="0000FF"/>
                </a:solidFill>
                <a:latin typeface="+mj-ea"/>
                <a:ea typeface="+mj-ea"/>
              </a:rPr>
              <a:t>해시 테이블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5563" y="3682950"/>
            <a:ext cx="2048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레코드</a:t>
            </a:r>
            <a:r>
              <a:rPr lang="en-US" altLang="ko-KR" sz="1200" b="1" dirty="0" smtClean="0">
                <a:latin typeface="+mj-ea"/>
                <a:ea typeface="+mj-ea"/>
              </a:rPr>
              <a:t>1</a:t>
            </a:r>
            <a:r>
              <a:rPr lang="ko-KR" altLang="en-US" sz="1200" dirty="0" smtClean="0">
                <a:latin typeface="+mj-ea"/>
                <a:ea typeface="+mj-ea"/>
              </a:rPr>
              <a:t>과 </a:t>
            </a:r>
            <a:r>
              <a:rPr lang="ko-KR" altLang="en-US" sz="1200" b="1" dirty="0" smtClean="0">
                <a:latin typeface="+mj-ea"/>
                <a:ea typeface="+mj-ea"/>
              </a:rPr>
              <a:t>레코드</a:t>
            </a:r>
            <a:r>
              <a:rPr lang="en-US" altLang="ko-KR" sz="1200" b="1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가 이미 저장된 상태에서 </a:t>
            </a:r>
            <a:r>
              <a:rPr lang="ko-KR" altLang="en-US" sz="1200" b="1" dirty="0" smtClean="0">
                <a:latin typeface="+mj-ea"/>
                <a:ea typeface="+mj-ea"/>
              </a:rPr>
              <a:t>레코드</a:t>
            </a:r>
            <a:r>
              <a:rPr lang="en-US" altLang="ko-KR" sz="1200" b="1" dirty="0" smtClean="0">
                <a:latin typeface="+mj-ea"/>
                <a:ea typeface="+mj-ea"/>
              </a:rPr>
              <a:t>3</a:t>
            </a:r>
            <a:r>
              <a:rPr lang="ko-KR" altLang="en-US" sz="1200" dirty="0" smtClean="0">
                <a:latin typeface="+mj-ea"/>
                <a:ea typeface="+mj-ea"/>
              </a:rPr>
              <a:t>를 저장하고자 할 때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</a:p>
          <a:p>
            <a:pPr marL="0" lvl="1" algn="just">
              <a:defRPr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 marL="0" lvl="1" algn="just"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레코드</a:t>
            </a:r>
            <a:r>
              <a:rPr lang="en-US" altLang="ko-KR" sz="1200" b="1" dirty="0" smtClean="0">
                <a:latin typeface="+mj-ea"/>
                <a:ea typeface="+mj-ea"/>
              </a:rPr>
              <a:t>3</a:t>
            </a:r>
            <a:r>
              <a:rPr lang="ko-KR" altLang="en-US" sz="1200" dirty="0" smtClean="0">
                <a:latin typeface="+mj-ea"/>
                <a:ea typeface="+mj-ea"/>
              </a:rPr>
              <a:t>의 키 값이 </a:t>
            </a:r>
            <a:r>
              <a:rPr lang="en-US" altLang="ko-KR" sz="1200" dirty="0" smtClean="0">
                <a:latin typeface="+mj-ea"/>
                <a:ea typeface="+mj-ea"/>
              </a:rPr>
              <a:t>K3</a:t>
            </a:r>
            <a:r>
              <a:rPr lang="ko-KR" altLang="en-US" sz="1200" dirty="0" smtClean="0">
                <a:latin typeface="+mj-ea"/>
                <a:ea typeface="+mj-ea"/>
              </a:rPr>
              <a:t>이고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</a:p>
          <a:p>
            <a:pPr marL="0" lvl="1" algn="just"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H(K3</a:t>
            </a:r>
            <a:r>
              <a:rPr lang="en-US" altLang="ko-KR" sz="1200" dirty="0" smtClean="0">
                <a:latin typeface="+mj-ea"/>
                <a:ea typeface="+mj-ea"/>
              </a:rPr>
              <a:t>) = </a:t>
            </a:r>
            <a:r>
              <a:rPr lang="en-US" altLang="ko-KR" sz="1200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라면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0" lvl="1" algn="just">
              <a:defRPr/>
            </a:pPr>
            <a:endParaRPr lang="en-US" altLang="ko-KR" sz="1200" dirty="0">
              <a:latin typeface="+mj-ea"/>
              <a:ea typeface="+mj-ea"/>
            </a:endParaRPr>
          </a:p>
          <a:p>
            <a:pPr marL="0" lvl="1" algn="just"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레코드</a:t>
            </a:r>
            <a:r>
              <a:rPr lang="en-US" altLang="ko-KR" sz="1200" b="1" dirty="0" smtClean="0">
                <a:latin typeface="+mj-ea"/>
                <a:ea typeface="+mj-ea"/>
              </a:rPr>
              <a:t>1, </a:t>
            </a:r>
            <a:r>
              <a:rPr lang="ko-KR" altLang="en-US" sz="1200" b="1" dirty="0" smtClean="0">
                <a:latin typeface="+mj-ea"/>
                <a:ea typeface="+mj-ea"/>
              </a:rPr>
              <a:t>레코드</a:t>
            </a:r>
            <a:r>
              <a:rPr lang="en-US" altLang="ko-KR" sz="1200" b="1" dirty="0" smtClean="0">
                <a:latin typeface="+mj-ea"/>
                <a:ea typeface="+mj-ea"/>
              </a:rPr>
              <a:t>2</a:t>
            </a:r>
            <a:r>
              <a:rPr lang="ko-KR" altLang="en-US" sz="1200" b="1" dirty="0" smtClean="0">
                <a:latin typeface="+mj-ea"/>
                <a:ea typeface="+mj-ea"/>
              </a:rPr>
              <a:t>와 충돌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0" lvl="1" algn="just"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레코드</a:t>
            </a:r>
            <a:r>
              <a:rPr lang="en-US" altLang="ko-KR" sz="1200" b="1" dirty="0" smtClean="0">
                <a:latin typeface="+mj-ea"/>
                <a:ea typeface="+mj-ea"/>
              </a:rPr>
              <a:t>3</a:t>
            </a:r>
            <a:r>
              <a:rPr lang="ko-KR" altLang="en-US" sz="1200" b="1" dirty="0" smtClean="0">
                <a:latin typeface="+mj-ea"/>
                <a:ea typeface="+mj-ea"/>
              </a:rPr>
              <a:t>는 </a:t>
            </a:r>
            <a:r>
              <a:rPr lang="en-US" altLang="ko-KR" sz="1200" b="1" dirty="0" smtClean="0">
                <a:latin typeface="+mj-ea"/>
                <a:ea typeface="+mj-ea"/>
              </a:rPr>
              <a:t>2</a:t>
            </a:r>
            <a:r>
              <a:rPr lang="ko-KR" altLang="en-US" sz="1200" b="1" dirty="0" smtClean="0">
                <a:latin typeface="+mj-ea"/>
                <a:ea typeface="+mj-ea"/>
              </a:rPr>
              <a:t>번 </a:t>
            </a:r>
            <a:r>
              <a:rPr lang="ko-KR" altLang="en-US" sz="1200" b="1" dirty="0" err="1" smtClean="0">
                <a:latin typeface="+mj-ea"/>
                <a:ea typeface="+mj-ea"/>
              </a:rPr>
              <a:t>버킷에</a:t>
            </a:r>
            <a:r>
              <a:rPr lang="ko-KR" altLang="en-US" sz="1200" b="1" dirty="0" smtClean="0">
                <a:latin typeface="+mj-ea"/>
                <a:ea typeface="+mj-ea"/>
              </a:rPr>
              <a:t> 삽입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0" lvl="1" algn="just">
              <a:defRPr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0" lvl="1" algn="just">
              <a:defRPr/>
            </a:pPr>
            <a:r>
              <a:rPr lang="ko-KR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이 상태에서 </a:t>
            </a:r>
            <a:r>
              <a:rPr lang="en-US" altLang="ko-KR" sz="1200" b="1" dirty="0" smtClean="0">
                <a:solidFill>
                  <a:srgbClr val="C00000"/>
                </a:solidFill>
                <a:latin typeface="+mj-ea"/>
                <a:ea typeface="+mj-ea"/>
              </a:rPr>
              <a:t>K4 </a:t>
            </a:r>
            <a:r>
              <a:rPr lang="ko-KR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키 값의 레코드</a:t>
            </a:r>
            <a:r>
              <a:rPr lang="en-US" altLang="ko-KR" sz="1200" b="1" dirty="0" smtClean="0">
                <a:solidFill>
                  <a:srgbClr val="C00000"/>
                </a:solidFill>
                <a:latin typeface="+mj-ea"/>
                <a:ea typeface="+mj-ea"/>
              </a:rPr>
              <a:t>4</a:t>
            </a:r>
            <a:r>
              <a:rPr lang="ko-KR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에 대해 </a:t>
            </a:r>
            <a:r>
              <a:rPr lang="en-US" altLang="ko-KR" sz="1200" b="1" dirty="0" smtClean="0">
                <a:solidFill>
                  <a:srgbClr val="C00000"/>
                </a:solidFill>
                <a:latin typeface="+mj-ea"/>
              </a:rPr>
              <a:t>h(K4) 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</a:rPr>
              <a:t>= </a:t>
            </a:r>
            <a:r>
              <a:rPr lang="en-US" altLang="ko-KR" sz="1200" b="1" dirty="0" smtClean="0">
                <a:solidFill>
                  <a:srgbClr val="C00000"/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rgbClr val="C00000"/>
                </a:solidFill>
                <a:latin typeface="+mj-ea"/>
              </a:rPr>
              <a:t>인 경우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j-ea"/>
              </a:rPr>
              <a:t>버킷</a:t>
            </a:r>
            <a:r>
              <a:rPr lang="en-US" altLang="ko-KR" sz="1200" b="1" dirty="0" smtClean="0">
                <a:solidFill>
                  <a:srgbClr val="C00000"/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rgbClr val="C00000"/>
                </a:solidFill>
                <a:latin typeface="+mj-ea"/>
              </a:rPr>
              <a:t>에서 </a:t>
            </a:r>
            <a:r>
              <a:rPr lang="en-US" altLang="ko-KR" sz="1200" b="1" dirty="0" smtClean="0">
                <a:solidFill>
                  <a:srgbClr val="C00000"/>
                </a:solidFill>
                <a:latin typeface="+mj-ea"/>
              </a:rPr>
              <a:t>overflow </a:t>
            </a:r>
            <a:r>
              <a:rPr lang="ko-KR" altLang="en-US" sz="1200" b="1" dirty="0" smtClean="0">
                <a:solidFill>
                  <a:srgbClr val="C00000"/>
                </a:solidFill>
                <a:latin typeface="+mj-ea"/>
              </a:rPr>
              <a:t>발생</a:t>
            </a:r>
            <a:endParaRPr lang="en-US" altLang="ko-KR" sz="12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783941" y="5324033"/>
            <a:ext cx="34032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199738" y="4811284"/>
            <a:ext cx="0" cy="512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58979-3929-42EB-BA10-DF75134DBB9D}" type="slidenum">
              <a:rPr lang="en-US" altLang="ko-KR" sz="1400" smtClean="0"/>
              <a:t>10</a:t>
            </a:fld>
            <a:endParaRPr lang="en-US" altLang="ko-KR" sz="1400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just">
                  <a:buNone/>
                  <a:defRPr/>
                </a:pP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해시 파일에 레코드가 점점 많이 적재되면 레코드 삽입이나 검색에서 접근 수가 증가되기 쉬움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.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왜냐하면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레코드 삽입 시 해당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버킷에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이미 다른 레코드가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저장됐을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가능성이 커짐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검색 시에도 원하지 않는 레코드가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저장됐을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가능성이 커짐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이 경우 다른 주소 공간을 추가로 탐색해야 할 수도 있음 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179387" algn="just">
                  <a:buNone/>
                  <a:defRPr/>
                </a:pPr>
                <a:endParaRPr lang="en-US" altLang="ko-KR" sz="1400" dirty="0" smtClean="0"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overflow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를 감소시키기 위해 자유 공간을 많이 확보하는 것도 바람직하지 않음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.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적절한 자유 공간 확보가 중요함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endParaRPr lang="en-US" altLang="ko-KR" sz="1050" b="1" dirty="0"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적재 밀도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(loading density)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패킹 밀도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(packing density)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 </a:t>
                </a:r>
              </a:p>
              <a:p>
                <a:pPr marL="444500" indent="-265113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적재 밀도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장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파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장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간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용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 smtClean="0">
                    <a:latin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179388" algn="just">
                  <a:buNone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      여기에서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 N :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파일에 할당된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수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, c :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크기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, K :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파일에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저장된 레코드 수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8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실험적으로 적재 밀도가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70%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를 초과하면 충돌이 너무 자주 발생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. </a:t>
                </a:r>
              </a:p>
              <a:p>
                <a:pPr marL="179388" algn="just">
                  <a:buNone/>
                  <a:defRPr/>
                </a:pPr>
                <a:r>
                  <a:rPr lang="en-US" altLang="ko-KR" sz="1600" dirty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  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최소한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30%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여유 공간 예비 필요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8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예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: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학생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60,000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명의 레코드까지 저장 가능해야 하고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크기가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12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일 때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,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파일이 필요한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수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= 60,000/12</a:t>
                </a:r>
                <a:r>
                  <a:rPr lang="az-Cyrl-AZ" altLang="ko-KR" sz="1600" dirty="0" smtClean="0">
                    <a:latin typeface="굴림" panose="020B0600000101010101" pitchFamily="50" charset="-127"/>
                  </a:rPr>
                  <a:t>х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10/7 = 7,143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개 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3"/>
                <a:stretch>
                  <a:fillRect l="-222" r="-370" b="-161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8.1.3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적재 밀도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5168F-A7EB-4862-99D0-A2102A22C69E}" type="slidenum">
              <a:rPr lang="en-US" altLang="ko-KR" sz="1400" smtClean="0"/>
              <a:t>11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just">
                  <a:buNone/>
                  <a:defRPr/>
                </a:pP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err="1" smtClean="0">
                    <a:latin typeface="굴림" panose="020B0600000101010101" pitchFamily="50" charset="-127"/>
                  </a:rPr>
                  <a:t>해싱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 함수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(hashing function)</a:t>
                </a: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키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값으로부터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주소로 변환하는 함수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주소 계산 시간은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접근 시간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(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디스크 접근 시간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)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에 비해 매우 미미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179387" algn="just">
                  <a:buNone/>
                  <a:defRPr/>
                </a:pPr>
                <a:r>
                  <a:rPr lang="en-US" altLang="ko-KR" sz="1600" dirty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   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sz="1600" dirty="0" smtClean="0"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해싱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함수는 메인 메모리에서 수행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)</a:t>
                </a: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디스크 접근 최소화를 위해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해싱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함수가 어느 정도 복잡해도 충분한 가치가 있음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465137" indent="-285750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각 해시 주소로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사상되는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레코드 수는 균등하게 되는 것이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바람직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623888" indent="-265113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특정 주소로 레코드들이 편중되는 경우 </a:t>
                </a:r>
                <a:r>
                  <a:rPr lang="ko-KR" altLang="en-US" sz="1600" dirty="0" err="1" smtClean="0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 용량이 초과되어 이를 처리하기 위한 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overhead,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레코드 삽입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, </a:t>
                </a:r>
                <a:r>
                  <a:rPr lang="ko-KR" altLang="en-US" sz="1600" dirty="0" smtClean="0">
                    <a:latin typeface="굴림" panose="020B0600000101010101" pitchFamily="50" charset="-127"/>
                  </a:rPr>
                  <a:t>검색에 많은 시간 소요 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179387" algn="just">
                  <a:buNone/>
                  <a:defRPr/>
                </a:pPr>
                <a:endParaRPr lang="en-US" altLang="ko-KR" sz="1400" dirty="0" smtClean="0">
                  <a:latin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3"/>
                <a:stretch>
                  <a:fillRect l="-222" r="-37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90B21-6AE6-45A1-8CB3-7A03BE2C5549}" type="slidenum">
              <a:rPr lang="en-US" altLang="ko-KR" sz="1400" smtClean="0"/>
              <a:t>12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4185" y="1058254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just">
                  <a:buNone/>
                  <a:defRPr/>
                </a:pP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algn="just">
                  <a:buNone/>
                  <a:defRPr/>
                </a:pP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키 값을 정수 값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(A)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으로 변환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굴림" panose="020B0600000101010101" pitchFamily="50" charset="-127"/>
                  </a:rPr>
                  <a:t>키에 포함된 정보 유지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굴림" panose="020B0600000101010101" pitchFamily="50" charset="-127"/>
                  </a:rPr>
                  <a:t>필요 시 정수 값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(A)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로부터 원래 키 값으로 환원 가능 필요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Key → A</a:t>
                </a:r>
              </a:p>
              <a:p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변환된 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정수 값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(A)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을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목표 주소 공간의  최대 자리 수 만큼의 정수 값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(B)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으로 변환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굴림" panose="020B0600000101010101" pitchFamily="50" charset="-127"/>
                  </a:rPr>
                  <a:t>예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 : 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키 값의 범위가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100000 ~ 399118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일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때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(6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자리 키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)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2,000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개의 </a:t>
                </a:r>
                <a:r>
                  <a:rPr lang="ko-KR" altLang="en-US" sz="1600" dirty="0" err="1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 파일에 저장하고자 할 때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6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자리 키 값을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4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자리로 변환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굴림" panose="020B0600000101010101" pitchFamily="50" charset="-127"/>
                  </a:rPr>
                  <a:t>변환 시 특정 값으로 편중되지 않도록 균등하게 변환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A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→ 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B</a:t>
                </a:r>
              </a:p>
              <a:p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2 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단계의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정수 값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(B)</a:t>
                </a:r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을 유효 주소로 변환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굴림" panose="020B0600000101010101" pitchFamily="50" charset="-127"/>
                  </a:rPr>
                  <a:t>정수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값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B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에 적절한 조정 인수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(scaling factor) s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를 곱하여 변환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굴림" panose="020B0600000101010101" pitchFamily="50" charset="-127"/>
                  </a:rPr>
                  <a:t>앞의 예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: 4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자리 목표 주소 범위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: 0000 ~ 9999(10,000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개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), </a:t>
                </a:r>
                <a:r>
                  <a:rPr lang="ko-KR" altLang="en-US" sz="1600" dirty="0" err="1">
                    <a:latin typeface="굴림" panose="020B0600000101010101" pitchFamily="50" charset="-127"/>
                  </a:rPr>
                  <a:t>버킷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 유효 주소 범위 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: 0~1999(2,000</a:t>
                </a:r>
                <a:r>
                  <a:rPr lang="ko-KR" altLang="en-US" sz="1600" dirty="0">
                    <a:latin typeface="굴림" panose="020B0600000101010101" pitchFamily="50" charset="-127"/>
                  </a:rPr>
                  <a:t>개</a:t>
                </a:r>
                <a:r>
                  <a:rPr lang="en-US" altLang="ko-KR" sz="1600" dirty="0">
                    <a:latin typeface="굴림" panose="020B0600000101010101" pitchFamily="50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600" dirty="0">
                    <a:latin typeface="굴림" panose="020B0600000101010101" pitchFamily="50" charset="-127"/>
                  </a:rPr>
                  <a:t> s=2,000/10,000 = 0.2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s → 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address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algn="just">
                  <a:buNone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185" y="1058254"/>
                <a:ext cx="8229600" cy="5262563"/>
              </a:xfrm>
              <a:prstGeom prst="rect">
                <a:avLst/>
              </a:prstGeom>
              <a:blipFill>
                <a:blip r:embed="rId3"/>
                <a:stretch>
                  <a:fillRect l="-74" b="-34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키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값 →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주소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변환과정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AB15D3-2F71-46BF-8A15-C0A5E7F1A72D}" type="slidenum">
              <a:rPr lang="en-US" altLang="ko-KR" sz="1400" smtClean="0"/>
              <a:t>13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4185" y="1058254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just">
                  <a:buNone/>
                  <a:defRPr/>
                </a:pP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algn="just">
                  <a:buNone/>
                  <a:defRPr/>
                </a:pP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err="1" smtClean="0">
                    <a:sym typeface="Monotype Sorts" pitchFamily="2" charset="2"/>
                  </a:rPr>
                  <a:t>파라메터들</a:t>
                </a:r>
                <a:endParaRPr lang="en-US" altLang="ko-KR" sz="1600" dirty="0" smtClean="0">
                  <a:sym typeface="Monotype Sorts" pitchFamily="2" charset="2"/>
                </a:endParaRPr>
              </a:p>
              <a:p>
                <a:pPr>
                  <a:spcBef>
                    <a:spcPct val="50000"/>
                  </a:spcBef>
                  <a:buNone/>
                </a:pPr>
                <a:r>
                  <a:rPr lang="en-US" altLang="ko-KR" sz="1600" dirty="0" smtClean="0">
                    <a:sym typeface="Monotype Sorts" pitchFamily="2" charset="2"/>
                  </a:rPr>
                  <a:t>	</a:t>
                </a:r>
                <a:r>
                  <a:rPr lang="ko-KR" altLang="ko-KR" sz="1600" dirty="0" err="1" smtClean="0">
                    <a:sym typeface="Monotype Sorts" pitchFamily="2" charset="2"/>
                  </a:rPr>
                  <a:t>d</a:t>
                </a:r>
                <a:r>
                  <a:rPr lang="ko-KR" altLang="ko-KR" sz="1600" dirty="0" smtClean="0">
                    <a:sym typeface="Monotype Sorts" pitchFamily="2" charset="2"/>
                  </a:rPr>
                  <a:t>   </a:t>
                </a:r>
                <a:r>
                  <a:rPr lang="ko-KR" altLang="ko-KR" sz="1600" dirty="0">
                    <a:sym typeface="Monotype Sorts" pitchFamily="2" charset="2"/>
                  </a:rPr>
                  <a:t>: 제수</a:t>
                </a:r>
              </a:p>
              <a:p>
                <a:pPr>
                  <a:spcBef>
                    <a:spcPct val="50000"/>
                  </a:spcBef>
                  <a:buNone/>
                </a:pPr>
                <a:r>
                  <a:rPr lang="ko-KR" altLang="ko-KR" sz="1600" dirty="0">
                    <a:sym typeface="Monotype Sorts" pitchFamily="2" charset="2"/>
                  </a:rPr>
                  <a:t>	</a:t>
                </a:r>
                <a:r>
                  <a:rPr lang="ko-KR" altLang="ko-KR" sz="1600" dirty="0" err="1">
                    <a:sym typeface="Monotype Sorts" pitchFamily="2" charset="2"/>
                  </a:rPr>
                  <a:t>key</a:t>
                </a:r>
                <a:r>
                  <a:rPr lang="ko-KR" altLang="ko-KR" sz="1600" dirty="0">
                    <a:sym typeface="Monotype Sorts" pitchFamily="2" charset="2"/>
                  </a:rPr>
                  <a:t>  : </a:t>
                </a:r>
                <a:r>
                  <a:rPr lang="ko-KR" altLang="en-US" sz="1600" dirty="0" smtClean="0">
                    <a:sym typeface="Monotype Sorts" pitchFamily="2" charset="2"/>
                  </a:rPr>
                  <a:t>키 값</a:t>
                </a:r>
                <a:endParaRPr lang="ko-KR" altLang="ko-KR" sz="1600" dirty="0">
                  <a:sym typeface="Monotype Sorts" pitchFamily="2" charset="2"/>
                </a:endParaRPr>
              </a:p>
              <a:p>
                <a:pPr>
                  <a:spcBef>
                    <a:spcPct val="50000"/>
                  </a:spcBef>
                  <a:buNone/>
                </a:pPr>
                <a:r>
                  <a:rPr lang="ko-KR" altLang="ko-KR" sz="1600" dirty="0">
                    <a:sym typeface="Monotype Sorts" pitchFamily="2" charset="2"/>
                  </a:rPr>
                  <a:t>	</a:t>
                </a:r>
                <a:r>
                  <a:rPr lang="en-US" altLang="ko-KR" sz="1600" dirty="0" smtClean="0">
                    <a:sym typeface="Monotype Sorts" pitchFamily="2" charset="2"/>
                  </a:rPr>
                  <a:t>h : </a:t>
                </a:r>
                <a:r>
                  <a:rPr lang="ko-KR" altLang="en-US" sz="1600" dirty="0" smtClean="0">
                    <a:sym typeface="Monotype Sorts" pitchFamily="2" charset="2"/>
                  </a:rPr>
                  <a:t>제산</a:t>
                </a:r>
                <a:r>
                  <a:rPr lang="en-US" altLang="ko-KR" sz="1600" dirty="0" smtClean="0">
                    <a:sym typeface="Monotype Sorts" pitchFamily="2" charset="2"/>
                  </a:rPr>
                  <a:t> </a:t>
                </a:r>
                <a:r>
                  <a:rPr lang="ko-KR" altLang="en-US" sz="1600" dirty="0" smtClean="0">
                    <a:sym typeface="Monotype Sorts" pitchFamily="2" charset="2"/>
                  </a:rPr>
                  <a:t>잔여 </a:t>
                </a:r>
                <a:r>
                  <a:rPr lang="ko-KR" altLang="en-US" sz="1600" dirty="0" err="1" smtClean="0">
                    <a:sym typeface="Monotype Sorts" pitchFamily="2" charset="2"/>
                  </a:rPr>
                  <a:t>해싱</a:t>
                </a:r>
                <a:r>
                  <a:rPr lang="ko-KR" altLang="en-US" sz="1600" dirty="0" smtClean="0">
                    <a:sym typeface="Monotype Sorts" pitchFamily="2" charset="2"/>
                  </a:rPr>
                  <a:t> 함수</a:t>
                </a:r>
                <a:endParaRPr lang="en-US" altLang="ko-KR" sz="1600" dirty="0">
                  <a:sym typeface="Monotype Sorts" pitchFamily="2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err="1">
                    <a:sym typeface="Monotype Sorts" pitchFamily="2" charset="2"/>
                  </a:rPr>
                  <a:t>해</a:t>
                </a:r>
                <a:r>
                  <a:rPr lang="ko-KR" altLang="en-US" sz="1600" dirty="0" err="1" smtClean="0">
                    <a:sym typeface="Monotype Sorts" pitchFamily="2" charset="2"/>
                  </a:rPr>
                  <a:t>싱</a:t>
                </a:r>
                <a:r>
                  <a:rPr lang="en-US" altLang="ko-KR" sz="1600" dirty="0" smtClean="0">
                    <a:sym typeface="Monotype Sorts" pitchFamily="2" charset="2"/>
                  </a:rPr>
                  <a:t> </a:t>
                </a:r>
                <a:r>
                  <a:rPr lang="ko-KR" altLang="en-US" sz="1600" dirty="0" smtClean="0">
                    <a:sym typeface="Monotype Sorts" pitchFamily="2" charset="2"/>
                  </a:rPr>
                  <a:t>함수 </a:t>
                </a:r>
                <a:r>
                  <a:rPr lang="en-US" altLang="ko-KR" sz="1600" dirty="0" smtClean="0">
                    <a:sym typeface="Monotype Sorts" pitchFamily="2" charset="2"/>
                  </a:rPr>
                  <a:t>: </a:t>
                </a:r>
                <a:r>
                  <a:rPr lang="en-US" altLang="ko-KR" sz="1600" dirty="0" smtClean="0">
                    <a:solidFill>
                      <a:srgbClr val="0000FF"/>
                    </a:solidFill>
                    <a:sym typeface="Monotype Sorts" pitchFamily="2" charset="2"/>
                  </a:rPr>
                  <a:t>h(key)</a:t>
                </a:r>
                <a:r>
                  <a:rPr lang="ko-KR" altLang="ko-KR" sz="1600" dirty="0" smtClean="0">
                    <a:solidFill>
                      <a:srgbClr val="0000FF"/>
                    </a:solidFill>
                    <a:sym typeface="Monotype Sorts" pitchFamily="2" charset="2"/>
                  </a:rPr>
                  <a:t> </a:t>
                </a:r>
                <a:r>
                  <a:rPr lang="en-US" altLang="ko-KR" sz="1600" dirty="0" smtClean="0">
                    <a:solidFill>
                      <a:srgbClr val="0000FF"/>
                    </a:solidFill>
                    <a:sym typeface="Symbol" panose="05050102010706020507" pitchFamily="18" charset="2"/>
                  </a:rPr>
                  <a:t>=</a:t>
                </a:r>
                <a:r>
                  <a:rPr lang="ko-KR" altLang="ko-KR" sz="1600" dirty="0" smtClean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ko-KR" altLang="ko-KR" sz="1600" dirty="0" err="1">
                    <a:solidFill>
                      <a:srgbClr val="0000FF"/>
                    </a:solidFill>
                    <a:sym typeface="Symbol" panose="05050102010706020507" pitchFamily="18" charset="2"/>
                  </a:rPr>
                  <a:t>key</a:t>
                </a:r>
                <a:r>
                  <a:rPr lang="ko-KR" altLang="ko-KR" sz="16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ko-KR" altLang="ko-KR" sz="1600" dirty="0" err="1">
                    <a:solidFill>
                      <a:srgbClr val="0000FF"/>
                    </a:solidFill>
                    <a:sym typeface="Symbol" panose="05050102010706020507" pitchFamily="18" charset="2"/>
                  </a:rPr>
                  <a:t>mod</a:t>
                </a:r>
                <a:r>
                  <a:rPr lang="ko-KR" altLang="ko-KR" sz="16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ko-KR" altLang="ko-KR" sz="1600" dirty="0" err="1" smtClean="0">
                    <a:solidFill>
                      <a:srgbClr val="0000FF"/>
                    </a:solidFill>
                    <a:sym typeface="Symbol" panose="05050102010706020507" pitchFamily="18" charset="2"/>
                  </a:rPr>
                  <a:t>d</a:t>
                </a:r>
                <a:r>
                  <a:rPr lang="ko-KR" altLang="ko-KR" sz="1600" dirty="0">
                    <a:sym typeface="Symbol" panose="05050102010706020507" pitchFamily="18" charset="2"/>
                  </a:rPr>
                  <a:t>		이때 주소 공간은 0 ~ </a:t>
                </a:r>
                <a:r>
                  <a:rPr lang="ko-KR" altLang="ko-KR" sz="1600" dirty="0" err="1" smtClean="0">
                    <a:sym typeface="Symbol" panose="05050102010706020507" pitchFamily="18" charset="2"/>
                  </a:rPr>
                  <a:t>d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-1</a:t>
                </a:r>
                <a:r>
                  <a:rPr lang="ko-KR" altLang="ko-KR" sz="1600" dirty="0" smtClean="0">
                    <a:sym typeface="Symbol" panose="05050102010706020507" pitchFamily="18" charset="2"/>
                  </a:rPr>
                  <a:t> 임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ym typeface="Symbol" panose="05050102010706020507" pitchFamily="18" charset="2"/>
                  </a:rPr>
                  <a:t>d(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제수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)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를 결정하기 위한 고려 요소</a:t>
                </a:r>
                <a:endParaRPr lang="en-US" altLang="ko-KR" sz="1600" dirty="0">
                  <a:sym typeface="Symbol" panose="05050102010706020507" pitchFamily="18" charset="2"/>
                </a:endParaRPr>
              </a:p>
              <a:p>
                <a:pPr marL="522287" indent="-342900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주소 공간은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0 ~ d-1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이므로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d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는 주소 공간의 크기를 결정</a:t>
                </a:r>
                <a:endParaRPr lang="en-US" altLang="ko-KR" sz="1600" dirty="0">
                  <a:sym typeface="Symbol" panose="05050102010706020507" pitchFamily="18" charset="2"/>
                </a:endParaRPr>
              </a:p>
              <a:p>
                <a:pPr>
                  <a:spcBef>
                    <a:spcPct val="50000"/>
                  </a:spcBef>
                  <a:buNone/>
                </a:pPr>
                <a:r>
                  <a:rPr lang="en-US" altLang="ko-KR" sz="1600" dirty="0" smtClean="0"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600" dirty="0" smtClean="0">
                    <a:sym typeface="Symbol" panose="05050102010706020507" pitchFamily="18" charset="2"/>
                  </a:rPr>
                  <a:t>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적어도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 n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개의 레코드를 저장하고 </a:t>
                </a:r>
                <a:r>
                  <a:rPr lang="ko-KR" altLang="en-US" sz="1600" dirty="0" err="1" smtClean="0">
                    <a:sym typeface="Symbol" panose="05050102010706020507" pitchFamily="18" charset="2"/>
                  </a:rPr>
                  <a:t>버킷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 크기가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1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인 경우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,  d &gt; n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이어야 함 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522287" indent="-342900">
                  <a:spcBef>
                    <a:spcPct val="50000"/>
                  </a:spcBef>
                  <a:buFont typeface="+mj-lt"/>
                  <a:buAutoNum type="arabicPeriod" startAt="2"/>
                </a:pPr>
                <a:r>
                  <a:rPr lang="en-US" altLang="ko-KR" sz="1600" dirty="0" smtClean="0">
                    <a:sym typeface="Symbol" panose="05050102010706020507" pitchFamily="18" charset="2"/>
                  </a:rPr>
                  <a:t>d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는 충돌 가능성이 가장 적은 수로 선택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644525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주장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-1 :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주소 수 보다 작으면서 제일 큰 소수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(prime number)</a:t>
                </a:r>
              </a:p>
              <a:p>
                <a:pPr marL="644525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주장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-2 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작은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소수를 인수로 갖지 않는 수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.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이는 주장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-1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의 성능과 동등하다고 주장    </a:t>
                </a:r>
                <a:r>
                  <a:rPr lang="ko-KR" altLang="ko-KR" sz="1600" dirty="0" smtClean="0">
                    <a:sym typeface="Symbol" panose="05050102010706020507" pitchFamily="18" charset="2"/>
                  </a:rPr>
                  <a:t>(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즉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, </a:t>
                </a:r>
                <a:r>
                  <a:rPr lang="ko-KR" altLang="ko-KR" sz="1600" dirty="0" err="1" smtClean="0">
                    <a:sym typeface="Symbol" panose="05050102010706020507" pitchFamily="18" charset="2"/>
                  </a:rPr>
                  <a:t>d</a:t>
                </a:r>
                <a:r>
                  <a:rPr lang="ko-KR" altLang="ko-KR" sz="1600" dirty="0" smtClean="0">
                    <a:sym typeface="Symbol" panose="05050102010706020507" pitchFamily="18" charset="2"/>
                  </a:rPr>
                  <a:t> </a:t>
                </a:r>
                <a:r>
                  <a:rPr lang="ko-KR" altLang="ko-KR" sz="1600" dirty="0">
                    <a:sym typeface="Symbol" panose="05050102010706020507" pitchFamily="18" charset="2"/>
                  </a:rPr>
                  <a:t>: 소수(</a:t>
                </a:r>
                <a:r>
                  <a:rPr lang="ko-KR" altLang="ko-KR" sz="1600" dirty="0" err="1">
                    <a:sym typeface="Symbol" panose="05050102010706020507" pitchFamily="18" charset="2"/>
                  </a:rPr>
                  <a:t>prime</a:t>
                </a:r>
                <a:r>
                  <a:rPr lang="ko-KR" altLang="ko-KR" sz="1600" dirty="0">
                    <a:sym typeface="Symbol" panose="05050102010706020507" pitchFamily="18" charset="2"/>
                  </a:rPr>
                  <a:t> </a:t>
                </a:r>
                <a:r>
                  <a:rPr lang="ko-KR" altLang="ko-KR" sz="1600" dirty="0" err="1">
                    <a:sym typeface="Symbol" panose="05050102010706020507" pitchFamily="18" charset="2"/>
                  </a:rPr>
                  <a:t>number</a:t>
                </a:r>
                <a:r>
                  <a:rPr lang="ko-KR" altLang="ko-KR" sz="1600" dirty="0">
                    <a:sym typeface="Symbol" panose="05050102010706020507" pitchFamily="18" charset="2"/>
                  </a:rPr>
                  <a:t>) 혹은 20 이하의 소수를 인수로 갖지 않는 </a:t>
                </a:r>
                <a:r>
                  <a:rPr lang="ko-KR" altLang="ko-KR" sz="1600" dirty="0" smtClean="0">
                    <a:sym typeface="Symbol" panose="05050102010706020507" pitchFamily="18" charset="2"/>
                  </a:rPr>
                  <a:t>수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)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algn="just">
                  <a:buNone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185" y="1058254"/>
                <a:ext cx="8229600" cy="5262563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(1)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제산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잔여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해싱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A1A75D-E382-4657-858F-D8DFAEF05DDC}" type="slidenum">
              <a:rPr lang="en-US" altLang="ko-KR" sz="1400" smtClean="0"/>
              <a:t>14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8172420"/>
              </p:ext>
            </p:extLst>
          </p:nvPr>
        </p:nvGraphicFramePr>
        <p:xfrm>
          <a:off x="4760008" y="2819468"/>
          <a:ext cx="3811423" cy="355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Image" r:id="rId4" imgW="5638095" imgH="4558730" progId="Photoshop.Image.8">
                  <p:embed/>
                </p:oleObj>
              </mc:Choice>
              <mc:Fallback>
                <p:oleObj name="Image" r:id="rId4" imgW="5638095" imgH="4558730" progId="Photoshop.Image.8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008" y="2819468"/>
                        <a:ext cx="3811423" cy="3559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just">
              <a:buNone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538163" indent="-358775">
              <a:spcBef>
                <a:spcPct val="50000"/>
              </a:spcBef>
              <a:buFont typeface="+mj-lt"/>
              <a:buAutoNum type="arabicPeriod" startAt="3"/>
            </a:pPr>
            <a:r>
              <a:rPr lang="ko-KR" altLang="en-US" sz="1600" dirty="0" err="1" smtClean="0">
                <a:sym typeface="Symbol" panose="05050102010706020507" pitchFamily="18" charset="2"/>
              </a:rPr>
              <a:t>적재율</a:t>
            </a:r>
            <a:r>
              <a:rPr lang="ko-KR" altLang="en-US" sz="1600" dirty="0" smtClean="0">
                <a:sym typeface="Symbol" panose="05050102010706020507" pitchFamily="18" charset="2"/>
              </a:rPr>
              <a:t> 최대 허용치 </a:t>
            </a:r>
            <a:r>
              <a:rPr lang="en-US" altLang="ko-KR" sz="1600" dirty="0" smtClean="0">
                <a:sym typeface="Symbol" panose="05050102010706020507" pitchFamily="18" charset="2"/>
              </a:rPr>
              <a:t>: 0.7 </a:t>
            </a:r>
            <a:r>
              <a:rPr lang="ko-KR" altLang="en-US" sz="1600" dirty="0" smtClean="0">
                <a:sym typeface="Symbol" panose="05050102010706020507" pitchFamily="18" charset="2"/>
              </a:rPr>
              <a:t>또는 </a:t>
            </a:r>
            <a:r>
              <a:rPr lang="en-US" altLang="ko-KR" sz="1600" dirty="0" smtClean="0">
                <a:sym typeface="Symbol" panose="05050102010706020507" pitchFamily="18" charset="2"/>
              </a:rPr>
              <a:t>0.8 </a:t>
            </a:r>
            <a:r>
              <a:rPr lang="ko-KR" altLang="en-US" sz="1600" dirty="0" smtClean="0">
                <a:sym typeface="Symbol" panose="05050102010706020507" pitchFamily="18" charset="2"/>
              </a:rPr>
              <a:t>파일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623888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파일이 </a:t>
            </a:r>
            <a:r>
              <a:rPr lang="en-US" altLang="ko-KR" sz="1600" dirty="0" smtClean="0">
                <a:sym typeface="Symbol" panose="05050102010706020507" pitchFamily="18" charset="2"/>
              </a:rPr>
              <a:t>70% ~ 80% </a:t>
            </a:r>
            <a:r>
              <a:rPr lang="ko-KR" altLang="en-US" sz="1600" dirty="0" smtClean="0">
                <a:sym typeface="Symbol" panose="05050102010706020507" pitchFamily="18" charset="2"/>
              </a:rPr>
              <a:t>이상 차게 되면 파일을 확장하거나 재구성해야 함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623888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파일이</a:t>
            </a:r>
            <a:r>
              <a:rPr lang="en-US" altLang="ko-KR" sz="1600" dirty="0" smtClean="0">
                <a:sym typeface="Symbol" panose="05050102010706020507" pitchFamily="18" charset="2"/>
              </a:rPr>
              <a:t> n</a:t>
            </a:r>
            <a:r>
              <a:rPr lang="ko-KR" altLang="en-US" sz="1600" dirty="0" smtClean="0">
                <a:sym typeface="Symbol" panose="05050102010706020507" pitchFamily="18" charset="2"/>
              </a:rPr>
              <a:t>개의 레코드를 포함하도록 하려면 적어도 </a:t>
            </a:r>
            <a:r>
              <a:rPr lang="en-US" altLang="ko-KR" sz="1600" dirty="0" smtClean="0">
                <a:sym typeface="Symbol" panose="05050102010706020507" pitchFamily="18" charset="2"/>
              </a:rPr>
              <a:t>1.25n </a:t>
            </a:r>
            <a:r>
              <a:rPr lang="ko-KR" altLang="en-US" sz="1600" dirty="0" smtClean="0">
                <a:sym typeface="Symbol" panose="05050102010706020507" pitchFamily="18" charset="2"/>
              </a:rPr>
              <a:t>개의 레코드</a:t>
            </a:r>
            <a:r>
              <a:rPr lang="en-US" altLang="ko-KR" sz="1600" dirty="0" smtClean="0">
                <a:sym typeface="Symbol" panose="05050102010706020507" pitchFamily="18" charset="2"/>
              </a:rPr>
              <a:t>(80%) </a:t>
            </a:r>
            <a:r>
              <a:rPr lang="ko-KR" altLang="en-US" sz="1600" dirty="0" smtClean="0">
                <a:sym typeface="Symbol" panose="05050102010706020507" pitchFamily="18" charset="2"/>
              </a:rPr>
              <a:t>공간을 제공하도록 주소 공간 확보 필요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제산 잔여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직접 파일 설계 예</a:t>
            </a:r>
            <a:endParaRPr lang="ko-KR" altLang="ko-KR" sz="1600" dirty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ko-KR" sz="1600" dirty="0" smtClean="0">
                <a:sym typeface="Symbol" panose="05050102010706020507" pitchFamily="18" charset="2"/>
              </a:rPr>
              <a:t>조건</a:t>
            </a:r>
            <a:r>
              <a:rPr lang="ko-KR" altLang="ko-KR" sz="1600" dirty="0">
                <a:sym typeface="Symbol" panose="05050102010706020507" pitchFamily="18" charset="2"/>
              </a:rPr>
              <a:t>: 4000개의 </a:t>
            </a:r>
            <a:r>
              <a:rPr lang="ko-KR" altLang="ko-KR" sz="1600" dirty="0" smtClean="0">
                <a:sym typeface="Symbol" panose="05050102010706020507" pitchFamily="18" charset="2"/>
              </a:rPr>
              <a:t>레코드</a:t>
            </a:r>
            <a:r>
              <a:rPr lang="ko-KR" altLang="en-US" sz="1600" dirty="0" smtClean="0">
                <a:sym typeface="Symbol" panose="05050102010706020507" pitchFamily="18" charset="2"/>
              </a:rPr>
              <a:t>를</a:t>
            </a:r>
            <a:r>
              <a:rPr lang="ko-KR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ko-KR" sz="1600" dirty="0">
                <a:sym typeface="Symbol" panose="05050102010706020507" pitchFamily="18" charset="2"/>
              </a:rPr>
              <a:t>수록할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        </a:t>
            </a:r>
            <a:r>
              <a:rPr lang="ko-KR" altLang="ko-KR" sz="1600" dirty="0">
                <a:sym typeface="Symbol" panose="05050102010706020507" pitchFamily="18" charset="2"/>
              </a:rPr>
              <a:t>80%의 </a:t>
            </a:r>
            <a:r>
              <a:rPr lang="ko-KR" altLang="ko-KR" sz="1600" dirty="0" err="1" smtClean="0">
                <a:sym typeface="Symbol" panose="05050102010706020507" pitchFamily="18" charset="2"/>
              </a:rPr>
              <a:t>적재율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의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ko-KR" altLang="ko-KR" sz="1600" dirty="0" smtClean="0">
                <a:sym typeface="Symbol" panose="05050102010706020507" pitchFamily="18" charset="2"/>
              </a:rPr>
              <a:t>직접 파일의</a:t>
            </a: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ko-KR" altLang="ko-KR" sz="1600" dirty="0" smtClean="0">
                <a:sym typeface="Symbol" panose="05050102010706020507" pitchFamily="18" charset="2"/>
              </a:rPr>
              <a:t>설계</a:t>
            </a:r>
            <a:endParaRPr lang="ko-KR" altLang="ko-KR" sz="1600" dirty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Monotype Sorts" pitchFamily="2" charset="2"/>
              </a:rPr>
              <a:t>4000 </a:t>
            </a:r>
            <a:r>
              <a:rPr lang="ko-KR" altLang="en-US" sz="1600" dirty="0">
                <a:sym typeface="Symbol" panose="05050102010706020507" pitchFamily="18" charset="2"/>
              </a:rPr>
              <a:t> 100/80 = 5000개의 </a:t>
            </a:r>
            <a:r>
              <a:rPr lang="en-US" altLang="ko-KR" sz="1600" dirty="0">
                <a:sym typeface="Symbol" panose="05050102010706020507" pitchFamily="18" charset="2"/>
              </a:rPr>
              <a:t>record</a:t>
            </a:r>
            <a:r>
              <a:rPr lang="ko-KR" altLang="en-US" sz="1600" dirty="0">
                <a:sym typeface="Symbol" panose="05050102010706020507" pitchFamily="18" charset="2"/>
              </a:rPr>
              <a:t>를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    </a:t>
            </a:r>
            <a:r>
              <a:rPr lang="ko-KR" altLang="en-US" sz="1600" dirty="0" smtClean="0">
                <a:sym typeface="Symbol" panose="05050102010706020507" pitchFamily="18" charset="2"/>
              </a:rPr>
              <a:t>수용해야 </a:t>
            </a:r>
            <a:r>
              <a:rPr lang="ko-KR" altLang="en-US" sz="1600" dirty="0">
                <a:sym typeface="Symbol" panose="05050102010706020507" pitchFamily="18" charset="2"/>
              </a:rPr>
              <a:t>함.</a:t>
            </a:r>
          </a:p>
          <a:p>
            <a:pPr marL="444500" indent="-265113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Monotype Sorts" pitchFamily="2" charset="2"/>
              </a:rPr>
              <a:t>20 </a:t>
            </a:r>
            <a:r>
              <a:rPr lang="ko-KR" altLang="en-US" sz="1600" dirty="0">
                <a:sym typeface="Monotype Sorts" pitchFamily="2" charset="2"/>
              </a:rPr>
              <a:t>이하의 소수 인자를 갖지 </a:t>
            </a:r>
            <a:r>
              <a:rPr lang="ko-KR" altLang="en-US" sz="1600" dirty="0" smtClean="0">
                <a:sym typeface="Monotype Sorts" pitchFamily="2" charset="2"/>
              </a:rPr>
              <a:t>않고 5000에 </a:t>
            </a:r>
            <a:endParaRPr lang="en-US" altLang="ko-KR" sz="1600" dirty="0" smtClean="0">
              <a:sym typeface="Monotype Sorts" pitchFamily="2" charset="2"/>
            </a:endParaRPr>
          </a:p>
          <a:p>
            <a:pPr marL="179387">
              <a:spcBef>
                <a:spcPct val="50000"/>
              </a:spcBef>
              <a:buNone/>
            </a:pPr>
            <a:r>
              <a:rPr lang="en-US" altLang="ko-KR" sz="1600" dirty="0">
                <a:sym typeface="Monotype Sorts" pitchFamily="2" charset="2"/>
              </a:rPr>
              <a:t> </a:t>
            </a:r>
            <a:r>
              <a:rPr lang="en-US" altLang="ko-KR" sz="1600" dirty="0" smtClean="0">
                <a:sym typeface="Monotype Sorts" pitchFamily="2" charset="2"/>
              </a:rPr>
              <a:t>    </a:t>
            </a:r>
            <a:r>
              <a:rPr lang="ko-KR" altLang="en-US" sz="1600" dirty="0" smtClean="0">
                <a:sym typeface="Monotype Sorts" pitchFamily="2" charset="2"/>
              </a:rPr>
              <a:t>가까운 제수 </a:t>
            </a:r>
            <a:r>
              <a:rPr lang="en-US" altLang="ko-KR" sz="1600" dirty="0" smtClean="0">
                <a:sym typeface="Monotype Sorts" pitchFamily="2" charset="2"/>
              </a:rPr>
              <a:t>: 5003</a:t>
            </a:r>
            <a:endParaRPr lang="ko-KR" altLang="en-US" sz="1600" dirty="0">
              <a:sym typeface="Monotype Sort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algn="just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(1)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제산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잔여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해싱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C9779-D3EC-4D42-9DA3-F88ADE25CF15}" type="slidenum">
              <a:rPr lang="en-US" altLang="ko-KR" sz="1400" smtClean="0"/>
              <a:t>15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키 값을 제곱한 다음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ko-KR" altLang="en-US" sz="1600" dirty="0" smtClean="0">
                <a:sym typeface="Symbol" panose="05050102010706020507" pitchFamily="18" charset="2"/>
              </a:rPr>
              <a:t>그 수의 중앙 위치에서 미리 정해진 자리의 숫자를 뽑아내어 주소를 만드는 기법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Symbol" panose="05050102010706020507" pitchFamily="18" charset="2"/>
              </a:rPr>
              <a:t>n  </a:t>
            </a:r>
            <a:r>
              <a:rPr lang="ko-KR" altLang="en-US" sz="1600" dirty="0" smtClean="0">
                <a:sym typeface="Symbol" panose="05050102010706020507" pitchFamily="18" charset="2"/>
              </a:rPr>
              <a:t>자리 주소가 필요할 경우 모든 레코드에 대해 미리 정한 위치의 </a:t>
            </a:r>
            <a:r>
              <a:rPr lang="en-US" altLang="ko-KR" sz="1600" dirty="0" smtClean="0">
                <a:sym typeface="Symbol" panose="05050102010706020507" pitchFamily="18" charset="2"/>
              </a:rPr>
              <a:t>n </a:t>
            </a:r>
            <a:r>
              <a:rPr lang="ko-KR" altLang="en-US" sz="1600" dirty="0" smtClean="0">
                <a:sym typeface="Symbol" panose="05050102010706020507" pitchFamily="18" charset="2"/>
              </a:rPr>
              <a:t>자리를 제외한 모든 수자를 제거하여 </a:t>
            </a:r>
            <a:r>
              <a:rPr lang="en-US" altLang="ko-KR" sz="1600" dirty="0" smtClean="0">
                <a:sym typeface="Symbol" panose="05050102010706020507" pitchFamily="18" charset="2"/>
              </a:rPr>
              <a:t>n </a:t>
            </a:r>
            <a:r>
              <a:rPr lang="ko-KR" altLang="en-US" sz="1600" dirty="0" smtClean="0">
                <a:sym typeface="Symbol" panose="05050102010706020507" pitchFamily="18" charset="2"/>
              </a:rPr>
              <a:t>자리 수자를 추출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예</a:t>
            </a:r>
            <a:r>
              <a:rPr lang="en-US" altLang="ko-KR" sz="1600" dirty="0" smtClean="0">
                <a:sym typeface="Symbol" panose="05050102010706020507" pitchFamily="18" charset="2"/>
              </a:rPr>
              <a:t>: 4,000 </a:t>
            </a:r>
            <a:r>
              <a:rPr lang="ko-KR" altLang="en-US" sz="1600" dirty="0" smtClean="0">
                <a:sym typeface="Symbol" panose="05050102010706020507" pitchFamily="18" charset="2"/>
              </a:rPr>
              <a:t>개의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 수용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ko-KR" altLang="en-US" sz="1600" dirty="0" smtClean="0">
                <a:sym typeface="Symbol" panose="05050102010706020507" pitchFamily="18" charset="2"/>
              </a:rPr>
              <a:t>중간 제곱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해싱에서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sym typeface="Symbol" panose="05050102010706020507" pitchFamily="18" charset="2"/>
              </a:rPr>
              <a:t>오</a:t>
            </a:r>
            <a:r>
              <a:rPr lang="ko-KR" altLang="en-US" sz="1600" dirty="0" smtClean="0">
                <a:sym typeface="Symbol" panose="05050102010706020507" pitchFamily="18" charset="2"/>
              </a:rPr>
              <a:t>른쪽부터 </a:t>
            </a:r>
            <a:r>
              <a:rPr lang="en-US" altLang="ko-KR" sz="1600" dirty="0" smtClean="0">
                <a:sym typeface="Symbol" panose="05050102010706020507" pitchFamily="18" charset="2"/>
              </a:rPr>
              <a:t>7~10</a:t>
            </a:r>
            <a:r>
              <a:rPr lang="ko-KR" altLang="en-US" sz="1600" dirty="0" smtClean="0">
                <a:sym typeface="Symbol" panose="05050102010706020507" pitchFamily="18" charset="2"/>
              </a:rPr>
              <a:t>번째 자리 숫자 추출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algn="just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(2)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중간 제곱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(mid-square)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해싱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315643"/>
              </p:ext>
            </p:extLst>
          </p:nvPr>
        </p:nvGraphicFramePr>
        <p:xfrm>
          <a:off x="1357742" y="3378116"/>
          <a:ext cx="6436016" cy="294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Image" r:id="rId4" imgW="8292063" imgH="4609524" progId="Photoshop.Image.8">
                  <p:embed/>
                </p:oleObj>
              </mc:Choice>
              <mc:Fallback>
                <p:oleObj name="Image" r:id="rId4" imgW="8292063" imgH="4609524" progId="Photoshop.Image.8">
                  <p:embed/>
                  <p:pic>
                    <p:nvPicPr>
                      <p:cNvPr id="256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742" y="3378116"/>
                        <a:ext cx="6436016" cy="294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16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방법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키 값을 주소 크기와 같은 자리 수를 갖는 몇 개 부분으로 나눔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: </a:t>
            </a:r>
            <a:r>
              <a:rPr lang="ko-KR" altLang="en-US" sz="1600" dirty="0" smtClean="0">
                <a:sym typeface="Symbol" panose="05050102010706020507" pitchFamily="18" charset="2"/>
              </a:rPr>
              <a:t>키 값 </a:t>
            </a:r>
            <a:r>
              <a:rPr lang="en-US" altLang="ko-KR" sz="1600" dirty="0" smtClean="0">
                <a:sym typeface="Symbol" panose="05050102010706020507" pitchFamily="18" charset="2"/>
              </a:rPr>
              <a:t>123456789, </a:t>
            </a:r>
            <a:r>
              <a:rPr lang="ko-KR" altLang="en-US" sz="1600" dirty="0" smtClean="0">
                <a:sym typeface="Symbol" panose="05050102010706020507" pitchFamily="18" charset="2"/>
              </a:rPr>
              <a:t>필요한 주소 크기 </a:t>
            </a:r>
            <a:r>
              <a:rPr lang="en-US" altLang="ko-KR" sz="1600" dirty="0" smtClean="0">
                <a:sym typeface="Symbol" panose="05050102010706020507" pitchFamily="18" charset="2"/>
              </a:rPr>
              <a:t>4 </a:t>
            </a:r>
            <a:r>
              <a:rPr lang="ko-KR" altLang="en-US" sz="1600" dirty="0" smtClean="0">
                <a:sym typeface="Symbol" panose="05050102010706020507" pitchFamily="18" charset="2"/>
              </a:rPr>
              <a:t>자리라 가정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 startAt="2"/>
            </a:pPr>
            <a:r>
              <a:rPr lang="ko-KR" altLang="en-US" sz="1600" dirty="0" smtClean="0">
                <a:sym typeface="Symbol" panose="05050102010706020507" pitchFamily="18" charset="2"/>
              </a:rPr>
              <a:t>이 부분들을 접어서 합을 구함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: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 startAt="3"/>
            </a:pPr>
            <a:r>
              <a:rPr lang="ko-KR" altLang="en-US" sz="1600" dirty="0" smtClean="0">
                <a:sym typeface="Symbol" panose="05050102010706020507" pitchFamily="18" charset="2"/>
              </a:rPr>
              <a:t>자리 수가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너머가면</a:t>
            </a:r>
            <a:r>
              <a:rPr lang="ko-KR" altLang="en-US" sz="1600" dirty="0" smtClean="0">
                <a:sym typeface="Symbol" panose="05050102010706020507" pitchFamily="18" charset="2"/>
              </a:rPr>
              <a:t> 제일 높은 자리 수를 버리고 남은 부분을 원하는 주소로 취함 </a:t>
            </a: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(3)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중첩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(folding)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해싱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17</a:t>
            </a:fld>
            <a:endParaRPr lang="en-US" altLang="ko-KR" sz="14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867113" y="2888943"/>
          <a:ext cx="3409773" cy="29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91">
                  <a:extLst>
                    <a:ext uri="{9D8B030D-6E8A-4147-A177-3AD203B41FA5}">
                      <a16:colId xmlns:a16="http://schemas.microsoft.com/office/drawing/2014/main" val="912338057"/>
                    </a:ext>
                  </a:extLst>
                </a:gridCol>
                <a:gridCol w="1136591">
                  <a:extLst>
                    <a:ext uri="{9D8B030D-6E8A-4147-A177-3AD203B41FA5}">
                      <a16:colId xmlns:a16="http://schemas.microsoft.com/office/drawing/2014/main" val="2168547341"/>
                    </a:ext>
                  </a:extLst>
                </a:gridCol>
                <a:gridCol w="1136591">
                  <a:extLst>
                    <a:ext uri="{9D8B030D-6E8A-4147-A177-3AD203B41FA5}">
                      <a16:colId xmlns:a16="http://schemas.microsoft.com/office/drawing/2014/main" val="4222998000"/>
                    </a:ext>
                  </a:extLst>
                </a:gridCol>
              </a:tblGrid>
              <a:tr h="29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2345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6789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4778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940613" y="3746445"/>
          <a:ext cx="1136591" cy="29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91">
                  <a:extLst>
                    <a:ext uri="{9D8B030D-6E8A-4147-A177-3AD203B41FA5}">
                      <a16:colId xmlns:a16="http://schemas.microsoft.com/office/drawing/2014/main" val="2168547341"/>
                    </a:ext>
                  </a:extLst>
                </a:gridCol>
              </a:tblGrid>
              <a:tr h="29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2345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477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933628" y="3447809"/>
          <a:ext cx="1136591" cy="29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91">
                  <a:extLst>
                    <a:ext uri="{9D8B030D-6E8A-4147-A177-3AD203B41FA5}">
                      <a16:colId xmlns:a16="http://schemas.microsoft.com/office/drawing/2014/main" val="912338057"/>
                    </a:ext>
                  </a:extLst>
                </a:gridCol>
              </a:tblGrid>
              <a:tr h="2986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4778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40613" y="4036535"/>
          <a:ext cx="1136591" cy="29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91">
                  <a:extLst>
                    <a:ext uri="{9D8B030D-6E8A-4147-A177-3AD203B41FA5}">
                      <a16:colId xmlns:a16="http://schemas.microsoft.com/office/drawing/2014/main" val="4222998000"/>
                    </a:ext>
                  </a:extLst>
                </a:gridCol>
              </a:tblGrid>
              <a:tr h="29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9876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4778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91240" y="3947505"/>
          <a:ext cx="3409773" cy="29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91">
                  <a:extLst>
                    <a:ext uri="{9D8B030D-6E8A-4147-A177-3AD203B41FA5}">
                      <a16:colId xmlns:a16="http://schemas.microsoft.com/office/drawing/2014/main" val="912338057"/>
                    </a:ext>
                  </a:extLst>
                </a:gridCol>
                <a:gridCol w="1136591">
                  <a:extLst>
                    <a:ext uri="{9D8B030D-6E8A-4147-A177-3AD203B41FA5}">
                      <a16:colId xmlns:a16="http://schemas.microsoft.com/office/drawing/2014/main" val="2168547341"/>
                    </a:ext>
                  </a:extLst>
                </a:gridCol>
                <a:gridCol w="1136591">
                  <a:extLst>
                    <a:ext uri="{9D8B030D-6E8A-4147-A177-3AD203B41FA5}">
                      <a16:colId xmlns:a16="http://schemas.microsoft.com/office/drawing/2014/main" val="4222998000"/>
                    </a:ext>
                  </a:extLst>
                </a:gridCol>
              </a:tblGrid>
              <a:tr h="29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2345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6789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47782"/>
                  </a:ext>
                </a:extLst>
              </a:tr>
            </a:tbl>
          </a:graphicData>
        </a:graphic>
      </p:graphicFrame>
      <p:cxnSp>
        <p:nvCxnSpPr>
          <p:cNvPr id="6" name="꺾인 연결선 5"/>
          <p:cNvCxnSpPr/>
          <p:nvPr/>
        </p:nvCxnSpPr>
        <p:spPr>
          <a:xfrm flipV="1">
            <a:off x="2106536" y="3708877"/>
            <a:ext cx="1076770" cy="238628"/>
          </a:xfrm>
          <a:prstGeom prst="bentConnector3">
            <a:avLst>
              <a:gd name="adj1" fmla="val 7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0800000" flipV="1">
            <a:off x="3216065" y="4245997"/>
            <a:ext cx="1076770" cy="238628"/>
          </a:xfrm>
          <a:prstGeom prst="bentConnector3">
            <a:avLst>
              <a:gd name="adj1" fmla="val 7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5110385" y="3973795"/>
            <a:ext cx="401652" cy="22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91240" y="5215388"/>
          <a:ext cx="1136591" cy="29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91">
                  <a:extLst>
                    <a:ext uri="{9D8B030D-6E8A-4147-A177-3AD203B41FA5}">
                      <a16:colId xmlns:a16="http://schemas.microsoft.com/office/drawing/2014/main" val="4222998000"/>
                    </a:ext>
                  </a:extLst>
                </a:gridCol>
              </a:tblGrid>
              <a:tr h="2986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 13221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47782"/>
                  </a:ext>
                </a:extLst>
              </a:tr>
            </a:tbl>
          </a:graphicData>
        </a:graphic>
      </p:graphicFrame>
      <p:sp>
        <p:nvSpPr>
          <p:cNvPr id="28" name="오른쪽 화살표 27"/>
          <p:cNvSpPr/>
          <p:nvPr/>
        </p:nvSpPr>
        <p:spPr>
          <a:xfrm>
            <a:off x="2832139" y="5230893"/>
            <a:ext cx="401652" cy="22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438099" y="5215388"/>
          <a:ext cx="1136591" cy="29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91">
                  <a:extLst>
                    <a:ext uri="{9D8B030D-6E8A-4147-A177-3AD203B41FA5}">
                      <a16:colId xmlns:a16="http://schemas.microsoft.com/office/drawing/2014/main" val="4222998000"/>
                    </a:ext>
                  </a:extLst>
                </a:gridCol>
              </a:tblGrid>
              <a:tr h="2986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3221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477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733762" y="5247985"/>
            <a:ext cx="163404" cy="2209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33852" y="570801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버림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1798372" y="5468911"/>
            <a:ext cx="81701" cy="239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754449" y="570801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 주소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>
            <a:endCxn id="29" idx="2"/>
          </p:cNvCxnSpPr>
          <p:nvPr/>
        </p:nvCxnSpPr>
        <p:spPr>
          <a:xfrm flipV="1">
            <a:off x="4000670" y="5514024"/>
            <a:ext cx="5724" cy="1939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205924" y="5189494"/>
            <a:ext cx="3078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이 주소는 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0000~9999 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사이의 주소이므로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유효 주소 공간이 이 보다 작을 경우 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조정 인수를 구하여 </a:t>
            </a:r>
            <a:r>
              <a:rPr lang="ko-KR" altLang="en-US" sz="1200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 주소를 산출 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중첩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충돌 예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(3)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중첩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(folding)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해싱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18</a:t>
            </a:fld>
            <a:endParaRPr lang="en-US" altLang="ko-KR" sz="1400" dirty="0" smtClean="0"/>
          </a:p>
        </p:txBody>
      </p:sp>
      <p:graphicFrame>
        <p:nvGraphicFramePr>
          <p:cNvPr id="4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13068377"/>
              </p:ext>
            </p:extLst>
          </p:nvPr>
        </p:nvGraphicFramePr>
        <p:xfrm>
          <a:off x="2478957" y="2322018"/>
          <a:ext cx="4186086" cy="296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Image" r:id="rId4" imgW="5511111" imgH="4609524" progId="Photoshop.Image.8">
                  <p:embed/>
                </p:oleObj>
              </mc:Choice>
              <mc:Fallback>
                <p:oleObj name="Image" r:id="rId4" imgW="5511111" imgH="4609524" progId="Photoshop.Image.8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957" y="2322018"/>
                        <a:ext cx="4186086" cy="2967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키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값을 구성하는 수자의 출현 분포를 이용하는 방법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방법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키들을 가지고 키 값의 각 자리 수에 대한 빈도수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분포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sym typeface="Symbol" panose="05050102010706020507" pitchFamily="18" charset="2"/>
              </a:rPr>
              <a:t> 분석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분석을 통해 균등하게 분산 사용된 키의 수자 위치들을 주소 자리 수만큼 선정하여 오른쪽에서 왼쪽으로 차례로 자리 지정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키에서 지정된 위치의 해당 수자들을 차례로 추출하여 만든 정수를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sym typeface="Symbol" panose="05050102010706020507" pitchFamily="18" charset="2"/>
              </a:rPr>
              <a:t> 주소로 사용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: 4 </a:t>
            </a:r>
            <a:r>
              <a:rPr lang="ko-KR" altLang="en-US" sz="1600" dirty="0" smtClean="0">
                <a:sym typeface="Symbol" panose="05050102010706020507" pitchFamily="18" charset="2"/>
              </a:rPr>
              <a:t>자리 주소를 사용하고</a:t>
            </a:r>
            <a:r>
              <a:rPr lang="en-US" altLang="ko-KR" sz="1600" dirty="0" smtClean="0">
                <a:sym typeface="Symbol" panose="05050102010706020507" pitchFamily="18" charset="2"/>
              </a:rPr>
              <a:t>, 9 </a:t>
            </a:r>
            <a:r>
              <a:rPr lang="ko-KR" altLang="en-US" sz="1600" dirty="0" smtClean="0">
                <a:sym typeface="Symbol" panose="05050102010706020507" pitchFamily="18" charset="2"/>
              </a:rPr>
              <a:t>자리 키 값을 분석한 균등한 키 수자 위치로 결과 </a:t>
            </a:r>
            <a:r>
              <a:rPr lang="en-US" altLang="ko-KR" sz="1600" dirty="0" smtClean="0">
                <a:sym typeface="Symbol" panose="05050102010706020507" pitchFamily="18" charset="2"/>
              </a:rPr>
              <a:t>9</a:t>
            </a:r>
            <a:r>
              <a:rPr lang="ko-KR" altLang="en-US" sz="1600" dirty="0" smtClean="0">
                <a:sym typeface="Symbol" panose="05050102010706020507" pitchFamily="18" charset="2"/>
              </a:rPr>
              <a:t>번째</a:t>
            </a:r>
            <a:r>
              <a:rPr lang="en-US" altLang="ko-KR" sz="1600" dirty="0" smtClean="0">
                <a:sym typeface="Symbol" panose="05050102010706020507" pitchFamily="18" charset="2"/>
              </a:rPr>
              <a:t>, 7</a:t>
            </a:r>
            <a:r>
              <a:rPr lang="ko-KR" altLang="en-US" sz="1600" dirty="0" smtClean="0">
                <a:sym typeface="Symbol" panose="05050102010706020507" pitchFamily="18" charset="2"/>
              </a:rPr>
              <a:t>번째</a:t>
            </a:r>
            <a:r>
              <a:rPr lang="en-US" altLang="ko-KR" sz="1600" dirty="0" smtClean="0">
                <a:sym typeface="Symbol" panose="05050102010706020507" pitchFamily="18" charset="2"/>
              </a:rPr>
              <a:t>, 5</a:t>
            </a:r>
            <a:r>
              <a:rPr lang="ko-KR" altLang="en-US" sz="1600" dirty="0" smtClean="0">
                <a:sym typeface="Symbol" panose="05050102010706020507" pitchFamily="18" charset="2"/>
              </a:rPr>
              <a:t>번째</a:t>
            </a:r>
            <a:r>
              <a:rPr lang="en-US" altLang="ko-KR" sz="1600" dirty="0" smtClean="0">
                <a:sym typeface="Symbol" panose="05050102010706020507" pitchFamily="18" charset="2"/>
              </a:rPr>
              <a:t>, 2</a:t>
            </a:r>
            <a:r>
              <a:rPr lang="ko-KR" altLang="en-US" sz="1600" dirty="0" smtClean="0">
                <a:sym typeface="Symbol" panose="05050102010706020507" pitchFamily="18" charset="2"/>
              </a:rPr>
              <a:t>번째 위치가 결정된 경우</a:t>
            </a:r>
            <a:r>
              <a:rPr lang="en-US" altLang="ko-KR" sz="1600" dirty="0" smtClean="0">
                <a:sym typeface="Symbol" panose="05050102010706020507" pitchFamily="18" charset="2"/>
              </a:rPr>
              <a:t>,</a:t>
            </a:r>
          </a:p>
          <a:p>
            <a:pPr marL="265113">
              <a:spcBef>
                <a:spcPct val="50000"/>
              </a:spcBef>
              <a:buNone/>
            </a:pPr>
            <a:r>
              <a:rPr lang="ko-KR" altLang="en-US" sz="1600" dirty="0" smtClean="0">
                <a:sym typeface="Symbol" panose="05050102010706020507" pitchFamily="18" charset="2"/>
              </a:rPr>
              <a:t>레코드 키 값이 </a:t>
            </a:r>
            <a:r>
              <a:rPr lang="en-US" altLang="ko-KR" sz="1600" dirty="0" smtClean="0">
                <a:sym typeface="Symbol" panose="05050102010706020507" pitchFamily="18" charset="2"/>
              </a:rPr>
              <a:t>5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4</a:t>
            </a:r>
            <a:r>
              <a:rPr lang="en-US" altLang="ko-KR" sz="1600" dirty="0" smtClean="0">
                <a:sym typeface="Symbol" panose="05050102010706020507" pitchFamily="18" charset="2"/>
              </a:rPr>
              <a:t>60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3</a:t>
            </a:r>
            <a:r>
              <a:rPr lang="en-US" altLang="ko-KR" sz="1600" dirty="0" smtClean="0">
                <a:sym typeface="Symbol" panose="05050102010706020507" pitchFamily="18" charset="2"/>
              </a:rPr>
              <a:t>2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ko-KR" sz="1600" dirty="0" smtClean="0">
                <a:sym typeface="Symbol" panose="05050102010706020507" pitchFamily="18" charset="2"/>
              </a:rPr>
              <a:t>7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r>
              <a:rPr lang="ko-KR" altLang="en-US" sz="1600" dirty="0" smtClean="0">
                <a:sym typeface="Symbol" panose="05050102010706020507" pitchFamily="18" charset="2"/>
              </a:rPr>
              <a:t>인 경우 이들 자리 수에서 차례로 추출한 정수 값 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8134</a:t>
            </a:r>
            <a:r>
              <a:rPr lang="ko-KR" altLang="en-US" sz="1600" dirty="0" smtClean="0">
                <a:sym typeface="Symbol" panose="05050102010706020507" pitchFamily="18" charset="2"/>
              </a:rPr>
              <a:t>가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레코드의 주소가 됨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문제점 </a:t>
            </a:r>
            <a:r>
              <a:rPr lang="en-US" altLang="ko-KR" sz="1600" dirty="0" smtClean="0">
                <a:sym typeface="Symbol" panose="05050102010706020507" pitchFamily="18" charset="2"/>
              </a:rPr>
              <a:t>: </a:t>
            </a:r>
            <a:r>
              <a:rPr lang="ko-KR" altLang="en-US" sz="1600" dirty="0" smtClean="0">
                <a:sym typeface="Symbol" panose="05050102010706020507" pitchFamily="18" charset="2"/>
              </a:rPr>
              <a:t>이 방법은 키의 수자 위치를 결정하기 위해 키 값들을 미리 알아야 함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(4)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숫자 추출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(digit extraction)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방법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19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직접 파일</a:t>
            </a:r>
            <a:r>
              <a:rPr lang="en-US" altLang="ko-KR" sz="1600" dirty="0" smtClean="0">
                <a:latin typeface="굴림" panose="020B0600000101010101" pitchFamily="50" charset="-127"/>
              </a:rPr>
              <a:t>(Direct File)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임의 접근 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(Random Access File)</a:t>
            </a:r>
            <a:r>
              <a:rPr lang="en-US" altLang="ko-KR" sz="1600" dirty="0" smtClean="0">
                <a:latin typeface="굴림" panose="020B0600000101010101" pitchFamily="50" charset="-127"/>
              </a:rPr>
              <a:t> : 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 값으로 해당 레코드를 바로 접근할 수 있는 파일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임의 접근 파일 </a:t>
            </a:r>
            <a:r>
              <a:rPr lang="en-US" altLang="ko-KR" sz="1600" dirty="0" smtClean="0">
                <a:latin typeface="굴림" panose="020B0600000101010101" pitchFamily="50" charset="-127"/>
              </a:rPr>
              <a:t>=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직접 파일 </a:t>
            </a:r>
            <a:r>
              <a:rPr lang="en-US" altLang="ko-KR" sz="1600" dirty="0" smtClean="0">
                <a:latin typeface="굴림" panose="020B0600000101010101" pitchFamily="50" charset="-127"/>
              </a:rPr>
              <a:t>=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직접 접근 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(Direct Access File)</a:t>
            </a:r>
          </a:p>
          <a:p>
            <a:pPr marL="444500" lvl="1" indent="-265113"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파일처럼 레코드 검색에서 전위 레코드들을 접근할 필요가 없음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종류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</a:t>
            </a:r>
          </a:p>
          <a:p>
            <a:pPr marL="735013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1600" dirty="0" smtClean="0">
                <a:latin typeface="굴림" panose="020B0600000101010101" pitchFamily="50" charset="-127"/>
              </a:rPr>
              <a:t>(Indexed File)</a:t>
            </a:r>
          </a:p>
          <a:p>
            <a:pPr marL="735013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인덱스된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순차 파일</a:t>
            </a:r>
            <a:r>
              <a:rPr lang="en-US" altLang="ko-KR" sz="1600" dirty="0" smtClean="0">
                <a:latin typeface="굴림" panose="020B0600000101010101" pitchFamily="50" charset="-127"/>
              </a:rPr>
              <a:t>(Indexed Sequential File)</a:t>
            </a:r>
          </a:p>
          <a:p>
            <a:pPr marL="735013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상대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(Relative File)</a:t>
            </a:r>
          </a:p>
          <a:p>
            <a:pPr marL="735013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해시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(Hash File)</a:t>
            </a:r>
          </a:p>
          <a:p>
            <a:pPr marL="735013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5013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indent="-285750">
              <a:defRPr/>
            </a:pPr>
            <a:r>
              <a:rPr lang="ko-KR" altLang="en-US" sz="1600" dirty="0"/>
              <a:t>레코드의 키와 화일 내 레코드의 위치</a:t>
            </a:r>
            <a:r>
              <a:rPr lang="en-US" altLang="ko-KR" sz="1600" dirty="0"/>
              <a:t>(</a:t>
            </a:r>
            <a:r>
              <a:rPr lang="ko-KR" altLang="en-US" sz="1600" dirty="0"/>
              <a:t>상대 레코드 번호</a:t>
            </a:r>
            <a:r>
              <a:rPr lang="en-US" altLang="ko-KR" sz="1600" dirty="0"/>
              <a:t>) </a:t>
            </a:r>
            <a:r>
              <a:rPr lang="ko-KR" altLang="en-US" sz="1600" dirty="0"/>
              <a:t>사이에 </a:t>
            </a:r>
            <a:r>
              <a:rPr lang="ko-KR" altLang="en-US" sz="1600" dirty="0" smtClean="0"/>
              <a:t>설정된 </a:t>
            </a:r>
            <a:r>
              <a:rPr lang="ko-KR" altLang="en-US" sz="1600" dirty="0"/>
              <a:t>관계를 이용해 레코드를 </a:t>
            </a:r>
            <a:r>
              <a:rPr lang="ko-KR" altLang="en-US" sz="1600" dirty="0" smtClean="0"/>
              <a:t>접근</a:t>
            </a:r>
            <a:endParaRPr lang="en-US" altLang="ko-KR" sz="1600" dirty="0" smtClean="0"/>
          </a:p>
          <a:p>
            <a:pPr marL="285750" indent="-285750">
              <a:defRPr/>
            </a:pPr>
            <a:r>
              <a:rPr lang="ko-KR" altLang="en-US" sz="1600" dirty="0" smtClean="0">
                <a:solidFill>
                  <a:srgbClr val="0000FF"/>
                </a:solidFill>
              </a:rPr>
              <a:t>상대 레코드 번호</a:t>
            </a:r>
            <a:r>
              <a:rPr lang="en-US" altLang="ko-KR" sz="1600" dirty="0" smtClean="0">
                <a:solidFill>
                  <a:srgbClr val="0000FF"/>
                </a:solidFill>
              </a:rPr>
              <a:t>(Relative Record Number)</a:t>
            </a:r>
          </a:p>
          <a:p>
            <a:pPr marL="465137" indent="-285750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smtClean="0"/>
              <a:t>파일의 첫 번째 레코드 번호 </a:t>
            </a:r>
            <a:r>
              <a:rPr lang="en-US" altLang="ko-KR" sz="1600" dirty="0" smtClean="0"/>
              <a:t>= 0, </a:t>
            </a:r>
            <a:r>
              <a:rPr lang="ko-KR" altLang="en-US" sz="1600" dirty="0" smtClean="0"/>
              <a:t>두 번째 레코드 번호 </a:t>
            </a:r>
            <a:r>
              <a:rPr lang="en-US" altLang="ko-KR" sz="1600" dirty="0" smtClean="0"/>
              <a:t>= 1, …,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465137" indent="-285750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smtClean="0"/>
              <a:t>일반적으로 </a:t>
            </a:r>
            <a:r>
              <a:rPr lang="en-US" altLang="ko-KR" sz="1600" i="1" dirty="0" err="1" smtClean="0"/>
              <a:t>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번째 레코드 번호 </a:t>
            </a:r>
            <a:r>
              <a:rPr lang="en-US" altLang="ko-KR" sz="1600" dirty="0" smtClean="0"/>
              <a:t>= </a:t>
            </a:r>
            <a:r>
              <a:rPr lang="en-US" altLang="ko-KR" sz="1600" i="1" dirty="0" err="1" smtClean="0"/>
              <a:t>i</a:t>
            </a:r>
            <a:r>
              <a:rPr lang="en-US" altLang="ko-KR" sz="1600" i="1" dirty="0" smtClean="0"/>
              <a:t> - 1</a:t>
            </a:r>
            <a:r>
              <a:rPr lang="ko-KR" altLang="en-US" sz="1600" i="1" dirty="0" smtClean="0"/>
              <a:t> </a:t>
            </a:r>
            <a:endParaRPr lang="en-US" altLang="ko-KR" sz="1600" b="1" i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4375471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상대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파일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68222" y="6356351"/>
            <a:ext cx="7007551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방법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키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값을 중앙을 중심으로 양분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주소 길이만큼 겹치도록 안쪽으로 각각 이동</a:t>
            </a:r>
            <a:r>
              <a:rPr lang="en-US" altLang="ko-KR" sz="1600" dirty="0" smtClean="0">
                <a:sym typeface="Symbol" panose="05050102010706020507" pitchFamily="18" charset="2"/>
              </a:rPr>
              <a:t>(shifting)</a:t>
            </a:r>
            <a:r>
              <a:rPr lang="ko-KR" altLang="en-US" sz="1600" dirty="0" smtClean="0">
                <a:sym typeface="Symbol" panose="05050102010706020507" pitchFamily="18" charset="2"/>
              </a:rPr>
              <a:t>시킨 뒤 합산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합산한 결과를 주소 범위에 맞도록 조정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(5)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숫자 이동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(shifting)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변환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20</a:t>
            </a:fld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03" y="3287060"/>
            <a:ext cx="4099599" cy="30337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8685" y="522354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키   값 </a:t>
            </a:r>
            <a:r>
              <a:rPr lang="en-US" altLang="ko-KR" sz="1000" b="1" dirty="0" smtClean="0"/>
              <a:t>: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48685" y="589012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</a:t>
            </a:r>
            <a:r>
              <a:rPr lang="ko-KR" altLang="en-US" sz="1000" b="1" dirty="0" smtClean="0"/>
              <a:t>   </a:t>
            </a:r>
            <a:r>
              <a:rPr lang="ko-KR" altLang="en-US" sz="1000" b="1" dirty="0"/>
              <a:t>소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48685" y="3689535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 </a:t>
            </a:r>
            <a:r>
              <a:rPr lang="ko-KR" altLang="en-US" sz="1000" b="1" dirty="0" smtClean="0"/>
              <a:t>    키 </a:t>
            </a:r>
            <a:r>
              <a:rPr lang="en-US" altLang="ko-KR" sz="1000" b="1" dirty="0" smtClean="0"/>
              <a:t>: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5896997" y="3831804"/>
            <a:ext cx="2561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이 주소는 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0000~9999 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사이의 주소이므로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유효 주소 공간이 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5,000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인 경우 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,</a:t>
            </a:r>
          </a:p>
          <a:p>
            <a:pPr>
              <a:defRPr/>
            </a:pP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조정 인수 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</a:rPr>
              <a:t>= 5,000/10,000 = 0.5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실제 주소 </a:t>
            </a:r>
            <a:r>
              <a:rPr lang="en-US" altLang="ko-KR" sz="1200" b="1" dirty="0" smtClean="0">
                <a:latin typeface="+mj-ea"/>
                <a:ea typeface="+mj-ea"/>
              </a:rPr>
              <a:t>= 6912 </a:t>
            </a:r>
            <a:r>
              <a:rPr lang="az-Cyrl-AZ" altLang="ko-KR" sz="1200" b="1" dirty="0" smtClean="0">
                <a:latin typeface="+mj-ea"/>
                <a:ea typeface="+mj-ea"/>
              </a:rPr>
              <a:t>х</a:t>
            </a:r>
            <a:r>
              <a:rPr lang="en-US" altLang="ko-KR" sz="1200" b="1" dirty="0" smtClean="0">
                <a:latin typeface="+mj-ea"/>
                <a:ea typeface="+mj-ea"/>
              </a:rPr>
              <a:t> 0.5 = 3456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4185" y="1058254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just">
                  <a:buNone/>
                  <a:defRPr/>
                </a:pP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>
                  <a:spcBef>
                    <a:spcPct val="50000"/>
                  </a:spcBef>
                  <a:buNone/>
                </a:pP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방법 키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522287" indent="-342900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sym typeface="Symbol" panose="05050102010706020507" pitchFamily="18" charset="2"/>
                  </a:rPr>
                  <a:t>값의 진수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(base,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즉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,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기저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)</a:t>
                </a:r>
                <a:r>
                  <a:rPr lang="ko-KR" altLang="en-US" sz="1600" dirty="0">
                    <a:sym typeface="Symbol" panose="05050102010706020507" pitchFamily="18" charset="2"/>
                  </a:rPr>
                  <a:t>를 다른 진수</a:t>
                </a:r>
                <a:r>
                  <a:rPr lang="en-US" altLang="ko-KR" sz="1600" dirty="0">
                    <a:sym typeface="Symbol" panose="05050102010706020507" pitchFamily="18" charset="2"/>
                  </a:rPr>
                  <a:t>(</a:t>
                </a:r>
                <a:r>
                  <a:rPr lang="ko-KR" altLang="en-US" sz="1600" dirty="0">
                    <a:sym typeface="Symbol" panose="05050102010706020507" pitchFamily="18" charset="2"/>
                  </a:rPr>
                  <a:t>예 </a:t>
                </a:r>
                <a:r>
                  <a:rPr lang="en-US" altLang="ko-KR" sz="1600" dirty="0">
                    <a:sym typeface="Symbol" panose="05050102010706020507" pitchFamily="18" charset="2"/>
                  </a:rPr>
                  <a:t>: 11)</a:t>
                </a:r>
                <a:r>
                  <a:rPr lang="ko-KR" altLang="en-US" sz="1600" dirty="0">
                    <a:sym typeface="Symbol" panose="05050102010706020507" pitchFamily="18" charset="2"/>
                  </a:rPr>
                  <a:t>로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변환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522287" indent="-342900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변환한 결과가 주소 자리 수를 초과하면 자리 수에 맞도록 높은 자리 수 절단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522287" indent="-342900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유효 주소 공간 범위에 맞도록 조정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예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: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주소 자리 수가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4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이고 사용할 주소 공간 크기가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7,000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이라 할 때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,</a:t>
                </a:r>
              </a:p>
              <a:p>
                <a:pPr marL="265113">
                  <a:spcBef>
                    <a:spcPct val="50000"/>
                  </a:spcBef>
                  <a:buNone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키 값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172148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을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11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진수를 이용하여 진수 변환 </a:t>
                </a:r>
                <a:r>
                  <a:rPr lang="ko-KR" altLang="en-US" sz="1600" dirty="0" err="1" smtClean="0">
                    <a:sym typeface="Symbol" panose="05050102010706020507" pitchFamily="18" charset="2"/>
                  </a:rPr>
                  <a:t>해싱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latin typeface="+mj-ea"/>
                    <a:ea typeface="+mj-ea"/>
                    <a:sym typeface="Symbol" panose="05050102010706020507" pitchFamily="18" charset="2"/>
                  </a:rPr>
                  <a:t>1</a:t>
                </a:r>
                <a:r>
                  <a:rPr lang="az-Cyrl-AZ" altLang="ko-KR" sz="1600" b="1" dirty="0">
                    <a:latin typeface="+mj-ea"/>
                    <a:ea typeface="+mj-ea"/>
                  </a:rPr>
                  <a:t> </a:t>
                </a:r>
                <a:r>
                  <a:rPr lang="az-Cyrl-AZ" altLang="ko-KR" sz="1600" b="1" dirty="0" smtClean="0">
                    <a:latin typeface="+mj-ea"/>
                    <a:ea typeface="+mj-ea"/>
                  </a:rPr>
                  <a:t>х</a:t>
                </a:r>
                <a:r>
                  <a:rPr lang="en-US" altLang="ko-KR" sz="1600" b="1" dirty="0" smtClean="0">
                    <a:latin typeface="+mj-ea"/>
                    <a:ea typeface="+mj-ea"/>
                  </a:rPr>
                  <a:t> 11</a:t>
                </a:r>
                <a:r>
                  <a:rPr lang="en-US" altLang="ko-KR" sz="1600" b="1" baseline="30000" dirty="0" smtClean="0">
                    <a:latin typeface="+mj-ea"/>
                    <a:ea typeface="+mj-ea"/>
                  </a:rPr>
                  <a:t>5</a:t>
                </a:r>
                <a:r>
                  <a:rPr lang="en-US" altLang="ko-KR" sz="1600" b="1" dirty="0" smtClean="0">
                    <a:latin typeface="+mj-ea"/>
                    <a:ea typeface="+mj-ea"/>
                  </a:rPr>
                  <a:t> </a:t>
                </a:r>
                <a:r>
                  <a:rPr lang="en-US" altLang="ko-KR" sz="1600" b="1" dirty="0" smtClean="0">
                    <a:latin typeface="+mj-ea"/>
                  </a:rPr>
                  <a:t>+ 7 </a:t>
                </a:r>
                <a:r>
                  <a:rPr lang="az-Cyrl-AZ" altLang="ko-KR" sz="1600" b="1" dirty="0" smtClean="0">
                    <a:latin typeface="+mj-ea"/>
                  </a:rPr>
                  <a:t>х </a:t>
                </a:r>
                <a:r>
                  <a:rPr lang="en-US" altLang="ko-KR" sz="1600" b="1" dirty="0" smtClean="0">
                    <a:latin typeface="+mj-ea"/>
                  </a:rPr>
                  <a:t>11</a:t>
                </a:r>
                <a:r>
                  <a:rPr lang="en-US" altLang="ko-KR" sz="1600" b="1" baseline="30000" dirty="0" smtClean="0">
                    <a:latin typeface="+mj-ea"/>
                  </a:rPr>
                  <a:t>4</a:t>
                </a:r>
                <a:r>
                  <a:rPr lang="en-US" altLang="ko-KR" sz="1600" b="1" dirty="0" smtClean="0">
                    <a:latin typeface="+mj-ea"/>
                  </a:rPr>
                  <a:t> + 2 </a:t>
                </a:r>
                <a:r>
                  <a:rPr lang="az-Cyrl-AZ" altLang="ko-KR" sz="1600" b="1" dirty="0">
                    <a:latin typeface="+mj-ea"/>
                  </a:rPr>
                  <a:t>х </a:t>
                </a:r>
                <a:r>
                  <a:rPr lang="en-US" altLang="ko-KR" sz="1600" b="1" dirty="0" smtClean="0">
                    <a:latin typeface="+mj-ea"/>
                  </a:rPr>
                  <a:t>11</a:t>
                </a:r>
                <a:r>
                  <a:rPr lang="en-US" altLang="ko-KR" sz="1600" b="1" baseline="30000" dirty="0" smtClean="0">
                    <a:latin typeface="+mj-ea"/>
                  </a:rPr>
                  <a:t>3</a:t>
                </a:r>
                <a:r>
                  <a:rPr lang="en-US" altLang="ko-KR" sz="1600" b="1" dirty="0" smtClean="0">
                    <a:latin typeface="+mj-ea"/>
                  </a:rPr>
                  <a:t> +</a:t>
                </a:r>
                <a:r>
                  <a:rPr lang="en-US" altLang="ko-KR" sz="1600" b="1" dirty="0">
                    <a:latin typeface="+mj-ea"/>
                  </a:rPr>
                  <a:t> </a:t>
                </a:r>
                <a:r>
                  <a:rPr lang="en-US" altLang="ko-KR" sz="1600" b="1" dirty="0" smtClean="0">
                    <a:latin typeface="+mj-ea"/>
                  </a:rPr>
                  <a:t>1 </a:t>
                </a:r>
                <a:r>
                  <a:rPr lang="az-Cyrl-AZ" altLang="ko-KR" sz="1600" b="1" dirty="0">
                    <a:latin typeface="+mj-ea"/>
                  </a:rPr>
                  <a:t>х </a:t>
                </a:r>
                <a:r>
                  <a:rPr lang="en-US" altLang="ko-KR" sz="1600" b="1" dirty="0" smtClean="0">
                    <a:latin typeface="+mj-ea"/>
                  </a:rPr>
                  <a:t>11</a:t>
                </a:r>
                <a:r>
                  <a:rPr lang="en-US" altLang="ko-KR" sz="1600" b="1" baseline="30000" dirty="0" smtClean="0">
                    <a:latin typeface="+mj-ea"/>
                  </a:rPr>
                  <a:t>2</a:t>
                </a:r>
                <a:r>
                  <a:rPr lang="en-US" altLang="ko-KR" sz="1600" b="1" dirty="0" smtClean="0">
                    <a:latin typeface="+mj-ea"/>
                  </a:rPr>
                  <a:t> + 4 </a:t>
                </a:r>
                <a:r>
                  <a:rPr lang="az-Cyrl-AZ" altLang="ko-KR" sz="1600" b="1" dirty="0">
                    <a:latin typeface="+mj-ea"/>
                  </a:rPr>
                  <a:t>х </a:t>
                </a:r>
                <a:r>
                  <a:rPr lang="en-US" altLang="ko-KR" sz="1600" b="1" dirty="0" smtClean="0">
                    <a:latin typeface="+mj-ea"/>
                  </a:rPr>
                  <a:t>11</a:t>
                </a:r>
                <a:r>
                  <a:rPr lang="en-US" altLang="ko-KR" sz="1600" b="1" baseline="30000" dirty="0" smtClean="0">
                    <a:latin typeface="+mj-ea"/>
                  </a:rPr>
                  <a:t>1</a:t>
                </a:r>
                <a:r>
                  <a:rPr lang="en-US" altLang="ko-KR" sz="1600" b="1" dirty="0" smtClean="0">
                    <a:latin typeface="+mj-ea"/>
                  </a:rPr>
                  <a:t> + 8 </a:t>
                </a:r>
                <a:r>
                  <a:rPr lang="az-Cyrl-AZ" altLang="ko-KR" sz="1600" b="1" dirty="0">
                    <a:latin typeface="+mj-ea"/>
                  </a:rPr>
                  <a:t>х </a:t>
                </a:r>
                <a:r>
                  <a:rPr lang="en-US" altLang="ko-KR" sz="1600" b="1" dirty="0" smtClean="0">
                    <a:latin typeface="+mj-ea"/>
                  </a:rPr>
                  <a:t>11</a:t>
                </a:r>
                <a:r>
                  <a:rPr lang="en-US" altLang="ko-KR" sz="1600" b="1" baseline="30000" dirty="0" smtClean="0">
                    <a:latin typeface="+mj-ea"/>
                  </a:rPr>
                  <a:t>0 </a:t>
                </a:r>
                <a:r>
                  <a:rPr lang="en-US" altLang="ko-KR" sz="1600" b="1" dirty="0" smtClean="0">
                    <a:latin typeface="+mj-ea"/>
                  </a:rPr>
                  <a:t>= 266373</a:t>
                </a:r>
                <a:r>
                  <a:rPr lang="en-US" altLang="ko-KR" sz="1600" b="1" baseline="30000" dirty="0" smtClean="0">
                    <a:latin typeface="+mj-ea"/>
                  </a:rPr>
                  <a:t> 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키 값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6373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은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주소 공간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0000 ~ 9999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범위의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10,000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개 키 값 범위 기준이고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, 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주소 공간 크기가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7,000</a:t>
                </a:r>
                <a:r>
                  <a:rPr lang="ko-KR" altLang="en-US" sz="1600" dirty="0" smtClean="0">
                    <a:sym typeface="Symbol" panose="05050102010706020507" pitchFamily="18" charset="2"/>
                  </a:rPr>
                  <a:t>이므로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, </a:t>
                </a: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조정 인수 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= 7,000/10,000 = 0.7</a:t>
                </a: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ym typeface="Symbol" panose="05050102010706020507" pitchFamily="18" charset="2"/>
                  </a:rPr>
                  <a:t>그러므로</a:t>
                </a:r>
                <a:r>
                  <a:rPr lang="en-US" altLang="ko-KR" sz="1600" dirty="0" smtClean="0">
                    <a:sym typeface="Symbol" panose="05050102010706020507" pitchFamily="18" charset="2"/>
                  </a:rPr>
                  <a:t>, </a:t>
                </a:r>
                <a:r>
                  <a:rPr lang="ko-KR" altLang="en-US" sz="1600" b="1" dirty="0" smtClean="0">
                    <a:sym typeface="Symbol" panose="05050102010706020507" pitchFamily="18" charset="2"/>
                  </a:rPr>
                  <a:t>실제 레코드 주소 </a:t>
                </a:r>
                <a:r>
                  <a:rPr lang="en-US" altLang="ko-KR" sz="1600" b="1" dirty="0" smtClean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600" dirty="0">
                            <a:latin typeface="Times" panose="02020603060405020304" pitchFamily="18" charset="0"/>
                            <a:sym typeface="Symbol" panose="05050102010706020507" pitchFamily="18" charset="2"/>
                          </a:rPr>
                          <m:t>6373 </m:t>
                        </m:r>
                        <m:r>
                          <m:rPr>
                            <m:nor/>
                          </m:rPr>
                          <a:rPr lang="az-Cyrl-AZ" altLang="ko-KR" sz="1600" dirty="0">
                            <a:latin typeface="+mj-ea"/>
                          </a:rPr>
                          <m:t>х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latin typeface="Times" panose="02020603060405020304" pitchFamily="18" charset="0"/>
                          </a:rPr>
                          <m:t> 0.7</m:t>
                        </m:r>
                      </m:e>
                    </m:d>
                  </m:oMath>
                </a14:m>
                <a:r>
                  <a:rPr lang="en-US" altLang="ko-KR" sz="16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ko-KR" sz="1600" b="1" dirty="0" smtClean="0">
                    <a:latin typeface="+mj-ea"/>
                  </a:rPr>
                  <a:t>= 4661</a:t>
                </a:r>
                <a:endParaRPr lang="en-US" altLang="ko-KR" sz="1600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185" y="1058254"/>
                <a:ext cx="8229600" cy="5262563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해싱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함수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(6)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진수 변환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(radix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conversion)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21</a:t>
            </a:fld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640082" y="4392538"/>
            <a:ext cx="230737" cy="2392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781800" y="4144710"/>
            <a:ext cx="234297" cy="2478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91949" y="3905428"/>
            <a:ext cx="1931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키 자리 수 </a:t>
            </a:r>
            <a:r>
              <a:rPr lang="en-US" altLang="ko-KR" sz="1200" b="1" dirty="0" smtClean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에 맞춰 버림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키 값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ko-KR" altLang="en-US" sz="1600" dirty="0" smtClean="0">
                <a:sym typeface="Symbol" panose="05050102010706020507" pitchFamily="18" charset="2"/>
              </a:rPr>
              <a:t>의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홈 주소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(home address)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홈 </a:t>
            </a:r>
            <a:r>
              <a:rPr lang="ko-KR" altLang="en-US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버킷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(home bucket) </a:t>
            </a:r>
            <a:r>
              <a:rPr lang="en-US" altLang="ko-KR" sz="1600" dirty="0" smtClean="0">
                <a:sym typeface="Symbol" panose="05050102010706020507" pitchFamily="18" charset="2"/>
              </a:rPr>
              <a:t>: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함수가 주어진 레코드 키 값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ko-KR" altLang="en-US" sz="1600" dirty="0" smtClean="0">
                <a:sym typeface="Symbol" panose="05050102010706020507" pitchFamily="18" charset="2"/>
              </a:rPr>
              <a:t>를 변환하여 생성한 주소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함수는 상대적으로 범위가 큰 키 값 공간을 상대적으로 작은 주소 공간으로 사상하기 때문에 충돌</a:t>
            </a:r>
            <a:r>
              <a:rPr lang="en-US" altLang="ko-KR" sz="1600" dirty="0" smtClean="0">
                <a:sym typeface="Symbol" panose="05050102010706020507" pitchFamily="18" charset="2"/>
              </a:rPr>
              <a:t>(collision)</a:t>
            </a:r>
            <a:r>
              <a:rPr lang="ko-KR" altLang="en-US" sz="1600" dirty="0" smtClean="0">
                <a:sym typeface="Symbol" panose="05050102010706020507" pitchFamily="18" charset="2"/>
              </a:rPr>
              <a:t>은 불가피 하며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ko-KR" altLang="en-US" sz="1600" dirty="0" smtClean="0">
                <a:sym typeface="Symbol" panose="05050102010706020507" pitchFamily="18" charset="2"/>
              </a:rPr>
              <a:t>이로 인해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가 발생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Overflow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의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해결 방법 분류</a:t>
            </a:r>
            <a:endParaRPr lang="en-US" altLang="ko-KR" sz="1600" b="1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개방 </a:t>
            </a:r>
            <a:r>
              <a:rPr lang="ko-KR" altLang="en-US" sz="16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주소법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(open addressing)</a:t>
            </a: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된 동거자의 저장 공간을 파일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상대 파일</a:t>
            </a:r>
            <a:r>
              <a:rPr lang="en-US" altLang="ko-KR" sz="1600" dirty="0" smtClean="0">
                <a:sym typeface="Symbol" panose="05050102010706020507" pitchFamily="18" charset="2"/>
              </a:rPr>
              <a:t>) </a:t>
            </a:r>
            <a:r>
              <a:rPr lang="ko-KR" altLang="en-US" sz="1600" dirty="0" smtClean="0">
                <a:sym typeface="Symbol" panose="05050102010706020507" pitchFamily="18" charset="2"/>
              </a:rPr>
              <a:t>내에서 찾아 해결하는 방법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 startAt="2"/>
            </a:pPr>
            <a:r>
              <a:rPr lang="ko-KR" altLang="en-US" sz="16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체인법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(chaining)</a:t>
            </a: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된 동거자의 저장 공간을 파일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상대 파일</a:t>
            </a:r>
            <a:r>
              <a:rPr lang="en-US" altLang="ko-KR" sz="1600" dirty="0" smtClean="0">
                <a:sym typeface="Symbol" panose="05050102010706020507" pitchFamily="18" charset="2"/>
              </a:rPr>
              <a:t>) </a:t>
            </a:r>
            <a:r>
              <a:rPr lang="ko-KR" altLang="en-US" sz="1600" dirty="0" smtClean="0">
                <a:sym typeface="Symbol" panose="05050102010706020507" pitchFamily="18" charset="2"/>
              </a:rPr>
              <a:t>밖에서 찾아 해결하는 방법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독립된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구역을 </a:t>
            </a:r>
            <a:r>
              <a:rPr lang="ko-KR" altLang="en-US" sz="1600" dirty="0">
                <a:sym typeface="Symbol" panose="05050102010706020507" pitchFamily="18" charset="2"/>
              </a:rPr>
              <a:t>할</a:t>
            </a:r>
            <a:r>
              <a:rPr lang="ko-KR" altLang="en-US" sz="1600" dirty="0" smtClean="0">
                <a:sym typeface="Symbol" panose="05050102010706020507" pitchFamily="18" charset="2"/>
              </a:rPr>
              <a:t>당하여 이 구역에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레코드들을 저장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Overflow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의 해결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기법들</a:t>
            </a:r>
            <a:endParaRPr lang="en-US" altLang="ko-KR" sz="1600" b="1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/>
              <a:t>선형 조사</a:t>
            </a:r>
            <a:r>
              <a:rPr lang="en-US" altLang="ko-KR" sz="1600" dirty="0"/>
              <a:t>(linear probing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독립 </a:t>
            </a:r>
            <a:r>
              <a:rPr lang="ko-KR" altLang="en-US" sz="1600" dirty="0" err="1"/>
              <a:t>오버플로</a:t>
            </a:r>
            <a:r>
              <a:rPr lang="ko-KR" altLang="en-US" sz="1600" dirty="0"/>
              <a:t> 구역</a:t>
            </a:r>
            <a:r>
              <a:rPr lang="en-US" altLang="ko-KR" sz="1600" dirty="0"/>
              <a:t>(separate overflow area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이중 </a:t>
            </a:r>
            <a:r>
              <a:rPr lang="ko-KR" altLang="en-US" sz="1600" dirty="0" err="1"/>
              <a:t>해싱</a:t>
            </a:r>
            <a:r>
              <a:rPr lang="en-US" altLang="ko-KR" sz="1600" dirty="0"/>
              <a:t>(double hashing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동거자 </a:t>
            </a:r>
            <a:r>
              <a:rPr lang="ko-KR" altLang="en-US" sz="1600" dirty="0"/>
              <a:t>체인</a:t>
            </a:r>
            <a:r>
              <a:rPr lang="en-US" altLang="ko-KR" sz="1600" dirty="0"/>
              <a:t>(synonym chaining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버킷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체인</a:t>
            </a:r>
            <a:r>
              <a:rPr lang="en-US" altLang="ko-KR" sz="1600" dirty="0"/>
              <a:t>(bucket chaining</a:t>
            </a:r>
            <a:r>
              <a:rPr lang="en-US" altLang="ko-KR" sz="1600" dirty="0" smtClean="0"/>
              <a:t>)</a:t>
            </a:r>
            <a:endParaRPr lang="en-US" altLang="ko-KR" sz="1600" dirty="0">
              <a:cs typeface="Times New Roman" panose="02020603050405020304" pitchFamily="18" charset="0"/>
            </a:endParaRPr>
          </a:p>
          <a:p>
            <a:pPr marL="838200" lvl="1" indent="-381000">
              <a:buFontTx/>
              <a:buNone/>
              <a:defRPr/>
            </a:pPr>
            <a:r>
              <a:rPr lang="ko-KR" altLang="ko-KR" sz="1600" dirty="0">
                <a:latin typeface="굴림" panose="020B0600000101010101" pitchFamily="50" charset="-127"/>
                <a:cs typeface="Times New Roman" panose="02020603050405020304" pitchFamily="18" charset="0"/>
              </a:rPr>
              <a:t>※</a:t>
            </a:r>
            <a:r>
              <a:rPr lang="en-US" altLang="ko-KR" sz="1600" dirty="0">
                <a:latin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cs typeface="Times New Roman" panose="02020603050405020304" pitchFamily="18" charset="0"/>
              </a:rPr>
              <a:t>이하</a:t>
            </a:r>
            <a:r>
              <a:rPr lang="en-US" altLang="ko-KR" sz="1600" dirty="0">
                <a:latin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cs typeface="Times New Roman" panose="02020603050405020304" pitchFamily="18" charset="0"/>
              </a:rPr>
              <a:t>버킷</a:t>
            </a:r>
            <a:r>
              <a:rPr lang="ko-KR" altLang="en-US" sz="1600" dirty="0">
                <a:latin typeface="굴림" panose="020B0600000101010101" pitchFamily="50" charset="-127"/>
                <a:cs typeface="Times New Roman" panose="02020603050405020304" pitchFamily="18" charset="0"/>
              </a:rPr>
              <a:t> 크기 </a:t>
            </a:r>
            <a:r>
              <a:rPr lang="en-US" altLang="ko-KR" sz="1600" dirty="0">
                <a:latin typeface="굴림" panose="020B0600000101010101" pitchFamily="50" charset="-127"/>
                <a:cs typeface="Times New Roman" panose="02020603050405020304" pitchFamily="18" charset="0"/>
              </a:rPr>
              <a:t>= 1</a:t>
            </a:r>
            <a:r>
              <a:rPr lang="ko-KR" altLang="en-US" sz="1600" dirty="0">
                <a:latin typeface="굴림" panose="020B0600000101010101" pitchFamily="50" charset="-127"/>
                <a:cs typeface="Times New Roman" panose="02020603050405020304" pitchFamily="18" charset="0"/>
              </a:rPr>
              <a:t>로 가정</a:t>
            </a:r>
            <a:endParaRPr lang="ko-KR" altLang="ko-KR" sz="1600" dirty="0">
              <a:latin typeface="굴림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Overflow </a:t>
            </a:r>
            <a:r>
              <a:rPr lang="ko-KR" altLang="en-US" sz="1400" b="1" dirty="0" smtClean="0">
                <a:latin typeface="+mj-ea"/>
                <a:ea typeface="+mj-ea"/>
              </a:rPr>
              <a:t>개</a:t>
            </a:r>
            <a:r>
              <a:rPr lang="ko-KR" altLang="en-US" sz="1400" b="1" dirty="0">
                <a:latin typeface="+mj-ea"/>
                <a:ea typeface="+mj-ea"/>
              </a:rPr>
              <a:t>요</a:t>
            </a:r>
            <a:endParaRPr lang="ko-KR" altLang="en-US" sz="1400" b="1" i="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22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홈 주소에서부터 차례로 조사하여 가장 가까운 빈 공간을 찾는 방법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해당 주소가 공백인지 아닌지 판별을 위해 </a:t>
            </a:r>
            <a:r>
              <a:rPr lang="en-US" altLang="ko-KR" sz="1600" dirty="0" smtClean="0">
                <a:sym typeface="Symbol" panose="05050102010706020507" pitchFamily="18" charset="2"/>
              </a:rPr>
              <a:t>flag </a:t>
            </a:r>
            <a:r>
              <a:rPr lang="ko-KR" altLang="en-US" sz="1600" dirty="0" smtClean="0">
                <a:sym typeface="Symbol" panose="05050102010706020507" pitchFamily="18" charset="2"/>
              </a:rPr>
              <a:t>사용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선형 조사 기법을 이용한 연산들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+mj-lt"/>
              <a:buAutoNum type="arabicPeriod"/>
              <a:tabLst>
                <a:tab pos="444500" algn="l"/>
              </a:tabLst>
            </a:pP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레코드 삽입 연산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알고리즘</a:t>
            </a:r>
            <a:r>
              <a:rPr lang="en-US" altLang="ko-KR" sz="1600" dirty="0" smtClean="0">
                <a:sym typeface="Symbol" panose="05050102010706020507" pitchFamily="18" charset="2"/>
              </a:rPr>
              <a:t>) (step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= 1</a:t>
            </a:r>
            <a:r>
              <a:rPr lang="ko-KR" altLang="en-US" sz="1600" dirty="0" smtClean="0">
                <a:sym typeface="Symbol" panose="05050102010706020507" pitchFamily="18" charset="2"/>
              </a:rPr>
              <a:t>인 경우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8.3.1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선형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조사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23</a:t>
            </a:fld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48791" y="3244387"/>
            <a:ext cx="70603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insertLinear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)  </a:t>
            </a:r>
          </a:p>
          <a:p>
            <a:r>
              <a:rPr lang="ko-KR" altLang="en-US" sz="1400" dirty="0"/>
              <a:t>     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 ←  </a:t>
            </a:r>
            <a:r>
              <a:rPr lang="ko-KR" altLang="en-US" sz="1400" dirty="0" err="1"/>
              <a:t>h</a:t>
            </a:r>
            <a:r>
              <a:rPr lang="ko-KR" altLang="en-US" sz="1400" dirty="0"/>
              <a:t>(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); </a:t>
            </a:r>
          </a:p>
          <a:p>
            <a:r>
              <a:rPr lang="ko-KR" altLang="en-US" sz="1400" dirty="0"/>
              <a:t>     </a:t>
            </a:r>
            <a:r>
              <a:rPr lang="ko-KR" altLang="en-US" sz="1400" dirty="0" err="1"/>
              <a:t>home-addr</a:t>
            </a:r>
            <a:r>
              <a:rPr lang="ko-KR" altLang="en-US" sz="1400" dirty="0"/>
              <a:t> ←  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; </a:t>
            </a:r>
          </a:p>
          <a:p>
            <a:r>
              <a:rPr lang="ko-KR" altLang="en-US" sz="1400" dirty="0"/>
              <a:t>     </a:t>
            </a:r>
            <a:r>
              <a:rPr lang="ko-KR" altLang="en-US" sz="1400" dirty="0" err="1">
                <a:solidFill>
                  <a:srgbClr val="0000FF"/>
                </a:solidFill>
              </a:rPr>
              <a:t>while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full</a:t>
            </a:r>
            <a:r>
              <a:rPr lang="ko-KR" altLang="en-US" sz="1400" dirty="0"/>
              <a:t>) </a:t>
            </a:r>
            <a:r>
              <a:rPr lang="ko-KR" altLang="en-US" sz="1400" dirty="0" err="1">
                <a:solidFill>
                  <a:srgbClr val="0000FF"/>
                </a:solidFill>
              </a:rPr>
              <a:t>do</a:t>
            </a:r>
            <a:r>
              <a:rPr lang="ko-KR" altLang="en-US" sz="1400" dirty="0"/>
              <a:t> { </a:t>
            </a:r>
            <a:r>
              <a:rPr lang="ko-KR" altLang="en-US" sz="1400" dirty="0" smtClean="0"/>
              <a:t>           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빈 공간을 찾는 </a:t>
            </a:r>
            <a:r>
              <a:rPr lang="ko-KR" altLang="en-US" sz="1400" dirty="0" smtClean="0"/>
              <a:t>루프</a:t>
            </a:r>
            <a:r>
              <a:rPr lang="en-US" altLang="ko-KR" sz="1400" dirty="0" smtClean="0"/>
              <a:t>. Flag</a:t>
            </a:r>
            <a:r>
              <a:rPr lang="ko-KR" altLang="en-US" sz="1400" dirty="0" smtClean="0"/>
              <a:t>를 조사하여 </a:t>
            </a:r>
            <a:r>
              <a:rPr lang="en-US" altLang="ko-KR" sz="1400" dirty="0" smtClean="0"/>
              <a:t>full</a:t>
            </a:r>
            <a:r>
              <a:rPr lang="ko-KR" altLang="en-US" sz="1400" dirty="0" smtClean="0"/>
              <a:t>인지 체크</a:t>
            </a:r>
            <a:endParaRPr lang="ko-KR" altLang="en-US" sz="1400" dirty="0"/>
          </a:p>
          <a:p>
            <a:r>
              <a:rPr lang="ko-KR" altLang="en-US" sz="1400" dirty="0"/>
              <a:t>        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 ←  (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 + 1) </a:t>
            </a:r>
            <a:r>
              <a:rPr lang="ko-KR" altLang="en-US" sz="1400" dirty="0" err="1"/>
              <a:t>mod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</a:t>
            </a:r>
            <a:r>
              <a:rPr lang="ko-KR" altLang="en-US" sz="1400" dirty="0"/>
              <a:t>; 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홈 주소가 차 있으면 바로 다음 홈 </a:t>
            </a:r>
            <a:r>
              <a:rPr lang="ko-KR" altLang="en-US" sz="1400" dirty="0" err="1" smtClean="0"/>
              <a:t>버킷을</a:t>
            </a:r>
            <a:r>
              <a:rPr lang="ko-KR" altLang="en-US" sz="1400" dirty="0" smtClean="0"/>
              <a:t> 조사</a:t>
            </a:r>
            <a:endParaRPr lang="ko-KR" altLang="en-US" sz="1400" dirty="0"/>
          </a:p>
          <a:p>
            <a:r>
              <a:rPr lang="ko-KR" altLang="en-US" sz="1400" dirty="0"/>
              <a:t>        </a:t>
            </a:r>
            <a:r>
              <a:rPr lang="ko-KR" altLang="en-US" sz="1400" dirty="0" err="1">
                <a:solidFill>
                  <a:srgbClr val="0000FF"/>
                </a:solidFill>
              </a:rPr>
              <a:t>if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home-addr</a:t>
            </a:r>
            <a:r>
              <a:rPr lang="ko-KR" altLang="en-US" sz="1400" dirty="0"/>
              <a:t> ) { </a:t>
            </a:r>
            <a:r>
              <a:rPr lang="ko-KR" altLang="en-US" sz="1400" dirty="0" smtClean="0"/>
              <a:t>       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원래 주소로 한바퀴 돈 경우 파일이 모두 찬 경우임</a:t>
            </a:r>
            <a:endParaRPr lang="ko-KR" altLang="en-US" sz="1400" dirty="0"/>
          </a:p>
          <a:p>
            <a:r>
              <a:rPr lang="ko-KR" altLang="en-US" sz="1400" dirty="0"/>
              <a:t>           </a:t>
            </a:r>
            <a:r>
              <a:rPr lang="ko-KR" altLang="en-US" sz="1400" dirty="0" err="1">
                <a:solidFill>
                  <a:srgbClr val="0000FF"/>
                </a:solidFill>
              </a:rPr>
              <a:t>print</a:t>
            </a:r>
            <a:r>
              <a:rPr lang="ko-KR" altLang="en-US" sz="1400" dirty="0"/>
              <a:t> ("</a:t>
            </a:r>
            <a:r>
              <a:rPr lang="ko-KR" altLang="en-US" sz="1400" dirty="0" err="1"/>
              <a:t>file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completely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full</a:t>
            </a:r>
            <a:r>
              <a:rPr lang="ko-KR" altLang="en-US" sz="1400" dirty="0"/>
              <a:t>"); </a:t>
            </a:r>
          </a:p>
          <a:p>
            <a:r>
              <a:rPr lang="ko-KR" altLang="en-US" sz="1400" dirty="0"/>
              <a:t>           </a:t>
            </a:r>
            <a:r>
              <a:rPr lang="ko-KR" altLang="en-US" sz="1400" dirty="0" err="1">
                <a:solidFill>
                  <a:srgbClr val="0000FF"/>
                </a:solidFill>
              </a:rPr>
              <a:t>return</a:t>
            </a:r>
            <a:r>
              <a:rPr lang="ko-KR" altLang="en-US" sz="1400" dirty="0"/>
              <a:t>; </a:t>
            </a:r>
          </a:p>
          <a:p>
            <a:r>
              <a:rPr lang="ko-KR" altLang="en-US" sz="1400" dirty="0"/>
              <a:t>        } </a:t>
            </a:r>
          </a:p>
          <a:p>
            <a:r>
              <a:rPr lang="ko-KR" altLang="en-US" sz="1400" dirty="0"/>
              <a:t>     } </a:t>
            </a:r>
          </a:p>
          <a:p>
            <a:r>
              <a:rPr lang="ko-KR" altLang="en-US" sz="1400" dirty="0"/>
              <a:t>     </a:t>
            </a:r>
            <a:r>
              <a:rPr lang="ko-KR" altLang="en-US" sz="1400" dirty="0" err="1"/>
              <a:t>insert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; </a:t>
            </a:r>
          </a:p>
          <a:p>
            <a:r>
              <a:rPr lang="ko-KR" altLang="en-US" sz="1400" dirty="0"/>
              <a:t>     </a:t>
            </a:r>
            <a:r>
              <a:rPr lang="ko-KR" altLang="en-US" sz="1400" dirty="0" err="1"/>
              <a:t>set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addr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full</a:t>
            </a:r>
            <a:r>
              <a:rPr lang="ko-KR" altLang="en-US" sz="1400" dirty="0"/>
              <a:t>; </a:t>
            </a:r>
            <a:r>
              <a:rPr lang="ko-KR" altLang="en-US" sz="1400" dirty="0" smtClean="0"/>
              <a:t>                     </a:t>
            </a:r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addr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홈 </a:t>
            </a:r>
            <a:r>
              <a:rPr lang="ko-KR" altLang="en-US" sz="1400" dirty="0" err="1" smtClean="0"/>
              <a:t>버킷이</a:t>
            </a:r>
            <a:r>
              <a:rPr lang="ko-KR" altLang="en-US" sz="1400" dirty="0" smtClean="0"/>
              <a:t> 차 있음을 나타내도록 </a:t>
            </a:r>
            <a:r>
              <a:rPr lang="en-US" altLang="ko-KR" sz="1400" dirty="0" smtClean="0"/>
              <a:t>flag </a:t>
            </a:r>
            <a:r>
              <a:rPr lang="ko-KR" altLang="en-US" sz="1400" dirty="0" smtClean="0"/>
              <a:t>표시</a:t>
            </a:r>
            <a:r>
              <a:rPr lang="en-US" altLang="ko-KR" sz="1400" dirty="0" smtClean="0"/>
              <a:t> </a:t>
            </a:r>
            <a:endParaRPr lang="ko-KR" altLang="en-US" sz="1400" dirty="0"/>
          </a:p>
          <a:p>
            <a:r>
              <a:rPr lang="ko-KR" altLang="en-US" sz="1400" dirty="0" err="1">
                <a:solidFill>
                  <a:srgbClr val="0000FF"/>
                </a:solidFill>
              </a:rPr>
              <a:t>end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insertLinear</a:t>
            </a:r>
            <a:r>
              <a:rPr lang="ko-KR" altLang="en-US" sz="1400" dirty="0"/>
              <a:t>() </a:t>
            </a:r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선형 조사 기법을 이용한 연산들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계속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marL="522287" indent="-342900">
              <a:spcBef>
                <a:spcPct val="50000"/>
              </a:spcBef>
              <a:buFont typeface="+mj-lt"/>
              <a:buAutoNum type="arabicPeriod" startAt="2"/>
              <a:tabLst>
                <a:tab pos="444500" algn="l"/>
              </a:tabLst>
            </a:pP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레코드 검색 연산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717550" indent="-358775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레코드 삽입 방법과 같은 선형 조사법 이용하여 홈 주소의 레코드 키 값과 탐색 키 값이 같은지를 비교하여 목표 레코드를 검색</a:t>
            </a:r>
            <a:r>
              <a:rPr lang="en-US" altLang="ko-KR" sz="1600" dirty="0" smtClean="0">
                <a:sym typeface="Symbol" panose="05050102010706020507" pitchFamily="18" charset="2"/>
              </a:rPr>
              <a:t>. </a:t>
            </a:r>
            <a:r>
              <a:rPr lang="ko-KR" altLang="en-US" sz="1600" dirty="0" smtClean="0">
                <a:sym typeface="Symbol" panose="05050102010706020507" pitchFamily="18" charset="2"/>
              </a:rPr>
              <a:t>두 </a:t>
            </a:r>
            <a:r>
              <a:rPr lang="ko-KR" altLang="en-US" sz="1600" dirty="0" smtClean="0">
                <a:sym typeface="Symbol" panose="05050102010706020507" pitchFamily="18" charset="2"/>
              </a:rPr>
              <a:t>키이 </a:t>
            </a:r>
            <a:r>
              <a:rPr lang="ko-KR" altLang="en-US" sz="1600" dirty="0" smtClean="0">
                <a:sym typeface="Symbol" panose="05050102010706020507" pitchFamily="18" charset="2"/>
              </a:rPr>
              <a:t>동일하면 해당 레코드가 목표 레코드임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717550" indent="-358775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b="1" dirty="0" smtClean="0">
                <a:sym typeface="Symbol" panose="05050102010706020507" pitchFamily="18" charset="2"/>
              </a:rPr>
              <a:t>빈 공간이 나타나거나 한 바퀴 돌아서 처음 홈 주소에 이르게 되면 목표 레코드는 존재하는 것이 아님</a:t>
            </a:r>
            <a:endParaRPr lang="en-US" altLang="ko-KR" sz="1600" b="1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spcBef>
                <a:spcPct val="50000"/>
              </a:spcBef>
              <a:buFont typeface="+mj-lt"/>
              <a:buAutoNum type="arabicPeriod" startAt="3"/>
              <a:tabLst>
                <a:tab pos="444500" algn="l"/>
              </a:tabLst>
            </a:pP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레코드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삭제 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연산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717550" indent="-358775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삭제할 레코드 검색 및 삭제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717550" indent="-358775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레코드 </a:t>
            </a:r>
            <a:r>
              <a:rPr lang="ko-KR" altLang="en-US" sz="1600" dirty="0" smtClean="0">
                <a:sym typeface="Symbol" panose="05050102010706020507" pitchFamily="18" charset="2"/>
              </a:rPr>
              <a:t>삭제 후 생긴 빈 공간으로 인해 레코드 검색 시  선형 조사가 단절될 수 있음</a:t>
            </a:r>
            <a:r>
              <a:rPr lang="en-US" altLang="ko-KR" sz="1600" dirty="0" smtClean="0">
                <a:sym typeface="Symbol" panose="05050102010706020507" pitchFamily="18" charset="2"/>
              </a:rPr>
              <a:t>. </a:t>
            </a:r>
            <a:r>
              <a:rPr lang="ko-KR" altLang="en-US" sz="1600" dirty="0" smtClean="0">
                <a:sym typeface="Symbol" panose="05050102010706020507" pitchFamily="18" charset="2"/>
              </a:rPr>
              <a:t>이를 막기 위해 레코드가 삭제되면 그 자리에 삭제 표시</a:t>
            </a:r>
            <a:r>
              <a:rPr lang="en-US" altLang="ko-KR" sz="1600" dirty="0" smtClean="0">
                <a:sym typeface="Symbol" panose="05050102010706020507" pitchFamily="18" charset="2"/>
              </a:rPr>
              <a:t>(tombstone)</a:t>
            </a:r>
            <a:r>
              <a:rPr lang="ko-KR" altLang="en-US" sz="1600" dirty="0" smtClean="0">
                <a:sym typeface="Symbol" panose="05050102010706020507" pitchFamily="18" charset="2"/>
              </a:rPr>
              <a:t>를 해서 선형 조사 단절없이 다음 주소를 탐색할 수 있도록 해야 함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358775"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644525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8.3.1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선형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조사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24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선형 조사 방법의 단점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5137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b="1" dirty="0" smtClean="0">
                <a:sym typeface="Symbol" panose="05050102010706020507" pitchFamily="18" charset="2"/>
              </a:rPr>
              <a:t>환치</a:t>
            </a:r>
            <a:r>
              <a:rPr lang="en-US" altLang="ko-KR" sz="1600" b="1" dirty="0" smtClean="0">
                <a:sym typeface="Symbol" panose="05050102010706020507" pitchFamily="18" charset="2"/>
              </a:rPr>
              <a:t>(displacement) </a:t>
            </a:r>
            <a:r>
              <a:rPr lang="en-US" altLang="ko-KR" sz="1600" dirty="0" smtClean="0">
                <a:sym typeface="Symbol" panose="05050102010706020507" pitchFamily="18" charset="2"/>
              </a:rPr>
              <a:t>: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레코드가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자기 홈 주소를 동거자가 아닌 레코드가 차지함으로써 다른 레코드의 홈 주소에 저장되는 것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7302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환치는 또 다른 환치를 유발시켜 그 수가 급증 됨</a:t>
            </a:r>
            <a:r>
              <a:rPr lang="en-US" altLang="ko-KR" sz="1600" dirty="0" smtClean="0">
                <a:sym typeface="Symbol" panose="05050102010706020507" pitchFamily="18" charset="2"/>
              </a:rPr>
              <a:t>. </a:t>
            </a:r>
            <a:r>
              <a:rPr lang="ko-KR" altLang="en-US" sz="1600" dirty="0" smtClean="0">
                <a:sym typeface="Symbol" panose="05050102010706020507" pitchFamily="18" charset="2"/>
              </a:rPr>
              <a:t>이 경우 레코드가 홈 주소로부터 </a:t>
            </a:r>
            <a:r>
              <a:rPr lang="ko-KR" altLang="en-US" sz="1600" dirty="0" smtClean="0">
                <a:sym typeface="Symbol" panose="05050102010706020507" pitchFamily="18" charset="2"/>
              </a:rPr>
              <a:t>멀리 </a:t>
            </a:r>
            <a:r>
              <a:rPr lang="ko-KR" altLang="en-US" sz="1600" dirty="0" smtClean="0">
                <a:sym typeface="Symbol" panose="05050102010706020507" pitchFamily="18" charset="2"/>
              </a:rPr>
              <a:t>떨어져 있어 레코드 검색이나 삽입 시 연산 시간이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길어짐</a:t>
            </a:r>
            <a:r>
              <a:rPr lang="en-US" altLang="ko-KR" sz="1600" dirty="0" smtClean="0">
                <a:sym typeface="Symbol" panose="05050102010706020507" pitchFamily="18" charset="2"/>
              </a:rPr>
              <a:t>(∵ </a:t>
            </a:r>
            <a:r>
              <a:rPr lang="ko-KR" altLang="en-US" sz="1600" dirty="0" smtClean="0">
                <a:sym typeface="Symbol" panose="05050102010706020507" pitchFamily="18" charset="2"/>
              </a:rPr>
              <a:t>탐색해야 </a:t>
            </a:r>
            <a:r>
              <a:rPr lang="ko-KR" altLang="en-US" sz="1600" dirty="0">
                <a:sym typeface="Symbol" panose="05050102010706020507" pitchFamily="18" charset="2"/>
              </a:rPr>
              <a:t>할 주소 수가 증가하여</a:t>
            </a:r>
            <a:r>
              <a:rPr lang="en-US" altLang="ko-KR" sz="1600" dirty="0">
                <a:sym typeface="Symbol" panose="05050102010706020507" pitchFamily="18" charset="2"/>
              </a:rPr>
              <a:t>)</a:t>
            </a:r>
            <a:r>
              <a:rPr lang="ko-KR" altLang="en-US" sz="1600" dirty="0">
                <a:sym typeface="Symbol" panose="05050102010706020507" pitchFamily="18" charset="2"/>
              </a:rPr>
              <a:t> 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465137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파일의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적재율이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높아질수록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레코드가 파일에 없음을 판단하기 위해 조사해야 할 주소 수가 많아지게 됨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적절한 파일의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적재율</a:t>
            </a:r>
            <a:r>
              <a:rPr lang="ko-KR" altLang="en-US" sz="1600" dirty="0" smtClean="0">
                <a:sym typeface="Symbol" panose="05050102010706020507" pitchFamily="18" charset="2"/>
              </a:rPr>
              <a:t> 선정과 유지가 중요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465137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환치 문제 해결 대응책 </a:t>
            </a:r>
            <a:r>
              <a:rPr lang="en-US" altLang="ko-KR" sz="1600" dirty="0" smtClean="0">
                <a:sym typeface="Symbol" panose="05050102010706020507" pitchFamily="18" charset="2"/>
              </a:rPr>
              <a:t>: 2-</a:t>
            </a:r>
            <a:r>
              <a:rPr lang="ko-KR" altLang="en-US" sz="1600" dirty="0" smtClean="0">
                <a:sym typeface="Symbol" panose="05050102010706020507" pitchFamily="18" charset="2"/>
              </a:rPr>
              <a:t>패스 해시 파일 생성</a:t>
            </a:r>
            <a:r>
              <a:rPr lang="en-US" altLang="ko-KR" sz="1600" dirty="0" smtClean="0">
                <a:sym typeface="Symbol" panose="05050102010706020507" pitchFamily="18" charset="2"/>
              </a:rPr>
              <a:t>(two-pass hash file creation)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8.3.1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선형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조사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25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sym typeface="Symbol" panose="05050102010706020507" pitchFamily="18" charset="2"/>
              </a:rPr>
              <a:t>2-</a:t>
            </a:r>
            <a:r>
              <a:rPr lang="ko-KR" altLang="en-US" sz="1600" b="1" dirty="0">
                <a:sym typeface="Symbol" panose="05050102010706020507" pitchFamily="18" charset="2"/>
              </a:rPr>
              <a:t>패스 해시 파일 생성</a:t>
            </a:r>
            <a:r>
              <a:rPr lang="en-US" altLang="ko-KR" sz="1600" b="1" dirty="0">
                <a:sym typeface="Symbol" panose="05050102010706020507" pitchFamily="18" charset="2"/>
              </a:rPr>
              <a:t>(two-pass hash file creation)</a:t>
            </a:r>
          </a:p>
          <a:p>
            <a:pPr marL="538163" lvl="1" indent="-358775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marL="717550" lvl="1" indent="-358775">
              <a:buFontTx/>
              <a:buAutoNum type="arabicPeriod"/>
              <a:defRPr/>
            </a:pPr>
            <a:r>
              <a:rPr lang="ko-KR" altLang="en-US" sz="1600" dirty="0" smtClean="0"/>
              <a:t>첫 </a:t>
            </a:r>
            <a:r>
              <a:rPr lang="ko-KR" altLang="en-US" sz="1600" dirty="0"/>
              <a:t>번째 패스 </a:t>
            </a:r>
          </a:p>
          <a:p>
            <a:pPr marL="896938" lvl="2" indent="-358775">
              <a:defRPr/>
            </a:pPr>
            <a:r>
              <a:rPr lang="ko-KR" altLang="en-US" sz="1600" dirty="0"/>
              <a:t>모든 레코드를 해시 함수를 통해 홈 주소에 저장 </a:t>
            </a:r>
            <a:endParaRPr lang="en-US" altLang="ko-KR" sz="1600" dirty="0" smtClean="0"/>
          </a:p>
          <a:p>
            <a:pPr marL="896938" lvl="2" indent="-358775">
              <a:defRPr/>
            </a:pPr>
            <a:r>
              <a:rPr lang="en-US" altLang="ko-KR" sz="1600" dirty="0" smtClean="0"/>
              <a:t>Overflow</a:t>
            </a:r>
            <a:r>
              <a:rPr lang="ko-KR" altLang="en-US" sz="1600" dirty="0" smtClean="0"/>
              <a:t>된 </a:t>
            </a:r>
            <a:r>
              <a:rPr lang="ko-KR" altLang="en-US" sz="1600" dirty="0"/>
              <a:t>동거자들은 바로 저장하지 않고  </a:t>
            </a:r>
            <a:r>
              <a:rPr lang="ko-KR" altLang="en-US" sz="1600" dirty="0" smtClean="0"/>
              <a:t>별도로 임시 </a:t>
            </a:r>
            <a:r>
              <a:rPr lang="ko-KR" altLang="en-US" sz="1600" dirty="0"/>
              <a:t>화일에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538163" lvl="2" indent="0">
              <a:buNone/>
              <a:defRPr/>
            </a:pP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marL="717550" lvl="1" indent="-358775">
              <a:buFontTx/>
              <a:buAutoNum type="arabicPeriod"/>
              <a:tabLst>
                <a:tab pos="717550" algn="l"/>
              </a:tabLst>
              <a:defRPr/>
            </a:pPr>
            <a:r>
              <a:rPr lang="ko-KR" altLang="en-US" sz="1600" dirty="0"/>
              <a:t>두 번째 패스</a:t>
            </a:r>
          </a:p>
          <a:p>
            <a:pPr marL="896938" lvl="2" indent="-358775">
              <a:defRPr/>
            </a:pPr>
            <a:r>
              <a:rPr lang="ko-KR" altLang="en-US" sz="1600" dirty="0"/>
              <a:t>첫 번째 패스가 모두 끝나면 임시 화일에 저장해 둔 </a:t>
            </a:r>
            <a:r>
              <a:rPr lang="en-US" altLang="ko-KR" sz="1600" dirty="0" smtClean="0"/>
              <a:t>overflow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동거자들을 선형 조사를 </a:t>
            </a:r>
            <a:r>
              <a:rPr lang="ko-KR" altLang="en-US" sz="1600" dirty="0" smtClean="0"/>
              <a:t>이용하여 </a:t>
            </a:r>
            <a:r>
              <a:rPr lang="ko-KR" altLang="en-US" sz="1600" dirty="0"/>
              <a:t>전부 적재 </a:t>
            </a:r>
          </a:p>
          <a:p>
            <a:pPr marL="1295400" lvl="2" indent="-381000">
              <a:defRPr/>
            </a:pPr>
            <a:endParaRPr lang="ko-KR" altLang="en-US" sz="1600" dirty="0"/>
          </a:p>
          <a:p>
            <a:pPr marL="538163" lvl="1" indent="-358775">
              <a:defRPr/>
            </a:pPr>
            <a:r>
              <a:rPr lang="en-US" altLang="ko-KR" sz="1600" dirty="0"/>
              <a:t>1-</a:t>
            </a:r>
            <a:r>
              <a:rPr lang="ko-KR" altLang="en-US" sz="1600" dirty="0"/>
              <a:t>패스 화일 생성에 비해 훨씬 많은 레코드들이 원래의 자기 홈 주소에 저장됨</a:t>
            </a:r>
          </a:p>
          <a:p>
            <a:pPr marL="538163" lvl="1" indent="-358775">
              <a:defRPr/>
            </a:pPr>
            <a:r>
              <a:rPr lang="ko-KR" altLang="en-US" sz="1600" dirty="0"/>
              <a:t>화일을 생성하기 전에 레코드 키 값들을 미리 알면 효율적</a:t>
            </a:r>
          </a:p>
          <a:p>
            <a:pPr marL="538163" lvl="1" indent="-358775">
              <a:defRPr/>
            </a:pPr>
            <a:r>
              <a:rPr lang="ko-KR" altLang="en-US" sz="1600" dirty="0"/>
              <a:t>화일이 생성된 뒤에 레코드들이 추가될 때는 환치 발생 가능성이 있음</a:t>
            </a:r>
          </a:p>
          <a:p>
            <a:pPr marL="465137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8.3.1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선형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조사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26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01203665"/>
              </p:ext>
            </p:extLst>
          </p:nvPr>
        </p:nvGraphicFramePr>
        <p:xfrm>
          <a:off x="3974430" y="2715662"/>
          <a:ext cx="5335206" cy="317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프레젠테이션" r:id="rId4" imgW="4554071" imgH="2709695" progId="PowerPoint.Show.8">
                  <p:embed/>
                </p:oleObj>
              </mc:Choice>
              <mc:Fallback>
                <p:oleObj name="프레젠테이션" r:id="rId4" imgW="4554071" imgH="2709695" progId="PowerPoint.Show.8">
                  <p:embed/>
                  <p:pic>
                    <p:nvPicPr>
                      <p:cNvPr id="368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430" y="2715662"/>
                        <a:ext cx="5335206" cy="317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상대 파일에서 환치 문제를 예방하고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된 동거자를 처리할 수 잇는 방법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별개의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구역을 할당하여 홈 주소에서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된 모든 동거자들을 순차적으로 저장하는 방법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Symbol" panose="05050102010706020507" pitchFamily="18" charset="2"/>
              </a:rPr>
              <a:t>장점 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 defTabSz="922338">
              <a:spcBef>
                <a:spcPct val="50000"/>
              </a:spcBef>
              <a:buFont typeface="Times New Roman" panose="02020603050405020304" pitchFamily="18" charset="0"/>
              <a:buChar char="‒"/>
              <a:tabLst>
                <a:tab pos="6546850" algn="l"/>
              </a:tabLst>
            </a:pPr>
            <a:r>
              <a:rPr lang="ko-KR" altLang="en-US" sz="1400" dirty="0" smtClean="0">
                <a:sym typeface="Symbol" panose="05050102010706020507" pitchFamily="18" charset="2"/>
              </a:rPr>
              <a:t>동거자가 </a:t>
            </a:r>
            <a:r>
              <a:rPr lang="ko-KR" altLang="en-US" sz="1400" dirty="0">
                <a:sym typeface="Symbol" panose="05050102010706020507" pitchFamily="18" charset="2"/>
              </a:rPr>
              <a:t>없는 레코드는 한 번의 홈 </a:t>
            </a:r>
            <a:r>
              <a:rPr lang="ko-KR" altLang="en-US" sz="1400" dirty="0" smtClean="0">
                <a:sym typeface="Symbol" panose="05050102010706020507" pitchFamily="18" charset="2"/>
              </a:rPr>
              <a:t>주소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7" defTabSz="922338">
              <a:spcBef>
                <a:spcPct val="50000"/>
              </a:spcBef>
              <a:buNone/>
              <a:tabLst>
                <a:tab pos="6546850" algn="l"/>
              </a:tabLst>
            </a:pP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   </a:t>
            </a:r>
            <a:r>
              <a:rPr lang="ko-KR" altLang="en-US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>
                <a:sym typeface="Symbol" panose="05050102010706020507" pitchFamily="18" charset="2"/>
              </a:rPr>
              <a:t>접근만으로 레코드 검색 </a:t>
            </a:r>
            <a:r>
              <a:rPr lang="ko-KR" altLang="en-US" sz="1400" dirty="0" smtClean="0">
                <a:sym typeface="Symbol" panose="05050102010706020507" pitchFamily="18" charset="2"/>
              </a:rPr>
              <a:t>가능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smtClean="0">
                <a:sym typeface="Symbol" panose="05050102010706020507" pitchFamily="18" charset="2"/>
              </a:rPr>
              <a:t>환치 문제가 없고 </a:t>
            </a:r>
            <a:r>
              <a:rPr lang="en-US" altLang="ko-KR" sz="1400" dirty="0" smtClean="0">
                <a:sym typeface="Symbol" panose="05050102010706020507" pitchFamily="18" charset="2"/>
              </a:rPr>
              <a:t>1-</a:t>
            </a:r>
            <a:r>
              <a:rPr lang="ko-KR" altLang="en-US" sz="1400" dirty="0" smtClean="0">
                <a:sym typeface="Symbol" panose="05050102010706020507" pitchFamily="18" charset="2"/>
              </a:rPr>
              <a:t>패스로 상대 파일 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    </a:t>
            </a:r>
            <a:r>
              <a:rPr lang="ko-KR" altLang="en-US" sz="1400" dirty="0" smtClean="0">
                <a:sym typeface="Symbol" panose="05050102010706020507" pitchFamily="18" charset="2"/>
              </a:rPr>
              <a:t>생성 가능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단점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5137" indent="-285750">
              <a:spcBef>
                <a:spcPct val="50000"/>
              </a:spcBef>
              <a:buFont typeface="Times New Roman" panose="02020603050405020304" pitchFamily="18" charset="0"/>
              <a:buChar char="‒"/>
              <a:tabLst>
                <a:tab pos="538163" algn="l"/>
              </a:tabLst>
            </a:pPr>
            <a:r>
              <a:rPr lang="en-US" altLang="ko-KR" sz="1400" dirty="0" smtClean="0">
                <a:sym typeface="Symbol" panose="05050102010706020507" pitchFamily="18" charset="2"/>
              </a:rPr>
              <a:t>Overflow</a:t>
            </a:r>
            <a:r>
              <a:rPr lang="ko-KR" altLang="en-US" sz="1400" dirty="0" smtClean="0">
                <a:sym typeface="Symbol" panose="05050102010706020507" pitchFamily="18" charset="2"/>
              </a:rPr>
              <a:t>된 동거자를 </a:t>
            </a:r>
            <a:r>
              <a:rPr lang="ko-KR" altLang="en-US" sz="1400" dirty="0">
                <a:sym typeface="Symbol" panose="05050102010706020507" pitchFamily="18" charset="2"/>
              </a:rPr>
              <a:t>접</a:t>
            </a:r>
            <a:r>
              <a:rPr lang="ko-KR" altLang="en-US" sz="1400" dirty="0" smtClean="0">
                <a:sym typeface="Symbol" panose="05050102010706020507" pitchFamily="18" charset="2"/>
              </a:rPr>
              <a:t>근하기 위해서는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  <a:tabLst>
                <a:tab pos="538163" algn="l"/>
              </a:tabLst>
            </a:pP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    </a:t>
            </a:r>
            <a:r>
              <a:rPr lang="ko-KR" altLang="en-US" sz="1400" dirty="0" smtClean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400" dirty="0" smtClean="0">
                <a:sym typeface="Symbol" panose="05050102010706020507" pitchFamily="18" charset="2"/>
              </a:rPr>
              <a:t>구역에 있는 레코드들을 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  <a:tabLst>
                <a:tab pos="538163" algn="l"/>
              </a:tabLst>
            </a:pP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     </a:t>
            </a:r>
            <a:r>
              <a:rPr lang="ko-KR" altLang="en-US" sz="1400" dirty="0" smtClean="0">
                <a:sym typeface="Symbol" panose="05050102010706020507" pitchFamily="18" charset="2"/>
              </a:rPr>
              <a:t>순차적으로 검색해야 함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465137" indent="-285750">
              <a:spcBef>
                <a:spcPct val="50000"/>
              </a:spcBef>
              <a:buFont typeface="Times New Roman" panose="02020603050405020304" pitchFamily="18" charset="0"/>
              <a:buChar char="‒"/>
              <a:tabLst>
                <a:tab pos="538163" algn="l"/>
              </a:tabLst>
            </a:pPr>
            <a:r>
              <a:rPr lang="en-US" altLang="ko-KR" sz="14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400" dirty="0" smtClean="0">
                <a:sym typeface="Symbol" panose="05050102010706020507" pitchFamily="18" charset="2"/>
              </a:rPr>
              <a:t>구역의 크기에 따라 동거자 탐색 시간이 길어질 수도 있음</a:t>
            </a:r>
            <a:endParaRPr lang="en-US" altLang="ko-KR" sz="14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8.3.2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독립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오버플러우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구역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27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60610" y="2713752"/>
            <a:ext cx="1840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독립된 </a:t>
            </a:r>
            <a:r>
              <a:rPr lang="en-US" altLang="ko-KR" sz="1400" b="1" dirty="0" smtClean="0">
                <a:latin typeface="+mj-ea"/>
                <a:ea typeface="+mj-ea"/>
                <a:sym typeface="Symbol" panose="05050102010706020507" pitchFamily="18" charset="2"/>
              </a:rPr>
              <a:t>overflow 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예</a:t>
            </a:r>
            <a:r>
              <a:rPr lang="en-US" altLang="ko-KR" sz="1400" b="1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된 동거자를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구역에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저장할 때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차 해시 함수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(second hash function)</a:t>
            </a:r>
            <a:r>
              <a:rPr lang="ko-KR" altLang="en-US" sz="1600" dirty="0" smtClean="0">
                <a:sym typeface="Symbol" panose="05050102010706020507" pitchFamily="18" charset="2"/>
              </a:rPr>
              <a:t>를 사용하는 </a:t>
            </a:r>
            <a:r>
              <a:rPr lang="ko-KR" altLang="en-US" sz="1600" dirty="0" smtClean="0"/>
              <a:t>방법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이중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해싱</a:t>
            </a:r>
            <a:r>
              <a:rPr lang="en-US" altLang="ko-KR" sz="1600" dirty="0" smtClean="0"/>
              <a:t>)</a:t>
            </a:r>
          </a:p>
          <a:p>
            <a:pPr marL="717550" lvl="1" indent="-358775">
              <a:buFontTx/>
              <a:buAutoNum type="arabicPeriod"/>
              <a:defRPr/>
            </a:pPr>
            <a:endParaRPr lang="en-US" altLang="ko-KR" sz="1600" dirty="0" smtClean="0"/>
          </a:p>
          <a:p>
            <a:pPr marL="717550" lvl="1" indent="-358775">
              <a:buFontTx/>
              <a:buAutoNum type="arabicPeriod"/>
              <a:defRPr/>
            </a:pPr>
            <a:r>
              <a:rPr lang="ko-KR" altLang="en-US" sz="1600" dirty="0" smtClean="0"/>
              <a:t>처음에는</a:t>
            </a:r>
            <a:r>
              <a:rPr lang="en-US" altLang="ko-KR" sz="1600" dirty="0" smtClean="0"/>
              <a:t> 1</a:t>
            </a:r>
            <a:r>
              <a:rPr lang="ko-KR" altLang="en-US" sz="1600" dirty="0" smtClean="0"/>
              <a:t>차 해시 함수</a:t>
            </a:r>
            <a:r>
              <a:rPr lang="en-US" altLang="ko-KR" sz="1600" dirty="0" smtClean="0"/>
              <a:t>(first hash function)</a:t>
            </a:r>
            <a:r>
              <a:rPr lang="ko-KR" altLang="en-US" sz="1600" dirty="0" smtClean="0"/>
              <a:t>에 의해 상대 파일로 해시</a:t>
            </a:r>
            <a:endParaRPr lang="en-US" altLang="ko-KR" sz="1600" dirty="0" smtClean="0"/>
          </a:p>
          <a:p>
            <a:pPr marL="717550" lvl="1" indent="-358775">
              <a:buFontTx/>
              <a:buAutoNum type="arabicPeriod"/>
              <a:defRPr/>
            </a:pPr>
            <a:endParaRPr lang="en-US" altLang="ko-KR" sz="1600" dirty="0" smtClean="0"/>
          </a:p>
          <a:p>
            <a:pPr marL="717550" lvl="1" indent="-358775">
              <a:buFontTx/>
              <a:buAutoNum type="arabicPeriod"/>
              <a:defRPr/>
            </a:pPr>
            <a:r>
              <a:rPr lang="ko-KR" altLang="en-US" sz="1600" dirty="0" smtClean="0"/>
              <a:t>충돌에 의한 </a:t>
            </a:r>
            <a:r>
              <a:rPr lang="en-US" altLang="ko-KR" sz="1600" dirty="0" smtClean="0"/>
              <a:t>overflow</a:t>
            </a:r>
            <a:r>
              <a:rPr lang="ko-KR" altLang="en-US" sz="1600" dirty="0" smtClean="0"/>
              <a:t>가 발생하면 </a:t>
            </a:r>
            <a:endParaRPr lang="en-US" altLang="ko-KR" sz="1600" dirty="0" smtClean="0"/>
          </a:p>
          <a:p>
            <a:pPr marL="1076325" lvl="1" indent="-358775">
              <a:buNone/>
              <a:defRPr/>
            </a:pPr>
            <a:r>
              <a:rPr lang="en-US" altLang="ko-KR" sz="1600" b="1" dirty="0" smtClean="0">
                <a:solidFill>
                  <a:srgbClr val="0000FF"/>
                </a:solidFill>
              </a:rPr>
              <a:t>2.1 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오버플로우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구역 주소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= (1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차 해시 주소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+ 2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차 해시 주소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mod (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오버플로우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구역 크기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ko-KR" altLang="en-US" sz="1600" dirty="0" smtClean="0">
                <a:solidFill>
                  <a:srgbClr val="0000FF"/>
                </a:solidFill>
              </a:rPr>
              <a:t> </a:t>
            </a:r>
            <a:r>
              <a:rPr lang="ko-KR" altLang="en-US" sz="1600" dirty="0" smtClean="0"/>
              <a:t>를 가지고  동거자를 </a:t>
            </a:r>
            <a:r>
              <a:rPr lang="en-US" altLang="ko-KR" sz="1600" dirty="0" smtClean="0"/>
              <a:t>overflow </a:t>
            </a:r>
            <a:r>
              <a:rPr lang="ko-KR" altLang="en-US" sz="1600" dirty="0" smtClean="0"/>
              <a:t>구역에 저장</a:t>
            </a: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/>
          </a:p>
          <a:p>
            <a:pPr marL="717550" lvl="1" indent="-358775">
              <a:buFont typeface="+mj-lt"/>
              <a:buAutoNum type="arabicPeriod" startAt="3"/>
              <a:defRPr/>
            </a:pPr>
            <a:r>
              <a:rPr lang="en-US" altLang="ko-KR" sz="1600" dirty="0" smtClean="0"/>
              <a:t>Overflow</a:t>
            </a:r>
            <a:r>
              <a:rPr lang="ko-KR" altLang="en-US" sz="1600" dirty="0" smtClean="0"/>
              <a:t>가 다시 일어나면 그 때부터는 선형 탐색</a:t>
            </a: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장점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smtClean="0"/>
              <a:t>이중 </a:t>
            </a:r>
            <a:r>
              <a:rPr lang="ko-KR" altLang="en-US" sz="1600" dirty="0" err="1" smtClean="0"/>
              <a:t>해싱은</a:t>
            </a:r>
            <a:r>
              <a:rPr lang="ko-KR" altLang="en-US" sz="1600" dirty="0" smtClean="0"/>
              <a:t> 독립된 </a:t>
            </a:r>
            <a:r>
              <a:rPr lang="en-US" altLang="ko-KR" sz="1600" dirty="0" smtClean="0"/>
              <a:t>overflow </a:t>
            </a:r>
            <a:r>
              <a:rPr lang="ko-KR" altLang="en-US" sz="1600" dirty="0" smtClean="0"/>
              <a:t>구역에서 동거자 검색 시 </a:t>
            </a:r>
            <a:r>
              <a:rPr lang="ko-KR" altLang="en-US" sz="1600" dirty="0" smtClean="0">
                <a:solidFill>
                  <a:srgbClr val="0000FF"/>
                </a:solidFill>
              </a:rPr>
              <a:t>직접 탐색</a:t>
            </a:r>
            <a:r>
              <a:rPr lang="ko-KR" altLang="en-US" sz="1600" dirty="0" smtClean="0"/>
              <a:t>을 제공  </a:t>
            </a:r>
            <a:endParaRPr lang="ko-KR" altLang="en-US" sz="1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094191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8.3.3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이중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해싱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(double hashing)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28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9501433"/>
              </p:ext>
            </p:extLst>
          </p:nvPr>
        </p:nvGraphicFramePr>
        <p:xfrm>
          <a:off x="4426721" y="2517599"/>
          <a:ext cx="4441737" cy="3354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프레젠테이션" r:id="rId4" imgW="4554071" imgH="3440853" progId="PowerPoint.Show.8">
                  <p:embed/>
                </p:oleObj>
              </mc:Choice>
              <mc:Fallback>
                <p:oleObj name="프레젠테이션" r:id="rId4" imgW="4554071" imgH="3440853" progId="PowerPoint.Show.8">
                  <p:embed/>
                  <p:pic>
                    <p:nvPicPr>
                      <p:cNvPr id="399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721" y="2517599"/>
                        <a:ext cx="4441737" cy="3354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된 </a:t>
            </a:r>
            <a:r>
              <a:rPr lang="ko-KR" altLang="en-US" sz="1600" dirty="0">
                <a:sym typeface="Symbol" panose="05050102010706020507" pitchFamily="18" charset="2"/>
              </a:rPr>
              <a:t>동거자를 검색할</a:t>
            </a: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sym typeface="Symbol" panose="05050102010706020507" pitchFamily="18" charset="2"/>
              </a:rPr>
              <a:t>때 조사해야 할 레코드 수를 감소시키기 위한 기법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Symbol" panose="05050102010706020507" pitchFamily="18" charset="2"/>
              </a:rPr>
              <a:t>독립</a:t>
            </a:r>
            <a:r>
              <a:rPr lang="en-US" altLang="ko-KR" sz="1600" dirty="0">
                <a:sym typeface="Symbol" panose="05050102010706020507" pitchFamily="18" charset="2"/>
              </a:rPr>
              <a:t> 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구역과 </a:t>
            </a:r>
            <a:r>
              <a:rPr lang="ko-KR" altLang="en-US" sz="1600" dirty="0" smtClean="0">
                <a:sym typeface="Symbol" panose="05050102010706020507" pitchFamily="18" charset="2"/>
              </a:rPr>
              <a:t>원래의 상대 파일 모두에 사용 가능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방법</a:t>
            </a:r>
            <a:endParaRPr lang="en-US" altLang="ko-KR" sz="1600" dirty="0" smtClean="0"/>
          </a:p>
          <a:p>
            <a:pPr marL="717550" lvl="1" indent="-358775">
              <a:buFontTx/>
              <a:buAutoNum type="arabicPeriod"/>
              <a:defRPr/>
            </a:pPr>
            <a:r>
              <a:rPr lang="ko-KR" altLang="en-US" sz="1400" dirty="0" smtClean="0"/>
              <a:t>상대 파일 초기 생성 시 해시 주소에 </a:t>
            </a:r>
            <a:endParaRPr lang="en-US" altLang="ko-KR" sz="1400" dirty="0" smtClean="0"/>
          </a:p>
          <a:p>
            <a:pPr marL="358775" lvl="1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레코드 저장</a:t>
            </a:r>
            <a:endParaRPr lang="en-US" altLang="ko-KR" sz="1400" dirty="0" smtClean="0"/>
          </a:p>
          <a:p>
            <a:pPr marL="717550" lvl="1" indent="-358775">
              <a:buFont typeface="+mj-lt"/>
              <a:buAutoNum type="arabicPeriod" startAt="2"/>
              <a:defRPr/>
            </a:pPr>
            <a:r>
              <a:rPr lang="ko-KR" altLang="en-US" sz="1400" dirty="0" smtClean="0"/>
              <a:t>해시 주소에 </a:t>
            </a:r>
            <a:r>
              <a:rPr lang="en-US" altLang="ko-KR" sz="1400" dirty="0" smtClean="0"/>
              <a:t>overflow</a:t>
            </a:r>
            <a:r>
              <a:rPr lang="ko-KR" altLang="en-US" sz="1400" dirty="0" smtClean="0"/>
              <a:t>가 발생하면 </a:t>
            </a:r>
            <a:endParaRPr lang="en-US" altLang="ko-KR" sz="1400" dirty="0" smtClean="0"/>
          </a:p>
          <a:p>
            <a:pPr marL="538163" lvl="1" indent="0">
              <a:buNone/>
              <a:defRPr/>
            </a:pPr>
            <a:r>
              <a:rPr lang="en-US" altLang="ko-KR" sz="1400" dirty="0" smtClean="0">
                <a:solidFill>
                  <a:srgbClr val="0000FF"/>
                </a:solidFill>
              </a:rPr>
              <a:t>2.1 </a:t>
            </a:r>
            <a:r>
              <a:rPr lang="ko-KR" altLang="en-US" sz="1400" dirty="0" smtClean="0">
                <a:solidFill>
                  <a:srgbClr val="0000FF"/>
                </a:solidFill>
              </a:rPr>
              <a:t>선형 </a:t>
            </a:r>
            <a:r>
              <a:rPr lang="ko-KR" altLang="en-US" sz="1400" dirty="0">
                <a:solidFill>
                  <a:srgbClr val="0000FF"/>
                </a:solidFill>
              </a:rPr>
              <a:t>조사나 독립된 </a:t>
            </a:r>
            <a:r>
              <a:rPr lang="en-US" altLang="ko-KR" sz="1400" dirty="0">
                <a:solidFill>
                  <a:srgbClr val="0000FF"/>
                </a:solidFill>
              </a:rPr>
              <a:t>overflow </a:t>
            </a:r>
            <a:r>
              <a:rPr lang="ko-KR" altLang="en-US" sz="1400" dirty="0">
                <a:solidFill>
                  <a:srgbClr val="0000FF"/>
                </a:solidFill>
              </a:rPr>
              <a:t>구역에 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marL="538163" lvl="1" indent="0">
              <a:buNone/>
              <a:defRPr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     </a:t>
            </a:r>
            <a:r>
              <a:rPr lang="ko-KR" altLang="en-US" sz="1400" dirty="0" smtClean="0">
                <a:solidFill>
                  <a:srgbClr val="0000FF"/>
                </a:solidFill>
              </a:rPr>
              <a:t>레코드를 저장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538163" lvl="1" indent="0">
              <a:buNone/>
              <a:defRPr/>
            </a:pPr>
            <a:r>
              <a:rPr lang="en-US" altLang="ko-KR" sz="1400" dirty="0" smtClean="0"/>
              <a:t>2.2 </a:t>
            </a:r>
            <a:r>
              <a:rPr lang="ko-KR" altLang="en-US" sz="1400" dirty="0" smtClean="0"/>
              <a:t>해시 주소 </a:t>
            </a:r>
            <a:r>
              <a:rPr lang="ko-KR" altLang="en-US" sz="1400" dirty="0" err="1"/>
              <a:t>버킷의</a:t>
            </a:r>
            <a:r>
              <a:rPr lang="ko-KR" altLang="en-US" sz="1400" dirty="0"/>
              <a:t> 링크 </a:t>
            </a:r>
            <a:r>
              <a:rPr lang="ko-KR" altLang="en-US" sz="1400" dirty="0" smtClean="0"/>
              <a:t>필드를 이용하여 </a:t>
            </a:r>
            <a:endParaRPr lang="en-US" altLang="ko-KR" sz="1400" dirty="0" smtClean="0"/>
          </a:p>
          <a:p>
            <a:pPr marL="538163" lvl="1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첫 번째 </a:t>
            </a:r>
            <a:r>
              <a:rPr lang="ko-KR" altLang="en-US" sz="1400" dirty="0"/>
              <a:t>동거자 </a:t>
            </a:r>
            <a:r>
              <a:rPr lang="ko-KR" altLang="en-US" sz="1400" dirty="0" smtClean="0"/>
              <a:t>주소를 찾아 </a:t>
            </a:r>
            <a:r>
              <a:rPr lang="ko-KR" altLang="en-US" sz="1400" dirty="0" smtClean="0"/>
              <a:t>동거자 </a:t>
            </a:r>
            <a:r>
              <a:rPr lang="ko-KR" altLang="en-US" sz="1400" dirty="0" smtClean="0"/>
              <a:t>체인에 </a:t>
            </a:r>
            <a:endParaRPr lang="en-US" altLang="ko-KR" sz="1400" dirty="0" smtClean="0"/>
          </a:p>
          <a:p>
            <a:pPr marL="538163" lvl="1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저장 레코드를 연결   </a:t>
            </a: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장점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400" dirty="0" smtClean="0"/>
              <a:t>동거자 검색 시 동거자 체인을 이용한 </a:t>
            </a:r>
            <a:endParaRPr lang="en-US" altLang="ko-KR" sz="1400" dirty="0" smtClean="0"/>
          </a:p>
          <a:p>
            <a:pPr marL="179387" lvl="1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더 신속한 </a:t>
            </a:r>
            <a:r>
              <a:rPr lang="ko-KR" altLang="en-US" sz="1400" dirty="0" smtClean="0">
                <a:solidFill>
                  <a:srgbClr val="0000FF"/>
                </a:solidFill>
              </a:rPr>
              <a:t>직접 탐색</a:t>
            </a:r>
            <a:r>
              <a:rPr lang="ko-KR" altLang="en-US" sz="1400" dirty="0" smtClean="0"/>
              <a:t> 제공  </a:t>
            </a:r>
            <a:endParaRPr lang="en-US" altLang="ko-KR" sz="14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400" dirty="0" smtClean="0"/>
              <a:t>환치 문제 없음</a:t>
            </a:r>
            <a:endParaRPr lang="en-US" altLang="ko-KR" sz="14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단점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버킷이</a:t>
            </a:r>
            <a:r>
              <a:rPr lang="ko-KR" altLang="en-US" sz="1400" dirty="0" smtClean="0"/>
              <a:t> 동거자 체인 링크 필드를 가져야 함</a:t>
            </a:r>
            <a:endParaRPr lang="ko-KR" altLang="en-US" sz="14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8.3.4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동거자 체인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(Synonym Chaining)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29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621639" y="5737116"/>
            <a:ext cx="950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smtClean="0">
                <a:solidFill>
                  <a:srgbClr val="0000FF"/>
                </a:solidFill>
                <a:latin typeface="+mj-ea"/>
                <a:ea typeface="+mj-ea"/>
              </a:rPr>
              <a:t>레코드는 순차적으로 삽입 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639" y="2437816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동거자 체인</a:t>
            </a:r>
            <a:r>
              <a:rPr lang="en-US" altLang="ko-KR" sz="1400" b="1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예</a:t>
            </a:r>
            <a:r>
              <a:rPr lang="en-US" altLang="ko-KR" sz="1400" b="1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상대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주소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(Relative Address)</a:t>
            </a:r>
            <a:endParaRPr lang="ko-KR" altLang="en-US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파일에 저장된 </a:t>
            </a:r>
            <a:r>
              <a:rPr lang="en-US" altLang="ko-KR" sz="1600" dirty="0" smtClean="0">
                <a:latin typeface="굴림" panose="020B0600000101010101" pitchFamily="50" charset="-127"/>
              </a:rPr>
              <a:t>N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 레코드에 대해 순서에 따라 </a:t>
            </a:r>
            <a:r>
              <a:rPr lang="en-US" altLang="ko-KR" sz="1600" dirty="0" smtClean="0">
                <a:latin typeface="굴림" panose="020B0600000101010101" pitchFamily="50" charset="-127"/>
              </a:rPr>
              <a:t>0</a:t>
            </a:r>
            <a:r>
              <a:rPr lang="en-US" altLang="ko-KR" sz="1600" dirty="0">
                <a:latin typeface="굴림" panose="020B0600000101010101" pitchFamily="50" charset="-127"/>
              </a:rPr>
              <a:t>. 1. 2. …, </a:t>
            </a:r>
            <a:r>
              <a:rPr lang="en-US" altLang="ko-KR" sz="1600" dirty="0" smtClean="0">
                <a:latin typeface="굴림" panose="020B0600000101010101" pitchFamily="50" charset="-127"/>
              </a:rPr>
              <a:t>N-1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 같이 지정된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상대 레코드 번호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상대 파일 예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35013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204982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상대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파일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702846"/>
              </p:ext>
            </p:extLst>
          </p:nvPr>
        </p:nvGraphicFramePr>
        <p:xfrm>
          <a:off x="2832351" y="2372169"/>
          <a:ext cx="3474442" cy="3855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" name="비트맵 이미지" r:id="rId4" imgW="4258269" imgH="4723810" progId="Paint.Picture">
                  <p:embed/>
                </p:oleObj>
              </mc:Choice>
              <mc:Fallback>
                <p:oleObj name="비트맵 이미지" r:id="rId4" imgW="4258269" imgH="4723810" progId="Paint.Picture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351" y="2372169"/>
                        <a:ext cx="3474442" cy="3855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2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8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해시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주소의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sym typeface="Symbol" panose="05050102010706020507" pitchFamily="18" charset="2"/>
              </a:rPr>
              <a:t> 최대 수의 동거자를 저장할 수 있는 공간을 할당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최대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sym typeface="Symbol" panose="05050102010706020507" pitchFamily="18" charset="2"/>
              </a:rPr>
              <a:t> 크기 할당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레코드 </a:t>
            </a:r>
            <a:r>
              <a:rPr lang="ko-KR" altLang="en-US" sz="1600" dirty="0" smtClean="0">
                <a:sym typeface="Symbol" panose="05050102010706020507" pitchFamily="18" charset="2"/>
              </a:rPr>
              <a:t>검색은 </a:t>
            </a:r>
            <a:r>
              <a:rPr lang="ko-KR" altLang="en-US" sz="1600" dirty="0">
                <a:sym typeface="Symbol" panose="05050102010706020507" pitchFamily="18" charset="2"/>
              </a:rPr>
              <a:t>해</a:t>
            </a:r>
            <a:r>
              <a:rPr lang="ko-KR" altLang="en-US" sz="1600" dirty="0" smtClean="0">
                <a:sym typeface="Symbol" panose="05050102010706020507" pitchFamily="18" charset="2"/>
              </a:rPr>
              <a:t>시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주소의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버킷을</a:t>
            </a:r>
            <a:r>
              <a:rPr lang="ko-KR" altLang="en-US" sz="1600" dirty="0" smtClean="0">
                <a:sym typeface="Symbol" panose="05050102010706020507" pitchFamily="18" charset="2"/>
              </a:rPr>
              <a:t> 접근해서 순차적으로 탐색해야 함 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단</a:t>
            </a:r>
            <a:r>
              <a:rPr lang="ko-KR" altLang="en-US" sz="1600" dirty="0" smtClean="0"/>
              <a:t>점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/>
              <a:t>해</a:t>
            </a:r>
            <a:r>
              <a:rPr lang="ko-KR" altLang="en-US" sz="1600" dirty="0" smtClean="0"/>
              <a:t>시 주소에 대한 동거자 수가 다양하고 그 차이가 아주 클 때 큰 공간 낭비 가능 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err="1" smtClean="0"/>
              <a:t>버킷</a:t>
            </a:r>
            <a:r>
              <a:rPr lang="ko-KR" altLang="en-US" sz="1600" dirty="0" smtClean="0"/>
              <a:t> 크기 결정 문제</a:t>
            </a:r>
            <a:endParaRPr lang="en-US" altLang="ko-KR" sz="1600" dirty="0" smtClean="0"/>
          </a:p>
          <a:p>
            <a:pPr marL="444500" lvl="1" indent="0">
              <a:buNone/>
              <a:defRPr/>
            </a:pPr>
            <a:r>
              <a:rPr lang="ko-KR" altLang="en-US" sz="1600" dirty="0" smtClean="0">
                <a:solidFill>
                  <a:srgbClr val="C00000"/>
                </a:solidFill>
              </a:rPr>
              <a:t>→</a:t>
            </a:r>
            <a:r>
              <a:rPr lang="ko-KR" altLang="en-US" sz="1600" dirty="0" smtClean="0"/>
              <a:t> 파일 레코드를 미리 분석 못할 경우 최대 </a:t>
            </a:r>
            <a:r>
              <a:rPr lang="ko-KR" altLang="en-US" sz="1600" dirty="0" err="1" smtClean="0"/>
              <a:t>버킷</a:t>
            </a:r>
            <a:r>
              <a:rPr lang="ko-KR" altLang="en-US" sz="1600" dirty="0" smtClean="0"/>
              <a:t> 크기가 작게 설정되면 </a:t>
            </a:r>
            <a:r>
              <a:rPr lang="en-US" altLang="ko-KR" sz="1600" dirty="0" smtClean="0"/>
              <a:t>overflow 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pPr marL="444500" lvl="1" indent="0">
              <a:buNone/>
              <a:defRPr/>
            </a:pPr>
            <a:r>
              <a:rPr lang="ko-KR" altLang="en-US" sz="1600" dirty="0" smtClean="0">
                <a:solidFill>
                  <a:srgbClr val="C00000"/>
                </a:solidFill>
              </a:rPr>
              <a:t>→ </a:t>
            </a:r>
            <a:r>
              <a:rPr lang="ko-KR" altLang="en-US" sz="1600" dirty="0" smtClean="0">
                <a:solidFill>
                  <a:srgbClr val="0000FF"/>
                </a:solidFill>
              </a:rPr>
              <a:t>앞의 </a:t>
            </a:r>
            <a:r>
              <a:rPr lang="en-US" altLang="ko-KR" sz="1600" dirty="0" smtClean="0">
                <a:solidFill>
                  <a:srgbClr val="0000FF"/>
                </a:solidFill>
              </a:rPr>
              <a:t>overflow </a:t>
            </a:r>
            <a:r>
              <a:rPr lang="ko-KR" altLang="en-US" sz="1600" dirty="0" smtClean="0">
                <a:solidFill>
                  <a:srgbClr val="0000FF"/>
                </a:solidFill>
              </a:rPr>
              <a:t>해결 방법 중 하나를 이용하여 해결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ko-KR" sz="1600" dirty="0" smtClean="0">
                <a:solidFill>
                  <a:srgbClr val="0000FF"/>
                </a:solidFill>
              </a:rPr>
              <a:t>     </a:t>
            </a:r>
            <a:r>
              <a:rPr lang="ko-KR" altLang="en-US" sz="1600" dirty="0" smtClean="0">
                <a:solidFill>
                  <a:srgbClr val="0000FF"/>
                </a:solidFill>
              </a:rPr>
              <a:t>또 하나의 방법은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버킷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체인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(bucket chaining) (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다음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PPT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에서 소개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</a:p>
          <a:p>
            <a:pPr marL="465137" lvl="1" algn="just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smtClean="0"/>
              <a:t>레코드를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탐색하기 위해 접근해야 할 </a:t>
            </a:r>
            <a:r>
              <a:rPr lang="ko-KR" altLang="en-US" sz="1600" dirty="0" err="1" smtClean="0"/>
              <a:t>버킷</a:t>
            </a:r>
            <a:r>
              <a:rPr lang="ko-KR" altLang="en-US" sz="1600" dirty="0" smtClean="0"/>
              <a:t> 수로 최악의 경우 홈 </a:t>
            </a:r>
            <a:r>
              <a:rPr lang="ko-KR" altLang="en-US" sz="1600" dirty="0" err="1" smtClean="0"/>
              <a:t>버킷에</a:t>
            </a:r>
            <a:r>
              <a:rPr lang="ko-KR" altLang="en-US" sz="1600" dirty="0" smtClean="0"/>
              <a:t> 연결된 모든 </a:t>
            </a:r>
            <a:r>
              <a:rPr lang="en-US" altLang="ko-KR" sz="1600" dirty="0" smtClean="0"/>
              <a:t>overflow </a:t>
            </a:r>
            <a:r>
              <a:rPr lang="ko-KR" altLang="en-US" sz="1600" dirty="0" err="1" smtClean="0"/>
              <a:t>버킷을</a:t>
            </a:r>
            <a:r>
              <a:rPr lang="ko-KR" altLang="en-US" sz="1600" dirty="0" smtClean="0"/>
              <a:t> 조사해야 함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실험에 따르면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smtClean="0"/>
              <a:t>성공적 </a:t>
            </a:r>
            <a:r>
              <a:rPr lang="ko-KR" altLang="en-US" sz="1600" dirty="0" smtClean="0"/>
              <a:t>탐색의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방법보다 평균 조사 수가 더 적음</a:t>
            </a:r>
            <a:endParaRPr lang="en-US" altLang="ko-KR" sz="1600" dirty="0" smtClean="0"/>
          </a:p>
          <a:p>
            <a:pPr marL="465137" lvl="1">
              <a:buFont typeface="Times New Roman" panose="02020603050405020304" pitchFamily="18" charset="0"/>
              <a:buChar char="‒"/>
              <a:defRPr/>
            </a:pPr>
            <a:r>
              <a:rPr lang="ko-KR" altLang="en-US" sz="1600" dirty="0" smtClean="0"/>
              <a:t>실패 탐색의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독립 </a:t>
            </a:r>
            <a:r>
              <a:rPr lang="en-US" altLang="ko-KR" sz="1600" dirty="0" smtClean="0"/>
              <a:t>overflow </a:t>
            </a:r>
            <a:r>
              <a:rPr lang="ko-KR" altLang="en-US" sz="1600" dirty="0" smtClean="0"/>
              <a:t>구역</a:t>
            </a:r>
            <a:r>
              <a:rPr lang="ko-KR" altLang="en-US" sz="1600" dirty="0"/>
              <a:t>과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버킷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주소법은</a:t>
            </a:r>
            <a:r>
              <a:rPr lang="ko-KR" altLang="en-US" sz="1600" dirty="0" smtClean="0"/>
              <a:t> 성공적 탐색과 비슷하거나 더 작은 조사 수를 가짐</a:t>
            </a:r>
            <a:endParaRPr lang="ko-KR" altLang="en-US" sz="1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8.3.5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주소법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(Bucket Addressing)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91674013"/>
              </p:ext>
            </p:extLst>
          </p:nvPr>
        </p:nvGraphicFramePr>
        <p:xfrm>
          <a:off x="3959225" y="2074247"/>
          <a:ext cx="51847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프레젠테이션" r:id="rId4" imgW="4554071" imgH="3440853" progId="PowerPoint.Show.8">
                  <p:embed/>
                </p:oleObj>
              </mc:Choice>
              <mc:Fallback>
                <p:oleObj name="프레젠테이션" r:id="rId4" imgW="4554071" imgH="3440853" progId="PowerPoint.Show.8">
                  <p:embed/>
                  <p:pic>
                    <p:nvPicPr>
                      <p:cNvPr id="41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2074247"/>
                        <a:ext cx="51847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8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버킷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체인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ko-KR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buckey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chaining)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방법</a:t>
            </a:r>
            <a:endParaRPr lang="en-US" altLang="ko-KR" sz="1600" b="1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/>
              <a:t>키 값을 가지고 해시 주소를 산출</a:t>
            </a:r>
            <a:endParaRPr lang="en-US" altLang="ko-KR" sz="1600" dirty="0" smtClean="0"/>
          </a:p>
          <a:p>
            <a:pPr marL="444500" indent="-265113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/>
              <a:t>해시 주소에 빈 공간이 존재하면</a:t>
            </a:r>
            <a:endParaRPr lang="en-US" altLang="ko-KR" sz="1600" dirty="0" smtClean="0"/>
          </a:p>
          <a:p>
            <a:pPr marL="717550" indent="-273050">
              <a:spcBef>
                <a:spcPct val="50000"/>
              </a:spcBef>
              <a:buNone/>
            </a:pPr>
            <a:r>
              <a:rPr lang="en-US" altLang="ko-KR" sz="1400" dirty="0" smtClean="0"/>
              <a:t>2.1 </a:t>
            </a:r>
            <a:r>
              <a:rPr lang="ko-KR" altLang="en-US" sz="1400" dirty="0" smtClean="0"/>
              <a:t>해시 주소 </a:t>
            </a:r>
            <a:r>
              <a:rPr lang="ko-KR" altLang="en-US" sz="1400" dirty="0" err="1" smtClean="0"/>
              <a:t>버킷의</a:t>
            </a:r>
            <a:r>
              <a:rPr lang="ko-KR" altLang="en-US" sz="1400" dirty="0" smtClean="0"/>
              <a:t> 첫 번째 빈 공간에</a:t>
            </a:r>
            <a:endParaRPr lang="en-US" altLang="ko-KR" sz="1400" dirty="0" smtClean="0"/>
          </a:p>
          <a:p>
            <a:pPr marL="717550" indent="-273050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 해당 레코드를  삽입</a:t>
            </a:r>
            <a:endParaRPr lang="en-US" altLang="ko-KR" sz="1400" dirty="0" smtClean="0"/>
          </a:p>
          <a:p>
            <a:pPr marL="444500" indent="-265113">
              <a:spcBef>
                <a:spcPct val="50000"/>
              </a:spcBef>
              <a:buFont typeface="+mj-lt"/>
              <a:buAutoNum type="arabicPeriod" startAt="3"/>
            </a:pPr>
            <a:r>
              <a:rPr lang="ko-KR" altLang="en-US" sz="1600" dirty="0" smtClean="0"/>
              <a:t>해시 주소에 </a:t>
            </a:r>
            <a:r>
              <a:rPr lang="en-US" altLang="ko-KR" sz="1600" dirty="0" smtClean="0"/>
              <a:t>Overflow</a:t>
            </a:r>
            <a:r>
              <a:rPr lang="ko-KR" altLang="en-US" sz="1600" dirty="0" smtClean="0"/>
              <a:t>가 발생하면</a:t>
            </a:r>
            <a:endParaRPr lang="en-US" altLang="ko-KR" sz="1600" dirty="0" smtClean="0"/>
          </a:p>
          <a:p>
            <a:pPr marL="717550" indent="-273050">
              <a:spcBef>
                <a:spcPct val="50000"/>
              </a:spcBef>
              <a:buNone/>
            </a:pPr>
            <a:r>
              <a:rPr lang="en-US" altLang="ko-KR" sz="1400" dirty="0" smtClean="0"/>
              <a:t>3.1 </a:t>
            </a:r>
            <a:r>
              <a:rPr lang="ko-KR" altLang="en-US" sz="1400" dirty="0" smtClean="0"/>
              <a:t>별개의 </a:t>
            </a:r>
            <a:r>
              <a:rPr lang="ko-KR" altLang="en-US" sz="1400" dirty="0" err="1" smtClean="0"/>
              <a:t>버킷을</a:t>
            </a:r>
            <a:r>
              <a:rPr lang="ko-KR" altLang="en-US" sz="1400" dirty="0" smtClean="0"/>
              <a:t> 할당 받아 </a:t>
            </a:r>
            <a:r>
              <a:rPr lang="en-US" altLang="ko-KR" sz="1400" dirty="0" smtClean="0"/>
              <a:t>overflow</a:t>
            </a:r>
          </a:p>
          <a:p>
            <a:pPr marL="717550" indent="-273050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레코드를 저장하고 홈 </a:t>
            </a:r>
            <a:r>
              <a:rPr lang="ko-KR" altLang="en-US" sz="1400" dirty="0" err="1" smtClean="0"/>
              <a:t>버킷에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717550" indent="-273050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버킷을</a:t>
            </a:r>
            <a:r>
              <a:rPr lang="ko-KR" altLang="en-US" sz="1400" dirty="0" smtClean="0"/>
              <a:t> 링크로 연결</a:t>
            </a:r>
            <a:endParaRPr lang="en-US" altLang="ko-KR" sz="1400" dirty="0" smtClean="0"/>
          </a:p>
          <a:p>
            <a:pPr marL="803275" indent="-358775">
              <a:spcBef>
                <a:spcPct val="50000"/>
              </a:spcBef>
              <a:buNone/>
            </a:pPr>
            <a:r>
              <a:rPr lang="en-US" altLang="ko-KR" sz="1400" dirty="0" smtClean="0"/>
              <a:t>3.2  Overflow </a:t>
            </a:r>
            <a:r>
              <a:rPr lang="ko-KR" altLang="en-US" sz="1400" dirty="0" err="1" smtClean="0"/>
              <a:t>버킷에</a:t>
            </a:r>
            <a:r>
              <a:rPr lang="ko-KR" altLang="en-US" sz="1400" dirty="0" smtClean="0"/>
              <a:t> 다시 </a:t>
            </a:r>
            <a:r>
              <a:rPr lang="en-US" altLang="ko-KR" sz="1400" dirty="0" smtClean="0"/>
              <a:t>overflow</a:t>
            </a:r>
            <a:r>
              <a:rPr lang="ko-KR" altLang="en-US" sz="1400" dirty="0" smtClean="0"/>
              <a:t>가</a:t>
            </a:r>
            <a:endParaRPr lang="en-US" altLang="ko-KR" sz="1400" dirty="0" smtClean="0"/>
          </a:p>
          <a:p>
            <a:pPr marL="803275" indent="-358775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 일어나면 </a:t>
            </a:r>
            <a:endParaRPr lang="en-US" altLang="ko-KR" sz="1400" dirty="0" smtClean="0"/>
          </a:p>
          <a:p>
            <a:pPr marL="623888">
              <a:spcBef>
                <a:spcPct val="50000"/>
              </a:spcBef>
              <a:buNone/>
            </a:pPr>
            <a:r>
              <a:rPr lang="en-US" altLang="ko-KR" sz="1400" dirty="0" smtClean="0"/>
              <a:t>3.2.1 </a:t>
            </a:r>
            <a:r>
              <a:rPr lang="ko-KR" altLang="en-US" sz="1400" dirty="0" smtClean="0"/>
              <a:t>다른 </a:t>
            </a:r>
            <a:r>
              <a:rPr lang="en-US" altLang="ko-KR" sz="1400" dirty="0" smtClean="0"/>
              <a:t>overflow </a:t>
            </a:r>
            <a:r>
              <a:rPr lang="ko-KR" altLang="en-US" sz="1400" dirty="0" err="1" smtClean="0"/>
              <a:t>버킷을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할당받아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803275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overflow </a:t>
            </a:r>
            <a:r>
              <a:rPr lang="ko-KR" altLang="en-US" sz="1400" dirty="0" smtClean="0"/>
              <a:t>레코드를 저장하고</a:t>
            </a:r>
            <a:endParaRPr lang="en-US" altLang="ko-KR" sz="1400" dirty="0" smtClean="0"/>
          </a:p>
          <a:p>
            <a:pPr marL="803275">
              <a:spcBef>
                <a:spcPct val="5000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링크로 연결 </a:t>
            </a:r>
            <a:endParaRPr lang="ko-KR" altLang="en-US" sz="14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충돌과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Overflow(Cont.)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3908" y="1194468"/>
            <a:ext cx="3817894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8.3.5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버킷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주소법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(Bucket Addressing)(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031" y="4498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16662" y="1832940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err="1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체인</a:t>
            </a:r>
            <a:r>
              <a:rPr lang="en-US" altLang="ko-KR" sz="1400" b="1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예</a:t>
            </a:r>
            <a:r>
              <a:rPr lang="en-US" altLang="ko-KR" sz="1400" b="1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해시 파일에 각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버킷마다</a:t>
            </a:r>
            <a:r>
              <a:rPr lang="ko-KR" altLang="en-US" sz="1600" dirty="0" smtClean="0">
                <a:sym typeface="Symbol" panose="05050102010706020507" pitchFamily="18" charset="2"/>
              </a:rPr>
              <a:t> 하나의 엔트리</a:t>
            </a:r>
            <a:r>
              <a:rPr lang="en-US" altLang="ko-KR" sz="1600" dirty="0" smtClean="0">
                <a:sym typeface="Symbol" panose="05050102010706020507" pitchFamily="18" charset="2"/>
              </a:rPr>
              <a:t>(k-</a:t>
            </a:r>
            <a:r>
              <a:rPr lang="ko-KR" altLang="en-US" sz="1600" dirty="0" smtClean="0">
                <a:sym typeface="Symbol" panose="05050102010706020507" pitchFamily="18" charset="2"/>
              </a:rPr>
              <a:t>비트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시그너쳐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: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분리값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sym typeface="Symbol" panose="05050102010706020507" pitchFamily="18" charset="2"/>
              </a:rPr>
              <a:t>를 가지고 있는 테이블을 메모리에 유지하고 키 값과 </a:t>
            </a:r>
            <a:r>
              <a:rPr lang="en-US" altLang="ko-KR" sz="1600" dirty="0" smtClean="0">
                <a:sym typeface="Symbol" panose="05050102010706020507" pitchFamily="18" charset="2"/>
              </a:rPr>
              <a:t>k-</a:t>
            </a:r>
            <a:r>
              <a:rPr lang="ko-KR" altLang="en-US" sz="1600" dirty="0" smtClean="0">
                <a:sym typeface="Symbol" panose="05050102010706020507" pitchFamily="18" charset="2"/>
              </a:rPr>
              <a:t>비트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시그너쳐</a:t>
            </a:r>
            <a:r>
              <a:rPr lang="en-US" altLang="ko-KR" sz="1600" dirty="0" smtClean="0">
                <a:sym typeface="Symbol" panose="05050102010706020507" pitchFamily="18" charset="2"/>
              </a:rPr>
              <a:t>(k-bit signature)</a:t>
            </a:r>
            <a:r>
              <a:rPr lang="ko-KR" altLang="en-US" sz="1600" dirty="0" smtClean="0">
                <a:sym typeface="Symbol" panose="05050102010706020507" pitchFamily="18" charset="2"/>
              </a:rPr>
              <a:t>를 이용하여 이 테이블을 참조하여 해시 주소를 찾아 직접 접근하는 방법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필요 함수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522287" indent="-342900">
              <a:lnSpc>
                <a:spcPct val="6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해시</a:t>
            </a:r>
            <a:r>
              <a:rPr lang="ko-KR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ko-KR" sz="1600" dirty="0">
                <a:sym typeface="Symbol" panose="05050102010706020507" pitchFamily="18" charset="2"/>
              </a:rPr>
              <a:t>함수 : </a:t>
            </a:r>
            <a:r>
              <a:rPr lang="ko-KR" altLang="ko-KR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ko-KR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(키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ko-KR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ko-KR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ko-KR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= </a:t>
            </a:r>
            <a:r>
              <a:rPr lang="ko-KR" altLang="en-US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버킷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ko-KR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주소</a:t>
            </a:r>
            <a:r>
              <a:rPr lang="ko-KR" altLang="ko-KR" sz="1600" b="1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ko-KR" altLang="ko-KR" sz="1600" dirty="0">
                <a:sym typeface="Symbol" panose="05050102010706020507" pitchFamily="18" charset="2"/>
              </a:rPr>
              <a:t>	</a:t>
            </a:r>
            <a:r>
              <a:rPr lang="ko-KR" altLang="ko-KR" sz="1600" dirty="0" err="1">
                <a:sym typeface="Symbol" panose="05050102010706020507" pitchFamily="18" charset="2"/>
              </a:rPr>
              <a:t>i</a:t>
            </a:r>
            <a:r>
              <a:rPr lang="ko-KR" altLang="ko-KR" sz="1600" dirty="0">
                <a:sym typeface="Symbol" panose="05050102010706020507" pitchFamily="18" charset="2"/>
              </a:rPr>
              <a:t>  1 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522287" indent="-342900">
              <a:lnSpc>
                <a:spcPct val="6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ko-KR" sz="1600" dirty="0" smtClean="0">
                <a:sym typeface="Symbol" panose="05050102010706020507" pitchFamily="18" charset="2"/>
              </a:rPr>
              <a:t>k-</a:t>
            </a:r>
            <a:r>
              <a:rPr lang="ko-KR" altLang="ko-KR" sz="1600" dirty="0" err="1" smtClean="0">
                <a:sym typeface="Symbol" panose="05050102010706020507" pitchFamily="18" charset="2"/>
              </a:rPr>
              <a:t>bit</a:t>
            </a:r>
            <a:r>
              <a:rPr lang="ko-KR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ko-KR" sz="1600" dirty="0">
                <a:sym typeface="Symbol" panose="05050102010706020507" pitchFamily="18" charset="2"/>
              </a:rPr>
              <a:t>사인 함수 : </a:t>
            </a:r>
            <a:r>
              <a:rPr lang="ko-KR" altLang="ko-KR" sz="1600" b="1" dirty="0" err="1" smtClean="0">
                <a:sym typeface="Symbol" panose="05050102010706020507" pitchFamily="18" charset="2"/>
              </a:rPr>
              <a:t>S</a:t>
            </a:r>
            <a:r>
              <a:rPr lang="ko-KR" altLang="ko-KR" sz="1600" b="1" dirty="0" smtClean="0">
                <a:sym typeface="Symbol" panose="05050102010706020507" pitchFamily="18" charset="2"/>
              </a:rPr>
              <a:t>(키</a:t>
            </a:r>
            <a:r>
              <a:rPr lang="en-US" altLang="ko-KR" sz="1600" b="1" dirty="0" smtClean="0">
                <a:sym typeface="Symbol" panose="05050102010706020507" pitchFamily="18" charset="2"/>
              </a:rPr>
              <a:t>, </a:t>
            </a:r>
            <a:r>
              <a:rPr lang="en-US" altLang="ko-KR" sz="1600" b="1" dirty="0" err="1" smtClean="0">
                <a:sym typeface="Symbol" panose="05050102010706020507" pitchFamily="18" charset="2"/>
              </a:rPr>
              <a:t>i</a:t>
            </a:r>
            <a:r>
              <a:rPr lang="ko-KR" altLang="ko-KR" sz="1600" b="1" dirty="0" smtClean="0">
                <a:sym typeface="Symbol" panose="05050102010706020507" pitchFamily="18" charset="2"/>
              </a:rPr>
              <a:t>) </a:t>
            </a:r>
            <a:r>
              <a:rPr lang="ko-KR" altLang="ko-KR" sz="1600" b="1" dirty="0">
                <a:sym typeface="Symbol" panose="05050102010706020507" pitchFamily="18" charset="2"/>
              </a:rPr>
              <a:t>= </a:t>
            </a:r>
            <a:r>
              <a:rPr lang="ko-KR" altLang="ko-KR" sz="1600" b="1" dirty="0" smtClean="0">
                <a:sym typeface="Symbol" panose="05050102010706020507" pitchFamily="18" charset="2"/>
              </a:rPr>
              <a:t>k-</a:t>
            </a:r>
            <a:r>
              <a:rPr lang="ko-KR" altLang="en-US" sz="1600" b="1" dirty="0" err="1" smtClean="0">
                <a:sym typeface="Symbol" panose="05050102010706020507" pitchFamily="18" charset="2"/>
              </a:rPr>
              <a:t>비트시그너쳐</a:t>
            </a:r>
            <a:r>
              <a:rPr lang="en-US" altLang="ko-KR" sz="1600" b="1" dirty="0" err="1" smtClean="0">
                <a:sym typeface="Symbol" panose="05050102010706020507" pitchFamily="18" charset="2"/>
              </a:rPr>
              <a:t>i</a:t>
            </a:r>
            <a:endParaRPr lang="en-US" altLang="ko-KR" sz="1600" b="1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32</a:t>
            </a:fld>
            <a:endParaRPr lang="en-US" altLang="ko-KR" sz="14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663"/>
              </p:ext>
            </p:extLst>
          </p:nvPr>
        </p:nvGraphicFramePr>
        <p:xfrm>
          <a:off x="1831648" y="4123113"/>
          <a:ext cx="6096000" cy="198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92">
                  <a:extLst>
                    <a:ext uri="{9D8B030D-6E8A-4147-A177-3AD203B41FA5}">
                      <a16:colId xmlns:a16="http://schemas.microsoft.com/office/drawing/2014/main" val="3036513079"/>
                    </a:ext>
                  </a:extLst>
                </a:gridCol>
                <a:gridCol w="2136449">
                  <a:extLst>
                    <a:ext uri="{9D8B030D-6E8A-4147-A177-3AD203B41FA5}">
                      <a16:colId xmlns:a16="http://schemas.microsoft.com/office/drawing/2014/main" val="2221070997"/>
                    </a:ext>
                  </a:extLst>
                </a:gridCol>
                <a:gridCol w="2723259">
                  <a:extLst>
                    <a:ext uri="{9D8B030D-6E8A-4147-A177-3AD203B41FA5}">
                      <a16:colId xmlns:a16="http://schemas.microsoft.com/office/drawing/2014/main" val="1756500517"/>
                    </a:ext>
                  </a:extLst>
                </a:gridCol>
              </a:tblGrid>
              <a:tr h="331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버킷</a:t>
                      </a:r>
                      <a:r>
                        <a:rPr lang="ko-KR" altLang="en-US" sz="1400" dirty="0" smtClean="0"/>
                        <a:t> 주소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  인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2435710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White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pPr marL="179388" indent="0" latinLnBrk="1"/>
                      <a:r>
                        <a:rPr lang="en-US" altLang="ko-KR" sz="1400" dirty="0" smtClean="0"/>
                        <a:t>85   87   89   91   93   …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00101   01001   10100   10111   …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:a16="http://schemas.microsoft.com/office/drawing/2014/main" val="3223427809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Blue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pPr marL="179388" indent="0" latinLnBrk="1"/>
                      <a:r>
                        <a:rPr lang="en-US" altLang="ko-KR" sz="1400" dirty="0" smtClean="0"/>
                        <a:t>85   86   87   88   89   …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00110   00011   00110   10000   …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:a16="http://schemas.microsoft.com/office/drawing/2014/main" val="2662667267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Lilac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pPr marL="179388" indent="0" latinLnBrk="1"/>
                      <a:r>
                        <a:rPr lang="en-US" altLang="ko-KR" sz="1400" dirty="0" smtClean="0"/>
                        <a:t>85   90   95     0     5   …   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01000   10100   11000   10100   …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:a16="http://schemas.microsoft.com/office/drawing/2014/main" val="1436743879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Red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pPr marL="179388" indent="0" latinLnBrk="1"/>
                      <a:r>
                        <a:rPr lang="en-US" altLang="ko-KR" sz="1400" dirty="0" smtClean="0"/>
                        <a:t>85   92   99     6   13   …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00010   11000   11110   10010   …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:a16="http://schemas.microsoft.com/office/drawing/2014/main" val="429421560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Green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tc>
                  <a:txBody>
                    <a:bodyPr/>
                    <a:lstStyle/>
                    <a:p>
                      <a:pPr marL="179388" indent="0" latinLnBrk="1"/>
                      <a:r>
                        <a:rPr lang="en-US" altLang="ko-KR" sz="1400" dirty="0" smtClean="0"/>
                        <a:t>85   86   87   88   89   …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00011   00100   10001   00111   …</a:t>
                      </a:r>
                      <a:endParaRPr lang="ko-KR" altLang="en-US" sz="1400" dirty="0"/>
                    </a:p>
                  </a:txBody>
                  <a:tcPr marL="180000" marR="0" marT="0" marB="0" anchor="ctr"/>
                </a:tc>
                <a:extLst>
                  <a:ext uri="{0D108BD9-81ED-4DB2-BD59-A6C34878D82A}">
                    <a16:rowId xmlns:a16="http://schemas.microsoft.com/office/drawing/2014/main" val="469928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55208" y="3508982"/>
            <a:ext cx="3046219" cy="247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600" b="1" dirty="0">
                <a:latin typeface="+mj-ea"/>
                <a:ea typeface="+mj-ea"/>
                <a:sym typeface="Symbol" panose="05050102010706020507" pitchFamily="18" charset="2"/>
              </a:rPr>
              <a:t>해시</a:t>
            </a:r>
            <a:r>
              <a:rPr lang="en-US" altLang="ko-KR" sz="1600" b="1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600" b="1" dirty="0">
                <a:latin typeface="+mj-ea"/>
                <a:ea typeface="+mj-ea"/>
                <a:sym typeface="Symbol" panose="05050102010706020507" pitchFamily="18" charset="2"/>
              </a:rPr>
              <a:t>함수와 </a:t>
            </a:r>
            <a:r>
              <a:rPr lang="en-US" altLang="ko-KR" sz="1600" b="1" dirty="0">
                <a:latin typeface="+mj-ea"/>
                <a:ea typeface="+mj-ea"/>
                <a:sym typeface="Symbol" panose="05050102010706020507" pitchFamily="18" charset="2"/>
              </a:rPr>
              <a:t>k-bit </a:t>
            </a:r>
            <a:r>
              <a:rPr lang="ko-KR" altLang="en-US" sz="1600" b="1" dirty="0">
                <a:latin typeface="+mj-ea"/>
                <a:ea typeface="+mj-ea"/>
                <a:sym typeface="Symbol" panose="05050102010706020507" pitchFamily="18" charset="2"/>
              </a:rPr>
              <a:t>사인 함수 예</a:t>
            </a:r>
            <a:endParaRPr lang="en-US" altLang="ko-KR" sz="16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40525" y="3815964"/>
            <a:ext cx="8322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50" dirty="0" err="1" smtClean="0">
                <a:sym typeface="Symbol" panose="05050102010706020507" pitchFamily="18" charset="2"/>
              </a:rPr>
              <a:t>h</a:t>
            </a:r>
            <a:r>
              <a:rPr lang="ko-KR" altLang="ko-KR" sz="1050" dirty="0" smtClean="0">
                <a:sym typeface="Symbol" panose="05050102010706020507" pitchFamily="18" charset="2"/>
              </a:rPr>
              <a:t>(</a:t>
            </a:r>
            <a:r>
              <a:rPr lang="en-US" altLang="ko-KR" sz="1050" dirty="0" smtClean="0">
                <a:sym typeface="Symbol" panose="05050102010706020507" pitchFamily="18" charset="2"/>
              </a:rPr>
              <a:t>White, 1</a:t>
            </a:r>
            <a:r>
              <a:rPr lang="ko-KR" altLang="ko-KR" sz="1050" dirty="0" smtClean="0">
                <a:sym typeface="Symbol" panose="05050102010706020507" pitchFamily="18" charset="2"/>
              </a:rPr>
              <a:t>) 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3292555" y="3815964"/>
            <a:ext cx="8322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50" dirty="0" err="1" smtClean="0">
                <a:sym typeface="Symbol" panose="05050102010706020507" pitchFamily="18" charset="2"/>
              </a:rPr>
              <a:t>h</a:t>
            </a:r>
            <a:r>
              <a:rPr lang="ko-KR" altLang="ko-KR" sz="1050" dirty="0" smtClean="0">
                <a:sym typeface="Symbol" panose="05050102010706020507" pitchFamily="18" charset="2"/>
              </a:rPr>
              <a:t>(</a:t>
            </a:r>
            <a:r>
              <a:rPr lang="en-US" altLang="ko-KR" sz="1050" dirty="0" smtClean="0">
                <a:sym typeface="Symbol" panose="05050102010706020507" pitchFamily="18" charset="2"/>
              </a:rPr>
              <a:t>White, 2</a:t>
            </a:r>
            <a:r>
              <a:rPr lang="ko-KR" altLang="ko-KR" sz="1050" dirty="0" smtClean="0">
                <a:sym typeface="Symbol" panose="05050102010706020507" pitchFamily="18" charset="2"/>
              </a:rPr>
              <a:t>) </a:t>
            </a:r>
            <a:endParaRPr lang="ko-KR" altLang="en-US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4044585" y="3815964"/>
            <a:ext cx="10470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50" dirty="0" err="1" smtClean="0">
                <a:sym typeface="Symbol" panose="05050102010706020507" pitchFamily="18" charset="2"/>
              </a:rPr>
              <a:t>h</a:t>
            </a:r>
            <a:r>
              <a:rPr lang="ko-KR" altLang="ko-KR" sz="1050" dirty="0" smtClean="0">
                <a:sym typeface="Symbol" panose="05050102010706020507" pitchFamily="18" charset="2"/>
              </a:rPr>
              <a:t>(</a:t>
            </a:r>
            <a:r>
              <a:rPr lang="en-US" altLang="ko-KR" sz="1050" dirty="0" smtClean="0">
                <a:sym typeface="Symbol" panose="05050102010706020507" pitchFamily="18" charset="2"/>
              </a:rPr>
              <a:t>White, 3</a:t>
            </a:r>
            <a:r>
              <a:rPr lang="ko-KR" altLang="ko-KR" sz="1050" dirty="0" smtClean="0">
                <a:sym typeface="Symbol" panose="05050102010706020507" pitchFamily="18" charset="2"/>
              </a:rPr>
              <a:t>)</a:t>
            </a:r>
            <a:r>
              <a:rPr lang="en-US" altLang="ko-KR" sz="1050" dirty="0" smtClean="0">
                <a:sym typeface="Symbol" panose="05050102010706020507" pitchFamily="18" charset="2"/>
              </a:rPr>
              <a:t>   …</a:t>
            </a:r>
            <a:r>
              <a:rPr lang="ko-KR" altLang="ko-KR" sz="1050" dirty="0" smtClean="0">
                <a:sym typeface="Symbol" panose="05050102010706020507" pitchFamily="18" charset="2"/>
              </a:rPr>
              <a:t> 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5132505" y="3815964"/>
            <a:ext cx="8146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ym typeface="Symbol" panose="05050102010706020507" pitchFamily="18" charset="2"/>
              </a:rPr>
              <a:t>s</a:t>
            </a:r>
            <a:r>
              <a:rPr lang="ko-KR" altLang="ko-KR" sz="1050" dirty="0" smtClean="0">
                <a:sym typeface="Symbol" panose="05050102010706020507" pitchFamily="18" charset="2"/>
              </a:rPr>
              <a:t>(</a:t>
            </a:r>
            <a:r>
              <a:rPr lang="en-US" altLang="ko-KR" sz="1050" dirty="0" smtClean="0">
                <a:sym typeface="Symbol" panose="05050102010706020507" pitchFamily="18" charset="2"/>
              </a:rPr>
              <a:t>White, 1</a:t>
            </a:r>
            <a:r>
              <a:rPr lang="ko-KR" altLang="ko-KR" sz="1050" dirty="0" smtClean="0">
                <a:sym typeface="Symbol" panose="05050102010706020507" pitchFamily="18" charset="2"/>
              </a:rPr>
              <a:t>) 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5949521" y="3815964"/>
            <a:ext cx="8146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ym typeface="Symbol" panose="05050102010706020507" pitchFamily="18" charset="2"/>
              </a:rPr>
              <a:t>s</a:t>
            </a:r>
            <a:r>
              <a:rPr lang="ko-KR" altLang="ko-KR" sz="1050" dirty="0" smtClean="0">
                <a:sym typeface="Symbol" panose="05050102010706020507" pitchFamily="18" charset="2"/>
              </a:rPr>
              <a:t>(</a:t>
            </a:r>
            <a:r>
              <a:rPr lang="en-US" altLang="ko-KR" sz="1050" dirty="0" smtClean="0">
                <a:sym typeface="Symbol" panose="05050102010706020507" pitchFamily="18" charset="2"/>
              </a:rPr>
              <a:t>White, 2</a:t>
            </a:r>
            <a:r>
              <a:rPr lang="ko-KR" altLang="ko-KR" sz="1050" dirty="0" smtClean="0">
                <a:sym typeface="Symbol" panose="05050102010706020507" pitchFamily="18" charset="2"/>
              </a:rPr>
              <a:t>) 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6673421" y="3815964"/>
            <a:ext cx="10070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ym typeface="Symbol" panose="05050102010706020507" pitchFamily="18" charset="2"/>
              </a:rPr>
              <a:t>s</a:t>
            </a:r>
            <a:r>
              <a:rPr lang="ko-KR" altLang="ko-KR" sz="1050" dirty="0" smtClean="0">
                <a:sym typeface="Symbol" panose="05050102010706020507" pitchFamily="18" charset="2"/>
              </a:rPr>
              <a:t>(</a:t>
            </a:r>
            <a:r>
              <a:rPr lang="en-US" altLang="ko-KR" sz="1050" dirty="0" smtClean="0">
                <a:sym typeface="Symbol" panose="05050102010706020507" pitchFamily="18" charset="2"/>
              </a:rPr>
              <a:t>White, 3</a:t>
            </a:r>
            <a:r>
              <a:rPr lang="ko-KR" altLang="ko-KR" sz="1050" dirty="0" smtClean="0">
                <a:sym typeface="Symbol" panose="05050102010706020507" pitchFamily="18" charset="2"/>
              </a:rPr>
              <a:t>)</a:t>
            </a:r>
            <a:r>
              <a:rPr lang="en-US" altLang="ko-KR" sz="1050" dirty="0" smtClean="0">
                <a:sym typeface="Symbol" panose="05050102010706020507" pitchFamily="18" charset="2"/>
              </a:rPr>
              <a:t>   …</a:t>
            </a:r>
            <a:r>
              <a:rPr lang="ko-KR" altLang="ko-KR" sz="1050" dirty="0" smtClean="0">
                <a:sym typeface="Symbol" panose="05050102010706020507" pitchFamily="18" charset="2"/>
              </a:rPr>
              <a:t> 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956664" y="4048207"/>
            <a:ext cx="361951" cy="4554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628445" y="4048207"/>
            <a:ext cx="95534" cy="508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934944" y="4048207"/>
            <a:ext cx="479191" cy="4554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39828" y="4069880"/>
            <a:ext cx="83305" cy="433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185016" y="4069880"/>
            <a:ext cx="143857" cy="433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781800" y="4069880"/>
            <a:ext cx="291046" cy="486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: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sym typeface="Symbol" panose="05050102010706020507" pitchFamily="18" charset="2"/>
              </a:rPr>
              <a:t> 크기 </a:t>
            </a:r>
            <a:r>
              <a:rPr lang="en-US" altLang="ko-KR" sz="1600" dirty="0" smtClean="0">
                <a:sym typeface="Symbol" panose="05050102010706020507" pitchFamily="18" charset="2"/>
              </a:rPr>
              <a:t>= 3, White</a:t>
            </a:r>
            <a:r>
              <a:rPr lang="ko-KR" altLang="en-US" sz="1600" dirty="0" smtClean="0">
                <a:sym typeface="Symbol" panose="05050102010706020507" pitchFamily="18" charset="2"/>
              </a:rPr>
              <a:t> → </a:t>
            </a:r>
            <a:r>
              <a:rPr lang="en-US" altLang="ko-KR" sz="1600" dirty="0" smtClean="0">
                <a:sym typeface="Symbol" panose="05050102010706020507" pitchFamily="18" charset="2"/>
              </a:rPr>
              <a:t>Blue </a:t>
            </a:r>
            <a:r>
              <a:rPr lang="ko-KR" altLang="en-US" sz="1600" dirty="0">
                <a:sym typeface="Symbol" panose="05050102010706020507" pitchFamily="18" charset="2"/>
              </a:rPr>
              <a:t> → </a:t>
            </a:r>
            <a:r>
              <a:rPr lang="en-US" altLang="ko-KR" sz="1600" dirty="0" smtClean="0">
                <a:sym typeface="Symbol" panose="05050102010706020507" pitchFamily="18" charset="2"/>
              </a:rPr>
              <a:t>Lilac</a:t>
            </a:r>
            <a:r>
              <a:rPr lang="ko-KR" altLang="en-US" sz="1600" dirty="0">
                <a:sym typeface="Symbol" panose="05050102010706020507" pitchFamily="18" charset="2"/>
              </a:rPr>
              <a:t> → </a:t>
            </a:r>
            <a:r>
              <a:rPr lang="en-US" altLang="ko-KR" sz="1600" dirty="0" smtClean="0">
                <a:sym typeface="Symbol" panose="05050102010706020507" pitchFamily="18" charset="2"/>
              </a:rPr>
              <a:t>Red </a:t>
            </a:r>
            <a:r>
              <a:rPr lang="ko-KR" altLang="en-US" sz="1600" dirty="0" smtClean="0">
                <a:sym typeface="Symbol" panose="05050102010706020507" pitchFamily="18" charset="2"/>
              </a:rPr>
              <a:t>키 값 순의 레코드들 삽입 예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33</a:t>
            </a:fld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963640"/>
                  </p:ext>
                </p:extLst>
              </p:nvPr>
            </p:nvGraphicFramePr>
            <p:xfrm>
              <a:off x="1040173" y="2586259"/>
              <a:ext cx="2210512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963640"/>
                  </p:ext>
                </p:extLst>
              </p:nvPr>
            </p:nvGraphicFramePr>
            <p:xfrm>
              <a:off x="1040173" y="2586259"/>
              <a:ext cx="2210512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49" t="-19620" r="-102198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0549" t="-19620" r="-2198" b="-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직사각형 20"/>
          <p:cNvSpPr/>
          <p:nvPr/>
        </p:nvSpPr>
        <p:spPr>
          <a:xfrm>
            <a:off x="1607180" y="2255339"/>
            <a:ext cx="1144865" cy="22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초기 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테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72304"/>
                  </p:ext>
                </p:extLst>
              </p:nvPr>
            </p:nvGraphicFramePr>
            <p:xfrm>
              <a:off x="3761723" y="2586259"/>
              <a:ext cx="3767121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mtClean="0"/>
                            <a:t>버킷 </a:t>
                          </a:r>
                          <a:r>
                            <a:rPr lang="en-US" altLang="ko-KR" sz="1400" smtClean="0"/>
                            <a:t>(</a:t>
                          </a:r>
                          <a:r>
                            <a:rPr lang="ko-KR" altLang="en-US" sz="1400" smtClean="0"/>
                            <a:t>버킷 크기 </a:t>
                          </a:r>
                          <a:r>
                            <a:rPr lang="en-US" altLang="ko-KR" sz="140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72304"/>
                  </p:ext>
                </p:extLst>
              </p:nvPr>
            </p:nvGraphicFramePr>
            <p:xfrm>
              <a:off x="3761723" y="2586259"/>
              <a:ext cx="3767121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mtClean="0"/>
                            <a:t>버킷 </a:t>
                          </a:r>
                          <a:r>
                            <a:rPr lang="en-US" altLang="ko-KR" sz="1400" smtClean="0"/>
                            <a:t>(</a:t>
                          </a:r>
                          <a:r>
                            <a:rPr lang="ko-KR" altLang="en-US" sz="1400" smtClean="0"/>
                            <a:t>버킷 크기 </a:t>
                          </a:r>
                          <a:r>
                            <a:rPr lang="en-US" altLang="ko-KR" sz="140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19620" r="-354745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5714" t="-19620" r="-201863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직사각형 26"/>
          <p:cNvSpPr/>
          <p:nvPr/>
        </p:nvSpPr>
        <p:spPr>
          <a:xfrm>
            <a:off x="5040882" y="2255339"/>
            <a:ext cx="1566454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초기 해시 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테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572000" y="3170490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572000" y="337142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572000" y="3568202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572000" y="3756431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4572000" y="3944660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572000" y="414559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572000" y="4368496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572000" y="4598875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647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600" dirty="0" smtClean="0">
                <a:sym typeface="Symbol" panose="05050102010706020507" pitchFamily="18" charset="2"/>
              </a:rPr>
              <a:t>White</a:t>
            </a:r>
            <a:r>
              <a:rPr lang="ko-KR" altLang="en-US" sz="1600" dirty="0" smtClean="0">
                <a:sym typeface="Symbol" panose="05050102010706020507" pitchFamily="18" charset="2"/>
              </a:rPr>
              <a:t> → </a:t>
            </a:r>
            <a:r>
              <a:rPr lang="en-US" altLang="ko-KR" sz="1600" dirty="0" smtClean="0">
                <a:sym typeface="Symbol" panose="05050102010706020507" pitchFamily="18" charset="2"/>
              </a:rPr>
              <a:t>Blue </a:t>
            </a:r>
            <a:r>
              <a:rPr lang="ko-KR" altLang="en-US" sz="1600" dirty="0">
                <a:sym typeface="Symbol" panose="05050102010706020507" pitchFamily="18" charset="2"/>
              </a:rPr>
              <a:t> → </a:t>
            </a:r>
            <a:r>
              <a:rPr lang="en-US" altLang="ko-KR" sz="1600" dirty="0" smtClean="0">
                <a:sym typeface="Symbol" panose="05050102010706020507" pitchFamily="18" charset="2"/>
              </a:rPr>
              <a:t>Lilac</a:t>
            </a:r>
            <a:r>
              <a:rPr lang="ko-KR" altLang="en-US" sz="1600" dirty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순의 레코드들 삽입 후 테이블들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en-US" altLang="ko-KR" sz="1600" dirty="0" smtClean="0">
                <a:sym typeface="Symbol" panose="05050102010706020507" pitchFamily="18" charset="2"/>
              </a:rPr>
              <a:t>h(White, 1) = h(Blue, 1) = h(Lilac, 1) = 85 </a:t>
            </a:r>
            <a:r>
              <a:rPr lang="ko-KR" altLang="en-US" sz="1600" dirty="0" smtClean="0">
                <a:sym typeface="Symbol" panose="05050102010706020507" pitchFamily="18" charset="2"/>
              </a:rPr>
              <a:t>이고</a:t>
            </a:r>
            <a:r>
              <a:rPr lang="en-US" altLang="ko-KR" sz="1600" dirty="0" smtClean="0">
                <a:sym typeface="Symbol" panose="05050102010706020507" pitchFamily="18" charset="2"/>
              </a:rPr>
              <a:t>, S(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1) &lt; </a:t>
            </a:r>
            <a:r>
              <a:rPr lang="ko-KR" altLang="en-US" sz="1600" dirty="0" smtClean="0">
                <a:sym typeface="Symbol" panose="05050102010706020507" pitchFamily="18" charset="2"/>
              </a:rPr>
              <a:t>테이블</a:t>
            </a:r>
            <a:r>
              <a:rPr lang="en-US" altLang="ko-KR" sz="1600" dirty="0" smtClean="0">
                <a:sym typeface="Symbol" panose="05050102010706020507" pitchFamily="18" charset="2"/>
              </a:rPr>
              <a:t>[85]=11111 </a:t>
            </a:r>
            <a:r>
              <a:rPr lang="ko-KR" altLang="en-US" sz="1600" dirty="0" smtClean="0">
                <a:sym typeface="Symbol" panose="05050102010706020507" pitchFamily="18" charset="2"/>
              </a:rPr>
              <a:t>이므로 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    </a:t>
            </a:r>
            <a:r>
              <a:rPr lang="ko-KR" altLang="en-US" sz="1600" dirty="0" smtClean="0">
                <a:sym typeface="Symbol" panose="05050102010706020507" pitchFamily="18" charset="2"/>
              </a:rPr>
              <a:t>차례대로 해당 레코드 삽입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 startAt="2"/>
            </a:pPr>
            <a:r>
              <a:rPr lang="en-US" altLang="ko-KR" sz="1600" dirty="0" smtClean="0">
                <a:sym typeface="Symbol" panose="05050102010706020507" pitchFamily="18" charset="2"/>
              </a:rPr>
              <a:t>Red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삽입 시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발생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en-US" altLang="ko-KR" sz="1600" dirty="0" smtClean="0">
                <a:sym typeface="Symbol" panose="05050102010706020507" pitchFamily="18" charset="2"/>
              </a:rPr>
              <a:t>H(Red, 1) = (White</a:t>
            </a:r>
            <a:r>
              <a:rPr lang="en-US" altLang="ko-KR" sz="1600" dirty="0">
                <a:sym typeface="Symbol" panose="05050102010706020507" pitchFamily="18" charset="2"/>
              </a:rPr>
              <a:t>, 1) = h(Blue, 1) = h(Lilac, 1) = 85 </a:t>
            </a:r>
            <a:r>
              <a:rPr lang="ko-KR" altLang="en-US" sz="1600" dirty="0" smtClean="0">
                <a:sym typeface="Symbol" panose="05050102010706020507" pitchFamily="18" charset="2"/>
              </a:rPr>
              <a:t>이므로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 발생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en-US" altLang="ko-KR" sz="1600" dirty="0" smtClean="0"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sym typeface="Symbol" panose="05050102010706020507" pitchFamily="18" charset="2"/>
              </a:rPr>
              <a:t>회에서 발생 했으므로 </a:t>
            </a:r>
            <a:r>
              <a:rPr lang="en-US" altLang="ko-KR" sz="1600" dirty="0" smtClean="0">
                <a:sym typeface="Symbol" panose="05050102010706020507" pitchFamily="18" charset="2"/>
              </a:rPr>
              <a:t>S(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1)</a:t>
            </a:r>
            <a:r>
              <a:rPr lang="ko-KR" altLang="en-US" sz="1600" dirty="0" smtClean="0">
                <a:sym typeface="Symbol" panose="05050102010706020507" pitchFamily="18" charset="2"/>
              </a:rPr>
              <a:t>을 서로 비교 </a:t>
            </a:r>
            <a:r>
              <a:rPr lang="ko-KR" altLang="en-US" sz="1600" dirty="0">
                <a:sym typeface="Symbol" panose="05050102010706020507" pitchFamily="18" charset="2"/>
              </a:rPr>
              <a:t>및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sym typeface="Symbol" panose="05050102010706020507" pitchFamily="18" charset="2"/>
              </a:rPr>
              <a:t>정렬 </a:t>
            </a:r>
            <a:r>
              <a:rPr lang="en-US" altLang="ko-KR" sz="1600" dirty="0">
                <a:sym typeface="Symbol" panose="05050102010706020507" pitchFamily="18" charset="2"/>
              </a:rPr>
              <a:t>: Red, White, Blue, </a:t>
            </a:r>
            <a:r>
              <a:rPr lang="en-US" altLang="ko-KR" sz="1600" dirty="0" smtClean="0">
                <a:sym typeface="Symbol" panose="05050102010706020507" pitchFamily="18" charset="2"/>
              </a:rPr>
              <a:t>Lilac </a:t>
            </a:r>
            <a:r>
              <a:rPr lang="ko-KR" altLang="en-US" sz="1600" dirty="0">
                <a:sym typeface="Symbol" panose="05050102010706020507" pitchFamily="18" charset="2"/>
              </a:rPr>
              <a:t>순</a:t>
            </a:r>
            <a:r>
              <a:rPr lang="en-US" altLang="ko-KR" sz="1600" dirty="0">
                <a:sym typeface="Symbol" panose="05050102010706020507" pitchFamily="18" charset="2"/>
              </a:rPr>
              <a:t>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ko-KR" sz="1600" dirty="0" smtClean="0">
                <a:sym typeface="Symbol" panose="05050102010706020507" pitchFamily="18" charset="2"/>
              </a:rPr>
              <a:t>S(Red, 1) = 00010(2) &lt; S(White, 1) = 00101(5) &lt; S(Blue, 1) = 00110, 6 &lt; S(Lilac, 1) = 01000(8)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342900" indent="-342900">
              <a:lnSpc>
                <a:spcPct val="60000"/>
              </a:lnSpc>
              <a:spcBef>
                <a:spcPct val="50000"/>
              </a:spcBef>
              <a:buFont typeface="+mj-lt"/>
              <a:buAutoNum type="arabicPeriod" startAt="2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198" y="653891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34</a:t>
            </a:fld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140658"/>
                  </p:ext>
                </p:extLst>
              </p:nvPr>
            </p:nvGraphicFramePr>
            <p:xfrm>
              <a:off x="5413760" y="2833989"/>
              <a:ext cx="2210512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140658"/>
                  </p:ext>
                </p:extLst>
              </p:nvPr>
            </p:nvGraphicFramePr>
            <p:xfrm>
              <a:off x="5413760" y="2833989"/>
              <a:ext cx="2210512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49" t="-19620" r="-101648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105" t="-19620" r="-2210" b="-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직사각형 20"/>
          <p:cNvSpPr/>
          <p:nvPr/>
        </p:nvSpPr>
        <p:spPr>
          <a:xfrm>
            <a:off x="6191561" y="2503069"/>
            <a:ext cx="723275" cy="22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테이블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7833496"/>
                  </p:ext>
                </p:extLst>
              </p:nvPr>
            </p:nvGraphicFramePr>
            <p:xfrm>
              <a:off x="1063940" y="2833989"/>
              <a:ext cx="3767121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Blue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Lilac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7833496"/>
                  </p:ext>
                </p:extLst>
              </p:nvPr>
            </p:nvGraphicFramePr>
            <p:xfrm>
              <a:off x="1063940" y="2833989"/>
              <a:ext cx="3767121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620" r="-354745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5093" t="-19620" r="-201863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Blue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Lilac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직사각형 26"/>
          <p:cNvSpPr/>
          <p:nvPr/>
        </p:nvSpPr>
        <p:spPr>
          <a:xfrm>
            <a:off x="2733359" y="2503069"/>
            <a:ext cx="1144865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해시 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테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874217" y="3418220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874217" y="361915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874217" y="3815932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874217" y="4004161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74217" y="4192390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74217" y="439332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74217" y="4616226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874217" y="4846605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940041" y="6595639"/>
            <a:ext cx="7263923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 startAt="3"/>
            </a:pP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처리</a:t>
            </a:r>
            <a:r>
              <a:rPr lang="en-US" altLang="ko-KR" sz="1600" dirty="0" smtClean="0">
                <a:sym typeface="Symbol" panose="05050102010706020507" pitchFamily="18" charset="2"/>
              </a:rPr>
              <a:t>-1</a:t>
            </a: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3.1 </a:t>
            </a:r>
            <a:r>
              <a:rPr lang="ko-KR" altLang="en-US" sz="1400" dirty="0" smtClean="0">
                <a:sym typeface="Symbol" panose="05050102010706020507" pitchFamily="18" charset="2"/>
              </a:rPr>
              <a:t>가장 큰 사인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ym typeface="Symbol" panose="05050102010706020507" pitchFamily="18" charset="2"/>
              </a:rPr>
              <a:t>값과 해당 키 값 선택 </a:t>
            </a: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(</a:t>
            </a:r>
            <a:r>
              <a:rPr lang="ko-KR" altLang="en-US" sz="1400" dirty="0" smtClean="0">
                <a:sym typeface="Symbol" panose="05050102010706020507" pitchFamily="18" charset="2"/>
              </a:rPr>
              <a:t>예에서 </a:t>
            </a:r>
            <a:r>
              <a:rPr lang="ko-KR" altLang="en-US" sz="1400" dirty="0">
                <a:sym typeface="Symbol" panose="05050102010706020507" pitchFamily="18" charset="2"/>
              </a:rPr>
              <a:t>가장 큰 사인 값 </a:t>
            </a:r>
            <a:r>
              <a:rPr lang="en-US" altLang="ko-KR" sz="1400" dirty="0">
                <a:sym typeface="Symbol" panose="05050102010706020507" pitchFamily="18" charset="2"/>
              </a:rPr>
              <a:t>: 01000(8), </a:t>
            </a:r>
            <a:r>
              <a:rPr lang="ko-KR" altLang="en-US" sz="1400" dirty="0">
                <a:sym typeface="Symbol" panose="05050102010706020507" pitchFamily="18" charset="2"/>
              </a:rPr>
              <a:t>키 값 </a:t>
            </a:r>
            <a:r>
              <a:rPr lang="en-US" altLang="ko-KR" sz="1400" dirty="0">
                <a:sym typeface="Symbol" panose="05050102010706020507" pitchFamily="18" charset="2"/>
              </a:rPr>
              <a:t>: </a:t>
            </a:r>
            <a:r>
              <a:rPr lang="en-US" altLang="ko-KR" sz="1400" dirty="0" smtClean="0">
                <a:sym typeface="Symbol" panose="05050102010706020507" pitchFamily="18" charset="2"/>
              </a:rPr>
              <a:t>Lilac)</a:t>
            </a: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3.2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선택한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키 값보다 작은 키 값의 레코드들은 원래 해시 </a:t>
            </a:r>
            <a:r>
              <a:rPr lang="ko-KR" altLang="en-US" sz="1400" u="sng" dirty="0" err="1" smtClean="0">
                <a:sym typeface="Symbol" panose="05050102010706020507" pitchFamily="18" charset="2"/>
              </a:rPr>
              <a:t>버킷에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 저장</a:t>
            </a:r>
            <a:endParaRPr lang="en-US" altLang="ko-KR" sz="1400" u="sng" dirty="0" smtClean="0">
              <a:sym typeface="Symbol" panose="05050102010706020507" pitchFamily="18" charset="2"/>
            </a:endParaRP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3.3 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만약 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S(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, 1) &lt; 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테이블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[h(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, 1)] 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이면 </a:t>
            </a:r>
            <a:endParaRPr lang="en-US" altLang="ko-KR" sz="1400" b="1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    3.3.1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테이블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[h(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, 1)]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의 </a:t>
            </a:r>
            <a:r>
              <a:rPr lang="ko-KR" altLang="en-US" sz="14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시그너처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← 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S(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, 1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ko-KR" sz="1400" dirty="0" smtClean="0">
                <a:sym typeface="Symbol" panose="05050102010706020507" pitchFamily="18" charset="2"/>
              </a:rPr>
              <a:t>(</a:t>
            </a:r>
            <a:r>
              <a:rPr lang="ko-KR" altLang="en-US" sz="1400" dirty="0" smtClean="0">
                <a:sym typeface="Symbol" panose="05050102010706020507" pitchFamily="18" charset="2"/>
              </a:rPr>
              <a:t>예에서 </a:t>
            </a:r>
            <a:r>
              <a:rPr lang="ko-KR" altLang="en-US" sz="1400" u="sng" dirty="0" smtClean="0">
                <a:solidFill>
                  <a:srgbClr val="0000FF"/>
                </a:solidFill>
                <a:sym typeface="Symbol" panose="05050102010706020507" pitchFamily="18" charset="2"/>
              </a:rPr>
              <a:t>테이블</a:t>
            </a:r>
            <a:r>
              <a:rPr lang="en-US" altLang="ko-KR" sz="1400" u="sng" dirty="0" smtClean="0">
                <a:solidFill>
                  <a:srgbClr val="0000FF"/>
                </a:solidFill>
                <a:sym typeface="Symbol" panose="05050102010706020507" pitchFamily="18" charset="2"/>
              </a:rPr>
              <a:t>[85] </a:t>
            </a:r>
            <a:r>
              <a:rPr lang="ko-KR" altLang="en-US" sz="1400" b="1" u="sng" dirty="0">
                <a:solidFill>
                  <a:srgbClr val="0000FF"/>
                </a:solidFill>
                <a:sym typeface="Symbol" panose="05050102010706020507" pitchFamily="18" charset="2"/>
              </a:rPr>
              <a:t>← </a:t>
            </a:r>
            <a:r>
              <a:rPr lang="en-US" altLang="ko-KR" sz="1400" u="sng" dirty="0" smtClean="0">
                <a:solidFill>
                  <a:srgbClr val="0000FF"/>
                </a:solidFill>
                <a:sym typeface="Symbol" panose="05050102010706020507" pitchFamily="18" charset="2"/>
              </a:rPr>
              <a:t>01000</a:t>
            </a:r>
            <a:r>
              <a:rPr lang="en-US" altLang="ko-KR" sz="1400" dirty="0" smtClean="0">
                <a:sym typeface="Symbol" panose="05050102010706020507" pitchFamily="18" charset="2"/>
              </a:rPr>
              <a:t>)</a:t>
            </a: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3.4 </a:t>
            </a:r>
            <a:r>
              <a:rPr lang="ko-KR" altLang="en-US" sz="1400" dirty="0" smtClean="0">
                <a:sym typeface="Symbol" panose="05050102010706020507" pitchFamily="18" charset="2"/>
              </a:rPr>
              <a:t>선택한 키 값 레코드에 대</a:t>
            </a:r>
            <a:r>
              <a:rPr lang="ko-KR" altLang="en-US" sz="1400" dirty="0">
                <a:sym typeface="Symbol" panose="05050102010706020507" pitchFamily="18" charset="2"/>
              </a:rPr>
              <a:t>해</a:t>
            </a:r>
            <a:r>
              <a:rPr lang="ko-KR" altLang="en-US" sz="1400" dirty="0" smtClean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h(</a:t>
            </a:r>
            <a:r>
              <a:rPr lang="ko-KR" altLang="en-US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선택 키</a:t>
            </a:r>
            <a:r>
              <a:rPr lang="en-US" altLang="ko-KR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값</a:t>
            </a:r>
            <a:r>
              <a:rPr lang="en-US" altLang="ko-KR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, 2) </a:t>
            </a:r>
            <a:r>
              <a:rPr lang="ko-KR" altLang="en-US" sz="1400" dirty="0" smtClean="0">
                <a:sym typeface="Symbol" panose="05050102010706020507" pitchFamily="18" charset="2"/>
              </a:rPr>
              <a:t>주소에 빈 공간이 있으면 삽입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     (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예에서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h(Lilac, 2) = 90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에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Lilac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레코드 삽입</a:t>
            </a:r>
            <a:r>
              <a:rPr lang="en-US" altLang="ko-KR" sz="1400" dirty="0" smtClean="0">
                <a:sym typeface="Symbol" panose="05050102010706020507" pitchFamily="18" charset="2"/>
              </a:rPr>
              <a:t>) </a:t>
            </a: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35</a:t>
            </a:fld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484836"/>
                  </p:ext>
                </p:extLst>
              </p:nvPr>
            </p:nvGraphicFramePr>
            <p:xfrm>
              <a:off x="5413760" y="4010756"/>
              <a:ext cx="2210512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01000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484836"/>
                  </p:ext>
                </p:extLst>
              </p:nvPr>
            </p:nvGraphicFramePr>
            <p:xfrm>
              <a:off x="5413760" y="4010756"/>
              <a:ext cx="2210512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49" t="-19620" r="-101648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105" t="-19620" r="-2210" b="-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직사각형 20"/>
          <p:cNvSpPr/>
          <p:nvPr/>
        </p:nvSpPr>
        <p:spPr>
          <a:xfrm>
            <a:off x="6191561" y="3816996"/>
            <a:ext cx="723275" cy="22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테이블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997325"/>
                  </p:ext>
                </p:extLst>
              </p:nvPr>
            </p:nvGraphicFramePr>
            <p:xfrm>
              <a:off x="1063940" y="4010756"/>
              <a:ext cx="3767121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Red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Lilac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Blue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997325"/>
                  </p:ext>
                </p:extLst>
              </p:nvPr>
            </p:nvGraphicFramePr>
            <p:xfrm>
              <a:off x="1063940" y="4010756"/>
              <a:ext cx="3767121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620" r="-354745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5093" t="-19620" r="-201863" b="-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Blue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직사각형 26"/>
          <p:cNvSpPr/>
          <p:nvPr/>
        </p:nvSpPr>
        <p:spPr>
          <a:xfrm>
            <a:off x="2733359" y="3816996"/>
            <a:ext cx="1144865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해시 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테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874217" y="459498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874217" y="4795924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874217" y="4992699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874217" y="5180928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74217" y="536915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74217" y="5570094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74217" y="5792993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874217" y="6023372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92396" y="4813016"/>
            <a:ext cx="2204815" cy="179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836636" y="3093720"/>
            <a:ext cx="470944" cy="1615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307364" y="3749040"/>
            <a:ext cx="336776" cy="21364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11708" y="4813015"/>
            <a:ext cx="3119215" cy="196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948299" y="2435551"/>
            <a:ext cx="929925" cy="228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 startAt="4"/>
            </a:pP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처리</a:t>
            </a:r>
            <a:r>
              <a:rPr lang="en-US" altLang="ko-KR" sz="1600" dirty="0" smtClean="0">
                <a:sym typeface="Symbol" panose="05050102010706020507" pitchFamily="18" charset="2"/>
              </a:rPr>
              <a:t>-2 (</a:t>
            </a: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: Green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 삽입 시 </a:t>
            </a:r>
            <a:r>
              <a:rPr lang="en-US" altLang="ko-KR" sz="1600" dirty="0" smtClean="0">
                <a:sym typeface="Symbol" panose="05050102010706020507" pitchFamily="18" charset="2"/>
              </a:rPr>
              <a:t>85</a:t>
            </a:r>
            <a:r>
              <a:rPr lang="ko-KR" altLang="en-US" sz="1600" dirty="0" smtClean="0">
                <a:sym typeface="Symbol" panose="05050102010706020507" pitchFamily="18" charset="2"/>
              </a:rPr>
              <a:t>번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발생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449263" indent="-269875">
              <a:spcBef>
                <a:spcPct val="50000"/>
              </a:spcBef>
              <a:buNone/>
            </a:pPr>
            <a:r>
              <a:rPr lang="en-US" altLang="ko-KR" sz="1400" dirty="0">
                <a:sym typeface="Symbol" panose="05050102010706020507" pitchFamily="18" charset="2"/>
              </a:rPr>
              <a:t>4</a:t>
            </a:r>
            <a:r>
              <a:rPr lang="en-US" altLang="ko-KR" sz="1400" dirty="0" smtClean="0">
                <a:sym typeface="Symbol" panose="05050102010706020507" pitchFamily="18" charset="2"/>
              </a:rPr>
              <a:t>.1 </a:t>
            </a:r>
            <a:r>
              <a:rPr lang="ko-KR" altLang="en-US" sz="1400" dirty="0" smtClean="0">
                <a:sym typeface="Symbol" panose="05050102010706020507" pitchFamily="18" charset="2"/>
              </a:rPr>
              <a:t>단계</a:t>
            </a:r>
            <a:r>
              <a:rPr lang="en-US" altLang="ko-KR" sz="1400" dirty="0" smtClean="0">
                <a:sym typeface="Symbol" panose="05050102010706020507" pitchFamily="18" charset="2"/>
              </a:rPr>
              <a:t> 2</a:t>
            </a:r>
            <a:r>
              <a:rPr lang="ko-KR" altLang="en-US" sz="1400" dirty="0" smtClean="0">
                <a:sym typeface="Symbol" panose="05050102010706020507" pitchFamily="18" charset="2"/>
              </a:rPr>
              <a:t>와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ym typeface="Symbol" panose="05050102010706020507" pitchFamily="18" charset="2"/>
              </a:rPr>
              <a:t>동일하게 해당 </a:t>
            </a:r>
            <a:r>
              <a:rPr lang="ko-KR" altLang="en-US" sz="1400" dirty="0" err="1" smtClean="0">
                <a:sym typeface="Symbol" panose="05050102010706020507" pitchFamily="18" charset="2"/>
              </a:rPr>
              <a:t>버킷의</a:t>
            </a:r>
            <a:r>
              <a:rPr lang="ko-KR" altLang="en-US" sz="1400" dirty="0" smtClean="0">
                <a:sym typeface="Symbol" panose="05050102010706020507" pitchFamily="18" charset="2"/>
              </a:rPr>
              <a:t> 레코드 키 값들의 사인 값들과 삽입 레코드 키 값에 대한 사인 값들을 중심으로 정렬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    (</a:t>
            </a:r>
            <a:r>
              <a:rPr lang="ko-KR" altLang="en-US" sz="1400" dirty="0" smtClean="0">
                <a:sym typeface="Symbol" panose="05050102010706020507" pitchFamily="18" charset="2"/>
              </a:rPr>
              <a:t>예에서 </a:t>
            </a:r>
            <a:r>
              <a:rPr lang="en-US" altLang="ko-KR" sz="1400" dirty="0" smtClean="0">
                <a:sym typeface="Symbol" panose="05050102010706020507" pitchFamily="18" charset="2"/>
              </a:rPr>
              <a:t>S(Red, 1) =00010(2) &lt; S(Green, 1) = 00011(3) &lt; S(White, 1) = 5 &lt; S(Blue, 1) = 00110(6)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36</a:t>
            </a:fld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564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 startAt="4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처리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-2(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계속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4.2 </a:t>
            </a:r>
            <a:r>
              <a:rPr lang="ko-KR" altLang="en-US" sz="1400" dirty="0" smtClean="0">
                <a:sym typeface="Symbol" panose="05050102010706020507" pitchFamily="18" charset="2"/>
              </a:rPr>
              <a:t>가장 큰 사인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ym typeface="Symbol" panose="05050102010706020507" pitchFamily="18" charset="2"/>
              </a:rPr>
              <a:t>값과 해당 키 값 선택 </a:t>
            </a: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(</a:t>
            </a:r>
            <a:r>
              <a:rPr lang="ko-KR" altLang="en-US" sz="1400" dirty="0" smtClean="0">
                <a:sym typeface="Symbol" panose="05050102010706020507" pitchFamily="18" charset="2"/>
              </a:rPr>
              <a:t>예에서 </a:t>
            </a:r>
            <a:r>
              <a:rPr lang="ko-KR" altLang="en-US" sz="1400" dirty="0">
                <a:sym typeface="Symbol" panose="05050102010706020507" pitchFamily="18" charset="2"/>
              </a:rPr>
              <a:t>가장 큰 사인 값 </a:t>
            </a:r>
            <a:r>
              <a:rPr lang="en-US" altLang="ko-KR" sz="1400" dirty="0">
                <a:sym typeface="Symbol" panose="05050102010706020507" pitchFamily="18" charset="2"/>
              </a:rPr>
              <a:t>: </a:t>
            </a:r>
            <a:r>
              <a:rPr lang="en-US" altLang="ko-KR" sz="1400" dirty="0" smtClean="0">
                <a:sym typeface="Symbol" panose="05050102010706020507" pitchFamily="18" charset="2"/>
              </a:rPr>
              <a:t>00110(6), </a:t>
            </a:r>
            <a:r>
              <a:rPr lang="ko-KR" altLang="en-US" sz="1400" dirty="0">
                <a:sym typeface="Symbol" panose="05050102010706020507" pitchFamily="18" charset="2"/>
              </a:rPr>
              <a:t>키 값 </a:t>
            </a:r>
            <a:r>
              <a:rPr lang="en-US" altLang="ko-KR" sz="1400" dirty="0">
                <a:sym typeface="Symbol" panose="05050102010706020507" pitchFamily="18" charset="2"/>
              </a:rPr>
              <a:t>: B</a:t>
            </a:r>
            <a:r>
              <a:rPr lang="en-US" altLang="ko-KR" sz="1400" dirty="0" smtClean="0">
                <a:sym typeface="Symbol" panose="05050102010706020507" pitchFamily="18" charset="2"/>
              </a:rPr>
              <a:t>lue)</a:t>
            </a: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>
                <a:sym typeface="Symbol" panose="05050102010706020507" pitchFamily="18" charset="2"/>
              </a:rPr>
              <a:t>4</a:t>
            </a:r>
            <a:r>
              <a:rPr lang="en-US" altLang="ko-KR" sz="1400" dirty="0" smtClean="0">
                <a:sym typeface="Symbol" panose="05050102010706020507" pitchFamily="18" charset="2"/>
              </a:rPr>
              <a:t>.3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선택한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키 값보다 작은 키 값의 레코드들은 원래 해시 </a:t>
            </a:r>
            <a:r>
              <a:rPr lang="ko-KR" altLang="en-US" sz="1400" u="sng" dirty="0" err="1" smtClean="0">
                <a:sym typeface="Symbol" panose="05050102010706020507" pitchFamily="18" charset="2"/>
              </a:rPr>
              <a:t>버킷에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 저장</a:t>
            </a:r>
            <a:endParaRPr lang="en-US" altLang="ko-KR" sz="1400" u="sng" dirty="0" smtClean="0">
              <a:sym typeface="Symbol" panose="05050102010706020507" pitchFamily="18" charset="2"/>
            </a:endParaRP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4.4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만약 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S(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, 1) &lt;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테이블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[h(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, 1)]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이면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</a:p>
          <a:p>
            <a:pPr marL="179388">
              <a:spcBef>
                <a:spcPct val="50000"/>
              </a:spcBef>
              <a:buNone/>
            </a:pP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     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5.3.1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테이블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[h(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, 1)]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의 </a:t>
            </a:r>
            <a:r>
              <a:rPr lang="ko-KR" altLang="en-US" sz="14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시그너처</a:t>
            </a:r>
            <a:r>
              <a:rPr lang="ko-KR" altLang="en-US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← 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S(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선택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sym typeface="Symbol" panose="05050102010706020507" pitchFamily="18" charset="2"/>
              </a:rPr>
              <a:t>키 값</a:t>
            </a:r>
            <a:r>
              <a:rPr lang="en-US" altLang="ko-KR" sz="1400" b="1" dirty="0">
                <a:solidFill>
                  <a:srgbClr val="0000FF"/>
                </a:solidFill>
                <a:sym typeface="Symbol" panose="05050102010706020507" pitchFamily="18" charset="2"/>
              </a:rPr>
              <a:t>, 1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ko-KR" sz="1400" dirty="0" smtClean="0">
                <a:sym typeface="Symbol" panose="05050102010706020507" pitchFamily="18" charset="2"/>
              </a:rPr>
              <a:t>(</a:t>
            </a:r>
            <a:r>
              <a:rPr lang="ko-KR" altLang="en-US" sz="1400" dirty="0" smtClean="0">
                <a:sym typeface="Symbol" panose="05050102010706020507" pitchFamily="18" charset="2"/>
              </a:rPr>
              <a:t>예에서 </a:t>
            </a:r>
            <a:r>
              <a:rPr lang="ko-KR" altLang="en-US" sz="1400" u="sng" dirty="0" smtClean="0">
                <a:solidFill>
                  <a:srgbClr val="0000FF"/>
                </a:solidFill>
                <a:sym typeface="Symbol" panose="05050102010706020507" pitchFamily="18" charset="2"/>
              </a:rPr>
              <a:t>테이블</a:t>
            </a:r>
            <a:r>
              <a:rPr lang="en-US" altLang="ko-KR" sz="1400" u="sng" dirty="0" smtClean="0">
                <a:solidFill>
                  <a:srgbClr val="0000FF"/>
                </a:solidFill>
                <a:sym typeface="Symbol" panose="05050102010706020507" pitchFamily="18" charset="2"/>
              </a:rPr>
              <a:t>[85] </a:t>
            </a:r>
            <a:r>
              <a:rPr lang="ko-KR" altLang="en-US" sz="1400" b="1" u="sng" dirty="0">
                <a:solidFill>
                  <a:srgbClr val="0000FF"/>
                </a:solidFill>
                <a:sym typeface="Symbol" panose="05050102010706020507" pitchFamily="18" charset="2"/>
              </a:rPr>
              <a:t>← </a:t>
            </a:r>
            <a:r>
              <a:rPr lang="en-US" altLang="ko-KR" sz="1400" u="sng" dirty="0" smtClean="0">
                <a:solidFill>
                  <a:srgbClr val="0000FF"/>
                </a:solidFill>
                <a:sym typeface="Symbol" panose="05050102010706020507" pitchFamily="18" charset="2"/>
              </a:rPr>
              <a:t>00110</a:t>
            </a:r>
            <a:r>
              <a:rPr lang="en-US" altLang="ko-KR" sz="1400" dirty="0" smtClean="0">
                <a:sym typeface="Symbol" panose="05050102010706020507" pitchFamily="18" charset="2"/>
              </a:rPr>
              <a:t>)</a:t>
            </a: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4.5 </a:t>
            </a:r>
            <a:r>
              <a:rPr lang="ko-KR" altLang="en-US" sz="1400" dirty="0" smtClean="0">
                <a:sym typeface="Symbol" panose="05050102010706020507" pitchFamily="18" charset="2"/>
              </a:rPr>
              <a:t>선택한 키 값 레코드에 대</a:t>
            </a:r>
            <a:r>
              <a:rPr lang="ko-KR" altLang="en-US" sz="1400" dirty="0">
                <a:sym typeface="Symbol" panose="05050102010706020507" pitchFamily="18" charset="2"/>
              </a:rPr>
              <a:t>해</a:t>
            </a:r>
            <a:r>
              <a:rPr lang="ko-KR" altLang="en-US" sz="1400" dirty="0" smtClean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h(</a:t>
            </a:r>
            <a:r>
              <a:rPr lang="ko-KR" altLang="en-US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선택 키</a:t>
            </a:r>
            <a:r>
              <a:rPr lang="en-US" altLang="ko-KR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값</a:t>
            </a:r>
            <a:r>
              <a:rPr lang="en-US" altLang="ko-KR" sz="1400" dirty="0" smtClean="0">
                <a:solidFill>
                  <a:srgbClr val="0000FF"/>
                </a:solidFill>
                <a:sym typeface="Symbol" panose="05050102010706020507" pitchFamily="18" charset="2"/>
              </a:rPr>
              <a:t>, 2) </a:t>
            </a:r>
            <a:r>
              <a:rPr lang="ko-KR" altLang="en-US" sz="1400" dirty="0" smtClean="0">
                <a:sym typeface="Symbol" panose="05050102010706020507" pitchFamily="18" charset="2"/>
              </a:rPr>
              <a:t>주소에 빈 공간이 있으면 삽입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8">
              <a:spcBef>
                <a:spcPct val="50000"/>
              </a:spcBef>
              <a:buNone/>
            </a:pPr>
            <a:r>
              <a:rPr lang="en-US" altLang="ko-KR" sz="1400" dirty="0"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sym typeface="Symbol" panose="05050102010706020507" pitchFamily="18" charset="2"/>
              </a:rPr>
              <a:t>     (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예에서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h(Blue, 2) = 86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에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레코드 삽입</a:t>
            </a:r>
            <a:r>
              <a:rPr lang="en-US" altLang="ko-KR" sz="1400" dirty="0" smtClean="0">
                <a:sym typeface="Symbol" panose="05050102010706020507" pitchFamily="18" charset="2"/>
              </a:rPr>
              <a:t>) </a:t>
            </a: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0478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37</a:t>
            </a:fld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10105"/>
                  </p:ext>
                </p:extLst>
              </p:nvPr>
            </p:nvGraphicFramePr>
            <p:xfrm>
              <a:off x="5413760" y="4033616"/>
              <a:ext cx="2210512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00110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10105"/>
                  </p:ext>
                </p:extLst>
              </p:nvPr>
            </p:nvGraphicFramePr>
            <p:xfrm>
              <a:off x="5413760" y="4033616"/>
              <a:ext cx="2210512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213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49" t="-17664" r="-101648" b="-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105" t="-17664" r="-2210" b="-5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직사각형 20"/>
          <p:cNvSpPr/>
          <p:nvPr/>
        </p:nvSpPr>
        <p:spPr>
          <a:xfrm>
            <a:off x="6191561" y="3824616"/>
            <a:ext cx="723275" cy="22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테이블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9600"/>
                  </p:ext>
                </p:extLst>
              </p:nvPr>
            </p:nvGraphicFramePr>
            <p:xfrm>
              <a:off x="1063940" y="4033616"/>
              <a:ext cx="3767121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 smtClean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Red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Blue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Lilac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300" dirty="0" smtClean="0"/>
                            <a:t>Green</a:t>
                          </a:r>
                          <a:r>
                            <a:rPr lang="ko-KR" altLang="en-US" sz="1300" dirty="0" smtClean="0"/>
                            <a:t>레코드</a:t>
                          </a:r>
                          <a:endParaRPr lang="en-US" altLang="ko-KR" sz="13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9600"/>
                  </p:ext>
                </p:extLst>
              </p:nvPr>
            </p:nvGraphicFramePr>
            <p:xfrm>
              <a:off x="1063940" y="4033616"/>
              <a:ext cx="3767121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213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7664" r="-354745" b="-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5093" t="-17664" r="-201863" b="-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300" dirty="0" smtClean="0"/>
                            <a:t>Green</a:t>
                          </a:r>
                          <a:r>
                            <a:rPr lang="ko-KR" altLang="en-US" sz="1300" dirty="0" smtClean="0"/>
                            <a:t>레코드</a:t>
                          </a:r>
                          <a:endParaRPr lang="en-US" altLang="ko-KR" sz="13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직사각형 26"/>
          <p:cNvSpPr/>
          <p:nvPr/>
        </p:nvSpPr>
        <p:spPr>
          <a:xfrm>
            <a:off x="2733359" y="3824616"/>
            <a:ext cx="1144865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해시 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테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874217" y="485406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874217" y="4818784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874217" y="5015559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874217" y="5203788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74217" y="539201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74217" y="5835232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74217" y="6042891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874217" y="6288510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92396" y="4835876"/>
            <a:ext cx="2204815" cy="179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850380" y="3101340"/>
            <a:ext cx="350520" cy="1824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41" idx="1"/>
          </p:cNvCxnSpPr>
          <p:nvPr/>
        </p:nvCxnSpPr>
        <p:spPr>
          <a:xfrm flipH="1">
            <a:off x="1811708" y="3733800"/>
            <a:ext cx="744326" cy="1421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11708" y="4835875"/>
            <a:ext cx="3119215" cy="196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943455" y="2435551"/>
            <a:ext cx="934770" cy="2408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874217" y="6496029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874217" y="5075102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811708" y="5056910"/>
            <a:ext cx="3119215" cy="196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40041" y="6552909"/>
            <a:ext cx="7263923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3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564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레코드 검색 키 값으로부터 다음 조건을 만족하는 가장 작은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를 선택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조건 </a:t>
            </a:r>
            <a:r>
              <a:rPr lang="en-US" altLang="ko-KR" sz="1600" dirty="0" smtClean="0">
                <a:sym typeface="Symbol" panose="05050102010706020507" pitchFamily="18" charset="2"/>
              </a:rPr>
              <a:t>: S(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) &lt; </a:t>
            </a:r>
            <a:r>
              <a:rPr lang="ko-KR" altLang="en-US" sz="1600" dirty="0" smtClean="0">
                <a:sym typeface="Symbol" panose="05050102010706020507" pitchFamily="18" charset="2"/>
              </a:rPr>
              <a:t>테이블</a:t>
            </a:r>
            <a:r>
              <a:rPr lang="en-US" altLang="ko-KR" sz="1600" dirty="0" smtClean="0">
                <a:sym typeface="Symbol" panose="05050102010706020507" pitchFamily="18" charset="2"/>
              </a:rPr>
              <a:t>[h(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)], </a:t>
            </a:r>
            <a:r>
              <a:rPr lang="ko-KR" altLang="en-US" sz="1600" dirty="0" smtClean="0">
                <a:sym typeface="Symbol" panose="05050102010706020507" pitchFamily="18" charset="2"/>
              </a:rPr>
              <a:t>여기에서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 = 1, 2, 3, ….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 startAt="2"/>
            </a:pPr>
            <a:r>
              <a:rPr lang="en-US" altLang="ko-KR" sz="1600" dirty="0" smtClean="0">
                <a:sym typeface="Symbol" panose="05050102010706020507" pitchFamily="18" charset="2"/>
              </a:rPr>
              <a:t>h(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)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버킷을</a:t>
            </a:r>
            <a:r>
              <a:rPr lang="ko-KR" altLang="en-US" sz="1600" dirty="0" smtClean="0">
                <a:sym typeface="Symbol" panose="05050102010706020507" pitchFamily="18" charset="2"/>
              </a:rPr>
              <a:t> 순차적으로 검색하여 목표 레코드 검색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존재하지 않을 수도 있음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(</a:t>
            </a:r>
            <a:r>
              <a:rPr lang="ko-KR" altLang="en-US" sz="1400" dirty="0" smtClean="0">
                <a:sym typeface="Symbol" panose="05050102010706020507" pitchFamily="18" charset="2"/>
              </a:rPr>
              <a:t>예에서 </a:t>
            </a:r>
            <a:r>
              <a:rPr lang="en-US" altLang="ko-KR" sz="1400" dirty="0" smtClean="0">
                <a:sym typeface="Symbol" panose="05050102010706020507" pitchFamily="18" charset="2"/>
              </a:rPr>
              <a:t>Lilac </a:t>
            </a:r>
            <a:r>
              <a:rPr lang="ko-KR" altLang="en-US" sz="1400" dirty="0" smtClean="0">
                <a:sym typeface="Symbol" panose="05050102010706020507" pitchFamily="18" charset="2"/>
              </a:rPr>
              <a:t>키 값의 레코드를 검색할 때</a:t>
            </a:r>
            <a:r>
              <a:rPr lang="en-US" altLang="ko-KR" sz="1400" dirty="0" smtClean="0">
                <a:sym typeface="Symbol" panose="05050102010706020507" pitchFamily="18" charset="2"/>
              </a:rPr>
              <a:t>,</a:t>
            </a:r>
            <a:r>
              <a:rPr lang="ko-KR" altLang="en-US" sz="1400" dirty="0" smtClean="0">
                <a:sym typeface="Symbol" panose="05050102010706020507" pitchFamily="18" charset="2"/>
              </a:rPr>
              <a:t> 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u="sng" dirty="0" smtClean="0">
                <a:sym typeface="Symbol" panose="05050102010706020507" pitchFamily="18" charset="2"/>
              </a:rPr>
              <a:t>h(Lilac, 1) = 85,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테이블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[85] = 00110(6)  &lt; S(Lilac, 1) = 01000(8)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ym typeface="Symbol" panose="05050102010706020507" pitchFamily="18" charset="2"/>
              </a:rPr>
              <a:t>이고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u="sng" dirty="0">
                <a:sym typeface="Symbol" panose="05050102010706020507" pitchFamily="18" charset="2"/>
              </a:rPr>
              <a:t>h(Lilac,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2) </a:t>
            </a:r>
            <a:r>
              <a:rPr lang="en-US" altLang="ko-KR" sz="1400" u="sng" dirty="0">
                <a:sym typeface="Symbol" panose="05050102010706020507" pitchFamily="18" charset="2"/>
              </a:rPr>
              <a:t>=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90, </a:t>
            </a:r>
            <a:r>
              <a:rPr lang="ko-KR" altLang="en-US" sz="1400" u="sng" dirty="0">
                <a:sym typeface="Symbol" panose="05050102010706020507" pitchFamily="18" charset="2"/>
              </a:rPr>
              <a:t>테이블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[90] </a:t>
            </a:r>
            <a:r>
              <a:rPr lang="en-US" altLang="ko-KR" sz="1400" u="sng" dirty="0">
                <a:sym typeface="Symbol" panose="05050102010706020507" pitchFamily="18" charset="2"/>
              </a:rPr>
              <a:t>=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11111(31) &gt; S(Lilac</a:t>
            </a:r>
            <a:r>
              <a:rPr lang="en-US" altLang="ko-KR" sz="1400" u="sng" dirty="0">
                <a:sym typeface="Symbol" panose="05050102010706020507" pitchFamily="18" charset="2"/>
              </a:rPr>
              <a:t>,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2) </a:t>
            </a:r>
            <a:r>
              <a:rPr lang="en-US" altLang="ko-KR" sz="1400" u="sng" dirty="0">
                <a:sym typeface="Symbol" panose="05050102010706020507" pitchFamily="18" charset="2"/>
              </a:rPr>
              <a:t>= 00110(6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)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ym typeface="Symbol" panose="05050102010706020507" pitchFamily="18" charset="2"/>
              </a:rPr>
              <a:t>이므로</a:t>
            </a:r>
            <a:r>
              <a:rPr lang="en-US" altLang="ko-KR" sz="1400" dirty="0" smtClean="0">
                <a:sym typeface="Symbol" panose="05050102010706020507" pitchFamily="18" charset="2"/>
              </a:rPr>
              <a:t>, </a:t>
            </a: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400" dirty="0" smtClean="0">
                <a:sym typeface="Symbol" panose="05050102010706020507" pitchFamily="18" charset="2"/>
              </a:rPr>
              <a:t>=2</a:t>
            </a:r>
            <a:r>
              <a:rPr lang="ko-KR" altLang="en-US" sz="1400" dirty="0" smtClean="0">
                <a:sym typeface="Symbol" panose="05050102010706020507" pitchFamily="18" charset="2"/>
              </a:rPr>
              <a:t>이고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h(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키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값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, 2)=90 </a:t>
            </a:r>
            <a:r>
              <a:rPr lang="ko-KR" altLang="en-US" sz="1400" dirty="0" smtClean="0">
                <a:sym typeface="Symbol" panose="05050102010706020507" pitchFamily="18" charset="2"/>
              </a:rPr>
              <a:t>검색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2186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38</a:t>
            </a:fld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검색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5413760" y="4033616"/>
              <a:ext cx="2210512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92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00110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11111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5413760" y="4033616"/>
              <a:ext cx="2210512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213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49" t="-17664" r="-101648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105" t="-17664" r="-2210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직사각형 20"/>
          <p:cNvSpPr/>
          <p:nvPr/>
        </p:nvSpPr>
        <p:spPr>
          <a:xfrm>
            <a:off x="6191561" y="3824616"/>
            <a:ext cx="723275" cy="22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테이블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4871600"/>
                  </p:ext>
                </p:extLst>
              </p:nvPr>
            </p:nvGraphicFramePr>
            <p:xfrm>
              <a:off x="1063940" y="4033616"/>
              <a:ext cx="3767121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92</a:t>
                          </a: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Red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Blue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Lilac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300" dirty="0" smtClean="0"/>
                            <a:t>Green</a:t>
                          </a:r>
                          <a:r>
                            <a:rPr lang="ko-KR" altLang="en-US" sz="1300" dirty="0" smtClean="0"/>
                            <a:t>레코드</a:t>
                          </a:r>
                          <a:endParaRPr lang="en-US" altLang="ko-KR" sz="13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4871600"/>
                  </p:ext>
                </p:extLst>
              </p:nvPr>
            </p:nvGraphicFramePr>
            <p:xfrm>
              <a:off x="1063940" y="4033616"/>
              <a:ext cx="3767121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213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7664" r="-354745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5093" t="-17664" r="-201863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300" dirty="0" smtClean="0"/>
                            <a:t>Green</a:t>
                          </a:r>
                          <a:r>
                            <a:rPr lang="ko-KR" altLang="en-US" sz="1300" dirty="0" smtClean="0"/>
                            <a:t>레코드</a:t>
                          </a:r>
                          <a:endParaRPr lang="en-US" altLang="ko-KR" sz="13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직사각형 26"/>
          <p:cNvSpPr/>
          <p:nvPr/>
        </p:nvSpPr>
        <p:spPr>
          <a:xfrm>
            <a:off x="2733359" y="3824616"/>
            <a:ext cx="1144865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해시 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테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874217" y="485406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874217" y="4818784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874217" y="5015559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874217" y="5203788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74217" y="5392017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74217" y="5638674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74217" y="5846333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874217" y="6091952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92396" y="4835876"/>
            <a:ext cx="2204815" cy="179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46888" y="5895055"/>
            <a:ext cx="3604450" cy="196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874217" y="6504575"/>
            <a:ext cx="2956844" cy="17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92396" y="5912146"/>
            <a:ext cx="2204815" cy="179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78224" y="3192780"/>
            <a:ext cx="1661516" cy="1626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878224" y="3497580"/>
            <a:ext cx="1661516" cy="2397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783080" y="3824616"/>
            <a:ext cx="362349" cy="20875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40041" y="6561455"/>
            <a:ext cx="7263923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616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ym typeface="Symbol" panose="05050102010706020507" pitchFamily="18" charset="2"/>
              </a:rPr>
              <a:t>레코드 검색 키 값으로부터 다음 조건을 만족하는 가장 작은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를 선택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조건 </a:t>
            </a:r>
            <a:r>
              <a:rPr lang="en-US" altLang="ko-KR" sz="1600" dirty="0" smtClean="0">
                <a:sym typeface="Symbol" panose="05050102010706020507" pitchFamily="18" charset="2"/>
              </a:rPr>
              <a:t>: S(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) &lt; </a:t>
            </a:r>
            <a:r>
              <a:rPr lang="ko-KR" altLang="en-US" sz="1600" dirty="0" smtClean="0">
                <a:sym typeface="Symbol" panose="05050102010706020507" pitchFamily="18" charset="2"/>
              </a:rPr>
              <a:t>테이블</a:t>
            </a:r>
            <a:r>
              <a:rPr lang="en-US" altLang="ko-KR" sz="1600" dirty="0" smtClean="0">
                <a:sym typeface="Symbol" panose="05050102010706020507" pitchFamily="18" charset="2"/>
              </a:rPr>
              <a:t>[h(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)], </a:t>
            </a:r>
            <a:r>
              <a:rPr lang="ko-KR" altLang="en-US" sz="1600" dirty="0" smtClean="0">
                <a:sym typeface="Symbol" panose="05050102010706020507" pitchFamily="18" charset="2"/>
              </a:rPr>
              <a:t>여기에서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 = 1, 2, 3, ….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 startAt="2"/>
            </a:pPr>
            <a:r>
              <a:rPr lang="en-US" altLang="ko-KR" sz="1600" dirty="0" smtClean="0">
                <a:sym typeface="Symbol" panose="05050102010706020507" pitchFamily="18" charset="2"/>
              </a:rPr>
              <a:t>h(</a:t>
            </a:r>
            <a:r>
              <a:rPr lang="ko-KR" altLang="en-US" sz="1600" dirty="0" smtClean="0">
                <a:sym typeface="Symbol" panose="05050102010706020507" pitchFamily="18" charset="2"/>
              </a:rPr>
              <a:t>키 값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)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버킷을</a:t>
            </a:r>
            <a:r>
              <a:rPr lang="ko-KR" altLang="en-US" sz="1600" dirty="0" smtClean="0">
                <a:sym typeface="Symbol" panose="05050102010706020507" pitchFamily="18" charset="2"/>
              </a:rPr>
              <a:t> 순차적으로 검색하여 목표 레코드 삭제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존재하지 않을 수도 있음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(</a:t>
            </a:r>
            <a:r>
              <a:rPr lang="ko-KR" altLang="en-US" sz="1400" dirty="0" smtClean="0">
                <a:sym typeface="Symbol" panose="05050102010706020507" pitchFamily="18" charset="2"/>
              </a:rPr>
              <a:t>예에서 </a:t>
            </a:r>
            <a:r>
              <a:rPr lang="en-US" altLang="ko-KR" sz="1400" dirty="0" smtClean="0">
                <a:sym typeface="Symbol" panose="05050102010706020507" pitchFamily="18" charset="2"/>
              </a:rPr>
              <a:t>Blue </a:t>
            </a:r>
            <a:r>
              <a:rPr lang="ko-KR" altLang="en-US" sz="1400" dirty="0" smtClean="0">
                <a:sym typeface="Symbol" panose="05050102010706020507" pitchFamily="18" charset="2"/>
              </a:rPr>
              <a:t>키 값의 레코드를 삭제할 때</a:t>
            </a:r>
            <a:r>
              <a:rPr lang="en-US" altLang="ko-KR" sz="1400" dirty="0" smtClean="0">
                <a:sym typeface="Symbol" panose="05050102010706020507" pitchFamily="18" charset="2"/>
              </a:rPr>
              <a:t>,</a:t>
            </a:r>
            <a:r>
              <a:rPr lang="ko-KR" altLang="en-US" sz="1400" dirty="0" smtClean="0">
                <a:sym typeface="Symbol" panose="05050102010706020507" pitchFamily="18" charset="2"/>
              </a:rPr>
              <a:t> 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u="sng" dirty="0" smtClean="0">
                <a:sym typeface="Symbol" panose="05050102010706020507" pitchFamily="18" charset="2"/>
              </a:rPr>
              <a:t>h(Blue, 1) = 85, </a:t>
            </a:r>
            <a:r>
              <a:rPr lang="ko-KR" altLang="en-US" sz="1400" u="sng" dirty="0" smtClean="0">
                <a:sym typeface="Symbol" panose="05050102010706020507" pitchFamily="18" charset="2"/>
              </a:rPr>
              <a:t>테이블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[85] = 00110(6)  = S(Blue, 1) = 00110(6)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ym typeface="Symbol" panose="05050102010706020507" pitchFamily="18" charset="2"/>
              </a:rPr>
              <a:t>이고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u="sng" dirty="0" smtClean="0">
                <a:sym typeface="Symbol" panose="05050102010706020507" pitchFamily="18" charset="2"/>
              </a:rPr>
              <a:t>h(Blue, 2) </a:t>
            </a:r>
            <a:r>
              <a:rPr lang="en-US" altLang="ko-KR" sz="1400" u="sng" dirty="0">
                <a:sym typeface="Symbol" panose="05050102010706020507" pitchFamily="18" charset="2"/>
              </a:rPr>
              <a:t>=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86, </a:t>
            </a:r>
            <a:r>
              <a:rPr lang="ko-KR" altLang="en-US" sz="1400" u="sng" dirty="0">
                <a:sym typeface="Symbol" panose="05050102010706020507" pitchFamily="18" charset="2"/>
              </a:rPr>
              <a:t>테이블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[86] </a:t>
            </a:r>
            <a:r>
              <a:rPr lang="en-US" altLang="ko-KR" sz="1400" u="sng" dirty="0">
                <a:sym typeface="Symbol" panose="05050102010706020507" pitchFamily="18" charset="2"/>
              </a:rPr>
              <a:t>=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11111(31) &gt; S(Blue, 2) </a:t>
            </a:r>
            <a:r>
              <a:rPr lang="en-US" altLang="ko-KR" sz="1400" u="sng" dirty="0">
                <a:sym typeface="Symbol" panose="05050102010706020507" pitchFamily="18" charset="2"/>
              </a:rPr>
              <a:t>=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00011(3)</a:t>
            </a:r>
            <a:r>
              <a:rPr lang="en-US" altLang="ko-KR" sz="1400" dirty="0" smtClean="0"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sym typeface="Symbol" panose="05050102010706020507" pitchFamily="18" charset="2"/>
              </a:rPr>
              <a:t>이므로</a:t>
            </a:r>
            <a:r>
              <a:rPr lang="en-US" altLang="ko-KR" sz="1400" dirty="0" smtClean="0">
                <a:sym typeface="Symbol" panose="05050102010706020507" pitchFamily="18" charset="2"/>
              </a:rPr>
              <a:t>, </a:t>
            </a:r>
          </a:p>
          <a:p>
            <a:pPr marL="358775">
              <a:spcBef>
                <a:spcPct val="50000"/>
              </a:spcBef>
              <a:buNone/>
            </a:pPr>
            <a:r>
              <a:rPr lang="en-US" altLang="ko-KR" sz="14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400" dirty="0" smtClean="0">
                <a:sym typeface="Symbol" panose="05050102010706020507" pitchFamily="18" charset="2"/>
              </a:rPr>
              <a:t>=2</a:t>
            </a:r>
            <a:r>
              <a:rPr lang="ko-KR" altLang="en-US" sz="1400" dirty="0" smtClean="0">
                <a:sym typeface="Symbol" panose="05050102010706020507" pitchFamily="18" charset="2"/>
              </a:rPr>
              <a:t>이고 </a:t>
            </a:r>
            <a:r>
              <a:rPr lang="en-US" altLang="ko-KR" sz="1400" u="sng" dirty="0" smtClean="0">
                <a:sym typeface="Symbol" panose="05050102010706020507" pitchFamily="18" charset="2"/>
              </a:rPr>
              <a:t>h(Blue, 2)=86 </a:t>
            </a:r>
            <a:r>
              <a:rPr lang="ko-KR" altLang="en-US" sz="1400" u="sng" dirty="0" err="1" smtClean="0">
                <a:sym typeface="Symbol" panose="05050102010706020507" pitchFamily="18" charset="2"/>
              </a:rPr>
              <a:t>버킷</a:t>
            </a:r>
            <a:r>
              <a:rPr lang="ko-KR" altLang="en-US" sz="1400" dirty="0" err="1" smtClean="0">
                <a:sym typeface="Symbol" panose="05050102010706020507" pitchFamily="18" charset="2"/>
              </a:rPr>
              <a:t>을</a:t>
            </a:r>
            <a:r>
              <a:rPr lang="ko-KR" altLang="en-US" sz="1400" dirty="0" smtClean="0">
                <a:sym typeface="Symbol" panose="05050102010706020507" pitchFamily="18" charset="2"/>
              </a:rPr>
              <a:t> 접근하여 목표 레코드 찾아서 삭제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2186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39</a:t>
            </a:fld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 bwMode="auto">
          <a:xfrm>
            <a:off x="343908" y="1194468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9663451"/>
                  </p:ext>
                </p:extLst>
              </p:nvPr>
            </p:nvGraphicFramePr>
            <p:xfrm>
              <a:off x="5413760" y="4170776"/>
              <a:ext cx="2210512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92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00110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11111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11111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9663451"/>
                  </p:ext>
                </p:extLst>
              </p:nvPr>
            </p:nvGraphicFramePr>
            <p:xfrm>
              <a:off x="5413760" y="4170776"/>
              <a:ext cx="2210512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56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1105256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번호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시그너처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213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49" t="-17664" r="-101648" b="-4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105" t="-17664" r="-2210" b="-4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직사각형 20"/>
          <p:cNvSpPr/>
          <p:nvPr/>
        </p:nvSpPr>
        <p:spPr>
          <a:xfrm>
            <a:off x="6191561" y="3961776"/>
            <a:ext cx="723275" cy="22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테이블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5486220"/>
                  </p:ext>
                </p:extLst>
              </p:nvPr>
            </p:nvGraphicFramePr>
            <p:xfrm>
              <a:off x="1063940" y="4170776"/>
              <a:ext cx="3767121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84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85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86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87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88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89</a:t>
                          </a:r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90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92</a:t>
                          </a: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Red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Blue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en-US" altLang="ko-KR" sz="1400" dirty="0" smtClean="0"/>
                            <a:t>Lilac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300" dirty="0" smtClean="0"/>
                            <a:t>Green</a:t>
                          </a:r>
                          <a:r>
                            <a:rPr lang="ko-KR" altLang="en-US" sz="1300" dirty="0" smtClean="0"/>
                            <a:t>레코드</a:t>
                          </a:r>
                          <a:endParaRPr lang="en-US" altLang="ko-KR" sz="13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5486220"/>
                  </p:ext>
                </p:extLst>
              </p:nvPr>
            </p:nvGraphicFramePr>
            <p:xfrm>
              <a:off x="1063940" y="4170776"/>
              <a:ext cx="3767121" cy="250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14">
                      <a:extLst>
                        <a:ext uri="{9D8B030D-6E8A-4147-A177-3AD203B41FA5}">
                          <a16:colId xmlns:a16="http://schemas.microsoft.com/office/drawing/2014/main" val="954358767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271767672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4258606738"/>
                        </a:ext>
                      </a:extLst>
                    </a:gridCol>
                    <a:gridCol w="977069">
                      <a:extLst>
                        <a:ext uri="{9D8B030D-6E8A-4147-A177-3AD203B41FA5}">
                          <a16:colId xmlns:a16="http://schemas.microsoft.com/office/drawing/2014/main" val="15972779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버킷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번호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err="1" smtClean="0"/>
                            <a:t>버킷</a:t>
                          </a:r>
                          <a:r>
                            <a:rPr lang="ko-KR" altLang="en-US" sz="1400" dirty="0" smtClean="0"/>
                            <a:t> 크기 </a:t>
                          </a:r>
                          <a:r>
                            <a:rPr lang="en-US" altLang="ko-KR" sz="1400" dirty="0" smtClean="0"/>
                            <a:t>= 3)</a:t>
                          </a:r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457476"/>
                      </a:ext>
                    </a:extLst>
                  </a:tr>
                  <a:tr h="213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7664" r="-354745" b="-4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5093" t="-17664" r="-201863" b="-4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300" dirty="0" smtClean="0"/>
                            <a:t>Green</a:t>
                          </a:r>
                          <a:r>
                            <a:rPr lang="ko-KR" altLang="en-US" sz="1300" dirty="0" smtClean="0"/>
                            <a:t>레코드</a:t>
                          </a:r>
                          <a:endParaRPr lang="en-US" altLang="ko-KR" sz="13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White</a:t>
                          </a:r>
                          <a:r>
                            <a:rPr lang="ko-KR" altLang="en-US" sz="1400" dirty="0" smtClean="0"/>
                            <a:t>레코드</a:t>
                          </a: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dirty="0" smtClean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798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직사각형 26"/>
          <p:cNvSpPr/>
          <p:nvPr/>
        </p:nvSpPr>
        <p:spPr>
          <a:xfrm>
            <a:off x="2733359" y="3961776"/>
            <a:ext cx="1144865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해시 </a:t>
            </a:r>
            <a:r>
              <a:rPr lang="ko-KR" altLang="en-US" sz="1400" b="1" dirty="0">
                <a:latin typeface="+mj-ea"/>
                <a:ea typeface="+mj-ea"/>
                <a:sym typeface="Symbol" panose="05050102010706020507" pitchFamily="18" charset="2"/>
              </a:rPr>
              <a:t>테</a:t>
            </a:r>
            <a:r>
              <a:rPr lang="ko-KR" altLang="en-US" sz="1400" b="1" dirty="0" smtClean="0">
                <a:latin typeface="+mj-ea"/>
                <a:ea typeface="+mj-ea"/>
                <a:sym typeface="Symbol" panose="05050102010706020507" pitchFamily="18" charset="2"/>
              </a:rPr>
              <a:t>이블</a:t>
            </a:r>
            <a:endParaRPr lang="en-US" altLang="ko-KR" sz="14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874217" y="4991228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874217" y="4955945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874217" y="5152720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874217" y="5340949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74217" y="5529178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74217" y="5775835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74217" y="5983494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874217" y="6229113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92396" y="4973036"/>
            <a:ext cx="2204815" cy="179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46888" y="5186395"/>
            <a:ext cx="3604450" cy="196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874217" y="6436632"/>
            <a:ext cx="2956844" cy="170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92396" y="5203486"/>
            <a:ext cx="2204815" cy="179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78224" y="3192780"/>
            <a:ext cx="1514172" cy="1780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878224" y="3497580"/>
            <a:ext cx="1535536" cy="1843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805940" y="3832860"/>
            <a:ext cx="339489" cy="1353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40041" y="6578546"/>
            <a:ext cx="7263923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3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사상 함수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(Mapping Function)</a:t>
            </a:r>
            <a:endParaRPr lang="ko-KR" altLang="en-US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키 값과 해당 레코드의 주소 사이에 서로 변환할 수 할 수 있는 관계 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A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A 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값 → 주소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사상 함수 </a:t>
            </a:r>
            <a:r>
              <a:rPr lang="en-US" altLang="ko-KR" sz="1600" dirty="0" smtClean="0">
                <a:latin typeface="굴림" panose="020B0600000101010101" pitchFamily="50" charset="-127"/>
              </a:rPr>
              <a:t>A</a:t>
            </a:r>
            <a:r>
              <a:rPr lang="ko-KR" altLang="en-US" sz="1600" dirty="0" smtClean="0">
                <a:latin typeface="굴림" panose="020B0600000101010101" pitchFamily="50" charset="-127"/>
              </a:rPr>
              <a:t>는 주어진 키 값을 가지고 해당 레코드를 저장하거나 검색할 위치로 변환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직접 접근 저장 장치</a:t>
            </a:r>
            <a:r>
              <a:rPr lang="en-US" altLang="ko-KR" sz="1600" dirty="0" smtClean="0">
                <a:latin typeface="굴림" panose="020B0600000101010101" pitchFamily="50" charset="-127"/>
              </a:rPr>
              <a:t>(Direct Access Storage Device)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사용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A : 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키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값 →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주소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구현 방법들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623888" lvl="1" indent="-358775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직접 사상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(direct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mapping)</a:t>
            </a:r>
          </a:p>
          <a:p>
            <a:pPr marL="623888" lvl="1" indent="-358775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디렉터리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검사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(directory lookup)</a:t>
            </a:r>
          </a:p>
          <a:p>
            <a:pPr marL="623888" lvl="1" indent="-358775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계산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(computation) (hashing)</a:t>
            </a: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35013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204982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상대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파일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43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ym typeface="Symbol" panose="05050102010706020507" pitchFamily="18" charset="2"/>
              </a:rPr>
              <a:t>테이블 이용 </a:t>
            </a:r>
            <a:r>
              <a:rPr lang="ko-KR" altLang="en-US" sz="1600" b="1" dirty="0" err="1" smtClean="0">
                <a:sym typeface="Symbol" panose="05050102010706020507" pitchFamily="18" charset="2"/>
              </a:rPr>
              <a:t>해싱의</a:t>
            </a:r>
            <a:r>
              <a:rPr lang="ko-KR" altLang="en-US" sz="1600" b="1" dirty="0" smtClean="0">
                <a:sym typeface="Symbol" panose="05050102010706020507" pitchFamily="18" charset="2"/>
              </a:rPr>
              <a:t> 특징</a:t>
            </a:r>
            <a:endParaRPr lang="en-US" altLang="ko-KR" sz="1600" b="1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삽입 혹은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재삽입은</a:t>
            </a:r>
            <a:r>
              <a:rPr lang="ko-KR" altLang="en-US" sz="1600" dirty="0" smtClean="0">
                <a:sym typeface="Symbol" panose="05050102010706020507" pitchFamily="18" charset="2"/>
              </a:rPr>
              <a:t> 하나 이상의 레코드들이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재삽입</a:t>
            </a:r>
            <a:r>
              <a:rPr lang="ko-KR" altLang="en-US" sz="1600" dirty="0" smtClean="0">
                <a:sym typeface="Symbol" panose="05050102010706020507" pitchFamily="18" charset="2"/>
              </a:rPr>
              <a:t> 리스트에 첨가되고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ko-KR" altLang="en-US" sz="1600" dirty="0" smtClean="0">
                <a:sym typeface="Symbol" panose="05050102010706020507" pitchFamily="18" charset="2"/>
              </a:rPr>
              <a:t>그래서 레코드들이 모두 삽입되기 위해서는 긴 시간 소요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검색 연산이 삽입 </a:t>
            </a:r>
            <a:r>
              <a:rPr lang="ko-KR" altLang="en-US" sz="1600" dirty="0" smtClean="0">
                <a:sym typeface="Symbol" panose="05050102010706020507" pitchFamily="18" charset="2"/>
              </a:rPr>
              <a:t>연산보다 </a:t>
            </a:r>
            <a:r>
              <a:rPr lang="ko-KR" altLang="en-US" sz="1600" dirty="0" smtClean="0">
                <a:sym typeface="Symbol" panose="05050102010706020507" pitchFamily="18" charset="2"/>
              </a:rPr>
              <a:t>훨씬 많은 응용에 좋음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특히 사용자 </a:t>
            </a:r>
            <a:r>
              <a:rPr lang="en-US" altLang="ko-KR" sz="1600" dirty="0" smtClean="0">
                <a:sym typeface="Symbol" panose="05050102010706020507" pitchFamily="18" charset="2"/>
              </a:rPr>
              <a:t>ID </a:t>
            </a:r>
            <a:r>
              <a:rPr lang="ko-KR" altLang="en-US" sz="1600" dirty="0" smtClean="0">
                <a:sym typeface="Symbol" panose="05050102010706020507" pitchFamily="18" charset="2"/>
              </a:rPr>
              <a:t>파일을 조직하는데 사용하면 효율적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운영 체제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로그인에서</a:t>
            </a:r>
            <a:r>
              <a:rPr lang="ko-KR" altLang="en-US" sz="1600" dirty="0" smtClean="0">
                <a:sym typeface="Symbol" panose="05050102010706020507" pitchFamily="18" charset="2"/>
              </a:rPr>
              <a:t> 사용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182563">
              <a:spcBef>
                <a:spcPct val="50000"/>
              </a:spcBef>
              <a:buNone/>
            </a:pPr>
            <a:r>
              <a:rPr lang="en-US" altLang="ko-KR" sz="1600" dirty="0" smtClean="0">
                <a:sym typeface="Symbol" panose="05050102010706020507" pitchFamily="18" charset="2"/>
              </a:rPr>
              <a:t>      (∵ </a:t>
            </a:r>
            <a:r>
              <a:rPr lang="ko-KR" altLang="en-US" sz="1600" dirty="0" smtClean="0">
                <a:sym typeface="Symbol" panose="05050102010706020507" pitchFamily="18" charset="2"/>
              </a:rPr>
              <a:t>검색 연산은 많고 내용 변경은 비교적 드물다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테이블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이용 해시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40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8160" y="1478280"/>
            <a:ext cx="813816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ym typeface="Symbol" panose="05050102010706020507" pitchFamily="18" charset="2"/>
              </a:rPr>
              <a:t>파일 크기가 고정되어 있어 변할 수 없는 경우</a:t>
            </a:r>
            <a:endParaRPr lang="en-US" altLang="ko-KR" sz="1600" b="1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smtClean="0">
                <a:sym typeface="Symbol" panose="05050102010706020507" pitchFamily="18" charset="2"/>
              </a:rPr>
              <a:t>저장된 레코드 수가 파일이 수용할 수 있는 레코드 수보다 매우 적을 때 저장 공간의 낭비를 초래 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smtClean="0">
                <a:sym typeface="Symbol" panose="05050102010706020507" pitchFamily="18" charset="2"/>
              </a:rPr>
              <a:t>저장된 레코드 수가 파일이 수용할 수 있는 레코드 수와 가까우면 적재 밀도가 높아 레코드 삽입과 검색이 </a:t>
            </a:r>
            <a:r>
              <a:rPr lang="ko-KR" altLang="en-US" sz="1400" dirty="0" err="1" smtClean="0">
                <a:sym typeface="Symbol" panose="05050102010706020507" pitchFamily="18" charset="2"/>
              </a:rPr>
              <a:t>길어짐</a:t>
            </a:r>
            <a:r>
              <a:rPr lang="ko-KR" altLang="en-US" sz="1400" dirty="0" smtClean="0">
                <a:sym typeface="Symbol" panose="05050102010706020507" pitchFamily="18" charset="2"/>
              </a:rPr>
              <a:t> 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smtClean="0">
                <a:sym typeface="Symbol" panose="05050102010706020507" pitchFamily="18" charset="2"/>
              </a:rPr>
              <a:t>이러한 문제와 함께 파일의 레코드 수가 원래 예상한 것과 매우 다를 경우 </a:t>
            </a:r>
            <a:r>
              <a:rPr lang="ko-KR" altLang="en-US" sz="14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400" dirty="0" smtClean="0">
                <a:sym typeface="Symbol" panose="05050102010706020507" pitchFamily="18" charset="2"/>
              </a:rPr>
              <a:t> 함수를 변경해서  </a:t>
            </a:r>
            <a:r>
              <a:rPr lang="ko-KR" altLang="en-US" sz="14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재해싱</a:t>
            </a:r>
            <a:r>
              <a:rPr lang="en-US" altLang="ko-KR" sz="1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(rehashing)</a:t>
            </a:r>
            <a:r>
              <a:rPr lang="ko-KR" altLang="en-US" sz="1400" dirty="0" smtClean="0">
                <a:sym typeface="Symbol" panose="05050102010706020507" pitchFamily="18" charset="2"/>
              </a:rPr>
              <a:t>을 통해 적절한 크기의 새로운 파일을 만들어 사용가능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r>
              <a:rPr lang="en-US" altLang="ko-KR" sz="1400" dirty="0" smtClean="0">
                <a:sym typeface="Symbol" panose="05050102010706020507" pitchFamily="18" charset="2"/>
              </a:rPr>
              <a:t>     ⇒ </a:t>
            </a:r>
            <a:r>
              <a:rPr lang="ko-KR" altLang="en-US" sz="1400" dirty="0" smtClean="0">
                <a:sym typeface="Symbol" panose="05050102010706020507" pitchFamily="18" charset="2"/>
              </a:rPr>
              <a:t>이 방법은 시간이 많이 걸리고</a:t>
            </a:r>
            <a:r>
              <a:rPr lang="en-US" altLang="ko-KR" sz="1400" dirty="0" smtClean="0">
                <a:sym typeface="Symbol" panose="05050102010706020507" pitchFamily="18" charset="2"/>
              </a:rPr>
              <a:t>, </a:t>
            </a:r>
            <a:r>
              <a:rPr lang="ko-KR" altLang="en-US" sz="1400" dirty="0" smtClean="0">
                <a:sym typeface="Symbol" panose="05050102010706020507" pitchFamily="18" charset="2"/>
              </a:rPr>
              <a:t>파일 구성 동안 파일 사용이 불가능한 문제점 초래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필요에 따라 필요한 공간</a:t>
            </a:r>
            <a:r>
              <a:rPr lang="en-US" altLang="ko-KR" sz="1600" dirty="0" smtClean="0"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sym typeface="Symbol" panose="05050102010706020507" pitchFamily="18" charset="2"/>
              </a:rPr>
              <a:t>물리적 블록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sym typeface="Symbol" panose="05050102010706020507" pitchFamily="18" charset="2"/>
              </a:rPr>
              <a:t>을 할당했다가 불필요하면 회수하는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확장성 파일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(extensible file)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해결 기법들이 개발됨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이 기법들은 다음 문제에 대한 해답을 구현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err="1" smtClean="0">
                <a:sym typeface="Symbol" panose="05050102010706020507" pitchFamily="18" charset="2"/>
              </a:rPr>
              <a:t>버킷이</a:t>
            </a:r>
            <a:r>
              <a:rPr lang="ko-KR" altLang="en-US" sz="1400" dirty="0" smtClean="0">
                <a:sym typeface="Symbol" panose="05050102010706020507" pitchFamily="18" charset="2"/>
              </a:rPr>
              <a:t> 꽉 차면 분할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smtClean="0">
                <a:sym typeface="Symbol" panose="05050102010706020507" pitchFamily="18" charset="2"/>
              </a:rPr>
              <a:t>원래 </a:t>
            </a:r>
            <a:r>
              <a:rPr lang="ko-KR" altLang="en-US" sz="1400" dirty="0" err="1" smtClean="0">
                <a:sym typeface="Symbol" panose="05050102010706020507" pitchFamily="18" charset="2"/>
              </a:rPr>
              <a:t>버킷과</a:t>
            </a:r>
            <a:r>
              <a:rPr lang="ko-KR" altLang="en-US" sz="1400" dirty="0" smtClean="0">
                <a:sym typeface="Symbol" panose="05050102010706020507" pitchFamily="18" charset="2"/>
              </a:rPr>
              <a:t> 새 </a:t>
            </a:r>
            <a:r>
              <a:rPr lang="ko-KR" altLang="en-US" sz="1400" dirty="0" err="1" smtClean="0">
                <a:sym typeface="Symbol" panose="05050102010706020507" pitchFamily="18" charset="2"/>
              </a:rPr>
              <a:t>버킷</a:t>
            </a:r>
            <a:r>
              <a:rPr lang="ko-KR" altLang="en-US" sz="1400" dirty="0" smtClean="0">
                <a:sym typeface="Symbol" panose="05050102010706020507" pitchFamily="18" charset="2"/>
              </a:rPr>
              <a:t> 사이에 레코드들의 분산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smtClean="0">
                <a:sym typeface="Symbol" panose="05050102010706020507" pitchFamily="18" charset="2"/>
              </a:rPr>
              <a:t>검색 시 </a:t>
            </a:r>
            <a:r>
              <a:rPr lang="ko-KR" altLang="en-US" sz="1400" dirty="0" err="1" smtClean="0">
                <a:sym typeface="Symbol" panose="05050102010706020507" pitchFamily="18" charset="2"/>
              </a:rPr>
              <a:t>버킷</a:t>
            </a:r>
            <a:r>
              <a:rPr lang="ko-KR" altLang="en-US" sz="1400" dirty="0" smtClean="0">
                <a:sym typeface="Symbol" panose="05050102010706020507" pitchFamily="18" charset="2"/>
              </a:rPr>
              <a:t> 접근 회수를 최소화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400" dirty="0" err="1" smtClean="0">
                <a:sym typeface="Symbol" panose="05050102010706020507" pitchFamily="18" charset="2"/>
              </a:rPr>
              <a:t>삭제시</a:t>
            </a:r>
            <a:r>
              <a:rPr lang="ko-KR" altLang="en-US" sz="1400" dirty="0" smtClean="0">
                <a:sym typeface="Symbol" panose="05050102010706020507" pitchFamily="18" charset="2"/>
              </a:rPr>
              <a:t> 파일에서 레코드를 물리적으로 제거</a:t>
            </a:r>
            <a:endParaRPr lang="en-US" altLang="ko-KR" sz="14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lnSpc>
                <a:spcPct val="60000"/>
              </a:lnSpc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41</a:t>
            </a:fld>
            <a:endParaRPr lang="en-US" altLang="ko-KR" sz="1400" dirty="0" smtClean="0"/>
          </a:p>
        </p:txBody>
      </p:sp>
      <p:sp>
        <p:nvSpPr>
          <p:cNvPr id="2" name="아래쪽 화살표 1"/>
          <p:cNvSpPr/>
          <p:nvPr/>
        </p:nvSpPr>
        <p:spPr>
          <a:xfrm>
            <a:off x="3563028" y="3718560"/>
            <a:ext cx="2026920" cy="2895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02303" y="4430554"/>
            <a:ext cx="2875211" cy="17081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확장성 </a:t>
            </a:r>
            <a:r>
              <a:rPr lang="ko-KR" altLang="en-US" sz="1600" dirty="0" err="1" smtClean="0"/>
              <a:t>해싱</a:t>
            </a:r>
            <a:r>
              <a:rPr lang="ko-KR" altLang="en-US" sz="1600" dirty="0" smtClean="0"/>
              <a:t> 소개 기법들</a:t>
            </a:r>
            <a:endParaRPr lang="en-US" altLang="ko-KR" sz="1600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버킷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크기 </a:t>
            </a:r>
            <a:r>
              <a:rPr lang="en-US" altLang="ko-KR" sz="1100" dirty="0"/>
              <a:t>= C</a:t>
            </a:r>
            <a:r>
              <a:rPr lang="ko-KR" altLang="en-US" sz="1100" dirty="0"/>
              <a:t> 일</a:t>
            </a:r>
            <a:r>
              <a:rPr lang="en-US" altLang="ko-KR" sz="1100" dirty="0"/>
              <a:t> </a:t>
            </a:r>
            <a:r>
              <a:rPr lang="ko-KR" altLang="en-US" sz="1100" dirty="0"/>
              <a:t>때</a:t>
            </a:r>
          </a:p>
          <a:p>
            <a:pPr algn="ctr"/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가상 </a:t>
            </a:r>
            <a:r>
              <a:rPr lang="ko-KR" altLang="en-US" sz="1400" dirty="0" err="1" smtClean="0"/>
              <a:t>해싱</a:t>
            </a:r>
            <a:r>
              <a:rPr lang="en-US" altLang="ko-KR" sz="1400" dirty="0" smtClean="0"/>
              <a:t>(virtual hashing)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동적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해싱</a:t>
            </a:r>
            <a:r>
              <a:rPr lang="en-US" altLang="ko-KR" sz="1400" dirty="0" smtClean="0"/>
              <a:t>(dynamic hashing)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확장성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해싱</a:t>
            </a:r>
            <a:r>
              <a:rPr lang="en-US" altLang="ko-KR" sz="1400" dirty="0" smtClean="0"/>
              <a:t>(extensible hashing)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4185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4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제산 잔여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함수를 기초로 하여 여러 개의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함수를 사용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처음에 </a:t>
            </a:r>
            <a:r>
              <a:rPr lang="en-US" altLang="ko-KR" sz="1600" dirty="0" smtClean="0">
                <a:sym typeface="Symbol" panose="05050102010706020507" pitchFamily="18" charset="2"/>
              </a:rPr>
              <a:t>N </a:t>
            </a:r>
            <a:r>
              <a:rPr lang="ko-KR" altLang="en-US" sz="1600" dirty="0" smtClean="0">
                <a:sym typeface="Symbol" panose="05050102010706020507" pitchFamily="18" charset="2"/>
              </a:rPr>
              <a:t>개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버킷으로</a:t>
            </a:r>
            <a:r>
              <a:rPr lang="ko-KR" altLang="en-US" sz="1600" dirty="0" smtClean="0">
                <a:sym typeface="Symbol" panose="05050102010706020507" pitchFamily="18" charset="2"/>
              </a:rPr>
              <a:t> 파일을 구성하고 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버킷을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번째 분할할 경우 일반적인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982663" indent="92075">
              <a:spcBef>
                <a:spcPct val="50000"/>
              </a:spcBef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(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) =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mod (2</a:t>
            </a:r>
            <a:r>
              <a:rPr lang="en-US" altLang="ko-KR" sz="1600" b="1" baseline="30000" dirty="0" smtClean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az-Cyrl-AZ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х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N)</a:t>
            </a:r>
            <a:r>
              <a:rPr lang="en-US" altLang="ko-KR" sz="1600" dirty="0" smtClean="0">
                <a:sym typeface="Symbol" panose="05050102010706020507" pitchFamily="18" charset="2"/>
              </a:rPr>
              <a:t>,   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 =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0, 1, 2, …  (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ko-KR" altLang="en-US" sz="1600" dirty="0" smtClean="0">
                <a:sym typeface="Symbol" panose="05050102010706020507" pitchFamily="18" charset="2"/>
              </a:rPr>
              <a:t>는 분할 횟수</a:t>
            </a:r>
            <a:r>
              <a:rPr lang="en-US" altLang="ko-KR" sz="1600" dirty="0" smtClean="0">
                <a:sym typeface="Symbol" panose="05050102010706020507" pitchFamily="18" charset="2"/>
              </a:rPr>
              <a:t>)</a:t>
            </a:r>
          </a:p>
          <a:p>
            <a:pPr marL="982663" indent="92075">
              <a:spcBef>
                <a:spcPct val="50000"/>
              </a:spcBef>
              <a:buNone/>
            </a:pPr>
            <a:r>
              <a:rPr lang="ko-KR" altLang="en-US" sz="1600" dirty="0" smtClean="0">
                <a:sym typeface="Symbol" panose="05050102010706020507" pitchFamily="18" charset="2"/>
              </a:rPr>
              <a:t>처음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함수는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sym typeface="Symbol" panose="05050102010706020507" pitchFamily="18" charset="2"/>
              </a:rPr>
              <a:t>=0</a:t>
            </a:r>
            <a:r>
              <a:rPr lang="ko-KR" altLang="en-US" sz="1600" dirty="0" smtClean="0">
                <a:sym typeface="Symbol" panose="05050102010706020507" pitchFamily="18" charset="2"/>
              </a:rPr>
              <a:t>일 때이므로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982663" indent="92075">
              <a:spcBef>
                <a:spcPct val="50000"/>
              </a:spcBef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) = 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 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mod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(2</a:t>
            </a:r>
            <a:r>
              <a:rPr lang="en-US" altLang="ko-KR" sz="1600" b="1" baseline="30000" dirty="0" smtClean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az-Cyrl-AZ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х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N) =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mod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</a:t>
            </a:r>
            <a:r>
              <a:rPr lang="ko-KR" altLang="en-US" sz="1600" dirty="0" smtClean="0">
                <a:sym typeface="Symbol" panose="05050102010706020507" pitchFamily="18" charset="2"/>
              </a:rPr>
              <a:t>가 일어나면 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err="1" smtClean="0">
                <a:sym typeface="Symbol" panose="05050102010706020507" pitchFamily="18" charset="2"/>
              </a:rPr>
              <a:t>버킷의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C </a:t>
            </a:r>
            <a:r>
              <a:rPr lang="ko-KR" altLang="en-US" sz="1600" dirty="0" smtClean="0">
                <a:sym typeface="Symbol" panose="05050102010706020507" pitchFamily="18" charset="2"/>
              </a:rPr>
              <a:t>개 레코드와 삽입 레코드를 합친 </a:t>
            </a:r>
            <a:r>
              <a:rPr lang="en-US" altLang="ko-KR" sz="1600" dirty="0" smtClean="0">
                <a:sym typeface="Symbol" panose="05050102010706020507" pitchFamily="18" charset="2"/>
              </a:rPr>
              <a:t>C+1 </a:t>
            </a:r>
            <a:r>
              <a:rPr lang="ko-KR" altLang="en-US" sz="1600" dirty="0" smtClean="0">
                <a:sym typeface="Symbol" panose="05050102010706020507" pitchFamily="18" charset="2"/>
              </a:rPr>
              <a:t>개 레코드를 또 다른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함수를 사용하여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재해싱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Symbol" panose="05050102010706020507" pitchFamily="18" charset="2"/>
              </a:rPr>
              <a:t>동일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sym typeface="Symbol" panose="05050102010706020507" pitchFamily="18" charset="2"/>
              </a:rPr>
              <a:t> 대해 처음에는 </a:t>
            </a:r>
            <a:r>
              <a:rPr lang="en-US" altLang="ko-KR" sz="1600" b="1" dirty="0"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>
                <a:sym typeface="Symbol" panose="05050102010706020507" pitchFamily="18" charset="2"/>
              </a:rPr>
              <a:t>0</a:t>
            </a:r>
            <a:r>
              <a:rPr lang="en-US" altLang="ko-KR" sz="1600" b="1" dirty="0">
                <a:sym typeface="Symbol" panose="05050102010706020507" pitchFamily="18" charset="2"/>
              </a:rPr>
              <a:t> </a:t>
            </a:r>
            <a:r>
              <a:rPr lang="ko-KR" altLang="en-US" sz="1600" b="1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b="1" dirty="0" smtClean="0">
                <a:sym typeface="Symbol" panose="05050102010706020507" pitchFamily="18" charset="2"/>
              </a:rPr>
              <a:t> 함수 적용</a:t>
            </a:r>
            <a:r>
              <a:rPr lang="en-US" altLang="ko-KR" sz="1600" b="1" dirty="0" smtClean="0">
                <a:sym typeface="Symbol" panose="05050102010706020507" pitchFamily="18" charset="2"/>
              </a:rPr>
              <a:t> → </a:t>
            </a:r>
            <a:r>
              <a:rPr lang="ko-KR" altLang="en-US" sz="1600" b="1" dirty="0" smtClean="0">
                <a:sym typeface="Symbol" panose="05050102010706020507" pitchFamily="18" charset="2"/>
              </a:rPr>
              <a:t>첫 번째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발생시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b="1" dirty="0" smtClean="0"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ym typeface="Symbol" panose="05050102010706020507" pitchFamily="18" charset="2"/>
              </a:rPr>
              <a:t>1</a:t>
            </a:r>
            <a:r>
              <a:rPr lang="en-US" altLang="ko-KR" sz="1600" b="1" dirty="0" smtClean="0"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ym typeface="Symbol" panose="05050102010706020507" pitchFamily="18" charset="2"/>
              </a:rPr>
              <a:t>적용</a:t>
            </a:r>
            <a:r>
              <a:rPr lang="en-US" altLang="ko-KR" sz="1600" b="1" dirty="0" smtClean="0">
                <a:sym typeface="Symbol" panose="05050102010706020507" pitchFamily="18" charset="2"/>
              </a:rPr>
              <a:t> → </a:t>
            </a:r>
            <a:r>
              <a:rPr lang="ko-KR" altLang="en-US" sz="1600" b="1" dirty="0" smtClean="0">
                <a:sym typeface="Symbol" panose="05050102010706020507" pitchFamily="18" charset="2"/>
              </a:rPr>
              <a:t>두 번째 </a:t>
            </a:r>
            <a:r>
              <a:rPr lang="en-US" altLang="ko-KR" sz="1600" b="1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발생시 </a:t>
            </a:r>
            <a:r>
              <a:rPr lang="en-US" altLang="ko-KR" sz="1600" b="1" dirty="0" smtClean="0"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ko-KR" sz="1600" b="1" dirty="0" smtClean="0"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ym typeface="Symbol" panose="05050102010706020507" pitchFamily="18" charset="2"/>
              </a:rPr>
              <a:t>적용 </a:t>
            </a:r>
            <a:r>
              <a:rPr lang="en-US" altLang="ko-KR" sz="1600" b="1" dirty="0" smtClean="0">
                <a:sym typeface="Symbol" panose="05050102010706020507" pitchFamily="18" charset="2"/>
              </a:rPr>
              <a:t>… </a:t>
            </a:r>
          </a:p>
          <a:p>
            <a:pPr marL="468313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일반적으로 주어진 </a:t>
            </a:r>
            <a:r>
              <a:rPr lang="ko-KR" altLang="en-US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버킷이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번 분할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되었다면 그 다음 분할은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i+1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해시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함수 적용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Times New Roman" panose="02020603050405020304" pitchFamily="18" charset="0"/>
              <a:buChar char="‒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2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42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257962" y="896143"/>
            <a:ext cx="342249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가상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(Virtual Hashing)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 : N=100, C=4, 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 (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) =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mod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100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이라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가정</a:t>
            </a:r>
            <a:r>
              <a:rPr lang="en-US" altLang="ko-KR" sz="1600" dirty="0" smtClean="0">
                <a:sym typeface="Symbol" panose="05050102010706020507" pitchFamily="18" charset="2"/>
              </a:rPr>
              <a:t>. </a:t>
            </a:r>
            <a:r>
              <a:rPr lang="ko-KR" altLang="en-US" sz="1600" dirty="0" smtClean="0">
                <a:sym typeface="Symbol" panose="05050102010706020507" pitchFamily="18" charset="2"/>
              </a:rPr>
              <a:t>키 값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3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103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203</a:t>
            </a:r>
            <a:r>
              <a:rPr lang="en-US" altLang="ko-KR" sz="1600" dirty="0" smtClean="0">
                <a:sym typeface="Symbol" panose="05050102010706020507" pitchFamily="18" charset="2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303</a:t>
            </a:r>
            <a:r>
              <a:rPr lang="ko-KR" altLang="en-US" sz="1600" dirty="0" smtClean="0">
                <a:sym typeface="Symbol" panose="05050102010706020507" pitchFamily="18" charset="2"/>
              </a:rPr>
              <a:t>인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레코드들은 다음과 같이 저장되고 가득 참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2 : </a:t>
            </a:r>
            <a:r>
              <a:rPr lang="ko-KR" altLang="en-US" sz="1600" dirty="0" smtClean="0">
                <a:sym typeface="Symbol" panose="05050102010706020507" pitchFamily="18" charset="2"/>
              </a:rPr>
              <a:t>키 값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403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 삽입할 때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sym typeface="Symbol" panose="05050102010706020507" pitchFamily="18" charset="2"/>
              </a:rPr>
              <a:t>3</a:t>
            </a:r>
            <a:r>
              <a:rPr lang="ko-KR" altLang="en-US" sz="1600" dirty="0" smtClean="0">
                <a:sym typeface="Symbol" panose="05050102010706020507" pitchFamily="18" charset="2"/>
              </a:rPr>
              <a:t>에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발생</a:t>
            </a:r>
            <a:r>
              <a:rPr lang="en-US" altLang="ko-KR" sz="1600" dirty="0" smtClean="0">
                <a:sym typeface="Symbol" panose="05050102010706020507" pitchFamily="18" charset="2"/>
              </a:rPr>
              <a:t>. </a:t>
            </a:r>
            <a:r>
              <a:rPr lang="ko-KR" altLang="en-US" sz="1600" dirty="0" smtClean="0">
                <a:sym typeface="Symbol" panose="05050102010706020507" pitchFamily="18" charset="2"/>
              </a:rPr>
              <a:t>이 때</a:t>
            </a:r>
            <a:r>
              <a:rPr lang="en-US" altLang="ko-KR" sz="1600" dirty="0" smtClean="0">
                <a:sym typeface="Symbol" panose="05050102010706020507" pitchFamily="18" charset="2"/>
              </a:rPr>
              <a:t>,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266700">
              <a:spcBef>
                <a:spcPct val="50000"/>
              </a:spcBef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) = 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 mod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ko-KR" sz="1600" b="1" baseline="300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az-Cyrl-AZ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х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100 =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키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mod 200 </a:t>
            </a:r>
            <a:r>
              <a:rPr lang="ko-KR" altLang="en-US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적용</a:t>
            </a:r>
            <a:r>
              <a:rPr lang="ko-KR" altLang="en-US" sz="1600" dirty="0" smtClean="0">
                <a:sym typeface="Symbol" panose="05050102010706020507" pitchFamily="18" charset="2"/>
              </a:rPr>
              <a:t>하여 </a:t>
            </a:r>
            <a:r>
              <a:rPr lang="ko-KR" altLang="en-US" sz="1600" b="1" dirty="0" err="1" smtClean="0">
                <a:sym typeface="Symbol" panose="05050102010706020507" pitchFamily="18" charset="2"/>
              </a:rPr>
              <a:t>재해싱하여</a:t>
            </a:r>
            <a:r>
              <a:rPr lang="ko-KR" altLang="en-US" sz="1600" b="1" dirty="0" smtClean="0">
                <a:sym typeface="Symbol" panose="05050102010706020507" pitchFamily="18" charset="2"/>
              </a:rPr>
              <a:t> 분배</a:t>
            </a:r>
            <a:r>
              <a:rPr lang="en-US" altLang="ko-KR" sz="1600" b="1" dirty="0" smtClean="0">
                <a:sym typeface="Symbol" panose="05050102010706020507" pitchFamily="18" charset="2"/>
              </a:rPr>
              <a:t>(</a:t>
            </a:r>
            <a:r>
              <a:rPr lang="ko-KR" altLang="en-US" sz="1600" b="1" dirty="0" smtClean="0">
                <a:sym typeface="Symbol" panose="05050102010706020507" pitchFamily="18" charset="2"/>
              </a:rPr>
              <a:t>첫 번째 분할</a:t>
            </a:r>
            <a:r>
              <a:rPr lang="en-US" altLang="ko-KR" sz="1600" b="1" dirty="0" smtClean="0">
                <a:sym typeface="Symbol" panose="05050102010706020507" pitchFamily="18" charset="2"/>
              </a:rPr>
              <a:t>)</a:t>
            </a:r>
          </a:p>
          <a:p>
            <a:pPr marL="266700"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43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257962" y="896143"/>
            <a:ext cx="406257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가상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(Virtual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21946"/>
              </p:ext>
            </p:extLst>
          </p:nvPr>
        </p:nvGraphicFramePr>
        <p:xfrm>
          <a:off x="1798320" y="2125980"/>
          <a:ext cx="1089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1596442816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175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34075"/>
              </p:ext>
            </p:extLst>
          </p:nvPr>
        </p:nvGraphicFramePr>
        <p:xfrm>
          <a:off x="1798320" y="4351020"/>
          <a:ext cx="1089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1596442816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403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17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4134"/>
              </p:ext>
            </p:extLst>
          </p:nvPr>
        </p:nvGraphicFramePr>
        <p:xfrm>
          <a:off x="3684270" y="4351020"/>
          <a:ext cx="1089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1596442816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175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27232" y="3234760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3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27232" y="5444967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3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98882" y="5444967"/>
            <a:ext cx="87598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103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4" name="직선 화살표 연결선 3"/>
          <p:cNvCxnSpPr>
            <a:stCxn id="7" idx="3"/>
            <a:endCxn id="11" idx="1"/>
          </p:cNvCxnSpPr>
          <p:nvPr/>
        </p:nvCxnSpPr>
        <p:spPr>
          <a:xfrm>
            <a:off x="2887980" y="4869180"/>
            <a:ext cx="79629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99476" y="4455002"/>
            <a:ext cx="723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첫번째 분할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3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: </a:t>
            </a:r>
            <a:r>
              <a:rPr lang="ko-KR" altLang="en-US" sz="1600" dirty="0" smtClean="0">
                <a:sym typeface="Symbol" panose="05050102010706020507" pitchFamily="18" charset="2"/>
              </a:rPr>
              <a:t>키 값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603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 삽입 후</a:t>
            </a:r>
            <a:r>
              <a:rPr lang="ko-KR" altLang="en-US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803</a:t>
            </a:r>
            <a:r>
              <a:rPr lang="ko-KR" altLang="en-US" sz="1600" dirty="0" smtClean="0">
                <a:sym typeface="Symbol" panose="05050102010706020507" pitchFamily="18" charset="2"/>
              </a:rPr>
              <a:t>인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삽입시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sym typeface="Symbol" panose="05050102010706020507" pitchFamily="18" charset="2"/>
              </a:rPr>
              <a:t>발생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66700">
              <a:spcBef>
                <a:spcPct val="50000"/>
              </a:spcBef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) = 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 mod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ko-KR" sz="1600" b="1" baseline="30000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az-Cyrl-AZ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х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 100 = 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키 </a:t>
            </a:r>
            <a:r>
              <a:rPr lang="en-US" altLang="ko-KR" sz="1600" b="1" dirty="0">
                <a:solidFill>
                  <a:srgbClr val="0000FF"/>
                </a:solidFill>
                <a:sym typeface="Symbol" panose="05050102010706020507" pitchFamily="18" charset="2"/>
              </a:rPr>
              <a:t>mod </a:t>
            </a:r>
            <a:r>
              <a:rPr lang="en-US" altLang="ko-KR" sz="1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400 </a:t>
            </a:r>
            <a:r>
              <a:rPr lang="ko-KR" altLang="en-US" sz="1600" b="1" dirty="0">
                <a:solidFill>
                  <a:srgbClr val="0000FF"/>
                </a:solidFill>
                <a:sym typeface="Symbol" panose="05050102010706020507" pitchFamily="18" charset="2"/>
              </a:rPr>
              <a:t>적용</a:t>
            </a:r>
            <a:r>
              <a:rPr lang="ko-KR" altLang="en-US" sz="1600" dirty="0">
                <a:sym typeface="Symbol" panose="05050102010706020507" pitchFamily="18" charset="2"/>
              </a:rPr>
              <a:t>하여 </a:t>
            </a:r>
            <a:r>
              <a:rPr lang="ko-KR" altLang="en-US" sz="1600" b="1" dirty="0" err="1">
                <a:sym typeface="Symbol" panose="05050102010706020507" pitchFamily="18" charset="2"/>
              </a:rPr>
              <a:t>재해싱하여</a:t>
            </a:r>
            <a:r>
              <a:rPr lang="ko-KR" altLang="en-US" sz="1600" b="1" dirty="0">
                <a:sym typeface="Symbol" panose="05050102010706020507" pitchFamily="18" charset="2"/>
              </a:rPr>
              <a:t> 분배</a:t>
            </a:r>
            <a:r>
              <a:rPr lang="en-US" altLang="ko-KR" sz="1600" b="1" dirty="0" smtClean="0">
                <a:sym typeface="Symbol" panose="05050102010706020507" pitchFamily="18" charset="2"/>
              </a:rPr>
              <a:t>(</a:t>
            </a:r>
            <a:r>
              <a:rPr lang="ko-KR" altLang="en-US" sz="1600" b="1" dirty="0" smtClean="0">
                <a:sym typeface="Symbol" panose="05050102010706020507" pitchFamily="18" charset="2"/>
              </a:rPr>
              <a:t>두 </a:t>
            </a:r>
            <a:r>
              <a:rPr lang="ko-KR" altLang="en-US" sz="1600" b="1" dirty="0">
                <a:sym typeface="Symbol" panose="05050102010706020507" pitchFamily="18" charset="2"/>
              </a:rPr>
              <a:t>번째 </a:t>
            </a:r>
            <a:r>
              <a:rPr lang="ko-KR" altLang="en-US" sz="1600" b="1" dirty="0" smtClean="0">
                <a:sym typeface="Symbol" panose="05050102010706020507" pitchFamily="18" charset="2"/>
              </a:rPr>
              <a:t>분할</a:t>
            </a:r>
            <a:r>
              <a:rPr lang="en-US" altLang="ko-KR" sz="1600" b="1" dirty="0" smtClean="0">
                <a:sym typeface="Symbol" panose="05050102010706020507" pitchFamily="18" charset="2"/>
              </a:rPr>
              <a:t>)</a:t>
            </a:r>
            <a:endParaRPr lang="en-US" altLang="ko-KR" sz="1600" b="1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레코드 검색과 삽입 시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그 레코드 키 값에 적용할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 </a:t>
            </a:r>
            <a:r>
              <a:rPr lang="en-US" altLang="ko-KR" sz="1600" dirty="0" err="1" smtClean="0">
                <a:sym typeface="Symbol" panose="05050102010706020507" pitchFamily="18" charset="2"/>
              </a:rPr>
              <a:t>h</a:t>
            </a:r>
            <a:r>
              <a:rPr lang="en-US" altLang="ko-KR" sz="1600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를 알아야 함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 marL="266700">
              <a:spcBef>
                <a:spcPct val="50000"/>
              </a:spcBef>
              <a:buNone/>
            </a:pPr>
            <a:r>
              <a:rPr lang="ko-KR" altLang="ko-KR" sz="1600" dirty="0">
                <a:solidFill>
                  <a:srgbClr val="0000FF"/>
                </a:solidFill>
                <a:sym typeface="Symbol" panose="05050102010706020507" pitchFamily="18" charset="2"/>
              </a:rPr>
              <a:t>⇒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이를 위해 </a:t>
            </a:r>
            <a:r>
              <a:rPr lang="ko-KR" altLang="en-US" sz="1600" b="1" dirty="0" smtClean="0">
                <a:sym typeface="Symbol" panose="05050102010706020507" pitchFamily="18" charset="2"/>
              </a:rPr>
              <a:t>각 </a:t>
            </a:r>
            <a:r>
              <a:rPr lang="ko-KR" altLang="en-US" sz="1600" b="1" dirty="0" err="1" smtClean="0">
                <a:sym typeface="Symbol" panose="05050102010706020507" pitchFamily="18" charset="2"/>
              </a:rPr>
              <a:t>버킷에</a:t>
            </a:r>
            <a:r>
              <a:rPr lang="ko-KR" altLang="en-US" sz="1600" b="1" dirty="0" smtClean="0">
                <a:sym typeface="Symbol" panose="05050102010706020507" pitchFamily="18" charset="2"/>
              </a:rPr>
              <a:t> 적용된 </a:t>
            </a:r>
            <a:r>
              <a:rPr lang="ko-KR" altLang="en-US" sz="1600" b="1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b="1" dirty="0" smtClean="0">
                <a:sym typeface="Symbol" panose="05050102010706020507" pitchFamily="18" charset="2"/>
              </a:rPr>
              <a:t> 함수를 유지하는 기법이 필요</a:t>
            </a:r>
            <a:endParaRPr lang="en-US" altLang="ko-KR" sz="1600" b="1" dirty="0" smtClean="0">
              <a:sym typeface="Symbol" panose="05050102010706020507" pitchFamily="18" charset="2"/>
            </a:endParaRPr>
          </a:p>
          <a:p>
            <a:pPr marL="266700">
              <a:spcBef>
                <a:spcPct val="50000"/>
              </a:spcBef>
              <a:buNone/>
            </a:pPr>
            <a:r>
              <a:rPr lang="ko-KR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⇒</a:t>
            </a:r>
            <a:r>
              <a:rPr lang="en-US" altLang="ko-KR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키</a:t>
            </a:r>
            <a:r>
              <a:rPr lang="en-US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값이 주어질 때 이 키 값에 적용할 </a:t>
            </a:r>
            <a:r>
              <a:rPr lang="en-US" altLang="ko-KR" sz="1600" dirty="0" err="1">
                <a:sym typeface="Symbol" panose="05050102010706020507" pitchFamily="18" charset="2"/>
              </a:rPr>
              <a:t>h</a:t>
            </a:r>
            <a:r>
              <a:rPr lang="en-US" altLang="ko-KR" sz="1600" baseline="-25000" dirty="0" err="1">
                <a:sym typeface="Symbol" panose="05050102010706020507" pitchFamily="18" charset="2"/>
              </a:rPr>
              <a:t>K</a:t>
            </a: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sym typeface="Symbol" panose="05050102010706020507" pitchFamily="18" charset="2"/>
              </a:rPr>
              <a:t>를 찾아서 적용하여 해당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버킷을</a:t>
            </a:r>
            <a:r>
              <a:rPr lang="ko-KR" altLang="en-US" sz="1600" dirty="0" smtClean="0">
                <a:sym typeface="Symbol" panose="05050102010706020507" pitchFamily="18" charset="2"/>
              </a:rPr>
              <a:t> 얻음</a:t>
            </a:r>
            <a:endParaRPr lang="en-US" altLang="ko-KR" sz="1600" b="1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sym typeface="Symbol" panose="05050102010706020507" pitchFamily="18" charset="2"/>
              </a:rPr>
              <a:t>: </a:t>
            </a:r>
            <a:r>
              <a:rPr lang="ko-KR" altLang="en-US" sz="1600" dirty="0" smtClean="0">
                <a:sym typeface="Symbol" panose="05050102010706020507" pitchFamily="18" charset="2"/>
              </a:rPr>
              <a:t>키 값 </a:t>
            </a:r>
            <a:r>
              <a:rPr lang="en-US" altLang="ko-KR" sz="1600" dirty="0" smtClean="0">
                <a:sym typeface="Symbol" panose="05050102010706020507" pitchFamily="18" charset="2"/>
              </a:rPr>
              <a:t>603 </a:t>
            </a:r>
            <a:r>
              <a:rPr lang="ko-KR" altLang="en-US" sz="1600" dirty="0" smtClean="0">
                <a:sym typeface="Symbol" panose="05050102010706020507" pitchFamily="18" charset="2"/>
              </a:rPr>
              <a:t>레코드를 검색할 때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ym typeface="Symbol" panose="05050102010706020507" pitchFamily="18" charset="2"/>
              </a:rPr>
              <a:t> 함수 </a:t>
            </a:r>
            <a:r>
              <a:rPr lang="en-US" altLang="ko-KR" sz="1600" dirty="0" smtClean="0">
                <a:sym typeface="Symbol" panose="05050102010706020507" pitchFamily="18" charset="2"/>
              </a:rPr>
              <a:t>h</a:t>
            </a:r>
            <a:r>
              <a:rPr lang="en-US" altLang="ko-KR" sz="1600" baseline="-25000" dirty="0" smtClean="0">
                <a:sym typeface="Symbol" panose="05050102010706020507" pitchFamily="18" charset="2"/>
              </a:rPr>
              <a:t>2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sym typeface="Symbol" panose="05050102010706020507" pitchFamily="18" charset="2"/>
              </a:rPr>
              <a:t>(</a:t>
            </a:r>
            <a:r>
              <a:rPr lang="en-US" altLang="ko-KR" sz="1600" dirty="0" smtClean="0">
                <a:sym typeface="Symbol" panose="05050102010706020507" pitchFamily="18" charset="2"/>
              </a:rPr>
              <a:t>= </a:t>
            </a:r>
            <a:r>
              <a:rPr lang="ko-KR" altLang="en-US" sz="1600" dirty="0" smtClean="0">
                <a:sym typeface="Symbol" panose="05050102010706020507" pitchFamily="18" charset="2"/>
              </a:rPr>
              <a:t>키 </a:t>
            </a:r>
            <a:r>
              <a:rPr lang="en-US" altLang="ko-KR" sz="1600" dirty="0" smtClean="0">
                <a:sym typeface="Symbol" panose="05050102010706020507" pitchFamily="18" charset="2"/>
              </a:rPr>
              <a:t>mod 400)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sym typeface="Symbol" panose="05050102010706020507" pitchFamily="18" charset="2"/>
              </a:rPr>
              <a:t>을</a:t>
            </a:r>
            <a:r>
              <a:rPr lang="ko-KR" altLang="en-US" sz="1600" dirty="0" smtClean="0">
                <a:sym typeface="Symbol" panose="05050102010706020507" pitchFamily="18" charset="2"/>
              </a:rPr>
              <a:t> 찾아서 이를 적용한 </a:t>
            </a:r>
            <a:r>
              <a:rPr lang="ko-KR" altLang="en-US" sz="1600" dirty="0" err="1" smtClean="0"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sym typeface="Symbol" panose="05050102010706020507" pitchFamily="18" charset="2"/>
              </a:rPr>
              <a:t>203</a:t>
            </a:r>
            <a:r>
              <a:rPr lang="ko-KR" altLang="en-US" sz="1600" dirty="0" smtClean="0">
                <a:sym typeface="Symbol" panose="05050102010706020507" pitchFamily="18" charset="2"/>
              </a:rPr>
              <a:t>을 구함</a:t>
            </a: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44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257962" y="896143"/>
            <a:ext cx="406257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가상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(Virtual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82158"/>
              </p:ext>
            </p:extLst>
          </p:nvPr>
        </p:nvGraphicFramePr>
        <p:xfrm>
          <a:off x="1798320" y="2316480"/>
          <a:ext cx="1089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1596442816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17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96745"/>
              </p:ext>
            </p:extLst>
          </p:nvPr>
        </p:nvGraphicFramePr>
        <p:xfrm>
          <a:off x="3684270" y="2324100"/>
          <a:ext cx="1089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1596442816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175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27232" y="3410427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3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98882" y="3410427"/>
            <a:ext cx="87598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103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15" name="직선 화살표 연결선 14"/>
          <p:cNvCxnSpPr>
            <a:stCxn id="7" idx="3"/>
            <a:endCxn id="11" idx="1"/>
          </p:cNvCxnSpPr>
          <p:nvPr/>
        </p:nvCxnSpPr>
        <p:spPr>
          <a:xfrm>
            <a:off x="2887980" y="2834640"/>
            <a:ext cx="796290" cy="762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87980" y="2412842"/>
            <a:ext cx="723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첫번째 분할</a:t>
            </a:r>
            <a:r>
              <a:rPr lang="en-US" altLang="ko-KR" sz="1200" b="1" dirty="0" smtClean="0">
                <a:latin typeface="+mj-ea"/>
                <a:ea typeface="+mj-ea"/>
                <a:sym typeface="Symbol" panose="05050102010706020507" pitchFamily="18" charset="2"/>
              </a:rPr>
              <a:t>(h</a:t>
            </a:r>
            <a:r>
              <a:rPr lang="en-US" altLang="ko-KR" sz="1200" b="1" baseline="-25000" dirty="0" smtClean="0">
                <a:latin typeface="+mj-ea"/>
                <a:ea typeface="+mj-ea"/>
                <a:sym typeface="Symbol" panose="05050102010706020507" pitchFamily="18" charset="2"/>
              </a:rPr>
              <a:t>1</a:t>
            </a:r>
            <a:r>
              <a:rPr lang="en-US" altLang="ko-KR" sz="1200" b="1" dirty="0" smtClean="0">
                <a:latin typeface="+mj-ea"/>
                <a:ea typeface="+mj-ea"/>
                <a:sym typeface="Symbol" panose="05050102010706020507" pitchFamily="18" charset="2"/>
              </a:rPr>
              <a:t>)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72366"/>
              </p:ext>
            </p:extLst>
          </p:nvPr>
        </p:nvGraphicFramePr>
        <p:xfrm>
          <a:off x="5463540" y="2324100"/>
          <a:ext cx="1089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1596442816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1759"/>
                  </a:ext>
                </a:extLst>
              </a:tr>
            </a:tbl>
          </a:graphicData>
        </a:graphic>
      </p:graphicFrame>
      <p:cxnSp>
        <p:nvCxnSpPr>
          <p:cNvPr id="19" name="꺾인 연결선 18"/>
          <p:cNvCxnSpPr>
            <a:endCxn id="18" idx="2"/>
          </p:cNvCxnSpPr>
          <p:nvPr/>
        </p:nvCxnSpPr>
        <p:spPr>
          <a:xfrm>
            <a:off x="2887980" y="3126344"/>
            <a:ext cx="3120390" cy="234076"/>
          </a:xfrm>
          <a:prstGeom prst="bentConnector4">
            <a:avLst>
              <a:gd name="adj1" fmla="val -244"/>
              <a:gd name="adj2" fmla="val 26276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50655" y="3750906"/>
            <a:ext cx="723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dirty="0">
                <a:latin typeface="+mj-ea"/>
                <a:ea typeface="+mj-ea"/>
                <a:sym typeface="Symbol" panose="05050102010706020507" pitchFamily="18" charset="2"/>
              </a:rPr>
              <a:t>두</a:t>
            </a: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번째 분할</a:t>
            </a:r>
            <a:r>
              <a:rPr lang="en-US" altLang="ko-KR" sz="1200" b="1" dirty="0" smtClean="0">
                <a:latin typeface="+mj-ea"/>
                <a:ea typeface="+mj-ea"/>
                <a:sym typeface="Symbol" panose="05050102010706020507" pitchFamily="18" charset="2"/>
              </a:rPr>
              <a:t>(h</a:t>
            </a:r>
            <a:r>
              <a:rPr lang="en-US" altLang="ko-KR" sz="1200" b="1" baseline="-250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r>
              <a:rPr lang="en-US" altLang="ko-KR" sz="1200" b="1" dirty="0" smtClean="0">
                <a:latin typeface="+mj-ea"/>
                <a:ea typeface="+mj-ea"/>
                <a:sym typeface="Symbol" panose="05050102010706020507" pitchFamily="18" charset="2"/>
              </a:rPr>
              <a:t>)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91554" y="3410427"/>
            <a:ext cx="875988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2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03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개의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C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크기 </a:t>
            </a:r>
            <a:r>
              <a:rPr lang="ko-KR" altLang="en-US" sz="16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버킷들과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 인덱스로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구성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68313" indent="-285750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인덱스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주소에 대한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버킷를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포인팅하고 파일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open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시 메모리에 상주</a:t>
            </a: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초기 동적 해시 파일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(dynamic hash file)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구성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(N=20, C=3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경우의 예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필요한 함수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9263" indent="-266700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해싱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함수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z="1600" b="1" baseline="-250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키 값 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→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레벨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0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인덱스의 엔트리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(1 ~ N)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의 한 주소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 변환</a:t>
            </a: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9263" indent="-266700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비트 함수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(bit function) B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키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값 → 주어진 길이의 비트 스트링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으로 변환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45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257962" y="896143"/>
            <a:ext cx="406257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5900" y="2907924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112520" y="3433704"/>
            <a:ext cx="6850380" cy="45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36958"/>
              </p:ext>
            </p:extLst>
          </p:nvPr>
        </p:nvGraphicFramePr>
        <p:xfrm>
          <a:off x="1310640" y="3861456"/>
          <a:ext cx="1028700" cy="28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385240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72280020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1432560" y="3037464"/>
            <a:ext cx="205740" cy="78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29098" y="27589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956560" y="2907924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42028"/>
              </p:ext>
            </p:extLst>
          </p:nvPr>
        </p:nvGraphicFramePr>
        <p:xfrm>
          <a:off x="2781300" y="3861456"/>
          <a:ext cx="1028700" cy="28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385240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72280020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 flipH="1">
            <a:off x="2903220" y="3037464"/>
            <a:ext cx="205740" cy="78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99758" y="27589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930140" y="2907924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47016"/>
              </p:ext>
            </p:extLst>
          </p:nvPr>
        </p:nvGraphicFramePr>
        <p:xfrm>
          <a:off x="4754880" y="3861456"/>
          <a:ext cx="1028700" cy="28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385240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72280020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 flipH="1">
            <a:off x="4876800" y="3037464"/>
            <a:ext cx="205740" cy="78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27618" y="27589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535430" y="426716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62972" y="426716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0140" y="426716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02300" y="2956634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02300" y="3883284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27252" y="2972080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28426" y="2841951"/>
            <a:ext cx="728734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메인</a:t>
            </a:r>
            <a:endParaRPr lang="en-US" altLang="ko-KR" sz="1200" b="1" dirty="0" smtClean="0">
              <a:latin typeface="+mj-ea"/>
              <a:ea typeface="+mj-ea"/>
              <a:sym typeface="Symbol" panose="05050102010706020507" pitchFamily="18" charset="2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메모리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28426" y="3730884"/>
            <a:ext cx="728734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저장</a:t>
            </a:r>
            <a:endParaRPr lang="en-US" altLang="ko-KR" sz="1200" b="1" dirty="0" smtClean="0">
              <a:latin typeface="+mj-ea"/>
              <a:ea typeface="+mj-ea"/>
              <a:sym typeface="Symbol" panose="05050102010706020507" pitchFamily="18" charset="2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장치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457200" y="4377076"/>
            <a:ext cx="8229600" cy="195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가 분할 뒤의 동적 해시 파일 예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8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400" dirty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번 </a:t>
            </a:r>
            <a:r>
              <a:rPr lang="ko-KR" altLang="en-US" sz="14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분할 시 새로운 </a:t>
            </a:r>
            <a:r>
              <a:rPr lang="ko-KR" altLang="en-US" sz="14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할당</a:t>
            </a:r>
            <a:endParaRPr lang="en-US" altLang="ko-KR" sz="14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인덱스 엔트리 할당 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인덱스 엔트리 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개를 할당하여 키 값에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비트 함수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 적용한 비트 스트링의 </a:t>
            </a:r>
            <a:r>
              <a:rPr lang="en-US" altLang="ko-KR" sz="1400" dirty="0" err="1">
                <a:latin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번째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여기에서는 첫 번째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비트</a:t>
            </a:r>
            <a:r>
              <a:rPr lang="ko-KR" altLang="en-US" sz="1400" dirty="0">
                <a:latin typeface="굴림" panose="020B0600000101010101" pitchFamily="50" charset="-127"/>
                <a:sym typeface="Symbol" panose="05050102010706020507" pitchFamily="18" charset="2"/>
              </a:rPr>
              <a:t>가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 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이면 왼쪽 엔트리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이면 오른쪽 엔트리가 되도록 포인터 할당</a:t>
            </a:r>
            <a:endParaRPr lang="en-US" altLang="ko-KR" sz="14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4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번째 비트가 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 키 값의 레코드들은 원래 </a:t>
            </a:r>
            <a:r>
              <a:rPr lang="ko-KR" altLang="en-US" sz="14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1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 키 값의 레코드는 오른쪽 </a:t>
            </a:r>
            <a:r>
              <a:rPr lang="ko-KR" altLang="en-US" sz="14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저장</a:t>
            </a:r>
            <a:endParaRPr lang="en-US" altLang="ko-KR" sz="14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왼쪽 </a:t>
            </a:r>
            <a:r>
              <a:rPr lang="ko-KR" altLang="en-US" sz="14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버킷의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포인터를 단계 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왼쪽 인덱스 엔트리에</a:t>
            </a:r>
            <a:r>
              <a:rPr lang="en-US" altLang="ko-KR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오른쪽 </a:t>
            </a:r>
            <a:r>
              <a:rPr lang="ko-KR" altLang="en-US" sz="14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버킷의</a:t>
            </a:r>
            <a:r>
              <a:rPr lang="ko-KR" altLang="en-US" sz="14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포인터는 오른쪽 인덱스 엔트리에 삽입하여 링크 연결</a:t>
            </a:r>
            <a:endParaRPr lang="en-US" altLang="ko-KR" sz="14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46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5900" y="1886844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12520" y="3334644"/>
            <a:ext cx="6850380" cy="45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89511"/>
              </p:ext>
            </p:extLst>
          </p:nvPr>
        </p:nvGraphicFramePr>
        <p:xfrm>
          <a:off x="1310640" y="3762396"/>
          <a:ext cx="1028700" cy="28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385240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72280020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H="1">
            <a:off x="1432560" y="2024004"/>
            <a:ext cx="201930" cy="170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29098" y="17379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956560" y="1886844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1815"/>
              </p:ext>
            </p:extLst>
          </p:nvPr>
        </p:nvGraphicFramePr>
        <p:xfrm>
          <a:off x="2781300" y="3762396"/>
          <a:ext cx="1028700" cy="28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385240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72280020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99758" y="17379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930140" y="1886844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56010"/>
              </p:ext>
            </p:extLst>
          </p:nvPr>
        </p:nvGraphicFramePr>
        <p:xfrm>
          <a:off x="4754880" y="3762396"/>
          <a:ext cx="1028700" cy="28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385240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72280020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flipH="1">
            <a:off x="4876800" y="2014914"/>
            <a:ext cx="201930" cy="171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27618" y="17379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1535430" y="416810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962972" y="416810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0140" y="416810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2300" y="1935554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02300" y="3784224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02512" y="1920520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80826" y="1820871"/>
            <a:ext cx="728734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메인</a:t>
            </a:r>
            <a:endParaRPr lang="en-US" altLang="ko-KR" sz="1200" b="1" dirty="0" smtClean="0">
              <a:latin typeface="+mj-ea"/>
              <a:ea typeface="+mj-ea"/>
              <a:sym typeface="Symbol" panose="05050102010706020507" pitchFamily="18" charset="2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메모리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80826" y="3631824"/>
            <a:ext cx="728734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저장</a:t>
            </a:r>
            <a:endParaRPr lang="en-US" altLang="ko-KR" sz="1200" b="1" dirty="0" smtClean="0">
              <a:latin typeface="+mj-ea"/>
              <a:ea typeface="+mj-ea"/>
              <a:sym typeface="Symbol" panose="05050102010706020507" pitchFamily="18" charset="2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장치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8910" y="2404922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80947" y="2404922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33" idx="0"/>
          </p:cNvCxnSpPr>
          <p:nvPr/>
        </p:nvCxnSpPr>
        <p:spPr>
          <a:xfrm flipH="1">
            <a:off x="2857500" y="2014914"/>
            <a:ext cx="247650" cy="390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37" idx="0"/>
          </p:cNvCxnSpPr>
          <p:nvPr/>
        </p:nvCxnSpPr>
        <p:spPr>
          <a:xfrm>
            <a:off x="3105150" y="2021840"/>
            <a:ext cx="224387" cy="38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57500" y="2567033"/>
            <a:ext cx="0" cy="1159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76606"/>
              </p:ext>
            </p:extLst>
          </p:nvPr>
        </p:nvGraphicFramePr>
        <p:xfrm>
          <a:off x="6141407" y="3762396"/>
          <a:ext cx="1028700" cy="28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3852409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72280020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316667" y="416810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21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02512" y="2408143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49" name="직선 화살표 연결선 48"/>
          <p:cNvCxnSpPr>
            <a:endCxn id="45" idx="0"/>
          </p:cNvCxnSpPr>
          <p:nvPr/>
        </p:nvCxnSpPr>
        <p:spPr>
          <a:xfrm>
            <a:off x="3324609" y="2542082"/>
            <a:ext cx="3331148" cy="1220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76363" y="21015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247699" y="21015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분할에서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H0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함수와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함수의 활용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65137" indent="-285750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z="1600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(K)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verflow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가 </a:t>
            </a:r>
            <a:r>
              <a:rPr lang="en-US" altLang="ko-KR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번째 발생하여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동거지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레코드들을 원래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왼쪽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과 새로운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오른쪽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분산 저장할 때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동거자 레코드 키 값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K</a:t>
            </a:r>
            <a:r>
              <a:rPr lang="en-US" altLang="ko-KR" sz="1600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B(K</a:t>
            </a:r>
            <a:r>
              <a:rPr lang="en-US" altLang="ko-KR" sz="1600" baseline="-25000" dirty="0">
                <a:latin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</a:t>
            </a:r>
            <a:r>
              <a:rPr lang="en-US" altLang="ko-KR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번째 비트가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이면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그 레코드를 왼쪽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저장하고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이면 오른쪽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저장함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z="1600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함수와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함수 예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47</a:t>
            </a:fld>
            <a:endParaRPr lang="en-US" altLang="ko-KR" sz="14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73657"/>
              </p:ext>
            </p:extLst>
          </p:nvPr>
        </p:nvGraphicFramePr>
        <p:xfrm>
          <a:off x="2514600" y="3486523"/>
          <a:ext cx="4114800" cy="201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867930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848517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31057516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</a:t>
                      </a:r>
                      <a:r>
                        <a:rPr lang="en-US" altLang="ko-KR" sz="1400" baseline="-25000" dirty="0" smtClean="0"/>
                        <a:t>0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B(</a:t>
                      </a:r>
                      <a:r>
                        <a:rPr lang="ko-KR" altLang="en-US" sz="1400" dirty="0" smtClean="0"/>
                        <a:t>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939498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 95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 88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205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 13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125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   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301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10100</a:t>
                      </a:r>
                      <a:r>
                        <a:rPr lang="en-US" altLang="ko-KR" sz="1400" baseline="0" dirty="0" smtClean="0"/>
                        <a:t> ···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00011 ···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01100 ···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10010 ···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10111 ···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10001 ···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01000 ···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00110 ···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668761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 : C=3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이고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157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95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88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205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13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레코드를 삽입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48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85763" y="2779727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112383" y="3345803"/>
            <a:ext cx="4613162" cy="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58646"/>
              </p:ext>
            </p:extLst>
          </p:nvPr>
        </p:nvGraphicFramePr>
        <p:xfrm>
          <a:off x="2310503" y="3733259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H="1">
            <a:off x="2432423" y="2909267"/>
            <a:ext cx="205740" cy="78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28961" y="26307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956423" y="2779727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01953"/>
              </p:ext>
            </p:extLst>
          </p:nvPr>
        </p:nvGraphicFramePr>
        <p:xfrm>
          <a:off x="3781163" y="3733259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157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flipH="1">
            <a:off x="3903083" y="2909267"/>
            <a:ext cx="205740" cy="78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9621" y="26307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492563" y="4480804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30785" y="4480804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02163" y="2828437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02163" y="3755087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76882" y="2843883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: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125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레코드를 삽입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. H</a:t>
            </a:r>
            <a:r>
              <a:rPr lang="en-US" altLang="ko-KR" sz="1600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(125) = 1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이므로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overflow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발생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새로운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할당 받음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B(95) = 00011</a:t>
            </a:r>
            <a:r>
              <a:rPr lang="en-US" altLang="ko-KR" sz="15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···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에서 첫번째 비트가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이므로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95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레코드는 원래 </a:t>
            </a:r>
            <a:r>
              <a:rPr lang="ko-KR" altLang="en-US" sz="15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저장</a:t>
            </a:r>
            <a:endParaRPr lang="en-US" altLang="ko-KR" sz="15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>
              <a:spcBef>
                <a:spcPct val="50000"/>
              </a:spcBef>
              <a:buNone/>
            </a:pP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B(88) </a:t>
            </a:r>
            <a:r>
              <a:rPr lang="en-US" altLang="ko-KR" sz="1500" dirty="0">
                <a:latin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01100 </a:t>
            </a:r>
            <a:r>
              <a:rPr lang="en-US" altLang="ko-KR" sz="1500" dirty="0">
                <a:latin typeface="굴림" panose="020B0600000101010101" pitchFamily="50" charset="-127"/>
                <a:sym typeface="Symbol" panose="05050102010706020507" pitchFamily="18" charset="2"/>
              </a:rPr>
              <a:t>···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에서 첫번째 비트가 </a:t>
            </a:r>
            <a:r>
              <a:rPr lang="en-US" altLang="ko-KR" sz="1500" dirty="0">
                <a:latin typeface="굴림" panose="020B0600000101010101" pitchFamily="50" charset="-127"/>
                <a:sym typeface="Symbol" panose="05050102010706020507" pitchFamily="18" charset="2"/>
              </a:rPr>
              <a:t>0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이므로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88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키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레코드도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원래 </a:t>
            </a:r>
            <a:r>
              <a:rPr lang="ko-KR" altLang="en-US" sz="15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저장</a:t>
            </a:r>
            <a:endParaRPr lang="en-US" altLang="ko-KR" sz="15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>
              <a:spcBef>
                <a:spcPct val="50000"/>
              </a:spcBef>
              <a:buNone/>
            </a:pP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B(13) </a:t>
            </a:r>
            <a:r>
              <a:rPr lang="en-US" altLang="ko-KR" sz="1500" dirty="0">
                <a:latin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10111 </a:t>
            </a:r>
            <a:r>
              <a:rPr lang="en-US" altLang="ko-KR" sz="1500" dirty="0">
                <a:latin typeface="굴림" panose="020B0600000101010101" pitchFamily="50" charset="-127"/>
                <a:sym typeface="Symbol" panose="05050102010706020507" pitchFamily="18" charset="2"/>
              </a:rPr>
              <a:t>···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에서 첫번째 비트가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이므로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13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키 레코드는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새로운 </a:t>
            </a:r>
            <a:r>
              <a:rPr lang="ko-KR" altLang="en-US" sz="15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저장</a:t>
            </a:r>
            <a:endParaRPr lang="en-US" altLang="ko-KR" sz="15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>
              <a:spcBef>
                <a:spcPct val="50000"/>
              </a:spcBef>
              <a:buNone/>
            </a:pP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B(125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)=10001 ···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이고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첫번째 비트가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이므로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125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레코드는 새로운 </a:t>
            </a:r>
            <a:r>
              <a:rPr lang="ko-KR" altLang="en-US" sz="15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저장</a:t>
            </a:r>
            <a:endParaRPr lang="en-US" altLang="ko-KR" sz="15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444500">
              <a:spcBef>
                <a:spcPct val="50000"/>
              </a:spcBef>
              <a:buFont typeface="+mj-lt"/>
              <a:buAutoNum type="arabicPeriod" startAt="3"/>
            </a:pP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인덱스 엔트리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2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개를 생성하고 한 인덱스 엔트리에 왼쪽 </a:t>
            </a:r>
            <a:r>
              <a:rPr lang="ko-KR" altLang="en-US" sz="15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포인터를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다른 인덱스 엔트리에 오른쪽 포인터를 저장</a:t>
            </a:r>
            <a:endParaRPr lang="en-US" altLang="ko-KR" sz="15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444500">
              <a:spcBef>
                <a:spcPct val="50000"/>
              </a:spcBef>
              <a:buFont typeface="+mj-lt"/>
              <a:buAutoNum type="arabicPeriod" startAt="3"/>
            </a:pP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왼쪽 </a:t>
            </a:r>
            <a:r>
              <a:rPr lang="ko-KR" altLang="en-US" sz="15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500" dirty="0">
                <a:latin typeface="굴림" panose="020B0600000101010101" pitchFamily="50" charset="-127"/>
                <a:sym typeface="Symbol" panose="05050102010706020507" pitchFamily="18" charset="2"/>
              </a:rPr>
              <a:t>가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리키는 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인덱스 엔트리는 비트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으로 분기하도록 하고 오른쪽 </a:t>
            </a:r>
            <a:r>
              <a:rPr lang="ko-KR" altLang="en-US" sz="15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가리키는 인덱스 엔트리는 비트 </a:t>
            </a:r>
            <a:r>
              <a:rPr lang="en-US" altLang="ko-KR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5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 분기하도록 인덱스 엔트리를 조정</a:t>
            </a:r>
            <a:endParaRPr lang="en-US" altLang="ko-KR" sz="15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>
              <a:spcBef>
                <a:spcPct val="50000"/>
              </a:spcBef>
              <a:buNone/>
            </a:pPr>
            <a:endParaRPr lang="en-US" altLang="ko-KR" sz="15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49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키 값을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레코드의 저장 </a:t>
            </a:r>
            <a:r>
              <a:rPr lang="ko-KR" altLang="en-US" sz="1600" dirty="0" smtClean="0">
                <a:latin typeface="굴림" panose="020B0600000101010101" pitchFamily="50" charset="-127"/>
              </a:rPr>
              <a:t>주소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절대 주소</a:t>
            </a:r>
            <a:r>
              <a:rPr lang="ko-KR" altLang="en-US" sz="1600" dirty="0" smtClean="0">
                <a:latin typeface="굴림" panose="020B0600000101010101" pitchFamily="50" charset="-127"/>
              </a:rPr>
              <a:t>로 변환하는 가장 간단한 방법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절대 주소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(absolute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address)</a:t>
            </a:r>
            <a:r>
              <a:rPr lang="en-US" altLang="ko-KR" sz="1600" dirty="0" smtClean="0">
                <a:latin typeface="굴림" panose="020B0600000101010101" pitchFamily="50" charset="-127"/>
              </a:rPr>
              <a:t> :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레코드의 실제 주소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실린더 번호</a:t>
            </a:r>
            <a:r>
              <a:rPr lang="en-US" altLang="ko-KR" sz="1600" dirty="0" smtClean="0">
                <a:latin typeface="굴림" panose="020B0600000101010101" pitchFamily="50" charset="-127"/>
              </a:rPr>
              <a:t>+</a:t>
            </a:r>
            <a:r>
              <a:rPr lang="ko-KR" altLang="en-US" sz="1600" dirty="0" smtClean="0">
                <a:latin typeface="굴림" panose="020B0600000101010101" pitchFamily="50" charset="-127"/>
              </a:rPr>
              <a:t>면 번호</a:t>
            </a:r>
            <a:r>
              <a:rPr lang="en-US" altLang="ko-KR" sz="1600" dirty="0" smtClean="0">
                <a:latin typeface="굴림" panose="020B0600000101010101" pitchFamily="50" charset="-127"/>
              </a:rPr>
              <a:t>+</a:t>
            </a:r>
            <a:r>
              <a:rPr lang="ko-KR" altLang="en-US" sz="1600" dirty="0" smtClean="0">
                <a:latin typeface="굴림" panose="020B0600000101010101" pitchFamily="50" charset="-127"/>
              </a:rPr>
              <a:t>블록 번호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장점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가장 간단하고 부가적인 처리 시간이 거의 필요하지 않음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단점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물리적 장치에 너무 의존적인 특성을 가짐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단점이 너무 많아 특별한 경우를 제외하고는 실제로 많이 사용하지 않는 방법임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키 값을 가지고 레코드의 위치를 찾기 위해 </a:t>
            </a:r>
            <a:r>
              <a:rPr lang="en-US" altLang="ko-KR" sz="1600" dirty="0" smtClean="0">
                <a:latin typeface="굴림" panose="020B0600000101010101" pitchFamily="50" charset="-127"/>
              </a:rPr>
              <a:t>&lt;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 값</a:t>
            </a:r>
            <a:r>
              <a:rPr lang="en-US" altLang="ko-KR" sz="1600" dirty="0" smtClean="0">
                <a:latin typeface="굴림" panose="020B0600000101010101" pitchFamily="50" charset="-127"/>
              </a:rPr>
              <a:t>, (</a:t>
            </a:r>
            <a:r>
              <a:rPr lang="ko-KR" altLang="en-US" sz="1600" dirty="0" smtClean="0">
                <a:latin typeface="굴림" panose="020B0600000101010101" pitchFamily="50" charset="-127"/>
              </a:rPr>
              <a:t>상대</a:t>
            </a:r>
            <a:r>
              <a:rPr lang="en-US" altLang="ko-KR" sz="1600" dirty="0" smtClean="0">
                <a:latin typeface="굴림" panose="020B0600000101010101" pitchFamily="50" charset="-127"/>
              </a:rPr>
              <a:t>) </a:t>
            </a:r>
            <a:r>
              <a:rPr lang="ko-KR" altLang="en-US" sz="1600" dirty="0" smtClean="0">
                <a:latin typeface="굴림" panose="020B0600000101010101" pitchFamily="50" charset="-127"/>
              </a:rPr>
              <a:t>주소</a:t>
            </a:r>
            <a:r>
              <a:rPr lang="en-US" altLang="ko-KR" sz="1600" dirty="0" smtClean="0">
                <a:latin typeface="굴림" panose="020B0600000101010101" pitchFamily="50" charset="-127"/>
              </a:rPr>
              <a:t>&gt; </a:t>
            </a:r>
            <a:r>
              <a:rPr lang="ko-KR" altLang="en-US" sz="1600" dirty="0" smtClean="0">
                <a:latin typeface="굴림" panose="020B0600000101010101" pitchFamily="50" charset="-127"/>
              </a:rPr>
              <a:t>쌍을 엔트리로 하는 테이블 또는 디렉터리를 유지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lvl="1" indent="0">
              <a:buNone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여기에서 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상대</a:t>
            </a:r>
            <a:r>
              <a:rPr lang="en-US" altLang="ko-KR" sz="1600" dirty="0" smtClean="0">
                <a:latin typeface="굴림" panose="020B0600000101010101" pitchFamily="50" charset="-127"/>
              </a:rPr>
              <a:t>) </a:t>
            </a:r>
            <a:r>
              <a:rPr lang="ko-KR" altLang="en-US" sz="1600" dirty="0" smtClean="0">
                <a:latin typeface="굴림" panose="020B0600000101010101" pitchFamily="50" charset="-127"/>
              </a:rPr>
              <a:t>주소는 해당 키 값을 갖는 레코드의 주소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lvl="1" indent="0">
              <a:buNone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상대 파일의 레코드를 검색하기 위해 레코드의 키 값을 가지고 디렉터리에서 해당 엔트리를 찾아 상대 주소를 찾아 해당 레코드를 접근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9263" lvl="1" indent="0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204982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직접 사상 방법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3908" y="3510332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디렉터리 검사 방법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: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125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레코드를 삽입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후 동적 해시 파일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50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85763" y="2566090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112383" y="4012385"/>
            <a:ext cx="4613162" cy="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28794"/>
              </p:ext>
            </p:extLst>
          </p:nvPr>
        </p:nvGraphicFramePr>
        <p:xfrm>
          <a:off x="2310503" y="4399841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272907" y="3222442"/>
            <a:ext cx="219268" cy="117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28961" y="2417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956423" y="2566090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41973"/>
              </p:ext>
            </p:extLst>
          </p:nvPr>
        </p:nvGraphicFramePr>
        <p:xfrm>
          <a:off x="3781163" y="4399841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157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4105013" y="2694160"/>
            <a:ext cx="42345" cy="1683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9621" y="2417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492563" y="5147386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30785" y="5147386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02163" y="2614800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02163" y="4421669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76882" y="2604608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18300" y="3076192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54200" y="3076192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9836"/>
              </p:ext>
            </p:extLst>
          </p:nvPr>
        </p:nvGraphicFramePr>
        <p:xfrm>
          <a:off x="5534830" y="4399841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011300" y="3217900"/>
            <a:ext cx="2523530" cy="118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1" idx="0"/>
          </p:cNvCxnSpPr>
          <p:nvPr/>
        </p:nvCxnSpPr>
        <p:spPr>
          <a:xfrm flipH="1">
            <a:off x="2266890" y="2700490"/>
            <a:ext cx="384706" cy="375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2" idx="0"/>
          </p:cNvCxnSpPr>
          <p:nvPr/>
        </p:nvCxnSpPr>
        <p:spPr>
          <a:xfrm>
            <a:off x="2651596" y="2703250"/>
            <a:ext cx="351194" cy="37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6882" y="3123308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216138" y="2821963"/>
            <a:ext cx="26962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+mj-ea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97206" y="2821963"/>
            <a:ext cx="269625" cy="208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sym typeface="Symbol" panose="05050102010706020507" pitchFamily="18" charset="2"/>
              </a:rPr>
              <a:t>1</a:t>
            </a:r>
            <a:endParaRPr lang="en-US" altLang="ko-KR" sz="1200" dirty="0">
              <a:latin typeface="+mj-ea"/>
              <a:sym typeface="Symbol" panose="05050102010706020507" pitchFamily="18" charset="2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3 :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6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 삽입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H0(6)=1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버킷에서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B(6)=01000 ···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첫 번째 비트가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0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이므로 왼쪽으로 분기하여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삽입 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51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85763" y="3078839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112383" y="4525134"/>
            <a:ext cx="4613162" cy="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11531"/>
              </p:ext>
            </p:extLst>
          </p:nvPr>
        </p:nvGraphicFramePr>
        <p:xfrm>
          <a:off x="2310503" y="4912590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28961" y="29299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956423" y="3078839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1351"/>
              </p:ext>
            </p:extLst>
          </p:nvPr>
        </p:nvGraphicFramePr>
        <p:xfrm>
          <a:off x="3781163" y="4912590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157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4105013" y="3206909"/>
            <a:ext cx="42345" cy="1683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9621" y="29299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492563" y="5660135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30785" y="5660135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02163" y="3127549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02163" y="4934418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76882" y="3117357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18300" y="3588941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54200" y="3588941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21811"/>
              </p:ext>
            </p:extLst>
          </p:nvPr>
        </p:nvGraphicFramePr>
        <p:xfrm>
          <a:off x="5534830" y="4912590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011300" y="3730649"/>
            <a:ext cx="2523530" cy="118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1" idx="0"/>
          </p:cNvCxnSpPr>
          <p:nvPr/>
        </p:nvCxnSpPr>
        <p:spPr>
          <a:xfrm flipH="1">
            <a:off x="2266890" y="3213239"/>
            <a:ext cx="384706" cy="375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2" idx="0"/>
          </p:cNvCxnSpPr>
          <p:nvPr/>
        </p:nvCxnSpPr>
        <p:spPr>
          <a:xfrm>
            <a:off x="2651596" y="3215999"/>
            <a:ext cx="351194" cy="37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6882" y="3636057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216138" y="3334712"/>
            <a:ext cx="26962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+mj-ea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97206" y="3334712"/>
            <a:ext cx="269625" cy="208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sym typeface="Symbol" panose="05050102010706020507" pitchFamily="18" charset="2"/>
              </a:rPr>
              <a:t>1</a:t>
            </a:r>
            <a:endParaRPr lang="en-US" altLang="ko-KR" sz="1200" dirty="0">
              <a:latin typeface="+mj-ea"/>
              <a:sym typeface="Symbol" panose="05050102010706020507" pitchFamily="18" charset="2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72907" y="3735191"/>
            <a:ext cx="219268" cy="117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4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: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301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 삽입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. </a:t>
            </a:r>
          </a:p>
          <a:p>
            <a:pPr marL="265113">
              <a:spcBef>
                <a:spcPct val="50000"/>
              </a:spcBef>
              <a:buNone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H0(301)=1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버킷에서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B(6)=01000 ···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첫 번째 비트가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0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이므로 왼쪽으로 분기하여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삽입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. Overflow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발생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65113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95, 88, 6, 301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레코드에 대해 비트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스트링의 두 번째 비트를 이용하여 왼쪽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버킷과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오른쪽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버킷으로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분할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B(95), B(301)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두번째 비트는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이므로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해당 레코드들은 왼쪽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저장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B(88), B(6)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의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두번째 비트는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이므로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해당 레코드들은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오른쪽 </a:t>
            </a:r>
            <a:r>
              <a:rPr lang="ko-KR" altLang="en-US" sz="16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 저장</a:t>
            </a: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52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4(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계속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 :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분할 후 동적 해시 파일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53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3013" y="2574647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762141" y="4764429"/>
            <a:ext cx="6014667" cy="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45218"/>
              </p:ext>
            </p:extLst>
          </p:nvPr>
        </p:nvGraphicFramePr>
        <p:xfrm>
          <a:off x="960261" y="5151885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301</a:t>
                      </a:r>
                    </a:p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16211" y="24257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443673" y="2574647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09705"/>
              </p:ext>
            </p:extLst>
          </p:nvPr>
        </p:nvGraphicFramePr>
        <p:xfrm>
          <a:off x="2430921" y="5151885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157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flipH="1">
            <a:off x="2699691" y="2702717"/>
            <a:ext cx="892574" cy="245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86871" y="24257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142321" y="5899430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80543" y="5899430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err="1" smtClean="0"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9413" y="2623357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51921" y="5173713"/>
            <a:ext cx="723275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…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64132" y="2613165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0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05550" y="3084749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41450" y="3084749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80909"/>
              </p:ext>
            </p:extLst>
          </p:nvPr>
        </p:nvGraphicFramePr>
        <p:xfrm>
          <a:off x="4184588" y="5151885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498550" y="3226457"/>
            <a:ext cx="1776115" cy="192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1" idx="0"/>
          </p:cNvCxnSpPr>
          <p:nvPr/>
        </p:nvCxnSpPr>
        <p:spPr>
          <a:xfrm flipH="1">
            <a:off x="1754140" y="2709047"/>
            <a:ext cx="384706" cy="375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2" idx="0"/>
          </p:cNvCxnSpPr>
          <p:nvPr/>
        </p:nvCxnSpPr>
        <p:spPr>
          <a:xfrm>
            <a:off x="2138846" y="2711807"/>
            <a:ext cx="351194" cy="37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64132" y="3131865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>
                <a:latin typeface="+mj-ea"/>
                <a:ea typeface="+mj-ea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03388" y="2830520"/>
            <a:ext cx="26962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+mj-ea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284456" y="2830520"/>
            <a:ext cx="269625" cy="208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sym typeface="Symbol" panose="05050102010706020507" pitchFamily="18" charset="2"/>
              </a:rPr>
              <a:t>1</a:t>
            </a:r>
            <a:endParaRPr lang="en-US" altLang="ko-KR" sz="1200" dirty="0">
              <a:latin typeface="+mj-ea"/>
              <a:sym typeface="Symbol" panose="05050102010706020507" pitchFamily="18" charset="2"/>
            </a:endParaRPr>
          </a:p>
        </p:txBody>
      </p:sp>
      <p:cxnSp>
        <p:nvCxnSpPr>
          <p:cNvPr id="15" name="직선 화살표 연결선 14"/>
          <p:cNvCxnSpPr>
            <a:endCxn id="38" idx="0"/>
          </p:cNvCxnSpPr>
          <p:nvPr/>
        </p:nvCxnSpPr>
        <p:spPr>
          <a:xfrm>
            <a:off x="1760157" y="3230999"/>
            <a:ext cx="440607" cy="39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97700"/>
              </p:ext>
            </p:extLst>
          </p:nvPr>
        </p:nvGraphicFramePr>
        <p:xfrm>
          <a:off x="5657305" y="5151885"/>
          <a:ext cx="1028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09589027"/>
                    </a:ext>
                  </a:extLst>
                </a:gridCol>
              </a:tblGrid>
              <a:tr h="28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6</a:t>
                      </a: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973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83721" y="3653892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52174" y="3630243"/>
            <a:ext cx="2971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endCxn id="34" idx="0"/>
          </p:cNvCxnSpPr>
          <p:nvPr/>
        </p:nvCxnSpPr>
        <p:spPr>
          <a:xfrm flipH="1">
            <a:off x="1332311" y="3226457"/>
            <a:ext cx="421829" cy="427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332311" y="3792354"/>
            <a:ext cx="0" cy="1359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200764" y="3792354"/>
            <a:ext cx="3456541" cy="1381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336293" y="3352265"/>
            <a:ext cx="26962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+mj-ea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917361" y="3352265"/>
            <a:ext cx="269625" cy="208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latin typeface="+mj-ea"/>
                <a:sym typeface="Symbol" panose="05050102010706020507" pitchFamily="18" charset="2"/>
              </a:rPr>
              <a:t>1</a:t>
            </a:r>
            <a:endParaRPr lang="en-US" altLang="ko-KR" sz="1200" dirty="0">
              <a:latin typeface="+mj-ea"/>
              <a:sym typeface="Symbol" panose="05050102010706020507" pitchFamily="18" charset="2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964132" y="3560893"/>
            <a:ext cx="115266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인덱스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Symbol" panose="05050102010706020507" pitchFamily="18" charset="2"/>
              </a:rPr>
              <a:t>레벨 </a:t>
            </a:r>
            <a:r>
              <a:rPr lang="en-US" altLang="ko-KR" sz="1200" dirty="0" smtClean="0">
                <a:latin typeface="+mj-ea"/>
                <a:ea typeface="+mj-ea"/>
                <a:sym typeface="Symbol" panose="05050102010706020507" pitchFamily="18" charset="2"/>
              </a:rPr>
              <a:t>2</a:t>
            </a:r>
            <a:endParaRPr lang="en-US" altLang="ko-KR" sz="1200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5 : 88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레코드 검색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z="1600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(88)= 1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가지고 인덱스 레벨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번 인덱스 엔트리 선택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B(88)=01100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···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에서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→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첫 번째 비트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으로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인덱스 레벨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왼쪽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엔트리로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분기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→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두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번째 비트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인덱스 레벨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오른쪽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엔트리로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분기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→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 엔트리가 가리키는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접근하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고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88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레코드 검색</a:t>
            </a: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54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검색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60" y="3320638"/>
            <a:ext cx="4715709" cy="2927762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예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6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: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6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,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13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레코드를 차례로 삭제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6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 삭제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H</a:t>
            </a:r>
            <a:r>
              <a:rPr lang="en-US" altLang="ko-KR" sz="1600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(6)=1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이고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B(6)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첫 번째 비트가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이므로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접근하여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6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 삭제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삭제 후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underflow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가 없으므로 종료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13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값 레코드 삭제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z="1600" baseline="-25000" dirty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(6)=1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이고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 B(6)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의 첫 번째 비트가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이므로 </a:t>
            </a:r>
            <a:r>
              <a:rPr lang="ko-KR" altLang="en-US" sz="16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을 접근하여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13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키 값 레코드 삭제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삭제 후 </a:t>
            </a:r>
            <a:r>
              <a:rPr lang="en-US" altLang="ko-KR" sz="1600" dirty="0">
                <a:latin typeface="굴림" panose="020B0600000101010101" pitchFamily="50" charset="-127"/>
                <a:sym typeface="Symbol" panose="05050102010706020507" pitchFamily="18" charset="2"/>
              </a:rPr>
              <a:t>underflow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가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발생하므로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buddy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분할 시의 두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과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merge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하고 해당 인덱스 레벨을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레벨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down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시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킴</a:t>
            </a: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55</a:t>
            </a:fld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 bwMode="auto">
          <a:xfrm>
            <a:off x="343908" y="145721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2" y="3751602"/>
            <a:ext cx="3759907" cy="2436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6411" y="56005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ko-KR" dirty="0" smtClean="0">
                <a:solidFill>
                  <a:srgbClr val="C00000"/>
                </a:solidFill>
              </a:rPr>
              <a:t>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6411" y="54329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ko-KR" dirty="0" smtClean="0">
                <a:solidFill>
                  <a:srgbClr val="C00000"/>
                </a:solidFill>
              </a:rPr>
              <a:t>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5668" y="4766957"/>
            <a:ext cx="1323149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Underflow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 발생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329891" y="4944452"/>
            <a:ext cx="276718" cy="4093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161310" y="6051431"/>
            <a:ext cx="1323149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buddy </a:t>
            </a:r>
            <a:r>
              <a:rPr lang="ko-KR" altLang="en-US" sz="1200" dirty="0" err="1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버킷</a:t>
            </a:r>
            <a:endParaRPr lang="en-US" altLang="ko-KR" sz="1200" dirty="0" smtClean="0">
              <a:solidFill>
                <a:srgbClr val="0000FF"/>
              </a:solidFill>
              <a:latin typeface="+mj-ea"/>
              <a:ea typeface="+mj-ea"/>
              <a:sym typeface="Symbol" panose="05050102010706020507" pitchFamily="18" charset="2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(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  <a:sym typeface="Symbol" panose="05050102010706020507" pitchFamily="18" charset="2"/>
              </a:rPr>
              <a:t>merge</a:t>
            </a:r>
            <a:r>
              <a:rPr lang="en-US" altLang="ko-KR" sz="12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)</a:t>
            </a:r>
            <a:r>
              <a:rPr lang="ko-KR" altLang="en-US" sz="12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 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3822884" y="5870961"/>
            <a:ext cx="142365" cy="180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1540962" y="5870961"/>
            <a:ext cx="2424287" cy="180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27" y="4537132"/>
            <a:ext cx="3543822" cy="1618783"/>
          </a:xfrm>
          <a:prstGeom prst="rect">
            <a:avLst/>
          </a:prstGeom>
        </p:spPr>
      </p:pic>
      <p:sp>
        <p:nvSpPr>
          <p:cNvPr id="44" name="오른쪽 화살표 43"/>
          <p:cNvSpPr/>
          <p:nvPr/>
        </p:nvSpPr>
        <p:spPr>
          <a:xfrm>
            <a:off x="4527189" y="4614729"/>
            <a:ext cx="518468" cy="5982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622170" y="3954784"/>
            <a:ext cx="1152668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b="1" dirty="0" smtClean="0">
                <a:latin typeface="+mj-ea"/>
                <a:ea typeface="+mj-ea"/>
                <a:sym typeface="Symbol" panose="05050102010706020507" pitchFamily="18" charset="2"/>
              </a:rPr>
              <a:t>merge </a:t>
            </a:r>
            <a:r>
              <a:rPr lang="ko-KR" altLang="en-US" sz="1200" b="1" dirty="0" smtClean="0">
                <a:latin typeface="+mj-ea"/>
                <a:ea typeface="+mj-ea"/>
                <a:sym typeface="Symbol" panose="05050102010706020507" pitchFamily="18" charset="2"/>
              </a:rPr>
              <a:t>후</a:t>
            </a:r>
            <a:endParaRPr lang="en-US" altLang="ko-KR" sz="1200" b="1" dirty="0">
              <a:latin typeface="+mj-ea"/>
              <a:ea typeface="+mj-ea"/>
              <a:sym typeface="Symbol" panose="05050102010706020507" pitchFamily="18" charset="2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3822884" y="4944452"/>
            <a:ext cx="279097" cy="402071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531029" y="4809348"/>
            <a:ext cx="1152668" cy="2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  <a:sym typeface="Symbol" panose="05050102010706020507" pitchFamily="18" charset="2"/>
              </a:rPr>
              <a:t>환원</a:t>
            </a:r>
            <a:endParaRPr lang="en-US" altLang="ko-KR" sz="1200" dirty="0">
              <a:solidFill>
                <a:srgbClr val="C00000"/>
              </a:solidFill>
              <a:latin typeface="+mj-ea"/>
              <a:ea typeface="+mj-ea"/>
              <a:sym typeface="Symbol" panose="05050102010706020507" pitchFamily="18" charset="2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비트 함수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예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ko-KR" altLang="ko-KR" sz="1600" dirty="0">
                <a:sym typeface="Symbol" panose="05050102010706020507" pitchFamily="18" charset="2"/>
              </a:rPr>
              <a:t>	X</a:t>
            </a:r>
            <a:r>
              <a:rPr lang="ko-KR" altLang="ko-KR" sz="1600" baseline="-25000" dirty="0">
                <a:sym typeface="Symbol" panose="05050102010706020507" pitchFamily="18" charset="2"/>
              </a:rPr>
              <a:t>0</a:t>
            </a:r>
            <a:r>
              <a:rPr lang="ko-KR" altLang="ko-KR" sz="1600" dirty="0">
                <a:sym typeface="Symbol" panose="05050102010706020507" pitchFamily="18" charset="2"/>
              </a:rPr>
              <a:t>    =  H</a:t>
            </a:r>
            <a:r>
              <a:rPr lang="ko-KR" altLang="ko-KR" sz="1600" baseline="-25000" dirty="0">
                <a:sym typeface="Symbol" panose="05050102010706020507" pitchFamily="18" charset="2"/>
              </a:rPr>
              <a:t>1</a:t>
            </a:r>
            <a:r>
              <a:rPr lang="ko-KR" altLang="ko-KR" sz="1600" dirty="0">
                <a:sym typeface="Symbol" panose="05050102010706020507" pitchFamily="18" charset="2"/>
              </a:rPr>
              <a:t> (키)</a:t>
            </a:r>
          </a:p>
          <a:p>
            <a:pPr>
              <a:spcBef>
                <a:spcPct val="50000"/>
              </a:spcBef>
              <a:buNone/>
            </a:pPr>
            <a:r>
              <a:rPr lang="ko-KR" altLang="ko-KR" sz="1600" dirty="0">
                <a:sym typeface="Symbol" panose="05050102010706020507" pitchFamily="18" charset="2"/>
              </a:rPr>
              <a:t>	X</a:t>
            </a:r>
            <a:r>
              <a:rPr lang="ko-KR" altLang="ko-KR" sz="1600" baseline="-25000" dirty="0">
                <a:sym typeface="Symbol" panose="05050102010706020507" pitchFamily="18" charset="2"/>
              </a:rPr>
              <a:t>i+1</a:t>
            </a:r>
            <a:r>
              <a:rPr lang="ko-KR" altLang="ko-KR" sz="1600" dirty="0">
                <a:sym typeface="Symbol" panose="05050102010706020507" pitchFamily="18" charset="2"/>
              </a:rPr>
              <a:t> = (</a:t>
            </a:r>
            <a:r>
              <a:rPr lang="ko-KR" altLang="ko-KR" sz="1600" dirty="0" err="1">
                <a:sym typeface="Symbol" panose="05050102010706020507" pitchFamily="18" charset="2"/>
              </a:rPr>
              <a:t>X</a:t>
            </a:r>
            <a:r>
              <a:rPr lang="ko-KR" altLang="ko-KR" sz="1600" baseline="-25000" dirty="0" err="1">
                <a:sym typeface="Symbol" panose="05050102010706020507" pitchFamily="18" charset="2"/>
              </a:rPr>
              <a:t>i</a:t>
            </a:r>
            <a:r>
              <a:rPr lang="ko-KR" altLang="ko-KR" sz="1600" dirty="0">
                <a:sym typeface="Symbol" panose="05050102010706020507" pitchFamily="18" charset="2"/>
              </a:rPr>
              <a:t>  </a:t>
            </a:r>
            <a:r>
              <a:rPr lang="ko-KR" altLang="ko-KR" sz="1600" dirty="0" err="1">
                <a:sym typeface="Symbol" panose="05050102010706020507" pitchFamily="18" charset="2"/>
              </a:rPr>
              <a:t>a</a:t>
            </a:r>
            <a:r>
              <a:rPr lang="ko-KR" altLang="ko-KR" sz="1600" dirty="0">
                <a:sym typeface="Symbol" panose="05050102010706020507" pitchFamily="18" charset="2"/>
              </a:rPr>
              <a:t> + </a:t>
            </a:r>
            <a:r>
              <a:rPr lang="ko-KR" altLang="ko-KR" sz="1600" dirty="0" err="1">
                <a:sym typeface="Symbol" panose="05050102010706020507" pitchFamily="18" charset="2"/>
              </a:rPr>
              <a:t>b</a:t>
            </a:r>
            <a:r>
              <a:rPr lang="ko-KR" altLang="ko-KR" sz="1600" dirty="0">
                <a:sym typeface="Symbol" panose="05050102010706020507" pitchFamily="18" charset="2"/>
              </a:rPr>
              <a:t>)  </a:t>
            </a:r>
            <a:r>
              <a:rPr lang="ko-KR" altLang="ko-KR" sz="1600" dirty="0" err="1">
                <a:sym typeface="Symbol" panose="05050102010706020507" pitchFamily="18" charset="2"/>
              </a:rPr>
              <a:t>mod</a:t>
            </a:r>
            <a:r>
              <a:rPr lang="ko-KR" altLang="ko-KR" sz="1600" dirty="0">
                <a:sym typeface="Symbol" panose="05050102010706020507" pitchFamily="18" charset="2"/>
              </a:rPr>
              <a:t>  C</a:t>
            </a:r>
          </a:p>
          <a:p>
            <a:pPr>
              <a:spcBef>
                <a:spcPct val="50000"/>
              </a:spcBef>
              <a:buNone/>
            </a:pPr>
            <a:r>
              <a:rPr lang="ko-KR" altLang="ko-KR" sz="1600" dirty="0">
                <a:sym typeface="Symbol" panose="05050102010706020507" pitchFamily="18" charset="2"/>
              </a:rPr>
              <a:t>	</a:t>
            </a:r>
            <a:r>
              <a:rPr lang="ko-KR" altLang="ko-KR" sz="1600" dirty="0" err="1" smtClean="0">
                <a:sym typeface="Symbol" panose="05050102010706020507" pitchFamily="18" charset="2"/>
              </a:rPr>
              <a:t>b</a:t>
            </a:r>
            <a:r>
              <a:rPr lang="en-US" altLang="ko-KR" sz="1600" baseline="-25000" dirty="0" smtClean="0">
                <a:sym typeface="Symbol" panose="05050102010706020507" pitchFamily="18" charset="2"/>
              </a:rPr>
              <a:t>k</a:t>
            </a:r>
            <a:r>
              <a:rPr lang="ko-KR" altLang="ko-KR" sz="1600" dirty="0" smtClean="0">
                <a:sym typeface="Symbol" panose="05050102010706020507" pitchFamily="18" charset="2"/>
              </a:rPr>
              <a:t> </a:t>
            </a:r>
            <a:r>
              <a:rPr lang="ko-KR" altLang="ko-KR" sz="1600" dirty="0">
                <a:sym typeface="Symbol" panose="05050102010706020507" pitchFamily="18" charset="2"/>
              </a:rPr>
              <a:t>= </a:t>
            </a:r>
            <a:r>
              <a:rPr lang="ko-KR" altLang="ko-KR" sz="1600" dirty="0" err="1">
                <a:sym typeface="Symbol" panose="05050102010706020507" pitchFamily="18" charset="2"/>
              </a:rPr>
              <a:t>pa</a:t>
            </a:r>
            <a:r>
              <a:rPr lang="ko-KR" altLang="en-US" sz="1600" dirty="0" err="1">
                <a:sym typeface="Symbol" panose="05050102010706020507" pitchFamily="18" charset="2"/>
              </a:rPr>
              <a:t>r</a:t>
            </a:r>
            <a:r>
              <a:rPr lang="ko-KR" altLang="ko-KR" sz="1600" dirty="0" err="1">
                <a:sym typeface="Symbol" panose="05050102010706020507" pitchFamily="18" charset="2"/>
              </a:rPr>
              <a:t>ity</a:t>
            </a:r>
            <a:r>
              <a:rPr lang="ko-KR" altLang="ko-KR" sz="1600" dirty="0">
                <a:sym typeface="Symbol" panose="05050102010706020507" pitchFamily="18" charset="2"/>
              </a:rPr>
              <a:t> (</a:t>
            </a:r>
            <a:r>
              <a:rPr lang="ko-KR" altLang="ko-KR" sz="1600" dirty="0" err="1" smtClean="0">
                <a:sym typeface="Symbol" panose="05050102010706020507" pitchFamily="18" charset="2"/>
              </a:rPr>
              <a:t>X</a:t>
            </a:r>
            <a:r>
              <a:rPr lang="en-US" altLang="ko-KR" sz="1600" baseline="-25000" dirty="0" smtClean="0">
                <a:sym typeface="Symbol" panose="05050102010706020507" pitchFamily="18" charset="2"/>
              </a:rPr>
              <a:t>k</a:t>
            </a:r>
            <a:r>
              <a:rPr lang="ko-KR" altLang="ko-KR" sz="1600" dirty="0" smtClean="0">
                <a:sym typeface="Symbol" panose="05050102010706020507" pitchFamily="18" charset="2"/>
              </a:rPr>
              <a:t>)</a:t>
            </a:r>
            <a:r>
              <a:rPr lang="en-US" altLang="ko-KR" sz="1600" dirty="0" smtClean="0">
                <a:sym typeface="Symbol" panose="05050102010706020507" pitchFamily="18" charset="2"/>
              </a:rPr>
              <a:t>,  k=1, 2, 3, …</a:t>
            </a:r>
            <a:endParaRPr lang="ko-KR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Symbol" panose="05050102010706020507" pitchFamily="18" charset="2"/>
              </a:rPr>
              <a:t>동적 해시 파일의 </a:t>
            </a:r>
            <a:r>
              <a:rPr lang="ko-KR" altLang="ko-KR" sz="1600" dirty="0" smtClean="0">
                <a:sym typeface="Symbol" panose="05050102010706020507" pitchFamily="18" charset="2"/>
              </a:rPr>
              <a:t>단점</a:t>
            </a:r>
            <a:endParaRPr lang="en-US" altLang="ko-KR" sz="1600" dirty="0">
              <a:sym typeface="Symbol" panose="05050102010706020507" pitchFamily="18" charset="2"/>
            </a:endParaRPr>
          </a:p>
          <a:p>
            <a:pPr marL="465137" indent="-285750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Monotype Sorts" pitchFamily="2" charset="2"/>
              </a:rPr>
              <a:t>인덱스가 </a:t>
            </a:r>
            <a:r>
              <a:rPr lang="ko-KR" altLang="en-US" sz="1600" dirty="0">
                <a:sym typeface="Monotype Sorts" pitchFamily="2" charset="2"/>
              </a:rPr>
              <a:t>메모리에서 </a:t>
            </a:r>
            <a:r>
              <a:rPr lang="ko-KR" altLang="en-US" sz="1600" dirty="0" err="1">
                <a:sym typeface="Monotype Sorts" pitchFamily="2" charset="2"/>
              </a:rPr>
              <a:t>불연속적일</a:t>
            </a:r>
            <a:r>
              <a:rPr lang="ko-KR" altLang="en-US" sz="1600" dirty="0">
                <a:sym typeface="Monotype Sorts" pitchFamily="2" charset="2"/>
              </a:rPr>
              <a:t> 때 </a:t>
            </a:r>
            <a:r>
              <a:rPr lang="en-US" altLang="ko-KR" sz="1600" dirty="0" err="1">
                <a:sym typeface="Monotype Sorts" pitchFamily="2" charset="2"/>
              </a:rPr>
              <a:t>virtural</a:t>
            </a:r>
            <a:r>
              <a:rPr lang="en-US" altLang="ko-KR" sz="1600" dirty="0">
                <a:sym typeface="Monotype Sorts" pitchFamily="2" charset="2"/>
              </a:rPr>
              <a:t> </a:t>
            </a:r>
            <a:r>
              <a:rPr lang="ko-KR" altLang="en-US" sz="1600" dirty="0">
                <a:sym typeface="Monotype Sorts" pitchFamily="2" charset="2"/>
              </a:rPr>
              <a:t>기법의 경우 </a:t>
            </a:r>
            <a:r>
              <a:rPr lang="en-US" altLang="ko-KR" sz="1600" dirty="0">
                <a:sym typeface="Monotype Sorts" pitchFamily="2" charset="2"/>
              </a:rPr>
              <a:t>page fault </a:t>
            </a:r>
            <a:r>
              <a:rPr lang="ko-KR" altLang="en-US" sz="1600" dirty="0" smtClean="0">
                <a:sym typeface="Monotype Sorts" pitchFamily="2" charset="2"/>
              </a:rPr>
              <a:t>현상이 </a:t>
            </a:r>
            <a:r>
              <a:rPr lang="ko-KR" altLang="en-US" sz="1600" dirty="0">
                <a:sym typeface="Monotype Sorts" pitchFamily="2" charset="2"/>
              </a:rPr>
              <a:t>발생 </a:t>
            </a:r>
            <a:r>
              <a:rPr lang="ko-KR" altLang="en-US" sz="1600" dirty="0" smtClean="0">
                <a:sym typeface="Monotype Sorts" pitchFamily="2" charset="2"/>
              </a:rPr>
              <a:t>가능</a:t>
            </a:r>
            <a:endParaRPr lang="ko-KR" altLang="en-US" sz="1600" dirty="0">
              <a:sym typeface="Monotype Sort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ko-KR" altLang="en-US" sz="1600" dirty="0">
                <a:sym typeface="Monotype Sorts" pitchFamily="2" charset="2"/>
              </a:rPr>
              <a:t>          =&gt; 인덱스 접근을 위한 부수적 </a:t>
            </a:r>
            <a:r>
              <a:rPr lang="ko-KR" altLang="en-US" sz="1600" dirty="0" smtClean="0">
                <a:sym typeface="Monotype Sorts" pitchFamily="2" charset="2"/>
              </a:rPr>
              <a:t>디스크 접근이 요구됨</a:t>
            </a:r>
            <a:endParaRPr lang="en-US" altLang="ko-KR" sz="1600" dirty="0" smtClean="0">
              <a:sym typeface="Monotype Sorts" pitchFamily="2" charset="2"/>
            </a:endParaRPr>
          </a:p>
          <a:p>
            <a:pPr marL="444500" indent="-265113">
              <a:spcBef>
                <a:spcPct val="50000"/>
              </a:spcBef>
              <a:buFont typeface="Times New Roman" panose="02020603050405020304" pitchFamily="18" charset="0"/>
              <a:buChar char="‒"/>
            </a:pPr>
            <a:r>
              <a:rPr lang="ko-KR" altLang="en-US" sz="1600" dirty="0" smtClean="0">
                <a:sym typeface="Monotype Sorts" pitchFamily="2" charset="2"/>
              </a:rPr>
              <a:t>인덱스가 </a:t>
            </a:r>
            <a:r>
              <a:rPr lang="ko-KR" altLang="en-US" sz="1600" dirty="0">
                <a:sym typeface="Monotype Sorts" pitchFamily="2" charset="2"/>
              </a:rPr>
              <a:t>매우 클 경우 =&gt; </a:t>
            </a:r>
            <a:r>
              <a:rPr lang="ko-KR" altLang="en-US" sz="1600" dirty="0" smtClean="0">
                <a:sym typeface="Monotype Sorts" pitchFamily="2" charset="2"/>
              </a:rPr>
              <a:t>메인</a:t>
            </a:r>
            <a:r>
              <a:rPr lang="en-US" altLang="ko-KR" sz="1600" dirty="0" smtClean="0">
                <a:sym typeface="Monotype Sorts" pitchFamily="2" charset="2"/>
              </a:rPr>
              <a:t> </a:t>
            </a:r>
            <a:r>
              <a:rPr lang="ko-KR" altLang="en-US" sz="1600" dirty="0" smtClean="0">
                <a:sym typeface="Monotype Sorts" pitchFamily="2" charset="2"/>
              </a:rPr>
              <a:t>메모리에서 </a:t>
            </a:r>
            <a:r>
              <a:rPr lang="ko-KR" altLang="en-US" sz="1600" dirty="0">
                <a:sym typeface="Monotype Sorts" pitchFamily="2" charset="2"/>
              </a:rPr>
              <a:t>유지가 </a:t>
            </a:r>
            <a:r>
              <a:rPr lang="ko-KR" altLang="en-US" sz="1600" dirty="0" smtClean="0">
                <a:sym typeface="Monotype Sorts" pitchFamily="2" charset="2"/>
              </a:rPr>
              <a:t>어려움</a:t>
            </a:r>
            <a:endParaRPr lang="ko-KR" altLang="en-US" sz="1600" dirty="0">
              <a:sym typeface="Monotype Sort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ko-KR" altLang="en-US" sz="1600" dirty="0">
                <a:sym typeface="Monotype Sorts" pitchFamily="2" charset="2"/>
              </a:rPr>
              <a:t>         =&gt; </a:t>
            </a:r>
            <a:r>
              <a:rPr lang="ko-KR" altLang="en-US" sz="1600" dirty="0" smtClean="0">
                <a:sym typeface="Monotype Sorts" pitchFamily="2" charset="2"/>
              </a:rPr>
              <a:t>하위 레벨 </a:t>
            </a:r>
            <a:r>
              <a:rPr lang="ko-KR" altLang="en-US" sz="1600" dirty="0">
                <a:sym typeface="Monotype Sorts" pitchFamily="2" charset="2"/>
              </a:rPr>
              <a:t>인덱스 접근을 위해 부가적 </a:t>
            </a:r>
            <a:r>
              <a:rPr lang="ko-KR" altLang="en-US" sz="1600" dirty="0" smtClean="0">
                <a:sym typeface="Monotype Sorts" pitchFamily="2" charset="2"/>
              </a:rPr>
              <a:t>디스크</a:t>
            </a:r>
            <a:r>
              <a:rPr lang="en-US" altLang="ko-KR" sz="1600" dirty="0" smtClean="0">
                <a:sym typeface="Monotype Sorts" pitchFamily="2" charset="2"/>
              </a:rPr>
              <a:t> </a:t>
            </a:r>
            <a:r>
              <a:rPr lang="ko-KR" altLang="en-US" sz="1600" dirty="0" smtClean="0">
                <a:sym typeface="Monotype Sorts" pitchFamily="2" charset="2"/>
              </a:rPr>
              <a:t>접근이 </a:t>
            </a:r>
            <a:r>
              <a:rPr lang="ko-KR" altLang="en-US" sz="1600" dirty="0" smtClean="0">
                <a:sym typeface="Monotype Sorts" pitchFamily="2" charset="2"/>
              </a:rPr>
              <a:t>요구됨</a:t>
            </a:r>
            <a:r>
              <a:rPr lang="ko-KR" altLang="ko-KR" sz="1600" dirty="0" smtClean="0">
                <a:sym typeface="Symbol" panose="05050102010706020507" pitchFamily="18" charset="2"/>
              </a:rPr>
              <a:t>   </a:t>
            </a:r>
            <a:endParaRPr lang="ko-KR" altLang="ko-KR" sz="1600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56</a:t>
            </a:fld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 bwMode="auto">
          <a:xfrm>
            <a:off x="257962" y="896143"/>
            <a:ext cx="4496918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동적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(Dynamic 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확장성 </a:t>
            </a:r>
            <a:r>
              <a:rPr lang="ko-KR" altLang="en-US" sz="16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파일 구성 요소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(bucket)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레코드들이 저장되는 공간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지역 깊이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(local depth)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디렉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터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리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(directory)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전역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깊이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(global depth) d + 2</a:t>
            </a:r>
            <a:r>
              <a:rPr lang="en-US" altLang="ko-KR" sz="1600" baseline="30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d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개의 포인터 엔트리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보조 키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(pseudo key)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키를 일정 길이의 비트 스트링으로 변환하는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확장성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해싱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함수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(extensible hashing function)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57</a:t>
            </a:fld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57978"/>
              </p:ext>
            </p:extLst>
          </p:nvPr>
        </p:nvGraphicFramePr>
        <p:xfrm>
          <a:off x="1968381" y="3980063"/>
          <a:ext cx="1270476" cy="19318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7619">
                  <a:extLst>
                    <a:ext uri="{9D8B030D-6E8A-4147-A177-3AD203B41FA5}">
                      <a16:colId xmlns:a16="http://schemas.microsoft.com/office/drawing/2014/main" val="3569038176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2091373132"/>
                    </a:ext>
                  </a:extLst>
                </a:gridCol>
                <a:gridCol w="635238">
                  <a:extLst>
                    <a:ext uri="{9D8B030D-6E8A-4147-A177-3AD203B41FA5}">
                      <a16:colId xmlns:a16="http://schemas.microsoft.com/office/drawing/2014/main" val="3788016684"/>
                    </a:ext>
                  </a:extLst>
                </a:gridCol>
              </a:tblGrid>
              <a:tr h="21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336480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000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099183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001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626087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384445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011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948914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001109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916803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54831"/>
                  </a:ext>
                </a:extLst>
              </a:tr>
              <a:tr h="214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111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65684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81695"/>
              </p:ext>
            </p:extLst>
          </p:nvPr>
        </p:nvGraphicFramePr>
        <p:xfrm>
          <a:off x="4114800" y="3686331"/>
          <a:ext cx="127047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7619">
                  <a:extLst>
                    <a:ext uri="{9D8B030D-6E8A-4147-A177-3AD203B41FA5}">
                      <a16:colId xmlns:a16="http://schemas.microsoft.com/office/drawing/2014/main" val="1509315713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690925226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803009494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2378655453"/>
                    </a:ext>
                  </a:extLst>
                </a:gridCol>
              </a:tblGrid>
              <a:tr h="10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98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04676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3960"/>
              </p:ext>
            </p:extLst>
          </p:nvPr>
        </p:nvGraphicFramePr>
        <p:xfrm>
          <a:off x="4114800" y="4174731"/>
          <a:ext cx="127047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7619">
                  <a:extLst>
                    <a:ext uri="{9D8B030D-6E8A-4147-A177-3AD203B41FA5}">
                      <a16:colId xmlns:a16="http://schemas.microsoft.com/office/drawing/2014/main" val="1509315713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690925226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803009494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2378655453"/>
                    </a:ext>
                  </a:extLst>
                </a:gridCol>
              </a:tblGrid>
              <a:tr h="10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98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04676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28921"/>
              </p:ext>
            </p:extLst>
          </p:nvPr>
        </p:nvGraphicFramePr>
        <p:xfrm>
          <a:off x="4114800" y="4663131"/>
          <a:ext cx="127047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7619">
                  <a:extLst>
                    <a:ext uri="{9D8B030D-6E8A-4147-A177-3AD203B41FA5}">
                      <a16:colId xmlns:a16="http://schemas.microsoft.com/office/drawing/2014/main" val="1509315713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690925226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803009494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2378655453"/>
                    </a:ext>
                  </a:extLst>
                </a:gridCol>
              </a:tblGrid>
              <a:tr h="10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98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04676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4982"/>
              </p:ext>
            </p:extLst>
          </p:nvPr>
        </p:nvGraphicFramePr>
        <p:xfrm>
          <a:off x="4114800" y="5151531"/>
          <a:ext cx="127047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7619">
                  <a:extLst>
                    <a:ext uri="{9D8B030D-6E8A-4147-A177-3AD203B41FA5}">
                      <a16:colId xmlns:a16="http://schemas.microsoft.com/office/drawing/2014/main" val="1509315713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690925226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3803009494"/>
                    </a:ext>
                  </a:extLst>
                </a:gridCol>
                <a:gridCol w="317619">
                  <a:extLst>
                    <a:ext uri="{9D8B030D-6E8A-4147-A177-3AD203B41FA5}">
                      <a16:colId xmlns:a16="http://schemas.microsoft.com/office/drawing/2014/main" val="2378655453"/>
                    </a:ext>
                  </a:extLst>
                </a:gridCol>
              </a:tblGrid>
              <a:tr h="10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98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046767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2914116" y="3980063"/>
            <a:ext cx="1200684" cy="37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939753" y="4450245"/>
            <a:ext cx="1175047" cy="8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939753" y="4745323"/>
            <a:ext cx="1175047" cy="200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939753" y="4970143"/>
            <a:ext cx="1175047" cy="19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3" idx="1"/>
          </p:cNvCxnSpPr>
          <p:nvPr/>
        </p:nvCxnSpPr>
        <p:spPr>
          <a:xfrm>
            <a:off x="2939753" y="5151531"/>
            <a:ext cx="1175047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39753" y="5378405"/>
            <a:ext cx="1175047" cy="1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939753" y="5440378"/>
            <a:ext cx="1175047" cy="1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939753" y="5467280"/>
            <a:ext cx="1175047" cy="373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305" y="384156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000 ···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5305" y="428067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001 ···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115305" y="475189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 01 ···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115305" y="525270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   1 ···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4523" y="3310973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레코드의 </a:t>
            </a:r>
            <a:r>
              <a:rPr lang="ko-KR" altLang="en-US" sz="1100" b="1" dirty="0" err="1" smtClean="0"/>
              <a:t>모조키가</a:t>
            </a:r>
            <a:r>
              <a:rPr lang="ko-KR" altLang="en-US" sz="1100" b="1" dirty="0" smtClean="0"/>
              <a:t>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시작하고 있는 비트 스트링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63978" y="3310973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/>
              <a:t>버킷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34414" y="33109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/>
              <a:t>디렉터리</a:t>
            </a:r>
            <a:endParaRPr lang="ko-KR" altLang="en-US" sz="11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 flipV="1">
            <a:off x="4442071" y="5226634"/>
            <a:ext cx="463216" cy="452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840105" y="5619409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지역 </a:t>
            </a:r>
            <a:r>
              <a:rPr lang="ko-KR" altLang="en-US" sz="10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깊이</a:t>
            </a:r>
            <a:endParaRPr lang="ko-KR" altLang="en-US" sz="10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4442071" y="5529702"/>
            <a:ext cx="463216" cy="452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840105" y="5878769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레코드 저장 공간</a:t>
            </a:r>
            <a:endParaRPr lang="ko-KR" altLang="en-US" sz="10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46306" y="3648173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전역 깊이</a:t>
            </a:r>
            <a:endParaRPr lang="ko-KR" altLang="en-US" sz="10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2298819" y="3841563"/>
            <a:ext cx="300787" cy="2480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102054" y="3648173"/>
            <a:ext cx="10127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rgbClr val="0000FF"/>
                </a:solidFill>
                <a:latin typeface="+mj-ea"/>
                <a:ea typeface="+mj-ea"/>
                <a:sym typeface="Symbol" panose="05050102010706020507" pitchFamily="18" charset="2"/>
              </a:rPr>
              <a:t>포인터 엔트리</a:t>
            </a:r>
            <a:endParaRPr lang="ko-KR" altLang="en-US" sz="10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102053" y="3841563"/>
            <a:ext cx="314731" cy="374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지역 깊이와 전역 깊이</a:t>
            </a: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지역 깊이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(local depth)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p :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각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버킷의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깊이로 그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버킷에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저장된 레코드들의 모조 키들이 공통으로 갖는 처음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p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비트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전역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깊이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(global depth) d :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 검색을 위해 디렉터리의 인덱스로 사용하는 모조 키의 처음 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d 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비트</a:t>
            </a: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키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값에 대한 모조 키의 </a:t>
            </a:r>
            <a:r>
              <a:rPr lang="en-US" altLang="ko-KR" sz="1600" u="sng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d </a:t>
            </a:r>
            <a:r>
              <a:rPr lang="ko-KR" altLang="en-US" sz="1600" u="sng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비트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전역 깊이</a:t>
            </a:r>
            <a:r>
              <a:rPr lang="en-US" altLang="ko-KR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 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가지고 디렉터리를 검사하여 일치하는 비트 스트링의 엔트리 포인터의 </a:t>
            </a:r>
            <a:r>
              <a:rPr lang="ko-KR" altLang="en-US" sz="1600" dirty="0" err="1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600" dirty="0">
                <a:latin typeface="굴림" panose="020B0600000101010101" pitchFamily="50" charset="-127"/>
                <a:sym typeface="Symbol" panose="05050102010706020507" pitchFamily="18" charset="2"/>
              </a:rPr>
              <a:t> 접근하여 목표 레코드를 검색 </a:t>
            </a: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265113">
              <a:spcBef>
                <a:spcPct val="50000"/>
              </a:spcBef>
              <a:buFont typeface="굴림" panose="020B0600000101010101" pitchFamily="50" charset="-127"/>
              <a:buChar char="–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58</a:t>
            </a:fld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74" y="4100521"/>
            <a:ext cx="4447570" cy="223169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 bwMode="auto">
          <a:xfrm>
            <a:off x="343908" y="3004006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검색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85" y="4375447"/>
            <a:ext cx="2010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키</a:t>
            </a:r>
            <a:r>
              <a:rPr lang="en-US" altLang="ko-KR" sz="1050" b="1" dirty="0" smtClean="0">
                <a:latin typeface="+mn-ea"/>
              </a:rPr>
              <a:t> </a:t>
            </a:r>
            <a:r>
              <a:rPr lang="ko-KR" altLang="en-US" sz="1050" b="1" dirty="0" smtClean="0">
                <a:latin typeface="+mn-ea"/>
              </a:rPr>
              <a:t>값 </a:t>
            </a:r>
            <a:r>
              <a:rPr lang="en-US" altLang="ko-KR" sz="1050" b="1" dirty="0" smtClean="0">
                <a:latin typeface="+mn-ea"/>
              </a:rPr>
              <a:t>K </a:t>
            </a:r>
            <a:r>
              <a:rPr lang="ko-KR" altLang="en-US" sz="1050" b="1" dirty="0" smtClean="0">
                <a:latin typeface="+mn-ea"/>
              </a:rPr>
              <a:t>레코드 검색</a:t>
            </a:r>
            <a:endParaRPr lang="en-US" altLang="ko-KR" sz="1050" b="1" dirty="0" smtClean="0">
              <a:latin typeface="+mn-ea"/>
            </a:endParaRPr>
          </a:p>
          <a:p>
            <a:endParaRPr lang="en-US" altLang="ko-KR" sz="1050" b="1" dirty="0" smtClean="0">
              <a:latin typeface="+mn-ea"/>
            </a:endParaRPr>
          </a:p>
          <a:p>
            <a:r>
              <a:rPr lang="en-US" altLang="ko-KR" sz="1050" b="1" dirty="0" smtClean="0">
                <a:latin typeface="+mn-ea"/>
              </a:rPr>
              <a:t>K</a:t>
            </a:r>
            <a:r>
              <a:rPr lang="ko-KR" altLang="en-US" sz="1050" b="1" dirty="0" smtClean="0">
                <a:latin typeface="+mn-ea"/>
              </a:rPr>
              <a:t>의 </a:t>
            </a:r>
            <a:r>
              <a:rPr lang="ko-KR" altLang="en-US" sz="1050" b="1" dirty="0" err="1" smtClean="0">
                <a:latin typeface="+mn-ea"/>
              </a:rPr>
              <a:t>모조키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latin typeface="+mn-ea"/>
              </a:rPr>
              <a:t>: </a:t>
            </a:r>
            <a:r>
              <a:rPr lang="en-US" altLang="ko-KR" sz="1050" b="1" dirty="0" smtClean="0">
                <a:solidFill>
                  <a:srgbClr val="0000FF"/>
                </a:solidFill>
                <a:latin typeface="+mn-ea"/>
              </a:rPr>
              <a:t>1010000100010</a:t>
            </a:r>
          </a:p>
          <a:p>
            <a:endParaRPr lang="ko-KR" altLang="en-US" sz="105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8602" y="4717279"/>
            <a:ext cx="247828" cy="19655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666430" y="4717279"/>
            <a:ext cx="1768979" cy="275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35409" y="3640508"/>
            <a:ext cx="0" cy="107677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13233" y="4315769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+mn-ea"/>
              </a:rPr>
              <a:t>d=3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542516" y="4913832"/>
            <a:ext cx="1929301" cy="9144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195985" y="5828232"/>
            <a:ext cx="92294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18930" y="5734228"/>
            <a:ext cx="1102408" cy="247828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48101" y="554469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⑤</a:t>
            </a:r>
            <a:endParaRPr lang="ko-KR" altLang="en-US" sz="105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5977" y="483346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①</a:t>
            </a:r>
            <a:endParaRPr lang="ko-KR" altLang="en-US" sz="105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27989" y="45309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②</a:t>
            </a:r>
            <a:endParaRPr lang="ko-KR" altLang="en-US" sz="105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45295" y="53719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③</a:t>
            </a:r>
            <a:endParaRPr lang="ko-KR" altLang="en-US" sz="105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5886" y="565182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④</a:t>
            </a:r>
            <a:endParaRPr lang="ko-KR" altLang="en-US" sz="105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57200" y="1058254"/>
                <a:ext cx="8229600" cy="52739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endParaRPr lang="en-US" altLang="ko-KR" sz="1600" dirty="0" smtClean="0">
                  <a:sym typeface="Symbol" panose="05050102010706020507" pitchFamily="18" charset="2"/>
                </a:endParaRPr>
              </a:p>
              <a:p>
                <a:pPr marL="179387">
                  <a:spcBef>
                    <a:spcPct val="50000"/>
                  </a:spcBef>
                  <a:buNone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초기 확장성 해시 파일</a:t>
                </a:r>
                <a:r>
                  <a:rPr lang="en-US" altLang="ko-KR" sz="1600" dirty="0">
                    <a:latin typeface="굴림" panose="020B0600000101010101" pitchFamily="50" charset="-127"/>
                    <a:sym typeface="Symbol" panose="05050102010706020507" pitchFamily="18" charset="2"/>
                  </a:rPr>
                  <a:t> </a:t>
                </a:r>
                <a:r>
                  <a:rPr lang="en-US" altLang="ko-KR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: </a:t>
                </a: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일반적으로 </a:t>
                </a:r>
                <a:r>
                  <a:rPr lang="en-US" altLang="ko-KR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N </a:t>
                </a: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개의 </a:t>
                </a:r>
                <a:r>
                  <a:rPr lang="ko-KR" altLang="en-US" sz="16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버킷으로</a:t>
                </a: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구성 </a:t>
                </a: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65113">
                  <a:spcBef>
                    <a:spcPct val="50000"/>
                  </a:spcBef>
                  <a:buNone/>
                </a:pP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이 때 전역 깊이 </a:t>
                </a:r>
                <a:r>
                  <a:rPr lang="en-US" altLang="ko-KR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i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e>
                        </m:fun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altLang="ko-KR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디렉터리</a:t>
                </a:r>
                <a:r>
                  <a:rPr lang="en-US" altLang="ko-KR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</a:t>
                </a: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엔트리 개수 </a:t>
                </a:r>
                <a:r>
                  <a:rPr lang="en-US" altLang="ko-KR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= 2</a:t>
                </a:r>
                <a:r>
                  <a:rPr lang="en-US" altLang="ko-KR" sz="1600" baseline="300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d</a:t>
                </a: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삽입 연산 </a:t>
                </a:r>
                <a:r>
                  <a:rPr lang="ko-KR" altLang="en-US" sz="16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파라메터들</a:t>
                </a: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R :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레코드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K :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레코드 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R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의 키 값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P :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키 값 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K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의 모조 키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i="1" dirty="0" smtClean="0">
                    <a:latin typeface="Times" panose="02020603050405020304" pitchFamily="18" charset="0"/>
                    <a:cs typeface="Times" panose="02020603050405020304" pitchFamily="18" charset="0"/>
                    <a:sym typeface="Symbol" panose="05050102010706020507" pitchFamily="18" charset="2"/>
                  </a:rPr>
                  <a:t>bit-</a:t>
                </a:r>
                <a:r>
                  <a:rPr lang="en-US" altLang="ko-KR" sz="1400" i="1" dirty="0" err="1" smtClean="0">
                    <a:latin typeface="Times" panose="02020603050405020304" pitchFamily="18" charset="0"/>
                    <a:cs typeface="Times" panose="02020603050405020304" pitchFamily="18" charset="0"/>
                    <a:sym typeface="Symbol" panose="05050102010706020507" pitchFamily="18" charset="2"/>
                  </a:rPr>
                  <a:t>str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(P, </a:t>
                </a:r>
                <a:r>
                  <a:rPr lang="en-US" altLang="ko-KR" sz="14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i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) : </a:t>
                </a:r>
                <a:r>
                  <a:rPr lang="ko-KR" altLang="en-US" sz="14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모조키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P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에서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첫 </a:t>
                </a:r>
                <a:r>
                  <a:rPr lang="en-US" altLang="ko-KR" sz="14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i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비트 스트링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d :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디렉터리 전역 깊이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B :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분열에서 원래 </a:t>
                </a:r>
                <a:r>
                  <a:rPr lang="ko-KR" altLang="en-US" sz="14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버킷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B1 :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분열에서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새로운 </a:t>
                </a:r>
                <a:r>
                  <a:rPr lang="ko-KR" altLang="en-US" sz="14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버킷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p</a:t>
                </a:r>
                <a:r>
                  <a:rPr lang="en-US" altLang="ko-KR" sz="1400" baseline="-250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B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: </a:t>
                </a:r>
                <a:r>
                  <a:rPr lang="ko-KR" altLang="en-US" sz="1400" dirty="0" err="1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버킷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B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의 지역 깊이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, </a:t>
                </a:r>
              </a:p>
              <a:p>
                <a:pPr marL="1341438" indent="-896938">
                  <a:spcBef>
                    <a:spcPct val="50000"/>
                  </a:spcBef>
                  <a:buNone/>
                </a:pP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p</a:t>
                </a:r>
                <a:r>
                  <a:rPr lang="en-US" altLang="ko-KR" sz="1400" baseline="-250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B1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 </a:t>
                </a:r>
                <a:r>
                  <a:rPr lang="en-US" altLang="ko-KR" sz="1400" dirty="0">
                    <a:latin typeface="굴림" panose="020B0600000101010101" pitchFamily="50" charset="-127"/>
                    <a:sym typeface="Symbol" panose="05050102010706020507" pitchFamily="18" charset="2"/>
                  </a:rPr>
                  <a:t>: </a:t>
                </a:r>
                <a:r>
                  <a:rPr lang="ko-KR" altLang="en-US" sz="1400" dirty="0" err="1">
                    <a:latin typeface="굴림" panose="020B0600000101010101" pitchFamily="50" charset="-127"/>
                    <a:sym typeface="Symbol" panose="05050102010706020507" pitchFamily="18" charset="2"/>
                  </a:rPr>
                  <a:t>버킷</a:t>
                </a:r>
                <a:r>
                  <a:rPr lang="en-US" altLang="ko-KR" sz="1400" dirty="0">
                    <a:latin typeface="굴림" panose="020B0600000101010101" pitchFamily="50" charset="-127"/>
                    <a:sym typeface="Symbol" panose="05050102010706020507" pitchFamily="18" charset="2"/>
                  </a:rPr>
                  <a:t> </a:t>
                </a:r>
                <a:r>
                  <a:rPr lang="en-US" altLang="ko-KR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B1</a:t>
                </a:r>
                <a:r>
                  <a:rPr lang="ko-KR" altLang="en-US" sz="1400" dirty="0" smtClean="0">
                    <a:latin typeface="굴림" panose="020B0600000101010101" pitchFamily="50" charset="-127"/>
                    <a:sym typeface="Symbol" panose="05050102010706020507" pitchFamily="18" charset="2"/>
                  </a:rPr>
                  <a:t>의 </a:t>
                </a:r>
                <a:r>
                  <a:rPr lang="ko-KR" altLang="en-US" sz="1400" dirty="0">
                    <a:latin typeface="굴림" panose="020B0600000101010101" pitchFamily="50" charset="-127"/>
                    <a:sym typeface="Symbol" panose="05050102010706020507" pitchFamily="18" charset="2"/>
                  </a:rPr>
                  <a:t>지역 깊이</a:t>
                </a:r>
                <a:endParaRPr lang="en-US" altLang="ko-KR" sz="14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179387">
                  <a:spcBef>
                    <a:spcPct val="50000"/>
                  </a:spcBef>
                  <a:buNone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>
                  <a:spcBef>
                    <a:spcPct val="50000"/>
                  </a:spcBef>
                  <a:buNone/>
                </a:pPr>
                <a:endParaRPr lang="en-US" altLang="ko-KR" sz="1600" dirty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ko-KR" sz="1600" b="1" dirty="0" smtClean="0">
                  <a:latin typeface="굴림" panose="020B0600000101010101" pitchFamily="50" charset="-127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58254"/>
                <a:ext cx="8229600" cy="5273966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59</a:t>
            </a:fld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 bwMode="auto">
          <a:xfrm>
            <a:off x="343908" y="138030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디렉터리로 접근하는 상대 </a:t>
            </a:r>
            <a:r>
              <a:rPr lang="ko-KR" altLang="en-US" sz="1600" dirty="0">
                <a:latin typeface="굴림" panose="020B0600000101010101" pitchFamily="50" charset="-127"/>
              </a:rPr>
              <a:t>파일 </a:t>
            </a:r>
            <a:r>
              <a:rPr lang="ko-KR" altLang="en-US" sz="1600" dirty="0" smtClean="0">
                <a:latin typeface="굴림" panose="020B0600000101010101" pitchFamily="50" charset="-127"/>
              </a:rPr>
              <a:t>예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9263" lvl="1" indent="0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51101"/>
              </p:ext>
            </p:extLst>
          </p:nvPr>
        </p:nvGraphicFramePr>
        <p:xfrm>
          <a:off x="4082826" y="2087230"/>
          <a:ext cx="3786427" cy="402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비트맵 이미지" r:id="rId4" imgW="4390476" imgH="4667902" progId="Paint.Picture">
                  <p:embed/>
                </p:oleObj>
              </mc:Choice>
              <mc:Fallback>
                <p:oleObj name="비트맵 이미지" r:id="rId4" imgW="4390476" imgH="4667902" progId="Paint.Picture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826" y="2087230"/>
                        <a:ext cx="3786427" cy="4024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204982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디렉터리 검사 방법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2665" y="2829979"/>
            <a:ext cx="14399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키 </a:t>
            </a:r>
            <a:r>
              <a:rPr lang="ko-KR" altLang="en-US" sz="1200" b="1" dirty="0">
                <a:latin typeface="+mj-ea"/>
                <a:ea typeface="+mj-ea"/>
              </a:rPr>
              <a:t>값에 따라 </a:t>
            </a:r>
            <a:r>
              <a:rPr lang="ko-KR" altLang="en-US" sz="1200" b="1" dirty="0" smtClean="0">
                <a:latin typeface="+mj-ea"/>
                <a:ea typeface="+mj-ea"/>
              </a:rPr>
              <a:t>정렬</a:t>
            </a:r>
            <a:endParaRPr lang="en-US" altLang="ko-KR" sz="1200" b="1" dirty="0" smtClean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2037" y="3185204"/>
            <a:ext cx="1939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키 값을 </a:t>
            </a:r>
            <a:r>
              <a:rPr lang="ko-KR" altLang="en-US" sz="1200" dirty="0">
                <a:latin typeface="+mj-ea"/>
                <a:ea typeface="+mj-ea"/>
              </a:rPr>
              <a:t>가지고 이원 탐색</a:t>
            </a:r>
            <a:r>
              <a:rPr lang="en-US" altLang="ko-KR" sz="1200" dirty="0">
                <a:latin typeface="+mj-ea"/>
                <a:ea typeface="+mj-ea"/>
              </a:rPr>
              <a:t>(binary search)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이용하여 </a:t>
            </a:r>
            <a:r>
              <a:rPr lang="ko-KR" altLang="en-US" sz="1200" dirty="0">
                <a:latin typeface="+mj-ea"/>
                <a:ea typeface="+mj-ea"/>
              </a:rPr>
              <a:t>레코드 번호를 검색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5333" y="4113933"/>
            <a:ext cx="2181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 smtClean="0">
                <a:latin typeface="굴림" panose="020B0600000101010101" pitchFamily="50" charset="-127"/>
              </a:rPr>
              <a:t>장점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171450" lvl="1" indent="-171450" algn="just">
              <a:buFont typeface="굴림" panose="020B0600000101010101" pitchFamily="50" charset="-127"/>
              <a:buChar char="–"/>
              <a:defRPr/>
            </a:pPr>
            <a:r>
              <a:rPr lang="ko-KR" altLang="en-US" sz="1200" dirty="0" smtClean="0">
                <a:latin typeface="굴림" panose="020B0600000101010101" pitchFamily="50" charset="-127"/>
              </a:rPr>
              <a:t>빠른 </a:t>
            </a:r>
            <a:r>
              <a:rPr lang="ko-KR" altLang="en-US" sz="1200" dirty="0">
                <a:latin typeface="굴림" panose="020B0600000101010101" pitchFamily="50" charset="-127"/>
              </a:rPr>
              <a:t>레코드 </a:t>
            </a:r>
            <a:r>
              <a:rPr lang="ko-KR" altLang="en-US" sz="1200" dirty="0" smtClean="0">
                <a:latin typeface="굴림" panose="020B0600000101010101" pitchFamily="50" charset="-127"/>
              </a:rPr>
              <a:t>검색  가능</a:t>
            </a:r>
            <a:endParaRPr lang="en-US" altLang="ko-KR" sz="1200" dirty="0" smtClean="0">
              <a:latin typeface="굴림" panose="020B0600000101010101" pitchFamily="50" charset="-127"/>
            </a:endParaRPr>
          </a:p>
          <a:p>
            <a:pPr marL="0" lvl="1" algn="just">
              <a:defRPr/>
            </a:pPr>
            <a:endParaRPr lang="en-US" altLang="ko-KR" sz="1200" dirty="0">
              <a:latin typeface="굴림" panose="020B0600000101010101" pitchFamily="50" charset="-127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 smtClean="0">
                <a:latin typeface="굴림" panose="020B0600000101010101" pitchFamily="50" charset="-127"/>
              </a:rPr>
              <a:t>단점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 </a:t>
            </a:r>
          </a:p>
          <a:p>
            <a:pPr marL="228600" lvl="1" indent="-228600" algn="just">
              <a:buFont typeface="굴림" panose="020B0600000101010101" pitchFamily="50" charset="-127"/>
              <a:buChar char="–"/>
              <a:defRPr/>
            </a:pPr>
            <a:r>
              <a:rPr lang="ko-KR" altLang="en-US" sz="1200" dirty="0" smtClean="0">
                <a:latin typeface="굴림" panose="020B0600000101010101" pitchFamily="50" charset="-127"/>
              </a:rPr>
              <a:t>삽입 </a:t>
            </a:r>
            <a:r>
              <a:rPr lang="ko-KR" altLang="en-US" sz="1200" dirty="0">
                <a:latin typeface="굴림" panose="020B0600000101010101" pitchFamily="50" charset="-127"/>
              </a:rPr>
              <a:t>시간이 많이 걸릴 수 있고</a:t>
            </a:r>
            <a:r>
              <a:rPr lang="en-US" altLang="ko-KR" sz="1200" dirty="0">
                <a:latin typeface="굴림" panose="020B0600000101010101" pitchFamily="50" charset="-127"/>
              </a:rPr>
              <a:t>(WHY?), </a:t>
            </a:r>
          </a:p>
          <a:p>
            <a:pPr marL="228600" lvl="1" indent="-228600" algn="just">
              <a:buFont typeface="굴림" panose="020B0600000101010101" pitchFamily="50" charset="-127"/>
              <a:buChar char="–"/>
              <a:defRPr/>
            </a:pPr>
            <a:r>
              <a:rPr lang="ko-KR" altLang="en-US" sz="1200" dirty="0">
                <a:latin typeface="굴림" panose="020B0600000101010101" pitchFamily="50" charset="-127"/>
              </a:rPr>
              <a:t>삽입이 빈번하게 되면 이 구조를 유지하기 위해 </a:t>
            </a:r>
            <a:r>
              <a:rPr lang="ko-KR" altLang="en-US" sz="1200" dirty="0" smtClean="0">
                <a:latin typeface="굴림" panose="020B0600000101010101" pitchFamily="50" charset="-127"/>
              </a:rPr>
              <a:t>파일과 </a:t>
            </a:r>
            <a:r>
              <a:rPr lang="ko-KR" altLang="en-US" sz="1200" dirty="0">
                <a:latin typeface="굴림" panose="020B0600000101010101" pitchFamily="50" charset="-127"/>
              </a:rPr>
              <a:t>디렉터리를 재구성해야 함</a:t>
            </a:r>
            <a:endParaRPr lang="en-US" altLang="ko-KR" sz="1200" dirty="0">
              <a:latin typeface="굴림" panose="020B0600000101010101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100451" y="2968478"/>
            <a:ext cx="982375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1"/>
          </p:cNvCxnSpPr>
          <p:nvPr/>
        </p:nvCxnSpPr>
        <p:spPr>
          <a:xfrm>
            <a:off x="3100451" y="2968478"/>
            <a:ext cx="982375" cy="113106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100451" y="2967689"/>
            <a:ext cx="982375" cy="3651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650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2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삽입 연산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알고리즘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lnSpc>
                <a:spcPts val="11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200" b="1" dirty="0" smtClean="0">
                <a:latin typeface="굴림" panose="020B0600000101010101" pitchFamily="50" charset="-127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12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(P,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d)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를 가지고 디렉터리를 검색하여 삽입할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검색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lnSpc>
                <a:spcPts val="11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에 빈 공간이 존재하면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 indent="-179388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2.1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레코드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을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삽입하고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삽입 연산 종료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lnSpc>
                <a:spcPts val="11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에 빈 공간이 존재하지 않으면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(overflow)</a:t>
            </a:r>
          </a:p>
          <a:p>
            <a:pPr marL="26511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3.1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새로운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을 할당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</a:p>
          <a:p>
            <a:pPr marL="26511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3.2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삽입 레코드와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의 레코드들에서 각 레코드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에 대해 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53816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3.2.1 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(P,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+ 1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)=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(P, </a:t>
            </a:r>
            <a:r>
              <a:rPr lang="en-US" altLang="ko-KR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) + ‘0’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이면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원래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에 삽입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53816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3.2.2 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(P,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+ 1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)=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(P, </a:t>
            </a:r>
            <a:r>
              <a:rPr lang="en-US" altLang="ko-KR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) + ‘1’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이면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레코드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새로운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에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삽입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6511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3.3 p</a:t>
            </a:r>
            <a:r>
              <a:rPr lang="en-US" altLang="ko-KR" sz="1200" b="1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← 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6511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3.4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 ← 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 + 1</a:t>
            </a:r>
          </a:p>
          <a:p>
            <a:pPr marL="26511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3.5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≤ d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이면 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53816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3.5.1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디렉터리에서 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(P,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+ ‘0’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엔트리의 포인터를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 가리키도록 함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53816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3.5.2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디렉터리에서 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(P,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‘1’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엔트리의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포인터를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가리키도록 함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53816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3.5.3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삽입 연산 종료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65113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3.6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&gt; d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이면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</a:p>
          <a:p>
            <a:pPr marL="896938" indent="-358775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3.6.1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각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디렉터리 엔트리에 대해 그 엔트리의 비트 스트링이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라면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b+’0’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과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b+’1’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즉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, 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각각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0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비트와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1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비트를 붙여서 디렉터리 엔트리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갯수를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배로 확장 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896938" indent="-358775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3.6.2 b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엔트리의 포인터가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 가리키지 않았으면 엔트리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b+’0’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과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b+’1’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포인터는 둘 다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엔트리가 포인팅한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가리키도록 함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896938" indent="-358775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3.6.3 b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엔트리의 포인터가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 가리켰으면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b+’0’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엔트리의 포인터는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, b+’1’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엔트리의 포인터는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가리키도록 함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982663" indent="-444500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3.6.4 d ← d+1</a:t>
            </a:r>
          </a:p>
          <a:p>
            <a:pPr marL="982663" indent="-444500">
              <a:lnSpc>
                <a:spcPts val="11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3.6.5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삽입 연산 종료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64602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60</a:t>
            </a:fld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940041" y="6604185"/>
            <a:ext cx="7263923" cy="365125"/>
          </a:xfrm>
        </p:spPr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5"/>
            <a:ext cx="8229600" cy="5299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9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삽입 연산 예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: overflow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발생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, p + 1 ≤ d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인 경우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61</a:t>
            </a:fld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4" y="2504716"/>
            <a:ext cx="3660063" cy="18365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278" y="2480250"/>
            <a:ext cx="3721653" cy="196015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2777383" y="4025070"/>
            <a:ext cx="222191" cy="2794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51388" y="4298530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o</a:t>
            </a:r>
            <a:r>
              <a:rPr lang="en-US" altLang="ko-KR" sz="1100" b="1" dirty="0" smtClean="0"/>
              <a:t>verflow </a:t>
            </a:r>
            <a:r>
              <a:rPr lang="ko-KR" altLang="en-US" sz="1100" b="1" dirty="0" err="1"/>
              <a:t>버</a:t>
            </a:r>
            <a:r>
              <a:rPr lang="ko-KR" altLang="en-US" sz="1100" b="1" dirty="0" err="1" smtClean="0"/>
              <a:t>킷</a:t>
            </a:r>
            <a:endParaRPr lang="ko-KR" altLang="en-US" sz="1100" b="1" dirty="0"/>
          </a:p>
        </p:txBody>
      </p:sp>
      <p:sp>
        <p:nvSpPr>
          <p:cNvPr id="40" name="직사각형 39"/>
          <p:cNvSpPr/>
          <p:nvPr/>
        </p:nvSpPr>
        <p:spPr>
          <a:xfrm>
            <a:off x="2290275" y="3721005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223718" y="3721005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0836" y="4087055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759581" y="3836003"/>
            <a:ext cx="256374" cy="189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759581" y="4203996"/>
            <a:ext cx="256374" cy="189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803792" y="3831851"/>
            <a:ext cx="233067" cy="189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18704" y="2925623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4315626" y="3460329"/>
            <a:ext cx="277783" cy="3715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5"/>
            <a:ext cx="8229600" cy="5299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9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삽입 연산 예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: overflow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발생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, p + 1 &gt; d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인 경우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62</a:t>
            </a:fld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3" y="2309333"/>
            <a:ext cx="3721653" cy="1960159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04233" y="2726699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4315626" y="3169770"/>
            <a:ext cx="277783" cy="3715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409930" y="2841697"/>
            <a:ext cx="278515" cy="97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38096" y="2808544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o</a:t>
            </a:r>
            <a:r>
              <a:rPr lang="en-US" altLang="ko-KR" sz="1100" b="1" dirty="0" smtClean="0"/>
              <a:t>verflow </a:t>
            </a:r>
            <a:r>
              <a:rPr lang="ko-KR" altLang="en-US" sz="1100" b="1" dirty="0" err="1"/>
              <a:t>버</a:t>
            </a:r>
            <a:r>
              <a:rPr lang="ko-KR" altLang="en-US" sz="1100" b="1" dirty="0" err="1" smtClean="0"/>
              <a:t>킷</a:t>
            </a:r>
            <a:endParaRPr lang="ko-KR" altLang="en-US" sz="11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419" y="2283376"/>
            <a:ext cx="3852172" cy="296268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712940" y="2726699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249356" y="2496703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249356" y="2833714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461587" y="2664154"/>
            <a:ext cx="366927" cy="177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67247" y="2679818"/>
            <a:ext cx="366927" cy="177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774365" y="2994591"/>
            <a:ext cx="366927" cy="177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4"/>
            <a:ext cx="8229600" cy="52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1600" dirty="0" smtClean="0"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28600" indent="-228600">
              <a:lnSpc>
                <a:spcPts val="12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삭제 레코드의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검색 및 접근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 때 사용한 디렉터리 엔트리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비트 스트링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라 하자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marL="228600" indent="-228600">
              <a:lnSpc>
                <a:spcPts val="12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접근한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로부터 해당 레코드 삭제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28600" indent="-228600">
              <a:lnSpc>
                <a:spcPts val="12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버디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(buddy bucket) B1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과 합병가능하면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 때 버디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가리키는 디렉터리 엔트리를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이라 하자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marL="179388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200" b="1" spc="-7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버디 </a:t>
            </a:r>
            <a:r>
              <a:rPr lang="ko-KR" altLang="en-US" sz="1200" b="1" spc="-70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spc="-70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디렉터리 엔트리 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대해 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첫 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p-1 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비트가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 동일한 </a:t>
            </a:r>
            <a:r>
              <a:rPr lang="ko-KR" altLang="en-US" sz="1200" b="1" spc="-7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여기에서 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는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 </a:t>
            </a:r>
            <a:r>
              <a:rPr lang="en-US" altLang="ko-KR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 포인터가 가리키는 </a:t>
            </a:r>
            <a:r>
              <a:rPr lang="ko-KR" altLang="en-US" sz="1200" b="1" spc="-7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버킷의</a:t>
            </a:r>
            <a:r>
              <a:rPr lang="ko-KR" altLang="en-US" sz="1200" b="1" spc="-70" dirty="0" smtClean="0">
                <a:latin typeface="굴림" panose="020B0600000101010101" pitchFamily="50" charset="-127"/>
                <a:sym typeface="Symbol" panose="05050102010706020507" pitchFamily="18" charset="2"/>
              </a:rPr>
              <a:t> 지역 깊이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marL="179388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3.1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와 버디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 합병하고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B1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빈 공간으로 환원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8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3.2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← </a:t>
            </a:r>
            <a:r>
              <a:rPr lang="en-US" altLang="ko-KR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– 1</a:t>
            </a:r>
          </a:p>
          <a:p>
            <a:pPr marL="179388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3.3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지역 깊이가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보다 큰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버킷이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존재하지 않으면 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3.3.1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각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디렉터리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엔트리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비트 스트링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대해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341438" indent="-538163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3.3.1.1 b ← </a:t>
            </a:r>
            <a:r>
              <a:rPr lang="en-US" altLang="ko-KR" sz="1200" b="1" i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(b, d-1)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 하여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동일한 엔트리는 하나로 해서 엔트리 개수를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1/2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로 축소하고 나머지 디렉터리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1/2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 해당하는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빈 엔트리들은 빈 공간으로 환원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803275" indent="-358775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3.3.2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디렉터리 엔트리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(b, d-1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)+’0’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과 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(b, d-1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)+’1’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의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포인터가 가리키던 동일한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버킷을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엔트리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(b, d-1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이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가리키도록 함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803275" indent="-358775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3.3.3 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d ← d –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1</a:t>
            </a:r>
          </a:p>
          <a:p>
            <a:pPr marL="179388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3.4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지역 깊이가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보다 큰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버킷이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존재하면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808038" indent="-363538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3.4.1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디렉터리 엔트리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에서 </a:t>
            </a:r>
            <a:r>
              <a:rPr lang="ko-KR" altLang="en-US" sz="1200" b="1" dirty="0" smtClean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첫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개의 비트 스트링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즉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200" b="1" i="1" dirty="0" smtClean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bit-</a:t>
            </a:r>
            <a:r>
              <a:rPr lang="en-US" altLang="ko-KR" sz="1200" b="1" i="1" dirty="0" err="1" smtClean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str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(b</a:t>
            </a:r>
            <a:r>
              <a:rPr lang="en-US" altLang="ko-KR" sz="1200" b="1" dirty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p</a:t>
            </a:r>
            <a:r>
              <a:rPr lang="en-US" altLang="ko-KR" sz="1200" b="1" baseline="-25000" dirty="0" err="1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sz="12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을 첫 부분 스트링으로 갖는 엔트리들이 </a:t>
            </a:r>
            <a:r>
              <a:rPr lang="ko-KR" altLang="en-US" sz="1200" b="1" dirty="0" err="1" smtClean="0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를 가리키도록 함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444500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3.4.2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삭제 연산 종료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28600" indent="-228600">
              <a:lnSpc>
                <a:spcPts val="1200"/>
              </a:lnSpc>
              <a:spcBef>
                <a:spcPct val="50000"/>
              </a:spcBef>
              <a:buFont typeface="+mj-lt"/>
              <a:buAutoNum type="arabicPeriod" startAt="4"/>
            </a:pP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버디 </a:t>
            </a:r>
            <a:r>
              <a:rPr lang="ko-KR" altLang="en-US" sz="1200" b="1" dirty="0" err="1">
                <a:latin typeface="굴림" panose="020B0600000101010101" pitchFamily="50" charset="-127"/>
                <a:sym typeface="Symbol" panose="05050102010706020507" pitchFamily="18" charset="2"/>
              </a:rPr>
              <a:t>버킷</a:t>
            </a:r>
            <a:r>
              <a:rPr lang="en-US" altLang="ko-KR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(buddy bucket) B1</a:t>
            </a:r>
            <a:r>
              <a:rPr lang="ko-KR" altLang="en-US" sz="1200" b="1" dirty="0">
                <a:latin typeface="굴림" panose="020B0600000101010101" pitchFamily="50" charset="-127"/>
                <a:sym typeface="Symbol" panose="05050102010706020507" pitchFamily="18" charset="2"/>
              </a:rPr>
              <a:t>과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합병이</a:t>
            </a: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불가능하면</a:t>
            </a:r>
            <a:endParaRPr lang="en-US" altLang="ko-KR" sz="12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8">
              <a:lnSpc>
                <a:spcPts val="1200"/>
              </a:lnSpc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4.1 </a:t>
            </a:r>
            <a:r>
              <a:rPr lang="ko-KR" altLang="en-US" sz="1200" b="1" dirty="0" smtClean="0">
                <a:latin typeface="굴림" panose="020B0600000101010101" pitchFamily="50" charset="-127"/>
                <a:sym typeface="Symbol" panose="05050102010706020507" pitchFamily="18" charset="2"/>
              </a:rPr>
              <a:t>삭제 연산 종료</a:t>
            </a:r>
            <a:endParaRPr lang="en-US" altLang="ko-KR" sz="12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 startAt="4"/>
            </a:pPr>
            <a:endParaRPr lang="en-US" altLang="ko-KR" sz="14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400" b="1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63</a:t>
            </a:fld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 bwMode="auto">
          <a:xfrm>
            <a:off x="343908" y="1380301"/>
            <a:ext cx="3296600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58255"/>
            <a:ext cx="8229600" cy="5299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None/>
            </a:pPr>
            <a:endParaRPr lang="en-US" altLang="ko-KR" sz="9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삭제 연산 예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삭제 후 합병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및 전역 깊이가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 d-1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Symbol" panose="05050102010706020507" pitchFamily="18" charset="2"/>
              </a:rPr>
              <a:t>이 된 경우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179387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145429" y="361950"/>
            <a:ext cx="486211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확장성 직접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C486-9B66-4069-A49E-28AFEE7FB799}" type="slidenum">
              <a:rPr lang="en-US" altLang="ko-KR" sz="1400" smtClean="0"/>
              <a:t>64</a:t>
            </a:fld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86" y="2193625"/>
            <a:ext cx="3721653" cy="1960159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855516" y="2610991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6" y="2159441"/>
            <a:ext cx="3852172" cy="296268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93867" y="2602764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130283" y="2372768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130283" y="2709779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12870" y="2548446"/>
            <a:ext cx="366927" cy="177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648174" y="2555883"/>
            <a:ext cx="366927" cy="177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655292" y="2870656"/>
            <a:ext cx="366927" cy="177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 bwMode="auto">
          <a:xfrm>
            <a:off x="257961" y="896143"/>
            <a:ext cx="486096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8.5.3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확장성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(Extensible Hashing)(Cont.)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386105" y="3045835"/>
            <a:ext cx="277783" cy="3715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41063" y="2421558"/>
            <a:ext cx="303844" cy="229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2807" y="2713967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smtClean="0"/>
              <a:t>레코드 삭제</a:t>
            </a:r>
            <a:r>
              <a:rPr lang="en-US" altLang="ko-KR" sz="800" b="1" dirty="0" smtClean="0"/>
              <a:t> </a:t>
            </a:r>
            <a:r>
              <a:rPr lang="ko-KR" altLang="en-US" sz="800" b="1" dirty="0" err="1"/>
              <a:t>버</a:t>
            </a:r>
            <a:r>
              <a:rPr lang="ko-KR" altLang="en-US" sz="800" b="1" dirty="0" err="1" smtClean="0"/>
              <a:t>킷</a:t>
            </a:r>
            <a:endParaRPr lang="ko-KR" altLang="en-US" sz="8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2618817" y="2693373"/>
            <a:ext cx="290423" cy="40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16950" y="2347129"/>
            <a:ext cx="1017564" cy="7157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45697" y="2405524"/>
            <a:ext cx="1017564" cy="32790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83928" y="2379254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FF"/>
                </a:solidFill>
              </a:rPr>
              <a:t>버디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버킷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합병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6895" y="5446678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5">
                    <a:lumMod val="75000"/>
                  </a:schemeClr>
                </a:solidFill>
              </a:rPr>
              <a:t>여기에서 버디 </a:t>
            </a:r>
            <a:r>
              <a:rPr lang="ko-KR" altLang="en-US" sz="1050" b="1" dirty="0" err="1" smtClean="0">
                <a:solidFill>
                  <a:schemeClr val="accent5">
                    <a:lumMod val="75000"/>
                  </a:schemeClr>
                </a:solidFill>
              </a:rPr>
              <a:t>버킷들은</a:t>
            </a:r>
            <a:r>
              <a:rPr lang="ko-KR" altLang="en-US" sz="105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atin typeface="굴림" panose="020B0600000101010101" pitchFamily="50" charset="-127"/>
              </a:rPr>
              <a:t>키</a:t>
            </a:r>
            <a:r>
              <a:rPr lang="en-US" altLang="ko-KR" sz="140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</a:rPr>
              <a:t>값을 계산에 의해 해당 레코드 주소로 변환하여 저장하는 것</a:t>
            </a:r>
            <a:endParaRPr lang="en-US" altLang="ko-KR" sz="140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주소 공간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(address space)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레코드가 가질 수 있는 주소들의 집합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                                           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파일에서 사용할 수 있는 모든 가능한 주소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값 공간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(key value space)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값이 가질 수 있는 주소들의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집합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주소 공간 키 값 공간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r>
              <a:rPr lang="en-US" altLang="ko-KR" sz="1400" dirty="0">
                <a:latin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</a:rPr>
              <a:t>		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 값 공간 ⊆ 주소 공간</a:t>
            </a:r>
            <a:r>
              <a:rPr lang="ko-KR" altLang="en-US" sz="1400" dirty="0" smtClean="0">
                <a:latin typeface="굴림" panose="020B0600000101010101" pitchFamily="50" charset="-127"/>
              </a:rPr>
              <a:t>인 경우</a:t>
            </a:r>
            <a:endParaRPr lang="en-US" altLang="ko-KR" sz="1400" dirty="0" smtClean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dirty="0" smtClean="0">
                <a:latin typeface="굴림" panose="020B0600000101010101" pitchFamily="50" charset="-127"/>
              </a:rPr>
              <a:t>서로 </a:t>
            </a:r>
            <a:r>
              <a:rPr lang="ko-KR" altLang="en-US" sz="1400" dirty="0">
                <a:latin typeface="굴림" panose="020B0600000101010101" pitchFamily="50" charset="-127"/>
              </a:rPr>
              <a:t>다른 레코드는 서로 다른 키 값을 가지므로 가장 </a:t>
            </a:r>
            <a:r>
              <a:rPr lang="ko-KR" altLang="en-US" sz="1400" dirty="0" err="1">
                <a:latin typeface="굴림" panose="020B0600000101010101" pitchFamily="50" charset="-127"/>
              </a:rPr>
              <a:t>이상적임</a:t>
            </a:r>
            <a:endParaRPr lang="en-US" altLang="ko-KR" sz="1400" dirty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dirty="0">
                <a:latin typeface="굴림" panose="020B0600000101010101" pitchFamily="50" charset="-127"/>
              </a:rPr>
              <a:t>그러나</a:t>
            </a:r>
            <a:r>
              <a:rPr lang="en-US" altLang="ko-KR" sz="1400" dirty="0">
                <a:latin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</a:rPr>
              <a:t>많은 공간 낭비를 가져올 수 있음</a:t>
            </a:r>
            <a:r>
              <a:rPr lang="en-US" altLang="ko-KR" sz="1400" dirty="0">
                <a:latin typeface="굴림" panose="020B0600000101010101" pitchFamily="50" charset="-127"/>
              </a:rPr>
              <a:t>(WHY?, </a:t>
            </a:r>
            <a:r>
              <a:rPr lang="ko-KR" altLang="en-US" sz="1400" dirty="0">
                <a:latin typeface="굴림" panose="020B0600000101010101" pitchFamily="50" charset="-127"/>
              </a:rPr>
              <a:t>예를 들어 보자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주소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공간 ⊆ 키 값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공간</a:t>
            </a:r>
            <a:r>
              <a:rPr lang="ko-KR" altLang="en-US" sz="1400" dirty="0">
                <a:latin typeface="굴림" panose="020B0600000101010101" pitchFamily="50" charset="-127"/>
              </a:rPr>
              <a:t>인 </a:t>
            </a:r>
            <a:r>
              <a:rPr lang="ko-KR" altLang="en-US" sz="1400" dirty="0" smtClean="0">
                <a:latin typeface="굴림" panose="020B0600000101010101" pitchFamily="50" charset="-127"/>
              </a:rPr>
              <a:t>경우</a:t>
            </a:r>
            <a:r>
              <a:rPr lang="en-US" altLang="ko-KR" sz="140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</a:rPr>
              <a:t>일반적인 경우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  <a:r>
              <a:rPr lang="en-US" altLang="ko-KR" sz="1400" dirty="0" smtClean="0">
                <a:latin typeface="굴림" panose="020B0600000101010101" pitchFamily="50" charset="-127"/>
              </a:rPr>
              <a:t> </a:t>
            </a:r>
            <a:endParaRPr lang="en-US" altLang="ko-KR" sz="1400" dirty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dirty="0" smtClean="0">
                <a:latin typeface="굴림" panose="020B0600000101010101" pitchFamily="50" charset="-127"/>
              </a:rPr>
              <a:t>둘 이상의 레코드가 같은 주소를 가질 수 있음</a:t>
            </a:r>
            <a:endParaRPr lang="en-US" altLang="ko-KR" sz="1400" dirty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dirty="0">
                <a:latin typeface="굴림" panose="020B0600000101010101" pitchFamily="50" charset="-127"/>
              </a:rPr>
              <a:t>그러나</a:t>
            </a:r>
            <a:r>
              <a:rPr lang="en-US" altLang="ko-KR" sz="1400" dirty="0">
                <a:latin typeface="굴림" panose="020B0600000101010101" pitchFamily="50" charset="-127"/>
              </a:rPr>
              <a:t>, </a:t>
            </a:r>
            <a:r>
              <a:rPr lang="ko-KR" altLang="en-US" sz="1400" dirty="0" smtClean="0">
                <a:latin typeface="굴림" panose="020B0600000101010101" pitchFamily="50" charset="-127"/>
              </a:rPr>
              <a:t>공간 </a:t>
            </a:r>
            <a:r>
              <a:rPr lang="ko-KR" altLang="en-US" sz="1400" dirty="0">
                <a:latin typeface="굴림" panose="020B0600000101010101" pitchFamily="50" charset="-127"/>
              </a:rPr>
              <a:t>낭비를 </a:t>
            </a:r>
            <a:r>
              <a:rPr lang="ko-KR" altLang="en-US" sz="1400" dirty="0" smtClean="0">
                <a:latin typeface="굴림" panose="020B0600000101010101" pitchFamily="50" charset="-127"/>
              </a:rPr>
              <a:t>줄일 </a:t>
            </a:r>
            <a:r>
              <a:rPr lang="ko-KR" altLang="en-US" sz="1400" dirty="0">
                <a:latin typeface="굴림" panose="020B0600000101010101" pitchFamily="50" charset="-127"/>
              </a:rPr>
              <a:t>수 있음</a:t>
            </a:r>
            <a:r>
              <a:rPr lang="en-US" altLang="ko-KR" sz="1400" dirty="0">
                <a:latin typeface="굴림" panose="020B0600000101010101" pitchFamily="50" charset="-127"/>
              </a:rPr>
              <a:t>(WHY?, </a:t>
            </a:r>
            <a:r>
              <a:rPr lang="ko-KR" altLang="en-US" sz="1400" dirty="0">
                <a:latin typeface="굴림" panose="020B0600000101010101" pitchFamily="50" charset="-127"/>
              </a:rPr>
              <a:t>예를 들어 보자</a:t>
            </a:r>
            <a:r>
              <a:rPr lang="en-US" altLang="ko-KR" sz="1400" dirty="0" smtClean="0">
                <a:latin typeface="굴림" panose="020B0600000101010101" pitchFamily="50" charset="-127"/>
              </a:rPr>
              <a:t>)</a:t>
            </a: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dirty="0" smtClean="0">
                <a:latin typeface="굴림" panose="020B0600000101010101" pitchFamily="50" charset="-127"/>
              </a:rPr>
              <a:t>다음 성질을 갖는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해싱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함수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(hashing function) h</a:t>
            </a:r>
            <a:r>
              <a:rPr lang="ko-KR" altLang="en-US" sz="1400" dirty="0" smtClean="0">
                <a:latin typeface="굴림" panose="020B0600000101010101" pitchFamily="50" charset="-127"/>
              </a:rPr>
              <a:t>을 사용</a:t>
            </a:r>
            <a:endParaRPr lang="en-US" altLang="ko-KR" sz="1400" dirty="0" smtClean="0">
              <a:latin typeface="굴림" panose="020B0600000101010101" pitchFamily="50" charset="-127"/>
            </a:endParaRPr>
          </a:p>
          <a:p>
            <a:pPr marL="179387">
              <a:buNone/>
              <a:defRPr/>
            </a:pP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            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h(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 값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 →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주소</a:t>
            </a:r>
            <a:r>
              <a:rPr lang="en-US" altLang="ko-KR" sz="140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∈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주소 공간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>
              <a:buNone/>
              <a:defRPr/>
            </a:pPr>
            <a:r>
              <a:rPr lang="en-US" altLang="ko-KR" sz="1400" dirty="0" smtClean="0">
                <a:latin typeface="굴림" panose="020B0600000101010101" pitchFamily="50" charset="-127"/>
              </a:rPr>
              <a:t>                                            </a:t>
            </a:r>
            <a:r>
              <a:rPr lang="ko-KR" altLang="en-US" sz="1400" b="1" dirty="0" smtClean="0">
                <a:solidFill>
                  <a:srgbClr val="C00000"/>
                </a:solidFill>
                <a:latin typeface="굴림" panose="020B0600000101010101" pitchFamily="50" charset="-127"/>
              </a:rPr>
              <a:t>해시 주소</a:t>
            </a:r>
            <a:r>
              <a:rPr lang="en-US" altLang="ko-KR" sz="1400" b="1" dirty="0" smtClean="0">
                <a:solidFill>
                  <a:srgbClr val="C00000"/>
                </a:solidFill>
                <a:latin typeface="굴림" panose="020B0600000101010101" pitchFamily="50" charset="-127"/>
              </a:rPr>
              <a:t>(hashed address) </a:t>
            </a: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dirty="0" err="1">
                <a:latin typeface="굴림" panose="020B0600000101010101" pitchFamily="50" charset="-127"/>
              </a:rPr>
              <a:t>해싱</a:t>
            </a:r>
            <a:r>
              <a:rPr lang="ko-KR" altLang="en-US" sz="1400" dirty="0">
                <a:latin typeface="굴림" panose="020B0600000101010101" pitchFamily="50" charset="-127"/>
              </a:rPr>
              <a:t> 함수는 키 값들을 한정된 주소 공간으로 균등하게 분산시키는 것이 가장 </a:t>
            </a:r>
            <a:r>
              <a:rPr lang="ko-KR" altLang="en-US" sz="1400" dirty="0" smtClean="0">
                <a:latin typeface="굴림" panose="020B0600000101010101" pitchFamily="50" charset="-127"/>
              </a:rPr>
              <a:t>중요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해시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(hash file)</a:t>
            </a:r>
            <a:r>
              <a:rPr lang="en-US" altLang="ko-KR" sz="1400" dirty="0" smtClean="0">
                <a:latin typeface="굴림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굴림" panose="020B0600000101010101" pitchFamily="50" charset="-127"/>
              </a:rPr>
              <a:t>해싱</a:t>
            </a:r>
            <a:r>
              <a:rPr lang="en-US" altLang="ko-KR" sz="140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</a:rPr>
              <a:t>기법으로 운영되는 파일</a:t>
            </a:r>
            <a:endParaRPr lang="en-US" altLang="ko-KR" sz="1400" dirty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8.1.1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(Hashing)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2768838" y="5272757"/>
            <a:ext cx="512747" cy="1623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7658C7-9C87-4DA9-BF56-CDB3BC7BACC7}" type="slidenum">
              <a:rPr lang="en-US" altLang="ko-KR" sz="1400"/>
              <a:t>7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algn="ctr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키 값이 주어질 때 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h(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키 값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에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의한 해시 주소에 해당 레코드를 삽입하거나 검색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indent="-265113" algn="just"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매우 빠른 접근 시간을 지원함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 algn="just">
              <a:buNone/>
              <a:defRPr/>
            </a:pPr>
            <a:endParaRPr lang="en-US" altLang="ko-KR" sz="14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파일과는 달리 레코드 수가 증가하더라도 레코드 검색 시간은 거의 비슷함 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8.1.1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68355066"/>
              </p:ext>
            </p:extLst>
          </p:nvPr>
        </p:nvGraphicFramePr>
        <p:xfrm>
          <a:off x="2162523" y="1868097"/>
          <a:ext cx="4824412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Image" r:id="rId4" imgW="9434921" imgH="5650794" progId="Photoshop.Image.8">
                  <p:embed/>
                </p:oleObj>
              </mc:Choice>
              <mc:Fallback>
                <p:oleObj name="Image" r:id="rId4" imgW="9434921" imgH="5650794" progId="Photoshop.Image.8">
                  <p:embed/>
                  <p:pic>
                    <p:nvPicPr>
                      <p:cNvPr id="14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523" y="1868097"/>
                        <a:ext cx="4824412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3915390" y="1413437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 err="1">
                <a:latin typeface="굴림" panose="020B0600000101010101" pitchFamily="50" charset="-127"/>
              </a:rPr>
              <a:t>해싱의</a:t>
            </a:r>
            <a:r>
              <a:rPr lang="ko-KR" altLang="en-US" sz="1600" dirty="0">
                <a:latin typeface="굴림" panose="020B0600000101010101" pitchFamily="50" charset="-127"/>
              </a:rPr>
              <a:t> 특성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4782888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해싱에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의한 레코드 삽입과 검색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787669-7E1F-471A-8AE4-303F0917D4E0}" type="slidenum">
              <a:rPr lang="en-US" altLang="ko-KR" sz="1400"/>
              <a:t>8</a:t>
            </a:fld>
            <a:endParaRPr lang="en-US" altLang="ko-KR" sz="1400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>
                  <a:buNone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algn="ctr">
                  <a:buNone/>
                  <a:defRPr/>
                </a:pP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algn="just">
                  <a:buNone/>
                  <a:defRPr/>
                </a:pP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버킷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(bucket) 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크기</a:t>
                </a:r>
                <a:endParaRPr lang="en-US" altLang="ko-KR" sz="16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4500" indent="-265113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한 주소의 저장 공간에 저장 가능한 레코드 수는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?</a:t>
                </a:r>
              </a:p>
              <a:p>
                <a:pPr marL="444500" indent="-265113" algn="just">
                  <a:buFont typeface="굴림" panose="020B0600000101010101" pitchFamily="50" charset="-127"/>
                  <a:buChar char="–"/>
                  <a:defRPr/>
                </a:pPr>
                <a:endParaRPr lang="en-US" altLang="ko-KR" sz="1600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err="1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적재율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제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장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되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파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파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장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용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600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4500" indent="-265113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err="1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적재율을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 얼마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?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err="1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해싱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 함수</a:t>
                </a:r>
                <a:endParaRPr lang="en-US" altLang="ko-KR" sz="16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4500" indent="-265113" algn="just">
                  <a:buFont typeface="굴림" panose="020B0600000101010101" pitchFamily="50" charset="-127"/>
                  <a:buChar char="–"/>
                  <a:tabLst>
                    <a:tab pos="538163" algn="l"/>
                  </a:tabLst>
                  <a:defRPr/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여러가지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해싱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 함수 중 어떤 것을 선택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?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Overflow 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해결 방법</a:t>
                </a:r>
                <a:endParaRPr lang="en-US" altLang="ko-KR" sz="16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4500" indent="-265113" algn="just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주어진 주소의 공간이 가득 찬 상태에서 그 주소로 레코드를 삽입할 경우 어떻게 처리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?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 </a:t>
                </a:r>
                <a:endParaRPr lang="en-US" altLang="ko-KR" sz="1600" dirty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3"/>
                <a:stretch>
                  <a:fillRect l="-222" r="-37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8.1.1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(Hashing) 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8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직접 파일의 개념(</a:t>
            </a:r>
            <a:r>
              <a:rPr lang="en-US" altLang="ko-KR" sz="2400" b="1" dirty="0">
                <a:latin typeface="굴림" panose="020B0600000101010101" pitchFamily="50" charset="-127"/>
              </a:rPr>
              <a:t>C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408113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해싱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파일 설계 시 고려사항 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12F72-7AD3-4847-97C3-4F2D9CA9BB75}" type="slidenum">
              <a:rPr lang="en-US" altLang="ko-KR" sz="1400" smtClean="0"/>
              <a:t>9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5752</TotalTime>
  <Words>7910</Words>
  <Application>Microsoft Office PowerPoint</Application>
  <PresentationFormat>화면 슬라이드 쇼(4:3)</PresentationFormat>
  <Paragraphs>2129</Paragraphs>
  <Slides>64</Slides>
  <Notes>63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64</vt:i4>
      </vt:variant>
    </vt:vector>
  </HeadingPairs>
  <TitlesOfParts>
    <vt:vector size="80" baseType="lpstr">
      <vt:lpstr>Monotype Sorts</vt:lpstr>
      <vt:lpstr>굴림</vt:lpstr>
      <vt:lpstr>맑은</vt:lpstr>
      <vt:lpstr>맑은 고딕</vt:lpstr>
      <vt:lpstr>신명조</vt:lpstr>
      <vt:lpstr>Arial</vt:lpstr>
      <vt:lpstr>Calibri</vt:lpstr>
      <vt:lpstr>Calibri Light</vt:lpstr>
      <vt:lpstr>Cambria Math</vt:lpstr>
      <vt:lpstr>Symbol</vt:lpstr>
      <vt:lpstr>Times</vt:lpstr>
      <vt:lpstr>Times New Roman</vt:lpstr>
      <vt:lpstr>Office 테마</vt:lpstr>
      <vt:lpstr>비트맵 이미지</vt:lpstr>
      <vt:lpstr>Image</vt:lpstr>
      <vt:lpstr>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파일의 입출력 제어</dc:title>
  <dc:creator>KCH</dc:creator>
  <cp:lastModifiedBy>삼성영동IT</cp:lastModifiedBy>
  <cp:revision>680</cp:revision>
  <dcterms:created xsi:type="dcterms:W3CDTF">2019-07-17T02:58:02Z</dcterms:created>
  <dcterms:modified xsi:type="dcterms:W3CDTF">2019-08-04T03:22:02Z</dcterms:modified>
</cp:coreProperties>
</file>