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385" r:id="rId3"/>
    <p:sldId id="491" r:id="rId4"/>
    <p:sldId id="493" r:id="rId5"/>
    <p:sldId id="494" r:id="rId6"/>
    <p:sldId id="495" r:id="rId7"/>
    <p:sldId id="496" r:id="rId8"/>
    <p:sldId id="497" r:id="rId9"/>
    <p:sldId id="498" r:id="rId10"/>
    <p:sldId id="499" r:id="rId11"/>
    <p:sldId id="500" r:id="rId12"/>
    <p:sldId id="501" r:id="rId13"/>
    <p:sldId id="515" r:id="rId14"/>
    <p:sldId id="516" r:id="rId15"/>
    <p:sldId id="517" r:id="rId16"/>
    <p:sldId id="502" r:id="rId17"/>
    <p:sldId id="503" r:id="rId18"/>
    <p:sldId id="504" r:id="rId19"/>
    <p:sldId id="505" r:id="rId20"/>
    <p:sldId id="506" r:id="rId21"/>
    <p:sldId id="507" r:id="rId22"/>
    <p:sldId id="508" r:id="rId23"/>
    <p:sldId id="509" r:id="rId24"/>
    <p:sldId id="510" r:id="rId25"/>
    <p:sldId id="511" r:id="rId26"/>
    <p:sldId id="512" r:id="rId27"/>
    <p:sldId id="513" r:id="rId28"/>
    <p:sldId id="514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A0000"/>
    <a:srgbClr val="FFFF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00" autoAdjust="0"/>
  </p:normalViewPr>
  <p:slideViewPr>
    <p:cSldViewPr snapToGrid="0" showGuides="1">
      <p:cViewPr varScale="1">
        <p:scale>
          <a:sx n="112" d="100"/>
          <a:sy n="112" d="100"/>
        </p:scale>
        <p:origin x="1482" y="96"/>
      </p:cViewPr>
      <p:guideLst>
        <p:guide orient="horz" pos="50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69ECE8-C113-4EDB-BB46-BB92E1BA8A75}" type="doc">
      <dgm:prSet loTypeId="urn:microsoft.com/office/officeart/2005/8/layout/chevron1" loCatId="process" qsTypeId="urn:microsoft.com/office/officeart/2005/8/quickstyle/simple1" qsCatId="simple" csTypeId="urn:microsoft.com/office/officeart/2005/8/colors/colorful3" csCatId="colorful" phldr="1"/>
      <dgm:spPr/>
    </dgm:pt>
    <dgm:pt modelId="{56BCE825-D97F-4B94-B4E7-263452C016FB}">
      <dgm:prSet phldrT="[텍스트]"/>
      <dgm:spPr/>
      <dgm:t>
        <a:bodyPr/>
        <a:lstStyle/>
        <a:p>
          <a:pPr latinLnBrk="1"/>
          <a:r>
            <a:rPr lang="ko-KR" altLang="en-US" b="1" dirty="0" smtClean="0"/>
            <a:t>데이터 중복으로 인한 데이터 일관성</a:t>
          </a:r>
          <a:r>
            <a:rPr lang="en-US" altLang="ko-KR" b="1" dirty="0" smtClean="0"/>
            <a:t>(data</a:t>
          </a:r>
          <a:r>
            <a:rPr lang="ko-KR" altLang="en-US" b="1" dirty="0" smtClean="0"/>
            <a:t> </a:t>
          </a:r>
          <a:r>
            <a:rPr lang="en-US" altLang="ko-KR" b="1" dirty="0" smtClean="0"/>
            <a:t>consistency) </a:t>
          </a:r>
          <a:r>
            <a:rPr lang="ko-KR" altLang="en-US" b="1" dirty="0" smtClean="0"/>
            <a:t>유지가 어려움</a:t>
          </a:r>
          <a:endParaRPr lang="ko-KR" altLang="en-US" b="1" dirty="0"/>
        </a:p>
      </dgm:t>
    </dgm:pt>
    <dgm:pt modelId="{4E042899-2E5C-4325-BFB0-04DF9B388FF2}" type="parTrans" cxnId="{1CEE4A1F-02EB-4AE9-BFF4-7BC6DA3FD1FA}">
      <dgm:prSet/>
      <dgm:spPr/>
      <dgm:t>
        <a:bodyPr/>
        <a:lstStyle/>
        <a:p>
          <a:pPr latinLnBrk="1"/>
          <a:endParaRPr lang="ko-KR" altLang="en-US" b="1"/>
        </a:p>
      </dgm:t>
    </dgm:pt>
    <dgm:pt modelId="{B293A428-CE09-455C-948F-FE3432B3EDD2}" type="sibTrans" cxnId="{1CEE4A1F-02EB-4AE9-BFF4-7BC6DA3FD1FA}">
      <dgm:prSet/>
      <dgm:spPr/>
      <dgm:t>
        <a:bodyPr/>
        <a:lstStyle/>
        <a:p>
          <a:pPr latinLnBrk="1"/>
          <a:endParaRPr lang="ko-KR" altLang="en-US" b="1"/>
        </a:p>
      </dgm:t>
    </dgm:pt>
    <dgm:pt modelId="{0B537E84-5012-451C-B0F4-941C32CF4D61}">
      <dgm:prSet phldrT="[텍스트]"/>
      <dgm:spPr/>
      <dgm:t>
        <a:bodyPr/>
        <a:lstStyle/>
        <a:p>
          <a:pPr latinLnBrk="1"/>
          <a:r>
            <a:rPr lang="ko-KR" altLang="en-US" b="1" dirty="0" smtClean="0"/>
            <a:t>데이터 모순성</a:t>
          </a:r>
          <a:r>
            <a:rPr lang="en-US" altLang="ko-KR" b="1" dirty="0" smtClean="0"/>
            <a:t>(data inconsistency) </a:t>
          </a:r>
          <a:r>
            <a:rPr lang="ko-KR" altLang="en-US" b="1" dirty="0" smtClean="0"/>
            <a:t>발생</a:t>
          </a:r>
          <a:r>
            <a:rPr lang="en-US" altLang="ko-KR" b="1" dirty="0" smtClean="0"/>
            <a:t>(</a:t>
          </a:r>
          <a:r>
            <a:rPr lang="ko-KR" altLang="en-US" b="1" dirty="0" smtClean="0"/>
            <a:t>데이터 유효성 의문</a:t>
          </a:r>
          <a:r>
            <a:rPr lang="en-US" altLang="ko-KR" b="1" dirty="0" smtClean="0"/>
            <a:t>)</a:t>
          </a:r>
          <a:endParaRPr lang="ko-KR" altLang="en-US" b="1" dirty="0"/>
        </a:p>
      </dgm:t>
    </dgm:pt>
    <dgm:pt modelId="{31503BA6-62A7-434B-AC8B-C409D89BCC8B}" type="parTrans" cxnId="{0B5832C1-9F19-4206-9540-8CDE7A91E07F}">
      <dgm:prSet/>
      <dgm:spPr/>
      <dgm:t>
        <a:bodyPr/>
        <a:lstStyle/>
        <a:p>
          <a:pPr latinLnBrk="1"/>
          <a:endParaRPr lang="ko-KR" altLang="en-US" b="1"/>
        </a:p>
      </dgm:t>
    </dgm:pt>
    <dgm:pt modelId="{9F37E509-618C-450E-BCE2-ACB2476678A1}" type="sibTrans" cxnId="{0B5832C1-9F19-4206-9540-8CDE7A91E07F}">
      <dgm:prSet/>
      <dgm:spPr/>
      <dgm:t>
        <a:bodyPr/>
        <a:lstStyle/>
        <a:p>
          <a:pPr latinLnBrk="1"/>
          <a:endParaRPr lang="ko-KR" altLang="en-US" b="1"/>
        </a:p>
      </dgm:t>
    </dgm:pt>
    <dgm:pt modelId="{7374BB00-627E-4588-B2F8-11F72827EB10}">
      <dgm:prSet phldrT="[텍스트]"/>
      <dgm:spPr/>
      <dgm:t>
        <a:bodyPr/>
        <a:lstStyle/>
        <a:p>
          <a:pPr latinLnBrk="1"/>
          <a:r>
            <a:rPr lang="ko-KR" altLang="en-US" b="1" dirty="0" smtClean="0"/>
            <a:t>데이터 무결성</a:t>
          </a:r>
          <a:r>
            <a:rPr lang="en-US" altLang="ko-KR" b="1" dirty="0" smtClean="0"/>
            <a:t>(data</a:t>
          </a:r>
          <a:r>
            <a:rPr lang="ko-KR" altLang="en-US" b="1" dirty="0" smtClean="0"/>
            <a:t> </a:t>
          </a:r>
          <a:r>
            <a:rPr lang="en-US" altLang="ko-KR" b="1" dirty="0" smtClean="0"/>
            <a:t>integrity) </a:t>
          </a:r>
          <a:r>
            <a:rPr lang="ko-KR" altLang="en-US" b="1" dirty="0" smtClean="0"/>
            <a:t>손상</a:t>
          </a:r>
          <a:r>
            <a:rPr lang="en-US" altLang="ko-KR" b="1" dirty="0" smtClean="0"/>
            <a:t> </a:t>
          </a:r>
          <a:r>
            <a:rPr lang="ko-KR" altLang="en-US" b="1" dirty="0" smtClean="0"/>
            <a:t>가능</a:t>
          </a:r>
          <a:endParaRPr lang="ko-KR" altLang="en-US" b="1" dirty="0"/>
        </a:p>
      </dgm:t>
    </dgm:pt>
    <dgm:pt modelId="{7B0B06DD-5865-462B-BF49-AD04723D32BE}" type="parTrans" cxnId="{3918FC0A-99BD-46FB-87C9-A841C431D69D}">
      <dgm:prSet/>
      <dgm:spPr/>
      <dgm:t>
        <a:bodyPr/>
        <a:lstStyle/>
        <a:p>
          <a:pPr latinLnBrk="1"/>
          <a:endParaRPr lang="ko-KR" altLang="en-US" b="1"/>
        </a:p>
      </dgm:t>
    </dgm:pt>
    <dgm:pt modelId="{FCB5A9BC-8A6D-4FF4-A872-0E08EF684C44}" type="sibTrans" cxnId="{3918FC0A-99BD-46FB-87C9-A841C431D69D}">
      <dgm:prSet/>
      <dgm:spPr/>
      <dgm:t>
        <a:bodyPr/>
        <a:lstStyle/>
        <a:p>
          <a:pPr latinLnBrk="1"/>
          <a:endParaRPr lang="ko-KR" altLang="en-US" b="1"/>
        </a:p>
      </dgm:t>
    </dgm:pt>
    <dgm:pt modelId="{8FC1DD40-8D67-4D61-B0BF-3E00EADA3403}" type="pres">
      <dgm:prSet presAssocID="{0969ECE8-C113-4EDB-BB46-BB92E1BA8A75}" presName="Name0" presStyleCnt="0">
        <dgm:presLayoutVars>
          <dgm:dir/>
          <dgm:animLvl val="lvl"/>
          <dgm:resizeHandles val="exact"/>
        </dgm:presLayoutVars>
      </dgm:prSet>
      <dgm:spPr/>
    </dgm:pt>
    <dgm:pt modelId="{08CAFBB8-C4E8-4397-91B1-524784A5653B}" type="pres">
      <dgm:prSet presAssocID="{56BCE825-D97F-4B94-B4E7-263452C016FB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9FE009-5C9B-4246-AD8F-36C992FECB53}" type="pres">
      <dgm:prSet presAssocID="{B293A428-CE09-455C-948F-FE3432B3EDD2}" presName="parTxOnlySpace" presStyleCnt="0"/>
      <dgm:spPr/>
    </dgm:pt>
    <dgm:pt modelId="{B67545B1-085C-4E9F-837A-1041D6E29E18}" type="pres">
      <dgm:prSet presAssocID="{0B537E84-5012-451C-B0F4-941C32CF4D6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BC27EBE-5179-4D51-B162-363BF53EA1F4}" type="pres">
      <dgm:prSet presAssocID="{9F37E509-618C-450E-BCE2-ACB2476678A1}" presName="parTxOnlySpace" presStyleCnt="0"/>
      <dgm:spPr/>
    </dgm:pt>
    <dgm:pt modelId="{010522DB-8048-40B5-BB2D-22020E2F62AA}" type="pres">
      <dgm:prSet presAssocID="{7374BB00-627E-4588-B2F8-11F72827EB10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C3A1282-7240-4374-8EE1-563A79F87A42}" type="presOf" srcId="{0969ECE8-C113-4EDB-BB46-BB92E1BA8A75}" destId="{8FC1DD40-8D67-4D61-B0BF-3E00EADA3403}" srcOrd="0" destOrd="0" presId="urn:microsoft.com/office/officeart/2005/8/layout/chevron1"/>
    <dgm:cxn modelId="{9A00A235-2CF7-4584-947A-D25E03D060B4}" type="presOf" srcId="{56BCE825-D97F-4B94-B4E7-263452C016FB}" destId="{08CAFBB8-C4E8-4397-91B1-524784A5653B}" srcOrd="0" destOrd="0" presId="urn:microsoft.com/office/officeart/2005/8/layout/chevron1"/>
    <dgm:cxn modelId="{1B6B0F03-B5D6-42B4-86F1-C44D1384CBEC}" type="presOf" srcId="{0B537E84-5012-451C-B0F4-941C32CF4D61}" destId="{B67545B1-085C-4E9F-837A-1041D6E29E18}" srcOrd="0" destOrd="0" presId="urn:microsoft.com/office/officeart/2005/8/layout/chevron1"/>
    <dgm:cxn modelId="{0B5832C1-9F19-4206-9540-8CDE7A91E07F}" srcId="{0969ECE8-C113-4EDB-BB46-BB92E1BA8A75}" destId="{0B537E84-5012-451C-B0F4-941C32CF4D61}" srcOrd="1" destOrd="0" parTransId="{31503BA6-62A7-434B-AC8B-C409D89BCC8B}" sibTransId="{9F37E509-618C-450E-BCE2-ACB2476678A1}"/>
    <dgm:cxn modelId="{233982FC-FBC5-4203-8286-32186959ED29}" type="presOf" srcId="{7374BB00-627E-4588-B2F8-11F72827EB10}" destId="{010522DB-8048-40B5-BB2D-22020E2F62AA}" srcOrd="0" destOrd="0" presId="urn:microsoft.com/office/officeart/2005/8/layout/chevron1"/>
    <dgm:cxn modelId="{1CEE4A1F-02EB-4AE9-BFF4-7BC6DA3FD1FA}" srcId="{0969ECE8-C113-4EDB-BB46-BB92E1BA8A75}" destId="{56BCE825-D97F-4B94-B4E7-263452C016FB}" srcOrd="0" destOrd="0" parTransId="{4E042899-2E5C-4325-BFB0-04DF9B388FF2}" sibTransId="{B293A428-CE09-455C-948F-FE3432B3EDD2}"/>
    <dgm:cxn modelId="{3918FC0A-99BD-46FB-87C9-A841C431D69D}" srcId="{0969ECE8-C113-4EDB-BB46-BB92E1BA8A75}" destId="{7374BB00-627E-4588-B2F8-11F72827EB10}" srcOrd="2" destOrd="0" parTransId="{7B0B06DD-5865-462B-BF49-AD04723D32BE}" sibTransId="{FCB5A9BC-8A6D-4FF4-A872-0E08EF684C44}"/>
    <dgm:cxn modelId="{CCB0FECB-B3B3-4F8C-9D20-8C788308CB26}" type="presParOf" srcId="{8FC1DD40-8D67-4D61-B0BF-3E00EADA3403}" destId="{08CAFBB8-C4E8-4397-91B1-524784A5653B}" srcOrd="0" destOrd="0" presId="urn:microsoft.com/office/officeart/2005/8/layout/chevron1"/>
    <dgm:cxn modelId="{422AF1C9-35FA-433A-83BC-2949CC0771DC}" type="presParOf" srcId="{8FC1DD40-8D67-4D61-B0BF-3E00EADA3403}" destId="{869FE009-5C9B-4246-AD8F-36C992FECB53}" srcOrd="1" destOrd="0" presId="urn:microsoft.com/office/officeart/2005/8/layout/chevron1"/>
    <dgm:cxn modelId="{5EDEABF0-B754-4BEF-992F-66A5C9512621}" type="presParOf" srcId="{8FC1DD40-8D67-4D61-B0BF-3E00EADA3403}" destId="{B67545B1-085C-4E9F-837A-1041D6E29E18}" srcOrd="2" destOrd="0" presId="urn:microsoft.com/office/officeart/2005/8/layout/chevron1"/>
    <dgm:cxn modelId="{28F52137-2C33-4596-9B8D-ADA60A078898}" type="presParOf" srcId="{8FC1DD40-8D67-4D61-B0BF-3E00EADA3403}" destId="{BBC27EBE-5179-4D51-B162-363BF53EA1F4}" srcOrd="3" destOrd="0" presId="urn:microsoft.com/office/officeart/2005/8/layout/chevron1"/>
    <dgm:cxn modelId="{448DA571-61BB-4F85-A0F0-155DBB4AB6BA}" type="presParOf" srcId="{8FC1DD40-8D67-4D61-B0BF-3E00EADA3403}" destId="{010522DB-8048-40B5-BB2D-22020E2F62A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106E1E-E905-4C36-8759-5A19BEA9CF23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3E647868-D55C-45EE-9892-AB9AED62A7E8}">
      <dgm:prSet phldrT="[텍스트]"/>
      <dgm:spPr/>
      <dgm:t>
        <a:bodyPr/>
        <a:lstStyle/>
        <a:p>
          <a:pPr latinLnBrk="1"/>
          <a:r>
            <a:rPr lang="ko-KR" altLang="en-US" dirty="0" smtClean="0"/>
            <a:t>역 파일</a:t>
          </a:r>
          <a:r>
            <a:rPr lang="en-US" altLang="ko-KR" dirty="0" smtClean="0"/>
            <a:t>(Inverted File)</a:t>
          </a:r>
          <a:endParaRPr lang="ko-KR" altLang="en-US" dirty="0"/>
        </a:p>
      </dgm:t>
    </dgm:pt>
    <dgm:pt modelId="{CB3D8232-9DF2-432E-9036-1D079873E6BA}" type="parTrans" cxnId="{BC64B924-ABA7-4AAB-8A2D-C4D1E92E8973}">
      <dgm:prSet/>
      <dgm:spPr/>
      <dgm:t>
        <a:bodyPr/>
        <a:lstStyle/>
        <a:p>
          <a:pPr latinLnBrk="1"/>
          <a:endParaRPr lang="ko-KR" altLang="en-US"/>
        </a:p>
      </dgm:t>
    </dgm:pt>
    <dgm:pt modelId="{7172401D-4222-44C1-9D90-749417A272AC}" type="sibTrans" cxnId="{BC64B924-ABA7-4AAB-8A2D-C4D1E92E8973}">
      <dgm:prSet/>
      <dgm:spPr/>
      <dgm:t>
        <a:bodyPr/>
        <a:lstStyle/>
        <a:p>
          <a:pPr latinLnBrk="1"/>
          <a:endParaRPr lang="ko-KR" altLang="en-US"/>
        </a:p>
      </dgm:t>
    </dgm:pt>
    <dgm:pt modelId="{CE063F26-679A-4F4A-AA66-822496CDA8FD}">
      <dgm:prSet phldrT="[텍스트]"/>
      <dgm:spPr/>
      <dgm:t>
        <a:bodyPr/>
        <a:lstStyle/>
        <a:p>
          <a:pPr latinLnBrk="1"/>
          <a:r>
            <a:rPr lang="ko-KR" altLang="en-US" dirty="0" smtClean="0"/>
            <a:t>인덱스를 이용하는 방법</a:t>
          </a:r>
          <a:endParaRPr lang="ko-KR" altLang="en-US" dirty="0"/>
        </a:p>
      </dgm:t>
    </dgm:pt>
    <dgm:pt modelId="{CF833C3F-3C54-4745-B103-17CA2097F8D7}" type="parTrans" cxnId="{6D1CA9A8-DDCF-48FF-A278-30D3BACB9897}">
      <dgm:prSet/>
      <dgm:spPr/>
      <dgm:t>
        <a:bodyPr/>
        <a:lstStyle/>
        <a:p>
          <a:pPr latinLnBrk="1"/>
          <a:endParaRPr lang="ko-KR" altLang="en-US"/>
        </a:p>
      </dgm:t>
    </dgm:pt>
    <dgm:pt modelId="{6CE681D6-35AB-4BCB-B3F4-38F4BD7E8C0D}" type="sibTrans" cxnId="{6D1CA9A8-DDCF-48FF-A278-30D3BACB9897}">
      <dgm:prSet/>
      <dgm:spPr/>
      <dgm:t>
        <a:bodyPr/>
        <a:lstStyle/>
        <a:p>
          <a:pPr latinLnBrk="1"/>
          <a:endParaRPr lang="ko-KR" altLang="en-US"/>
        </a:p>
      </dgm:t>
    </dgm:pt>
    <dgm:pt modelId="{FFC6737E-BC5D-4650-9B59-16C5153808AC}">
      <dgm:prSet phldrT="[텍스트]"/>
      <dgm:spPr/>
      <dgm:t>
        <a:bodyPr/>
        <a:lstStyle/>
        <a:p>
          <a:pPr latinLnBrk="1"/>
          <a:r>
            <a:rPr lang="ko-KR" altLang="en-US" dirty="0" smtClean="0"/>
            <a:t>테이블</a:t>
          </a:r>
          <a:r>
            <a:rPr lang="en-US" altLang="ko-KR" dirty="0" smtClean="0"/>
            <a:t>, </a:t>
          </a:r>
          <a:r>
            <a:rPr lang="ko-KR" altLang="en-US" dirty="0" smtClean="0"/>
            <a:t>이원 탐색 트리</a:t>
          </a:r>
          <a:r>
            <a:rPr lang="en-US" altLang="ko-KR" dirty="0" smtClean="0"/>
            <a:t>, B-</a:t>
          </a:r>
          <a:r>
            <a:rPr lang="ko-KR" altLang="en-US" dirty="0" smtClean="0"/>
            <a:t>트리</a:t>
          </a:r>
          <a:r>
            <a:rPr lang="en-US" altLang="ko-KR" dirty="0" smtClean="0"/>
            <a:t>, B</a:t>
          </a:r>
          <a:r>
            <a:rPr lang="en-US" altLang="ko-KR" baseline="30000" dirty="0" smtClean="0"/>
            <a:t>+</a:t>
          </a:r>
          <a:r>
            <a:rPr lang="en-US" altLang="ko-KR" dirty="0" smtClean="0"/>
            <a:t>-</a:t>
          </a:r>
          <a:r>
            <a:rPr lang="ko-KR" altLang="en-US" dirty="0" smtClean="0"/>
            <a:t>트리 등을 이용</a:t>
          </a:r>
          <a:endParaRPr lang="ko-KR" altLang="en-US" dirty="0"/>
        </a:p>
      </dgm:t>
    </dgm:pt>
    <dgm:pt modelId="{5B968DCA-1890-4D16-A5D9-B58CD671EB08}" type="parTrans" cxnId="{800743A7-9C16-41ED-97BC-C6E8FFAAFA07}">
      <dgm:prSet/>
      <dgm:spPr/>
      <dgm:t>
        <a:bodyPr/>
        <a:lstStyle/>
        <a:p>
          <a:pPr latinLnBrk="1"/>
          <a:endParaRPr lang="ko-KR" altLang="en-US"/>
        </a:p>
      </dgm:t>
    </dgm:pt>
    <dgm:pt modelId="{274D1423-AA5D-49CC-B094-B3D306E8B002}" type="sibTrans" cxnId="{800743A7-9C16-41ED-97BC-C6E8FFAAFA07}">
      <dgm:prSet/>
      <dgm:spPr/>
      <dgm:t>
        <a:bodyPr/>
        <a:lstStyle/>
        <a:p>
          <a:pPr latinLnBrk="1"/>
          <a:endParaRPr lang="ko-KR" altLang="en-US"/>
        </a:p>
      </dgm:t>
    </dgm:pt>
    <dgm:pt modelId="{DB1CE890-C15F-43EA-AA2D-272E320E636C}">
      <dgm:prSet phldrT="[텍스트]"/>
      <dgm:spPr/>
      <dgm:t>
        <a:bodyPr/>
        <a:lstStyle/>
        <a:p>
          <a:pPr latinLnBrk="1"/>
          <a:r>
            <a:rPr lang="ko-KR" altLang="en-US" dirty="0" smtClean="0"/>
            <a:t>다중</a:t>
          </a:r>
          <a:r>
            <a:rPr lang="en-US" altLang="ko-KR" dirty="0" smtClean="0"/>
            <a:t> </a:t>
          </a:r>
          <a:r>
            <a:rPr lang="ko-KR" altLang="en-US" dirty="0" smtClean="0"/>
            <a:t>리스트 파일</a:t>
          </a:r>
          <a:r>
            <a:rPr lang="en-US" altLang="ko-KR" dirty="0" smtClean="0"/>
            <a:t>(</a:t>
          </a:r>
          <a:r>
            <a:rPr lang="en-US" altLang="ko-KR" dirty="0" err="1" smtClean="0"/>
            <a:t>Multilist</a:t>
          </a:r>
          <a:r>
            <a:rPr lang="en-US" altLang="ko-KR" dirty="0" smtClean="0"/>
            <a:t> File)</a:t>
          </a:r>
          <a:endParaRPr lang="ko-KR" altLang="en-US" dirty="0"/>
        </a:p>
      </dgm:t>
    </dgm:pt>
    <dgm:pt modelId="{1C5253DE-02EE-4BDE-93A8-A70EC6C120B3}" type="parTrans" cxnId="{AB51B5E7-D91B-4F5B-98C6-F239FCA67DFB}">
      <dgm:prSet/>
      <dgm:spPr/>
      <dgm:t>
        <a:bodyPr/>
        <a:lstStyle/>
        <a:p>
          <a:pPr latinLnBrk="1"/>
          <a:endParaRPr lang="ko-KR" altLang="en-US"/>
        </a:p>
      </dgm:t>
    </dgm:pt>
    <dgm:pt modelId="{38E47966-8389-4FD3-820A-8252F2D57A8C}" type="sibTrans" cxnId="{AB51B5E7-D91B-4F5B-98C6-F239FCA67DFB}">
      <dgm:prSet/>
      <dgm:spPr/>
      <dgm:t>
        <a:bodyPr/>
        <a:lstStyle/>
        <a:p>
          <a:pPr latinLnBrk="1"/>
          <a:endParaRPr lang="ko-KR" altLang="en-US"/>
        </a:p>
      </dgm:t>
    </dgm:pt>
    <dgm:pt modelId="{AD742AA3-043E-4479-A0F9-9337C0271EFF}">
      <dgm:prSet phldrT="[텍스트]"/>
      <dgm:spPr/>
      <dgm:t>
        <a:bodyPr/>
        <a:lstStyle/>
        <a:p>
          <a:pPr latinLnBrk="1"/>
          <a:r>
            <a:rPr lang="ko-KR" altLang="en-US" dirty="0" smtClean="0"/>
            <a:t>인덱스와 레코드 사이의 리스트를 만들어 접근 경로를 구축하는 방법</a:t>
          </a:r>
          <a:endParaRPr lang="ko-KR" altLang="en-US" dirty="0"/>
        </a:p>
      </dgm:t>
    </dgm:pt>
    <dgm:pt modelId="{1C665C1B-6481-4651-A7C6-22AB9A6EE61A}" type="parTrans" cxnId="{8DFD8D02-C2FD-41E7-B5EC-0FE7F46157A5}">
      <dgm:prSet/>
      <dgm:spPr/>
      <dgm:t>
        <a:bodyPr/>
        <a:lstStyle/>
        <a:p>
          <a:pPr latinLnBrk="1"/>
          <a:endParaRPr lang="ko-KR" altLang="en-US"/>
        </a:p>
      </dgm:t>
    </dgm:pt>
    <dgm:pt modelId="{F93F7A9A-8E9E-40AC-BD70-CACD6923E442}" type="sibTrans" cxnId="{8DFD8D02-C2FD-41E7-B5EC-0FE7F46157A5}">
      <dgm:prSet/>
      <dgm:spPr/>
      <dgm:t>
        <a:bodyPr/>
        <a:lstStyle/>
        <a:p>
          <a:pPr latinLnBrk="1"/>
          <a:endParaRPr lang="ko-KR" altLang="en-US"/>
        </a:p>
      </dgm:t>
    </dgm:pt>
    <dgm:pt modelId="{64A31244-EE6A-4832-A773-DDA9E4A896A9}">
      <dgm:prSet phldrT="[텍스트]"/>
      <dgm:spPr/>
      <dgm:t>
        <a:bodyPr/>
        <a:lstStyle/>
        <a:p>
          <a:pPr latinLnBrk="1"/>
          <a:r>
            <a:rPr lang="ko-KR" altLang="en-US" dirty="0" smtClean="0"/>
            <a:t>연결 리스트 이용</a:t>
          </a:r>
          <a:endParaRPr lang="ko-KR" altLang="en-US" dirty="0"/>
        </a:p>
      </dgm:t>
    </dgm:pt>
    <dgm:pt modelId="{F7275B7F-5CE6-4266-B084-C9F2007312B7}" type="parTrans" cxnId="{BF457388-47BD-4FB1-BE50-6E8FE83E0B51}">
      <dgm:prSet/>
      <dgm:spPr/>
      <dgm:t>
        <a:bodyPr/>
        <a:lstStyle/>
        <a:p>
          <a:pPr latinLnBrk="1"/>
          <a:endParaRPr lang="ko-KR" altLang="en-US"/>
        </a:p>
      </dgm:t>
    </dgm:pt>
    <dgm:pt modelId="{C155886C-F68E-4A77-8244-3C427BE105DE}" type="sibTrans" cxnId="{BF457388-47BD-4FB1-BE50-6E8FE83E0B51}">
      <dgm:prSet/>
      <dgm:spPr/>
      <dgm:t>
        <a:bodyPr/>
        <a:lstStyle/>
        <a:p>
          <a:pPr latinLnBrk="1"/>
          <a:endParaRPr lang="ko-KR" altLang="en-US"/>
        </a:p>
      </dgm:t>
    </dgm:pt>
    <dgm:pt modelId="{4E2A786D-FE59-4273-A802-FF01C1D4130E}" type="pres">
      <dgm:prSet presAssocID="{D0106E1E-E905-4C36-8759-5A19BEA9CF2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C2AF6EB-06E1-4D61-8344-6819A3F33975}" type="pres">
      <dgm:prSet presAssocID="{3E647868-D55C-45EE-9892-AB9AED62A7E8}" presName="composite" presStyleCnt="0"/>
      <dgm:spPr/>
    </dgm:pt>
    <dgm:pt modelId="{E493FB00-8649-450B-BB39-553A1C7BA638}" type="pres">
      <dgm:prSet presAssocID="{3E647868-D55C-45EE-9892-AB9AED62A7E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53FB5C-1A58-423A-9C38-92D15D842B84}" type="pres">
      <dgm:prSet presAssocID="{3E647868-D55C-45EE-9892-AB9AED62A7E8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7FDC67-E170-48E3-9892-35B8BA9A959C}" type="pres">
      <dgm:prSet presAssocID="{7172401D-4222-44C1-9D90-749417A272AC}" presName="space" presStyleCnt="0"/>
      <dgm:spPr/>
    </dgm:pt>
    <dgm:pt modelId="{29D027AC-541C-41B3-B92C-8D35F75027F3}" type="pres">
      <dgm:prSet presAssocID="{DB1CE890-C15F-43EA-AA2D-272E320E636C}" presName="composite" presStyleCnt="0"/>
      <dgm:spPr/>
    </dgm:pt>
    <dgm:pt modelId="{7884FCFF-9AE9-4450-9545-D4003B4BD914}" type="pres">
      <dgm:prSet presAssocID="{DB1CE890-C15F-43EA-AA2D-272E320E636C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5DE9B1C-BBD4-434A-AD40-2EB2C8625E5B}" type="pres">
      <dgm:prSet presAssocID="{DB1CE890-C15F-43EA-AA2D-272E320E636C}" presName="desTx" presStyleLbl="alignAccFollowNode1" presStyleIdx="1" presStyleCnt="2" custLinFactNeighborY="-3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A16CE985-741D-4C16-A70F-291C1235F6F3}" type="presOf" srcId="{3E647868-D55C-45EE-9892-AB9AED62A7E8}" destId="{E493FB00-8649-450B-BB39-553A1C7BA638}" srcOrd="0" destOrd="0" presId="urn:microsoft.com/office/officeart/2005/8/layout/hList1"/>
    <dgm:cxn modelId="{6D1CA9A8-DDCF-48FF-A278-30D3BACB9897}" srcId="{3E647868-D55C-45EE-9892-AB9AED62A7E8}" destId="{CE063F26-679A-4F4A-AA66-822496CDA8FD}" srcOrd="0" destOrd="0" parTransId="{CF833C3F-3C54-4745-B103-17CA2097F8D7}" sibTransId="{6CE681D6-35AB-4BCB-B3F4-38F4BD7E8C0D}"/>
    <dgm:cxn modelId="{BC64B924-ABA7-4AAB-8A2D-C4D1E92E8973}" srcId="{D0106E1E-E905-4C36-8759-5A19BEA9CF23}" destId="{3E647868-D55C-45EE-9892-AB9AED62A7E8}" srcOrd="0" destOrd="0" parTransId="{CB3D8232-9DF2-432E-9036-1D079873E6BA}" sibTransId="{7172401D-4222-44C1-9D90-749417A272AC}"/>
    <dgm:cxn modelId="{DD5967B4-1D86-4E4E-B7FC-7DDB59CBD508}" type="presOf" srcId="{FFC6737E-BC5D-4650-9B59-16C5153808AC}" destId="{7A53FB5C-1A58-423A-9C38-92D15D842B84}" srcOrd="0" destOrd="1" presId="urn:microsoft.com/office/officeart/2005/8/layout/hList1"/>
    <dgm:cxn modelId="{800743A7-9C16-41ED-97BC-C6E8FFAAFA07}" srcId="{3E647868-D55C-45EE-9892-AB9AED62A7E8}" destId="{FFC6737E-BC5D-4650-9B59-16C5153808AC}" srcOrd="1" destOrd="0" parTransId="{5B968DCA-1890-4D16-A5D9-B58CD671EB08}" sibTransId="{274D1423-AA5D-49CC-B094-B3D306E8B002}"/>
    <dgm:cxn modelId="{83C89DF6-9C8F-40E5-BD32-A4EFB1B656C9}" type="presOf" srcId="{CE063F26-679A-4F4A-AA66-822496CDA8FD}" destId="{7A53FB5C-1A58-423A-9C38-92D15D842B84}" srcOrd="0" destOrd="0" presId="urn:microsoft.com/office/officeart/2005/8/layout/hList1"/>
    <dgm:cxn modelId="{919499D6-B152-44F6-B910-46EFFA5B64E1}" type="presOf" srcId="{DB1CE890-C15F-43EA-AA2D-272E320E636C}" destId="{7884FCFF-9AE9-4450-9545-D4003B4BD914}" srcOrd="0" destOrd="0" presId="urn:microsoft.com/office/officeart/2005/8/layout/hList1"/>
    <dgm:cxn modelId="{AB51B5E7-D91B-4F5B-98C6-F239FCA67DFB}" srcId="{D0106E1E-E905-4C36-8759-5A19BEA9CF23}" destId="{DB1CE890-C15F-43EA-AA2D-272E320E636C}" srcOrd="1" destOrd="0" parTransId="{1C5253DE-02EE-4BDE-93A8-A70EC6C120B3}" sibTransId="{38E47966-8389-4FD3-820A-8252F2D57A8C}"/>
    <dgm:cxn modelId="{0E88F888-5746-464C-8B67-5A4952521698}" type="presOf" srcId="{D0106E1E-E905-4C36-8759-5A19BEA9CF23}" destId="{4E2A786D-FE59-4273-A802-FF01C1D4130E}" srcOrd="0" destOrd="0" presId="urn:microsoft.com/office/officeart/2005/8/layout/hList1"/>
    <dgm:cxn modelId="{BF457388-47BD-4FB1-BE50-6E8FE83E0B51}" srcId="{DB1CE890-C15F-43EA-AA2D-272E320E636C}" destId="{64A31244-EE6A-4832-A773-DDA9E4A896A9}" srcOrd="1" destOrd="0" parTransId="{F7275B7F-5CE6-4266-B084-C9F2007312B7}" sibTransId="{C155886C-F68E-4A77-8244-3C427BE105DE}"/>
    <dgm:cxn modelId="{89766932-A674-4D64-A937-E70CB7F18FDB}" type="presOf" srcId="{AD742AA3-043E-4479-A0F9-9337C0271EFF}" destId="{B5DE9B1C-BBD4-434A-AD40-2EB2C8625E5B}" srcOrd="0" destOrd="0" presId="urn:microsoft.com/office/officeart/2005/8/layout/hList1"/>
    <dgm:cxn modelId="{8DFD8D02-C2FD-41E7-B5EC-0FE7F46157A5}" srcId="{DB1CE890-C15F-43EA-AA2D-272E320E636C}" destId="{AD742AA3-043E-4479-A0F9-9337C0271EFF}" srcOrd="0" destOrd="0" parTransId="{1C665C1B-6481-4651-A7C6-22AB9A6EE61A}" sibTransId="{F93F7A9A-8E9E-40AC-BD70-CACD6923E442}"/>
    <dgm:cxn modelId="{A81BE3E2-138D-4780-9A1D-2EB750254939}" type="presOf" srcId="{64A31244-EE6A-4832-A773-DDA9E4A896A9}" destId="{B5DE9B1C-BBD4-434A-AD40-2EB2C8625E5B}" srcOrd="0" destOrd="1" presId="urn:microsoft.com/office/officeart/2005/8/layout/hList1"/>
    <dgm:cxn modelId="{AF699293-B14D-427B-9166-D340FDB52A83}" type="presParOf" srcId="{4E2A786D-FE59-4273-A802-FF01C1D4130E}" destId="{CC2AF6EB-06E1-4D61-8344-6819A3F33975}" srcOrd="0" destOrd="0" presId="urn:microsoft.com/office/officeart/2005/8/layout/hList1"/>
    <dgm:cxn modelId="{500D6279-6F52-4147-B910-FC520C190A65}" type="presParOf" srcId="{CC2AF6EB-06E1-4D61-8344-6819A3F33975}" destId="{E493FB00-8649-450B-BB39-553A1C7BA638}" srcOrd="0" destOrd="0" presId="urn:microsoft.com/office/officeart/2005/8/layout/hList1"/>
    <dgm:cxn modelId="{F39F2379-B0A8-4C90-88EA-A080F54EC084}" type="presParOf" srcId="{CC2AF6EB-06E1-4D61-8344-6819A3F33975}" destId="{7A53FB5C-1A58-423A-9C38-92D15D842B84}" srcOrd="1" destOrd="0" presId="urn:microsoft.com/office/officeart/2005/8/layout/hList1"/>
    <dgm:cxn modelId="{1314A6C9-6CBF-4E6C-ADC5-A2D1DDC12F71}" type="presParOf" srcId="{4E2A786D-FE59-4273-A802-FF01C1D4130E}" destId="{C17FDC67-E170-48E3-9892-35B8BA9A959C}" srcOrd="1" destOrd="0" presId="urn:microsoft.com/office/officeart/2005/8/layout/hList1"/>
    <dgm:cxn modelId="{9E9E035E-C11C-4737-B521-53561DC9642C}" type="presParOf" srcId="{4E2A786D-FE59-4273-A802-FF01C1D4130E}" destId="{29D027AC-541C-41B3-B92C-8D35F75027F3}" srcOrd="2" destOrd="0" presId="urn:microsoft.com/office/officeart/2005/8/layout/hList1"/>
    <dgm:cxn modelId="{AA246516-2CB7-49A7-B4BF-690B0385F56A}" type="presParOf" srcId="{29D027AC-541C-41B3-B92C-8D35F75027F3}" destId="{7884FCFF-9AE9-4450-9545-D4003B4BD914}" srcOrd="0" destOrd="0" presId="urn:microsoft.com/office/officeart/2005/8/layout/hList1"/>
    <dgm:cxn modelId="{75F5D054-AAED-42D9-867E-78F2B56DB365}" type="presParOf" srcId="{29D027AC-541C-41B3-B92C-8D35F75027F3}" destId="{B5DE9B1C-BBD4-434A-AD40-2EB2C8625E5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69ECE8-C113-4EDB-BB46-BB92E1BA8A75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56BCE825-D97F-4B94-B4E7-263452C016FB}">
      <dgm:prSet phldrT="[텍스트]"/>
      <dgm:spPr/>
      <dgm:t>
        <a:bodyPr/>
        <a:lstStyle/>
        <a:p>
          <a:pPr latinLnBrk="1"/>
          <a:r>
            <a:rPr lang="ko-KR" altLang="en-US" b="1" dirty="0" smtClean="0"/>
            <a:t>데이터 </a:t>
          </a:r>
          <a:r>
            <a:rPr lang="ko-KR" altLang="en-US" b="1" dirty="0" err="1" smtClean="0"/>
            <a:t>중복성</a:t>
          </a:r>
          <a:r>
            <a:rPr lang="en-US" altLang="ko-KR" b="1" dirty="0" smtClean="0"/>
            <a:t>(data redundancy)</a:t>
          </a:r>
          <a:r>
            <a:rPr lang="ko-KR" altLang="en-US" b="1" dirty="0" smtClean="0"/>
            <a:t>이</a:t>
          </a:r>
          <a:r>
            <a:rPr lang="en-US" altLang="ko-KR" b="1" dirty="0" smtClean="0"/>
            <a:t> </a:t>
          </a:r>
          <a:r>
            <a:rPr lang="ko-KR" altLang="en-US" b="1" dirty="0" smtClean="0"/>
            <a:t>발생하지 않음</a:t>
          </a:r>
          <a:endParaRPr lang="ko-KR" altLang="en-US" b="1" dirty="0"/>
        </a:p>
      </dgm:t>
    </dgm:pt>
    <dgm:pt modelId="{4E042899-2E5C-4325-BFB0-04DF9B388FF2}" type="parTrans" cxnId="{1CEE4A1F-02EB-4AE9-BFF4-7BC6DA3FD1FA}">
      <dgm:prSet/>
      <dgm:spPr/>
      <dgm:t>
        <a:bodyPr/>
        <a:lstStyle/>
        <a:p>
          <a:pPr latinLnBrk="1"/>
          <a:endParaRPr lang="ko-KR" altLang="en-US" b="1"/>
        </a:p>
      </dgm:t>
    </dgm:pt>
    <dgm:pt modelId="{B293A428-CE09-455C-948F-FE3432B3EDD2}" type="sibTrans" cxnId="{1CEE4A1F-02EB-4AE9-BFF4-7BC6DA3FD1FA}">
      <dgm:prSet/>
      <dgm:spPr/>
      <dgm:t>
        <a:bodyPr/>
        <a:lstStyle/>
        <a:p>
          <a:pPr latinLnBrk="1"/>
          <a:endParaRPr lang="ko-KR" altLang="en-US" b="1"/>
        </a:p>
      </dgm:t>
    </dgm:pt>
    <dgm:pt modelId="{0B537E84-5012-451C-B0F4-941C32CF4D61}">
      <dgm:prSet phldrT="[텍스트]"/>
      <dgm:spPr/>
      <dgm:t>
        <a:bodyPr/>
        <a:lstStyle/>
        <a:p>
          <a:pPr latinLnBrk="1"/>
          <a:r>
            <a:rPr lang="ko-KR" altLang="en-US" b="1" dirty="0" smtClean="0"/>
            <a:t>동기화 문제 발생하지 않음</a:t>
          </a:r>
          <a:endParaRPr lang="ko-KR" altLang="en-US" b="1" dirty="0"/>
        </a:p>
      </dgm:t>
    </dgm:pt>
    <dgm:pt modelId="{31503BA6-62A7-434B-AC8B-C409D89BCC8B}" type="parTrans" cxnId="{0B5832C1-9F19-4206-9540-8CDE7A91E07F}">
      <dgm:prSet/>
      <dgm:spPr/>
      <dgm:t>
        <a:bodyPr/>
        <a:lstStyle/>
        <a:p>
          <a:pPr latinLnBrk="1"/>
          <a:endParaRPr lang="ko-KR" altLang="en-US" b="1"/>
        </a:p>
      </dgm:t>
    </dgm:pt>
    <dgm:pt modelId="{9F37E509-618C-450E-BCE2-ACB2476678A1}" type="sibTrans" cxnId="{0B5832C1-9F19-4206-9540-8CDE7A91E07F}">
      <dgm:prSet/>
      <dgm:spPr/>
      <dgm:t>
        <a:bodyPr/>
        <a:lstStyle/>
        <a:p>
          <a:pPr latinLnBrk="1"/>
          <a:endParaRPr lang="ko-KR" altLang="en-US" b="1"/>
        </a:p>
      </dgm:t>
    </dgm:pt>
    <dgm:pt modelId="{7374BB00-627E-4588-B2F8-11F72827EB10}">
      <dgm:prSet phldrT="[텍스트]"/>
      <dgm:spPr/>
      <dgm:t>
        <a:bodyPr/>
        <a:lstStyle/>
        <a:p>
          <a:pPr latinLnBrk="1"/>
          <a:r>
            <a:rPr lang="ko-KR" altLang="en-US" b="1" dirty="0" smtClean="0"/>
            <a:t>데이터 레코드에 여러 접근 경로 제공</a:t>
          </a:r>
          <a:endParaRPr lang="ko-KR" altLang="en-US" b="1" dirty="0"/>
        </a:p>
      </dgm:t>
    </dgm:pt>
    <dgm:pt modelId="{7B0B06DD-5865-462B-BF49-AD04723D32BE}" type="parTrans" cxnId="{3918FC0A-99BD-46FB-87C9-A841C431D69D}">
      <dgm:prSet/>
      <dgm:spPr/>
      <dgm:t>
        <a:bodyPr/>
        <a:lstStyle/>
        <a:p>
          <a:pPr latinLnBrk="1"/>
          <a:endParaRPr lang="ko-KR" altLang="en-US" b="1"/>
        </a:p>
      </dgm:t>
    </dgm:pt>
    <dgm:pt modelId="{FCB5A9BC-8A6D-4FF4-A872-0E08EF684C44}" type="sibTrans" cxnId="{3918FC0A-99BD-46FB-87C9-A841C431D69D}">
      <dgm:prSet/>
      <dgm:spPr/>
      <dgm:t>
        <a:bodyPr/>
        <a:lstStyle/>
        <a:p>
          <a:pPr latinLnBrk="1"/>
          <a:endParaRPr lang="ko-KR" altLang="en-US" b="1"/>
        </a:p>
      </dgm:t>
    </dgm:pt>
    <dgm:pt modelId="{8FC1DD40-8D67-4D61-B0BF-3E00EADA3403}" type="pres">
      <dgm:prSet presAssocID="{0969ECE8-C113-4EDB-BB46-BB92E1BA8A75}" presName="Name0" presStyleCnt="0">
        <dgm:presLayoutVars>
          <dgm:dir/>
          <dgm:animLvl val="lvl"/>
          <dgm:resizeHandles val="exact"/>
        </dgm:presLayoutVars>
      </dgm:prSet>
      <dgm:spPr/>
    </dgm:pt>
    <dgm:pt modelId="{08CAFBB8-C4E8-4397-91B1-524784A5653B}" type="pres">
      <dgm:prSet presAssocID="{56BCE825-D97F-4B94-B4E7-263452C016FB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9FE009-5C9B-4246-AD8F-36C992FECB53}" type="pres">
      <dgm:prSet presAssocID="{B293A428-CE09-455C-948F-FE3432B3EDD2}" presName="parTxOnlySpace" presStyleCnt="0"/>
      <dgm:spPr/>
    </dgm:pt>
    <dgm:pt modelId="{B67545B1-085C-4E9F-837A-1041D6E29E18}" type="pres">
      <dgm:prSet presAssocID="{0B537E84-5012-451C-B0F4-941C32CF4D6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BC27EBE-5179-4D51-B162-363BF53EA1F4}" type="pres">
      <dgm:prSet presAssocID="{9F37E509-618C-450E-BCE2-ACB2476678A1}" presName="parTxOnlySpace" presStyleCnt="0"/>
      <dgm:spPr/>
    </dgm:pt>
    <dgm:pt modelId="{010522DB-8048-40B5-BB2D-22020E2F62AA}" type="pres">
      <dgm:prSet presAssocID="{7374BB00-627E-4588-B2F8-11F72827EB10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C3A1282-7240-4374-8EE1-563A79F87A42}" type="presOf" srcId="{0969ECE8-C113-4EDB-BB46-BB92E1BA8A75}" destId="{8FC1DD40-8D67-4D61-B0BF-3E00EADA3403}" srcOrd="0" destOrd="0" presId="urn:microsoft.com/office/officeart/2005/8/layout/chevron1"/>
    <dgm:cxn modelId="{9A00A235-2CF7-4584-947A-D25E03D060B4}" type="presOf" srcId="{56BCE825-D97F-4B94-B4E7-263452C016FB}" destId="{08CAFBB8-C4E8-4397-91B1-524784A5653B}" srcOrd="0" destOrd="0" presId="urn:microsoft.com/office/officeart/2005/8/layout/chevron1"/>
    <dgm:cxn modelId="{1B6B0F03-B5D6-42B4-86F1-C44D1384CBEC}" type="presOf" srcId="{0B537E84-5012-451C-B0F4-941C32CF4D61}" destId="{B67545B1-085C-4E9F-837A-1041D6E29E18}" srcOrd="0" destOrd="0" presId="urn:microsoft.com/office/officeart/2005/8/layout/chevron1"/>
    <dgm:cxn modelId="{0B5832C1-9F19-4206-9540-8CDE7A91E07F}" srcId="{0969ECE8-C113-4EDB-BB46-BB92E1BA8A75}" destId="{0B537E84-5012-451C-B0F4-941C32CF4D61}" srcOrd="1" destOrd="0" parTransId="{31503BA6-62A7-434B-AC8B-C409D89BCC8B}" sibTransId="{9F37E509-618C-450E-BCE2-ACB2476678A1}"/>
    <dgm:cxn modelId="{233982FC-FBC5-4203-8286-32186959ED29}" type="presOf" srcId="{7374BB00-627E-4588-B2F8-11F72827EB10}" destId="{010522DB-8048-40B5-BB2D-22020E2F62AA}" srcOrd="0" destOrd="0" presId="urn:microsoft.com/office/officeart/2005/8/layout/chevron1"/>
    <dgm:cxn modelId="{1CEE4A1F-02EB-4AE9-BFF4-7BC6DA3FD1FA}" srcId="{0969ECE8-C113-4EDB-BB46-BB92E1BA8A75}" destId="{56BCE825-D97F-4B94-B4E7-263452C016FB}" srcOrd="0" destOrd="0" parTransId="{4E042899-2E5C-4325-BFB0-04DF9B388FF2}" sibTransId="{B293A428-CE09-455C-948F-FE3432B3EDD2}"/>
    <dgm:cxn modelId="{3918FC0A-99BD-46FB-87C9-A841C431D69D}" srcId="{0969ECE8-C113-4EDB-BB46-BB92E1BA8A75}" destId="{7374BB00-627E-4588-B2F8-11F72827EB10}" srcOrd="2" destOrd="0" parTransId="{7B0B06DD-5865-462B-BF49-AD04723D32BE}" sibTransId="{FCB5A9BC-8A6D-4FF4-A872-0E08EF684C44}"/>
    <dgm:cxn modelId="{CCB0FECB-B3B3-4F8C-9D20-8C788308CB26}" type="presParOf" srcId="{8FC1DD40-8D67-4D61-B0BF-3E00EADA3403}" destId="{08CAFBB8-C4E8-4397-91B1-524784A5653B}" srcOrd="0" destOrd="0" presId="urn:microsoft.com/office/officeart/2005/8/layout/chevron1"/>
    <dgm:cxn modelId="{422AF1C9-35FA-433A-83BC-2949CC0771DC}" type="presParOf" srcId="{8FC1DD40-8D67-4D61-B0BF-3E00EADA3403}" destId="{869FE009-5C9B-4246-AD8F-36C992FECB53}" srcOrd="1" destOrd="0" presId="urn:microsoft.com/office/officeart/2005/8/layout/chevron1"/>
    <dgm:cxn modelId="{5EDEABF0-B754-4BEF-992F-66A5C9512621}" type="presParOf" srcId="{8FC1DD40-8D67-4D61-B0BF-3E00EADA3403}" destId="{B67545B1-085C-4E9F-837A-1041D6E29E18}" srcOrd="2" destOrd="0" presId="urn:microsoft.com/office/officeart/2005/8/layout/chevron1"/>
    <dgm:cxn modelId="{28F52137-2C33-4596-9B8D-ADA60A078898}" type="presParOf" srcId="{8FC1DD40-8D67-4D61-B0BF-3E00EADA3403}" destId="{BBC27EBE-5179-4D51-B162-363BF53EA1F4}" srcOrd="3" destOrd="0" presId="urn:microsoft.com/office/officeart/2005/8/layout/chevron1"/>
    <dgm:cxn modelId="{448DA571-61BB-4F85-A0F0-155DBB4AB6BA}" type="presParOf" srcId="{8FC1DD40-8D67-4D61-B0BF-3E00EADA3403}" destId="{010522DB-8048-40B5-BB2D-22020E2F62A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CAFBB8-C4E8-4397-91B1-524784A5653B}">
      <dsp:nvSpPr>
        <dsp:cNvPr id="0" name=""/>
        <dsp:cNvSpPr/>
      </dsp:nvSpPr>
      <dsp:spPr>
        <a:xfrm>
          <a:off x="2036" y="1853537"/>
          <a:ext cx="2480940" cy="99237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 smtClean="0"/>
            <a:t>데이터 중복으로 인한 데이터 일관성</a:t>
          </a:r>
          <a:r>
            <a:rPr lang="en-US" altLang="ko-KR" sz="1200" b="1" kern="1200" dirty="0" smtClean="0"/>
            <a:t>(data</a:t>
          </a:r>
          <a:r>
            <a:rPr lang="ko-KR" altLang="en-US" sz="1200" b="1" kern="1200" dirty="0" smtClean="0"/>
            <a:t> </a:t>
          </a:r>
          <a:r>
            <a:rPr lang="en-US" altLang="ko-KR" sz="1200" b="1" kern="1200" dirty="0" smtClean="0"/>
            <a:t>consistency) </a:t>
          </a:r>
          <a:r>
            <a:rPr lang="ko-KR" altLang="en-US" sz="1200" b="1" kern="1200" dirty="0" smtClean="0"/>
            <a:t>유지가 어려움</a:t>
          </a:r>
          <a:endParaRPr lang="ko-KR" altLang="en-US" sz="1200" b="1" kern="1200" dirty="0"/>
        </a:p>
      </dsp:txBody>
      <dsp:txXfrm>
        <a:off x="498224" y="1853537"/>
        <a:ext cx="1488564" cy="992376"/>
      </dsp:txXfrm>
    </dsp:sp>
    <dsp:sp modelId="{B67545B1-085C-4E9F-837A-1041D6E29E18}">
      <dsp:nvSpPr>
        <dsp:cNvPr id="0" name=""/>
        <dsp:cNvSpPr/>
      </dsp:nvSpPr>
      <dsp:spPr>
        <a:xfrm>
          <a:off x="2234882" y="1853537"/>
          <a:ext cx="2480940" cy="992376"/>
        </a:xfrm>
        <a:prstGeom prst="chevron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 smtClean="0"/>
            <a:t>데이터 모순성</a:t>
          </a:r>
          <a:r>
            <a:rPr lang="en-US" altLang="ko-KR" sz="1200" b="1" kern="1200" dirty="0" smtClean="0"/>
            <a:t>(data inconsistency) </a:t>
          </a:r>
          <a:r>
            <a:rPr lang="ko-KR" altLang="en-US" sz="1200" b="1" kern="1200" dirty="0" smtClean="0"/>
            <a:t>발생</a:t>
          </a:r>
          <a:r>
            <a:rPr lang="en-US" altLang="ko-KR" sz="1200" b="1" kern="1200" dirty="0" smtClean="0"/>
            <a:t>(</a:t>
          </a:r>
          <a:r>
            <a:rPr lang="ko-KR" altLang="en-US" sz="1200" b="1" kern="1200" dirty="0" smtClean="0"/>
            <a:t>데이터 유효성 의문</a:t>
          </a:r>
          <a:r>
            <a:rPr lang="en-US" altLang="ko-KR" sz="1200" b="1" kern="1200" dirty="0" smtClean="0"/>
            <a:t>)</a:t>
          </a:r>
          <a:endParaRPr lang="ko-KR" altLang="en-US" sz="1200" b="1" kern="1200" dirty="0"/>
        </a:p>
      </dsp:txBody>
      <dsp:txXfrm>
        <a:off x="2731070" y="1853537"/>
        <a:ext cx="1488564" cy="992376"/>
      </dsp:txXfrm>
    </dsp:sp>
    <dsp:sp modelId="{010522DB-8048-40B5-BB2D-22020E2F62AA}">
      <dsp:nvSpPr>
        <dsp:cNvPr id="0" name=""/>
        <dsp:cNvSpPr/>
      </dsp:nvSpPr>
      <dsp:spPr>
        <a:xfrm>
          <a:off x="4467729" y="1853537"/>
          <a:ext cx="2480940" cy="992376"/>
        </a:xfrm>
        <a:prstGeom prst="chevron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 smtClean="0"/>
            <a:t>데이터 무결성</a:t>
          </a:r>
          <a:r>
            <a:rPr lang="en-US" altLang="ko-KR" sz="1200" b="1" kern="1200" dirty="0" smtClean="0"/>
            <a:t>(data</a:t>
          </a:r>
          <a:r>
            <a:rPr lang="ko-KR" altLang="en-US" sz="1200" b="1" kern="1200" dirty="0" smtClean="0"/>
            <a:t> </a:t>
          </a:r>
          <a:r>
            <a:rPr lang="en-US" altLang="ko-KR" sz="1200" b="1" kern="1200" dirty="0" smtClean="0"/>
            <a:t>integrity) </a:t>
          </a:r>
          <a:r>
            <a:rPr lang="ko-KR" altLang="en-US" sz="1200" b="1" kern="1200" dirty="0" smtClean="0"/>
            <a:t>손상</a:t>
          </a:r>
          <a:r>
            <a:rPr lang="en-US" altLang="ko-KR" sz="1200" b="1" kern="1200" dirty="0" smtClean="0"/>
            <a:t> </a:t>
          </a:r>
          <a:r>
            <a:rPr lang="ko-KR" altLang="en-US" sz="1200" b="1" kern="1200" dirty="0" smtClean="0"/>
            <a:t>가능</a:t>
          </a:r>
          <a:endParaRPr lang="ko-KR" altLang="en-US" sz="1200" b="1" kern="1200" dirty="0"/>
        </a:p>
      </dsp:txBody>
      <dsp:txXfrm>
        <a:off x="4963917" y="1853537"/>
        <a:ext cx="1488564" cy="9923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93FB00-8649-450B-BB39-553A1C7BA638}">
      <dsp:nvSpPr>
        <dsp:cNvPr id="0" name=""/>
        <dsp:cNvSpPr/>
      </dsp:nvSpPr>
      <dsp:spPr>
        <a:xfrm>
          <a:off x="20" y="66084"/>
          <a:ext cx="1919457" cy="63137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역 파일</a:t>
          </a:r>
          <a:r>
            <a:rPr lang="en-US" altLang="ko-KR" sz="1500" kern="1200" dirty="0" smtClean="0"/>
            <a:t>(Inverted File)</a:t>
          </a:r>
          <a:endParaRPr lang="ko-KR" altLang="en-US" sz="1500" kern="1200" dirty="0"/>
        </a:p>
      </dsp:txBody>
      <dsp:txXfrm>
        <a:off x="20" y="66084"/>
        <a:ext cx="1919457" cy="631371"/>
      </dsp:txXfrm>
    </dsp:sp>
    <dsp:sp modelId="{7A53FB5C-1A58-423A-9C38-92D15D842B84}">
      <dsp:nvSpPr>
        <dsp:cNvPr id="0" name=""/>
        <dsp:cNvSpPr/>
      </dsp:nvSpPr>
      <dsp:spPr>
        <a:xfrm>
          <a:off x="20" y="697455"/>
          <a:ext cx="1919457" cy="177052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500" kern="1200" dirty="0" smtClean="0"/>
            <a:t>인덱스를 이용하는 방법</a:t>
          </a:r>
          <a:endParaRPr lang="ko-KR" altLang="en-US" sz="15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500" kern="1200" dirty="0" smtClean="0"/>
            <a:t>테이블</a:t>
          </a:r>
          <a:r>
            <a:rPr lang="en-US" altLang="ko-KR" sz="1500" kern="1200" dirty="0" smtClean="0"/>
            <a:t>, </a:t>
          </a:r>
          <a:r>
            <a:rPr lang="ko-KR" altLang="en-US" sz="1500" kern="1200" dirty="0" smtClean="0"/>
            <a:t>이원 탐색 트리</a:t>
          </a:r>
          <a:r>
            <a:rPr lang="en-US" altLang="ko-KR" sz="1500" kern="1200" dirty="0" smtClean="0"/>
            <a:t>, B-</a:t>
          </a:r>
          <a:r>
            <a:rPr lang="ko-KR" altLang="en-US" sz="1500" kern="1200" dirty="0" smtClean="0"/>
            <a:t>트리</a:t>
          </a:r>
          <a:r>
            <a:rPr lang="en-US" altLang="ko-KR" sz="1500" kern="1200" dirty="0" smtClean="0"/>
            <a:t>, B</a:t>
          </a:r>
          <a:r>
            <a:rPr lang="en-US" altLang="ko-KR" sz="1500" kern="1200" baseline="30000" dirty="0" smtClean="0"/>
            <a:t>+</a:t>
          </a:r>
          <a:r>
            <a:rPr lang="en-US" altLang="ko-KR" sz="1500" kern="1200" dirty="0" smtClean="0"/>
            <a:t>-</a:t>
          </a:r>
          <a:r>
            <a:rPr lang="ko-KR" altLang="en-US" sz="1500" kern="1200" dirty="0" smtClean="0"/>
            <a:t>트리 등을 이용</a:t>
          </a:r>
          <a:endParaRPr lang="ko-KR" altLang="en-US" sz="1500" kern="1200" dirty="0"/>
        </a:p>
      </dsp:txBody>
      <dsp:txXfrm>
        <a:off x="20" y="697455"/>
        <a:ext cx="1919457" cy="1770525"/>
      </dsp:txXfrm>
    </dsp:sp>
    <dsp:sp modelId="{7884FCFF-9AE9-4450-9545-D4003B4BD914}">
      <dsp:nvSpPr>
        <dsp:cNvPr id="0" name=""/>
        <dsp:cNvSpPr/>
      </dsp:nvSpPr>
      <dsp:spPr>
        <a:xfrm>
          <a:off x="2188201" y="66084"/>
          <a:ext cx="1919457" cy="631371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다중</a:t>
          </a:r>
          <a:r>
            <a:rPr lang="en-US" altLang="ko-KR" sz="1500" kern="1200" dirty="0" smtClean="0"/>
            <a:t> </a:t>
          </a:r>
          <a:r>
            <a:rPr lang="ko-KR" altLang="en-US" sz="1500" kern="1200" dirty="0" smtClean="0"/>
            <a:t>리스트 파일</a:t>
          </a:r>
          <a:r>
            <a:rPr lang="en-US" altLang="ko-KR" sz="1500" kern="1200" dirty="0" smtClean="0"/>
            <a:t>(</a:t>
          </a:r>
          <a:r>
            <a:rPr lang="en-US" altLang="ko-KR" sz="1500" kern="1200" dirty="0" err="1" smtClean="0"/>
            <a:t>Multilist</a:t>
          </a:r>
          <a:r>
            <a:rPr lang="en-US" altLang="ko-KR" sz="1500" kern="1200" dirty="0" smtClean="0"/>
            <a:t> File)</a:t>
          </a:r>
          <a:endParaRPr lang="ko-KR" altLang="en-US" sz="1500" kern="1200" dirty="0"/>
        </a:p>
      </dsp:txBody>
      <dsp:txXfrm>
        <a:off x="2188201" y="66084"/>
        <a:ext cx="1919457" cy="631371"/>
      </dsp:txXfrm>
    </dsp:sp>
    <dsp:sp modelId="{B5DE9B1C-BBD4-434A-AD40-2EB2C8625E5B}">
      <dsp:nvSpPr>
        <dsp:cNvPr id="0" name=""/>
        <dsp:cNvSpPr/>
      </dsp:nvSpPr>
      <dsp:spPr>
        <a:xfrm>
          <a:off x="2188201" y="696835"/>
          <a:ext cx="1919457" cy="1770525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500" kern="1200" dirty="0" smtClean="0"/>
            <a:t>인덱스와 레코드 사이의 리스트를 만들어 접근 경로를 구축하는 방법</a:t>
          </a:r>
          <a:endParaRPr lang="ko-KR" altLang="en-US" sz="15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500" kern="1200" dirty="0" smtClean="0"/>
            <a:t>연결 리스트 이용</a:t>
          </a:r>
          <a:endParaRPr lang="ko-KR" altLang="en-US" sz="1500" kern="1200" dirty="0"/>
        </a:p>
      </dsp:txBody>
      <dsp:txXfrm>
        <a:off x="2188201" y="696835"/>
        <a:ext cx="1919457" cy="17705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CAFBB8-C4E8-4397-91B1-524784A5653B}">
      <dsp:nvSpPr>
        <dsp:cNvPr id="0" name=""/>
        <dsp:cNvSpPr/>
      </dsp:nvSpPr>
      <dsp:spPr>
        <a:xfrm>
          <a:off x="2036" y="1853537"/>
          <a:ext cx="2480940" cy="992376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/>
            <a:t>데이터 </a:t>
          </a:r>
          <a:r>
            <a:rPr lang="ko-KR" altLang="en-US" sz="1400" b="1" kern="1200" dirty="0" err="1" smtClean="0"/>
            <a:t>중복성</a:t>
          </a:r>
          <a:r>
            <a:rPr lang="en-US" altLang="ko-KR" sz="1400" b="1" kern="1200" dirty="0" smtClean="0"/>
            <a:t>(data redundancy)</a:t>
          </a:r>
          <a:r>
            <a:rPr lang="ko-KR" altLang="en-US" sz="1400" b="1" kern="1200" dirty="0" smtClean="0"/>
            <a:t>이</a:t>
          </a:r>
          <a:r>
            <a:rPr lang="en-US" altLang="ko-KR" sz="1400" b="1" kern="1200" dirty="0" smtClean="0"/>
            <a:t> </a:t>
          </a:r>
          <a:r>
            <a:rPr lang="ko-KR" altLang="en-US" sz="1400" b="1" kern="1200" dirty="0" smtClean="0"/>
            <a:t>발생하지 않음</a:t>
          </a:r>
          <a:endParaRPr lang="ko-KR" altLang="en-US" sz="1400" b="1" kern="1200" dirty="0"/>
        </a:p>
      </dsp:txBody>
      <dsp:txXfrm>
        <a:off x="498224" y="1853537"/>
        <a:ext cx="1488564" cy="992376"/>
      </dsp:txXfrm>
    </dsp:sp>
    <dsp:sp modelId="{B67545B1-085C-4E9F-837A-1041D6E29E18}">
      <dsp:nvSpPr>
        <dsp:cNvPr id="0" name=""/>
        <dsp:cNvSpPr/>
      </dsp:nvSpPr>
      <dsp:spPr>
        <a:xfrm>
          <a:off x="2234882" y="1853537"/>
          <a:ext cx="2480940" cy="992376"/>
        </a:xfrm>
        <a:prstGeom prst="chevron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/>
            <a:t>동기화 문제 발생하지 않음</a:t>
          </a:r>
          <a:endParaRPr lang="ko-KR" altLang="en-US" sz="1400" b="1" kern="1200" dirty="0"/>
        </a:p>
      </dsp:txBody>
      <dsp:txXfrm>
        <a:off x="2731070" y="1853537"/>
        <a:ext cx="1488564" cy="992376"/>
      </dsp:txXfrm>
    </dsp:sp>
    <dsp:sp modelId="{010522DB-8048-40B5-BB2D-22020E2F62AA}">
      <dsp:nvSpPr>
        <dsp:cNvPr id="0" name=""/>
        <dsp:cNvSpPr/>
      </dsp:nvSpPr>
      <dsp:spPr>
        <a:xfrm>
          <a:off x="4467729" y="1853537"/>
          <a:ext cx="2480940" cy="992376"/>
        </a:xfrm>
        <a:prstGeom prst="chevron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/>
            <a:t>데이터 레코드에 여러 접근 경로 제공</a:t>
          </a:r>
          <a:endParaRPr lang="ko-KR" altLang="en-US" sz="1400" b="1" kern="1200" dirty="0"/>
        </a:p>
      </dsp:txBody>
      <dsp:txXfrm>
        <a:off x="4963917" y="1853537"/>
        <a:ext cx="1488564" cy="9923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40A465-B629-4B46-9C67-46B920747655}" type="datetimeFigureOut">
              <a:rPr lang="ko-KR" altLang="en-US" smtClean="0"/>
              <a:t>2019-08-03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D57E3-6AD5-4567-83DE-13835085F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823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359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481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305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9091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363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5280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235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0348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3578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3726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034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8889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775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0734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5448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5747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750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0169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6649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850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521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192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576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62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810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886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483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D7B3-5B6D-4DC0-917B-E6F1EADB7453}" type="datetime1">
              <a:rPr lang="ko-KR" altLang="en-US" smtClean="0"/>
              <a:t>2019-08-03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C772-53CF-43F6-A86D-22CC3E300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068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1EAC-3216-4CA7-97F7-9E488686CEBF}" type="datetime1">
              <a:rPr lang="ko-KR" altLang="en-US" smtClean="0"/>
              <a:t>2019-08-03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C772-53CF-43F6-A86D-22CC3E300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915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E28F3-BCDF-4CA1-8A9D-B1BB93DF31EE}" type="datetime1">
              <a:rPr lang="ko-KR" altLang="en-US" smtClean="0"/>
              <a:t>2019-08-03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C772-53CF-43F6-A86D-22CC3E300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30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7E87-B4EA-4CF7-9F25-5E4366835139}" type="datetime1">
              <a:rPr lang="ko-KR" altLang="en-US" smtClean="0"/>
              <a:t>2019-08-03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C772-53CF-43F6-A86D-22CC3E300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16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31032-3192-47AC-9BE2-141335FBE14C}" type="datetime1">
              <a:rPr lang="ko-KR" altLang="en-US" smtClean="0"/>
              <a:t>2019-08-03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C772-53CF-43F6-A86D-22CC3E300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68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0B78-8119-4C04-8C47-B2BA823687B5}" type="datetime1">
              <a:rPr lang="ko-KR" altLang="en-US" smtClean="0"/>
              <a:t>2019-08-03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C772-53CF-43F6-A86D-22CC3E300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892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46A2C-446C-47A3-A692-02B59A0489F7}" type="datetime1">
              <a:rPr lang="ko-KR" altLang="en-US" smtClean="0"/>
              <a:t>2019-08-03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C772-53CF-43F6-A86D-22CC3E300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82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FA0F-C0D2-4489-94CD-0B8974089B34}" type="datetime1">
              <a:rPr lang="ko-KR" altLang="en-US" smtClean="0"/>
              <a:t>2019-08-03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C772-53CF-43F6-A86D-22CC3E300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040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76091-88C3-4775-BE63-BCED6F0B42CB}" type="datetime1">
              <a:rPr lang="ko-KR" altLang="en-US" smtClean="0"/>
              <a:t>2019-08-03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C772-53CF-43F6-A86D-22CC3E300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780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3542-2005-4B17-A79C-A9A1B937A772}" type="datetime1">
              <a:rPr lang="ko-KR" altLang="en-US" smtClean="0"/>
              <a:t>2019-08-03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C772-53CF-43F6-A86D-22CC3E300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03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5163-73BB-412D-BE31-4851D1C1B478}" type="datetime1">
              <a:rPr lang="ko-KR" altLang="en-US" smtClean="0"/>
              <a:t>2019-08-03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C772-53CF-43F6-A86D-22CC3E300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741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7D2F9-12C0-4514-A7A9-DA114E21AD0F}" type="datetime1">
              <a:rPr lang="ko-KR" altLang="en-US" smtClean="0"/>
              <a:t>2019-08-03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9C772-53CF-43F6-A86D-22CC3E300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C772-53CF-43F6-A86D-22CC3E300CCF}" type="slidenum">
              <a:rPr lang="ko-KR" altLang="en-US" sz="1400" b="1" smtClean="0"/>
              <a:t>1</a:t>
            </a:fld>
            <a:endParaRPr lang="ko-KR" altLang="en-US" sz="1400" b="1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15963" y="620688"/>
            <a:ext cx="7712075" cy="1028898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None/>
            </a:pPr>
            <a:r>
              <a:rPr lang="en-US" altLang="ko-KR" sz="3600" b="1" dirty="0">
                <a:latin typeface="굴림" panose="020B0600000101010101" pitchFamily="50" charset="-127"/>
              </a:rPr>
              <a:t>9. </a:t>
            </a:r>
            <a:r>
              <a:rPr lang="ko-KR" altLang="en-US" sz="3600" b="1" dirty="0">
                <a:latin typeface="굴림" panose="020B0600000101010101" pitchFamily="50" charset="-127"/>
              </a:rPr>
              <a:t>다중 키 파일</a:t>
            </a:r>
            <a:endParaRPr lang="ko-KR" altLang="en-US" sz="3600" b="1" i="0" dirty="0">
              <a:solidFill>
                <a:srgbClr val="000000"/>
              </a:solidFill>
              <a:latin typeface="굴림" panose="020B0600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033463" y="1919931"/>
            <a:ext cx="7086600" cy="1934314"/>
            <a:chOff x="1033463" y="1386746"/>
            <a:chExt cx="7086600" cy="1934314"/>
          </a:xfrm>
        </p:grpSpPr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1033463" y="1612900"/>
              <a:ext cx="7086600" cy="1708160"/>
            </a:xfrm>
            <a:prstGeom prst="rect">
              <a:avLst/>
            </a:prstGeom>
            <a:noFill/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marL="428625" indent="-342900" algn="just">
                <a:lnSpc>
                  <a:spcPct val="150000"/>
                </a:lnSpc>
                <a:spcBef>
                  <a:spcPct val="0"/>
                </a:spcBef>
                <a:buFontTx/>
                <a:buAutoNum type="arabicPeriod"/>
                <a:defRPr/>
              </a:pPr>
              <a:r>
                <a:rPr lang="ko-KR" altLang="en-US" sz="1400" b="1" dirty="0" smtClean="0">
                  <a:latin typeface="신명조"/>
                </a:rPr>
                <a:t>다중 키 파일 개념을 이해할 수 있다</a:t>
              </a:r>
              <a:r>
                <a:rPr lang="en-US" altLang="ko-KR" sz="1400" b="1" dirty="0" smtClean="0">
                  <a:latin typeface="신명조"/>
                </a:rPr>
                <a:t>.</a:t>
              </a:r>
            </a:p>
            <a:p>
              <a:pPr marL="428625" indent="-342900"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AutoNum type="arabicPeriod"/>
                <a:defRPr/>
              </a:pPr>
              <a:r>
                <a:rPr lang="ko-KR" altLang="en-US" sz="1400" b="1" dirty="0" smtClean="0">
                  <a:latin typeface="신명조"/>
                </a:rPr>
                <a:t>역 파일과 </a:t>
              </a:r>
              <a:r>
                <a:rPr lang="ko-KR" altLang="en-US" sz="1400" b="1" dirty="0" smtClean="0">
                  <a:latin typeface="신명조"/>
                </a:rPr>
                <a:t>다중 리스트 파일</a:t>
              </a:r>
              <a:r>
                <a:rPr lang="ko-KR" altLang="en-US" sz="1400" b="1" dirty="0" smtClean="0">
                  <a:latin typeface="신명조"/>
                </a:rPr>
                <a:t> </a:t>
              </a:r>
              <a:r>
                <a:rPr lang="ko-KR" altLang="en-US" sz="1400" b="1" dirty="0" smtClean="0">
                  <a:latin typeface="신명조"/>
                </a:rPr>
                <a:t>구조를 </a:t>
              </a:r>
              <a:r>
                <a:rPr lang="ko-KR" altLang="en-US" sz="1400" b="1" dirty="0" smtClean="0">
                  <a:latin typeface="신명조"/>
                </a:rPr>
                <a:t>이해하고 검색 연산 방법을 이해할 수 있다</a:t>
              </a:r>
              <a:r>
                <a:rPr lang="en-US" altLang="ko-KR" sz="1400" b="1" dirty="0" smtClean="0">
                  <a:latin typeface="신명조"/>
                </a:rPr>
                <a:t>.</a:t>
              </a:r>
              <a:r>
                <a:rPr lang="ko-KR" altLang="en-US" sz="1400" b="1" dirty="0" smtClean="0">
                  <a:latin typeface="신명조"/>
                </a:rPr>
                <a:t> </a:t>
              </a:r>
              <a:endParaRPr lang="en-US" altLang="ko-KR" sz="1400" b="1" dirty="0" smtClean="0">
                <a:latin typeface="신명조"/>
              </a:endParaRPr>
            </a:p>
            <a:p>
              <a:pPr marL="428625" indent="-342900"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AutoNum type="arabicPeriod"/>
                <a:defRPr/>
              </a:pPr>
              <a:r>
                <a:rPr lang="ko-KR" altLang="en-US" sz="1400" b="1" dirty="0" smtClean="0">
                  <a:latin typeface="신명조"/>
                </a:rPr>
                <a:t>역 파일과 다중 리스트 파일에 대한 레코드 삽입</a:t>
              </a:r>
              <a:r>
                <a:rPr lang="en-US" altLang="ko-KR" sz="1400" b="1" dirty="0" smtClean="0">
                  <a:latin typeface="신명조"/>
                </a:rPr>
                <a:t>, </a:t>
              </a:r>
              <a:r>
                <a:rPr lang="ko-KR" altLang="en-US" sz="1400" b="1" dirty="0" smtClean="0">
                  <a:latin typeface="신명조"/>
                </a:rPr>
                <a:t>삭제</a:t>
              </a:r>
              <a:r>
                <a:rPr lang="en-US" altLang="ko-KR" sz="1400" b="1" dirty="0" smtClean="0">
                  <a:latin typeface="신명조"/>
                </a:rPr>
                <a:t>, </a:t>
              </a:r>
              <a:r>
                <a:rPr lang="ko-KR" altLang="en-US" sz="1400" b="1" dirty="0" smtClean="0">
                  <a:latin typeface="신명조"/>
                </a:rPr>
                <a:t>갱신 연산에 따라 </a:t>
              </a:r>
              <a:r>
                <a:rPr lang="ko-KR" altLang="en-US" sz="1400" b="1" dirty="0" smtClean="0">
                  <a:latin typeface="신명조"/>
                </a:rPr>
                <a:t>각각의 인덱스</a:t>
              </a:r>
              <a:r>
                <a:rPr lang="ko-KR" altLang="en-US" sz="1400" b="1" dirty="0" smtClean="0">
                  <a:latin typeface="신명조"/>
                </a:rPr>
                <a:t>를 </a:t>
              </a:r>
              <a:r>
                <a:rPr lang="ko-KR" altLang="en-US" sz="1400" b="1" dirty="0" smtClean="0">
                  <a:latin typeface="신명조"/>
                </a:rPr>
                <a:t>어떻게 관리하는지를 설명할 수 있다</a:t>
              </a:r>
              <a:r>
                <a:rPr lang="en-US" altLang="ko-KR" sz="1400" b="1" dirty="0" smtClean="0">
                  <a:latin typeface="신명조"/>
                </a:rPr>
                <a:t>.</a:t>
              </a:r>
            </a:p>
            <a:p>
              <a:pPr marL="428625" indent="-342900"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AutoNum type="arabicPeriod"/>
                <a:defRPr/>
              </a:pPr>
              <a:r>
                <a:rPr lang="ko-KR" altLang="en-US" sz="1400" b="1" dirty="0" smtClean="0">
                  <a:latin typeface="신명조"/>
                </a:rPr>
                <a:t>역 파일과 다중 리스트 파일의 공통점과 차이점을 비교 설명할 수 있다</a:t>
              </a:r>
              <a:r>
                <a:rPr lang="en-US" altLang="ko-KR" sz="1400" b="1" dirty="0" smtClean="0">
                  <a:latin typeface="신명조"/>
                </a:rPr>
                <a:t>.</a:t>
              </a:r>
            </a:p>
          </p:txBody>
        </p:sp>
        <p:sp>
          <p:nvSpPr>
            <p:cNvPr id="8" name="직사각형 1"/>
            <p:cNvSpPr>
              <a:spLocks noChangeArrowheads="1"/>
            </p:cNvSpPr>
            <p:nvPr/>
          </p:nvSpPr>
          <p:spPr bwMode="auto">
            <a:xfrm>
              <a:off x="3817016" y="1386746"/>
              <a:ext cx="1512888" cy="369332"/>
            </a:xfrm>
            <a:prstGeom prst="rect">
              <a:avLst/>
            </a:prstGeom>
            <a:solidFill>
              <a:srgbClr val="00206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0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600" b="1" i="0" dirty="0" smtClean="0">
                  <a:solidFill>
                    <a:schemeClr val="bg1"/>
                  </a:solidFill>
                  <a:latin typeface="맑은"/>
                </a:rPr>
                <a:t>단원 목표</a:t>
              </a:r>
              <a:endParaRPr lang="ko-KR" altLang="en-US" sz="1600" b="1" i="0" dirty="0">
                <a:solidFill>
                  <a:schemeClr val="bg1"/>
                </a:solidFill>
                <a:latin typeface="맑은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33463" y="4481389"/>
            <a:ext cx="7086600" cy="1655808"/>
            <a:chOff x="1033463" y="1342087"/>
            <a:chExt cx="7086600" cy="1655808"/>
          </a:xfrm>
        </p:grpSpPr>
        <p:sp>
          <p:nvSpPr>
            <p:cNvPr id="10" name="Text Box 3"/>
            <p:cNvSpPr txBox="1">
              <a:spLocks noChangeArrowheads="1"/>
            </p:cNvSpPr>
            <p:nvPr/>
          </p:nvSpPr>
          <p:spPr bwMode="auto">
            <a:xfrm>
              <a:off x="1033463" y="1612900"/>
              <a:ext cx="7086600" cy="1384995"/>
            </a:xfrm>
            <a:prstGeom prst="rect">
              <a:avLst/>
            </a:prstGeom>
            <a:noFill/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marL="85725" algn="just">
                <a:lnSpc>
                  <a:spcPct val="200000"/>
                </a:lnSpc>
                <a:spcBef>
                  <a:spcPct val="0"/>
                </a:spcBef>
                <a:buNone/>
                <a:defRPr/>
              </a:pPr>
              <a:r>
                <a:rPr lang="en-US" altLang="ko-KR" sz="1400" b="1" dirty="0" smtClean="0">
                  <a:latin typeface="신명조"/>
                </a:rPr>
                <a:t>	9.0 </a:t>
              </a:r>
              <a:r>
                <a:rPr lang="ko-KR" altLang="en-US" sz="1400" b="1" dirty="0" smtClean="0">
                  <a:latin typeface="신명조"/>
                </a:rPr>
                <a:t>개 요</a:t>
              </a:r>
              <a:r>
                <a:rPr lang="en-US" altLang="ko-KR" sz="1400" b="1" dirty="0" smtClean="0">
                  <a:latin typeface="신명조"/>
                </a:rPr>
                <a:t>	</a:t>
              </a:r>
              <a:r>
                <a:rPr lang="en-US" altLang="ko-KR" sz="1400" b="1" i="0" dirty="0" smtClean="0">
                  <a:latin typeface="신명조"/>
                </a:rPr>
                <a:t>		</a:t>
              </a:r>
              <a:r>
                <a:rPr lang="en-US" altLang="ko-KR" sz="1400" b="1" dirty="0" smtClean="0">
                  <a:latin typeface="신명조"/>
                </a:rPr>
                <a:t>9.3 </a:t>
              </a:r>
              <a:r>
                <a:rPr lang="ko-KR" altLang="en-US" sz="1400" b="1" dirty="0">
                  <a:latin typeface="신명조"/>
                </a:rPr>
                <a:t>다중 리스트 </a:t>
              </a:r>
              <a:r>
                <a:rPr lang="ko-KR" altLang="en-US" sz="1400" b="1" dirty="0" smtClean="0">
                  <a:latin typeface="신명조"/>
                </a:rPr>
                <a:t>파일</a:t>
              </a:r>
              <a:endParaRPr lang="en-US" altLang="ko-KR" sz="1400" b="1" dirty="0" smtClean="0">
                <a:latin typeface="신명조"/>
              </a:endParaRPr>
            </a:p>
            <a:p>
              <a:pPr marL="85725" algn="just">
                <a:lnSpc>
                  <a:spcPct val="200000"/>
                </a:lnSpc>
                <a:spcBef>
                  <a:spcPct val="0"/>
                </a:spcBef>
                <a:buNone/>
                <a:defRPr/>
              </a:pPr>
              <a:r>
                <a:rPr lang="en-US" altLang="ko-KR" sz="1400" b="1" dirty="0">
                  <a:latin typeface="신명조"/>
                </a:rPr>
                <a:t>	9.1 </a:t>
              </a:r>
              <a:r>
                <a:rPr lang="ko-KR" altLang="en-US" sz="1400" b="1" dirty="0">
                  <a:latin typeface="신명조"/>
                </a:rPr>
                <a:t>다중 키 파일의 개념</a:t>
              </a:r>
              <a:r>
                <a:rPr lang="en-US" altLang="ko-KR" sz="1400" b="1" i="0" dirty="0" smtClean="0">
                  <a:latin typeface="신명조"/>
                </a:rPr>
                <a:t>	</a:t>
              </a:r>
              <a:r>
                <a:rPr lang="en-US" altLang="ko-KR" sz="1400" b="1" dirty="0" smtClean="0">
                  <a:latin typeface="신명조"/>
                </a:rPr>
                <a:t>9.4 </a:t>
              </a:r>
              <a:r>
                <a:rPr lang="ko-KR" altLang="en-US" sz="1400" b="1" dirty="0">
                  <a:latin typeface="신명조"/>
                </a:rPr>
                <a:t>역 파일과 다중 리스트 파일의 </a:t>
              </a:r>
              <a:r>
                <a:rPr lang="ko-KR" altLang="en-US" sz="1400" b="1" dirty="0" smtClean="0">
                  <a:latin typeface="신명조"/>
                </a:rPr>
                <a:t>비교</a:t>
              </a:r>
              <a:r>
                <a:rPr lang="en-US" altLang="ko-KR" sz="1400" b="1" dirty="0">
                  <a:latin typeface="신명조"/>
                </a:rPr>
                <a:t>	9.2 </a:t>
              </a:r>
              <a:r>
                <a:rPr lang="ko-KR" altLang="en-US" sz="1400" b="1" dirty="0">
                  <a:latin typeface="신명조"/>
                </a:rPr>
                <a:t>역 파일</a:t>
              </a:r>
              <a:r>
                <a:rPr lang="en-US" altLang="ko-KR" sz="1400" b="1" dirty="0">
                  <a:latin typeface="신명조"/>
                </a:rPr>
                <a:t>		</a:t>
              </a:r>
              <a:endParaRPr lang="en-US" altLang="ko-KR" sz="1400" b="1" i="0" dirty="0">
                <a:latin typeface="신명조"/>
              </a:endParaRPr>
            </a:p>
          </p:txBody>
        </p:sp>
        <p:sp>
          <p:nvSpPr>
            <p:cNvPr id="11" name="직사각형 1"/>
            <p:cNvSpPr>
              <a:spLocks noChangeArrowheads="1"/>
            </p:cNvSpPr>
            <p:nvPr/>
          </p:nvSpPr>
          <p:spPr bwMode="auto">
            <a:xfrm>
              <a:off x="3817016" y="1342087"/>
              <a:ext cx="1512888" cy="415498"/>
            </a:xfrm>
            <a:prstGeom prst="rect">
              <a:avLst/>
            </a:prstGeom>
            <a:solidFill>
              <a:srgbClr val="00206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0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800" b="1" i="0" dirty="0" smtClean="0">
                  <a:solidFill>
                    <a:schemeClr val="bg1"/>
                  </a:solidFill>
                  <a:latin typeface="신명조"/>
                </a:rPr>
                <a:t>내  용</a:t>
              </a:r>
              <a:endParaRPr lang="ko-KR" altLang="en-US" sz="1800" b="1" i="0" dirty="0">
                <a:solidFill>
                  <a:schemeClr val="bg1"/>
                </a:solidFill>
                <a:latin typeface="신명조"/>
              </a:endParaRPr>
            </a:p>
          </p:txBody>
        </p:sp>
      </p:grpSp>
      <p:sp>
        <p:nvSpPr>
          <p:cNvPr id="13" name="바닥글 개체 틀 1"/>
          <p:cNvSpPr txBox="1">
            <a:spLocks/>
          </p:cNvSpPr>
          <p:nvPr/>
        </p:nvSpPr>
        <p:spPr>
          <a:xfrm>
            <a:off x="1076769" y="6356351"/>
            <a:ext cx="7050282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2019. </a:t>
            </a:r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Changhwa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Kim. All rights reserved.                             </a:t>
            </a:r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Gangneung-Wonju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National University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94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283142-314C-448B-A446-41614DA6017C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ko-KR" sz="1400" dirty="0" smtClean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3550" y="1066800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600" b="1" i="0" dirty="0" smtClean="0">
              <a:latin typeface="굴림" panose="020B0600000101010101" pitchFamily="50" charset="-127"/>
            </a:endParaRPr>
          </a:p>
          <a:p>
            <a:pPr marL="444500" indent="-265113" eaLnBrk="1" hangingPunct="1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endParaRPr lang="en-US" altLang="ko-KR" sz="1600" dirty="0" smtClean="0"/>
          </a:p>
          <a:p>
            <a:pPr marL="444500" indent="-265113" eaLnBrk="1" hangingPunct="1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endParaRPr lang="en-US" altLang="ko-KR" sz="1600" dirty="0"/>
          </a:p>
          <a:p>
            <a:pPr marL="444500" indent="-265113" eaLnBrk="1" hangingPunct="1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endParaRPr lang="en-US" altLang="ko-KR" sz="1600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395281"/>
              </p:ext>
            </p:extLst>
          </p:nvPr>
        </p:nvGraphicFramePr>
        <p:xfrm>
          <a:off x="3307225" y="1512605"/>
          <a:ext cx="4939469" cy="4728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306">
                  <a:extLst>
                    <a:ext uri="{9D8B030D-6E8A-4147-A177-3AD203B41FA5}">
                      <a16:colId xmlns:a16="http://schemas.microsoft.com/office/drawing/2014/main" val="500665188"/>
                    </a:ext>
                  </a:extLst>
                </a:gridCol>
                <a:gridCol w="615297">
                  <a:extLst>
                    <a:ext uri="{9D8B030D-6E8A-4147-A177-3AD203B41FA5}">
                      <a16:colId xmlns:a16="http://schemas.microsoft.com/office/drawing/2014/main" val="1343261865"/>
                    </a:ext>
                  </a:extLst>
                </a:gridCol>
                <a:gridCol w="623843">
                  <a:extLst>
                    <a:ext uri="{9D8B030D-6E8A-4147-A177-3AD203B41FA5}">
                      <a16:colId xmlns:a16="http://schemas.microsoft.com/office/drawing/2014/main" val="1957903452"/>
                    </a:ext>
                  </a:extLst>
                </a:gridCol>
                <a:gridCol w="615298">
                  <a:extLst>
                    <a:ext uri="{9D8B030D-6E8A-4147-A177-3AD203B41FA5}">
                      <a16:colId xmlns:a16="http://schemas.microsoft.com/office/drawing/2014/main" val="365248937"/>
                    </a:ext>
                  </a:extLst>
                </a:gridCol>
                <a:gridCol w="726392">
                  <a:extLst>
                    <a:ext uri="{9D8B030D-6E8A-4147-A177-3AD203B41FA5}">
                      <a16:colId xmlns:a16="http://schemas.microsoft.com/office/drawing/2014/main" val="1050373670"/>
                    </a:ext>
                  </a:extLst>
                </a:gridCol>
                <a:gridCol w="726393">
                  <a:extLst>
                    <a:ext uri="{9D8B030D-6E8A-4147-A177-3AD203B41FA5}">
                      <a16:colId xmlns:a16="http://schemas.microsoft.com/office/drawing/2014/main" val="4233267861"/>
                    </a:ext>
                  </a:extLst>
                </a:gridCol>
                <a:gridCol w="734940">
                  <a:extLst>
                    <a:ext uri="{9D8B030D-6E8A-4147-A177-3AD203B41FA5}">
                      <a16:colId xmlns:a16="http://schemas.microsoft.com/office/drawing/2014/main" val="3623220903"/>
                    </a:ext>
                  </a:extLst>
                </a:gridCol>
              </a:tblGrid>
              <a:tr h="2312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레코드 주소</a:t>
                      </a:r>
                      <a:endParaRPr lang="ko-KR" altLang="en-US" sz="110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학번</a:t>
                      </a:r>
                      <a:endParaRPr lang="ko-KR" altLang="en-US" sz="110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이름</a:t>
                      </a:r>
                      <a:endParaRPr lang="ko-KR" altLang="en-US" sz="110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학과</a:t>
                      </a:r>
                      <a:endParaRPr lang="ko-KR" altLang="en-US" sz="110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입학 년도</a:t>
                      </a:r>
                      <a:endParaRPr lang="ko-KR" altLang="en-US" sz="110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지도 교수</a:t>
                      </a:r>
                      <a:endParaRPr lang="ko-KR" altLang="en-US" sz="110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주소</a:t>
                      </a:r>
                      <a:endParaRPr lang="ko-KR" altLang="en-US" sz="1100" b="1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13011663"/>
                  </a:ext>
                </a:extLst>
              </a:tr>
              <a:tr h="231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1111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이정진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컴퓨터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01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26825027"/>
                  </a:ext>
                </a:extLst>
              </a:tr>
              <a:tr h="231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1121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유근택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기     계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02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05134541"/>
                  </a:ext>
                </a:extLst>
              </a:tr>
              <a:tr h="231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1981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이상수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전     자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03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08076233"/>
                  </a:ext>
                </a:extLst>
              </a:tr>
              <a:tr h="231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2014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김성준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컴퓨터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02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38894310"/>
                  </a:ext>
                </a:extLst>
              </a:tr>
              <a:tr h="231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2083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용기환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기     계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01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07695302"/>
                  </a:ext>
                </a:extLst>
              </a:tr>
              <a:tr h="231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6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2918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문용길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자     원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01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39492257"/>
                  </a:ext>
                </a:extLst>
              </a:tr>
              <a:tr h="231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7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3025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나수영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화    </a:t>
                      </a:r>
                      <a:r>
                        <a:rPr lang="ko-KR" altLang="en-US" sz="1100" baseline="0" dirty="0" smtClean="0"/>
                        <a:t> </a:t>
                      </a:r>
                      <a:r>
                        <a:rPr lang="ko-KR" altLang="en-US" sz="1100" dirty="0" smtClean="0"/>
                        <a:t>공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02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82583155"/>
                  </a:ext>
                </a:extLst>
              </a:tr>
              <a:tr h="231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3112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이상철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컴퓨터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01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21457500"/>
                  </a:ext>
                </a:extLst>
              </a:tr>
              <a:tr h="231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3241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홍수관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토     목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01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 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36160365"/>
                  </a:ext>
                </a:extLst>
              </a:tr>
              <a:tr h="231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10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3358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한재식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전     자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01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66866797"/>
                  </a:ext>
                </a:extLst>
              </a:tr>
              <a:tr h="231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11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3826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이병찬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항     공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02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15614048"/>
                  </a:ext>
                </a:extLst>
              </a:tr>
              <a:tr h="231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12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3874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홍병수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항     공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01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86534432"/>
                  </a:ext>
                </a:extLst>
              </a:tr>
              <a:tr h="231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13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4156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송성현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전     기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02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74661772"/>
                  </a:ext>
                </a:extLst>
              </a:tr>
              <a:tr h="231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14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4862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김철수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전     자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02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59979174"/>
                  </a:ext>
                </a:extLst>
              </a:tr>
              <a:tr h="231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15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5133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김연주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기     계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04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82806162"/>
                  </a:ext>
                </a:extLst>
              </a:tr>
              <a:tr h="231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16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5342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유광석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토   </a:t>
                      </a:r>
                      <a:r>
                        <a:rPr lang="ko-KR" altLang="en-US" sz="1100" baseline="0" dirty="0" smtClean="0"/>
                        <a:t> </a:t>
                      </a:r>
                      <a:r>
                        <a:rPr lang="ko-KR" altLang="en-US" sz="1100" dirty="0" smtClean="0"/>
                        <a:t> 목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04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18468737"/>
                  </a:ext>
                </a:extLst>
              </a:tr>
              <a:tr h="231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17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5357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황시영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토     목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04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89664881"/>
                  </a:ext>
                </a:extLst>
              </a:tr>
              <a:tr h="231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18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6412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이인기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전     자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02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23532557"/>
                  </a:ext>
                </a:extLst>
              </a:tr>
              <a:tr h="1156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19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6861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이규재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컴퓨터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02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18595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20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6945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안경화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화     공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04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18105225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331879" y="1228727"/>
            <a:ext cx="15600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latin typeface="굴림" panose="020B0600000101010101" pitchFamily="50" charset="-127"/>
              </a:rPr>
              <a:t>학생 데이터 </a:t>
            </a:r>
            <a:r>
              <a:rPr lang="ko-KR" altLang="en-US" sz="1400" b="1" dirty="0">
                <a:latin typeface="굴림" panose="020B0600000101010101" pitchFamily="50" charset="-127"/>
              </a:rPr>
              <a:t>파일</a:t>
            </a:r>
            <a:endParaRPr lang="ko-KR" altLang="en-US" sz="1400" b="1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907637"/>
              </p:ext>
            </p:extLst>
          </p:nvPr>
        </p:nvGraphicFramePr>
        <p:xfrm>
          <a:off x="1005207" y="1512605"/>
          <a:ext cx="1613005" cy="4728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159">
                  <a:extLst>
                    <a:ext uri="{9D8B030D-6E8A-4147-A177-3AD203B41FA5}">
                      <a16:colId xmlns:a16="http://schemas.microsoft.com/office/drawing/2014/main" val="1050373670"/>
                    </a:ext>
                  </a:extLst>
                </a:gridCol>
                <a:gridCol w="943846">
                  <a:extLst>
                    <a:ext uri="{9D8B030D-6E8A-4147-A177-3AD203B41FA5}">
                      <a16:colId xmlns:a16="http://schemas.microsoft.com/office/drawing/2014/main" val="3987707204"/>
                    </a:ext>
                  </a:extLst>
                </a:gridCol>
              </a:tblGrid>
              <a:tr h="2312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주민 번호</a:t>
                      </a:r>
                      <a:endParaRPr lang="ko-KR" altLang="en-US" sz="110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레코드 주소</a:t>
                      </a:r>
                      <a:endParaRPr lang="ko-KR" altLang="en-US" sz="1100" b="1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13011663"/>
                  </a:ext>
                </a:extLst>
              </a:tr>
              <a:tr h="231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1000611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10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26825027"/>
                  </a:ext>
                </a:extLst>
              </a:tr>
              <a:tr h="231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1032436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05134541"/>
                  </a:ext>
                </a:extLst>
              </a:tr>
              <a:tr h="231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1032589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08076233"/>
                  </a:ext>
                </a:extLst>
              </a:tr>
              <a:tr h="231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1036432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6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38894310"/>
                  </a:ext>
                </a:extLst>
              </a:tr>
              <a:tr h="231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1002418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16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07695302"/>
                  </a:ext>
                </a:extLst>
              </a:tr>
              <a:tr h="231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1097118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39492257"/>
                  </a:ext>
                </a:extLst>
              </a:tr>
              <a:tr h="231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1115242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13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82583155"/>
                  </a:ext>
                </a:extLst>
              </a:tr>
              <a:tr h="231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1134174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12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21457500"/>
                  </a:ext>
                </a:extLst>
              </a:tr>
              <a:tr h="231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1339451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15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36160365"/>
                  </a:ext>
                </a:extLst>
              </a:tr>
              <a:tr h="231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1432439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66866797"/>
                  </a:ext>
                </a:extLst>
              </a:tr>
              <a:tr h="231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1542517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19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15614048"/>
                  </a:ext>
                </a:extLst>
              </a:tr>
              <a:tr h="231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1633128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86534432"/>
                  </a:ext>
                </a:extLst>
              </a:tr>
              <a:tr h="231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1636567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14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74661772"/>
                  </a:ext>
                </a:extLst>
              </a:tr>
              <a:tr h="231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1767432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7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59979174"/>
                  </a:ext>
                </a:extLst>
              </a:tr>
              <a:tr h="231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1769814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18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82806162"/>
                  </a:ext>
                </a:extLst>
              </a:tr>
              <a:tr h="231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1843125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11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18468737"/>
                  </a:ext>
                </a:extLst>
              </a:tr>
              <a:tr h="231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1864432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89664881"/>
                  </a:ext>
                </a:extLst>
              </a:tr>
              <a:tr h="231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1882968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20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23532557"/>
                  </a:ext>
                </a:extLst>
              </a:tr>
              <a:tr h="1156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1924129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17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18595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1987384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18105225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3238856" y="4016524"/>
            <a:ext cx="5076202" cy="29910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473866" y="4050709"/>
            <a:ext cx="555477" cy="23073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36843" y="5101840"/>
            <a:ext cx="1783481" cy="41019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58042" y="5212935"/>
            <a:ext cx="555477" cy="23073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21435" y="1228727"/>
            <a:ext cx="17988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smtClean="0">
                <a:latin typeface="굴림" panose="020B0600000101010101" pitchFamily="50" charset="-127"/>
              </a:rPr>
              <a:t>주민 번호 역 인덱스</a:t>
            </a:r>
            <a:endParaRPr lang="ko-KR" altLang="en-US" sz="1400" b="1" dirty="0"/>
          </a:p>
        </p:txBody>
      </p:sp>
      <p:sp>
        <p:nvSpPr>
          <p:cNvPr id="16" name="직사각형 15"/>
          <p:cNvSpPr/>
          <p:nvPr/>
        </p:nvSpPr>
        <p:spPr>
          <a:xfrm>
            <a:off x="6891921" y="3741391"/>
            <a:ext cx="1840568" cy="2616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1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① 레코드 접근</a:t>
            </a:r>
            <a:r>
              <a:rPr lang="en-US" altLang="ko-KR" sz="11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(</a:t>
            </a:r>
            <a:r>
              <a:rPr lang="ko-KR" altLang="en-US" sz="11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이원 탐색</a:t>
            </a:r>
            <a:r>
              <a:rPr lang="en-US" altLang="ko-KR" sz="11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)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46931" y="3748035"/>
            <a:ext cx="1452642" cy="2616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1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② 레코드 주소 식별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84451" y="4358848"/>
            <a:ext cx="1344892" cy="769441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wrap="square">
            <a:spAutoFit/>
          </a:bodyPr>
          <a:lstStyle/>
          <a:p>
            <a:pPr marL="179388" indent="-179388" algn="just"/>
            <a:r>
              <a:rPr lang="ko-KR" altLang="en-US" sz="1100" dirty="0">
                <a:solidFill>
                  <a:srgbClr val="0000FF"/>
                </a:solidFill>
                <a:latin typeface="굴림" panose="020B0600000101010101" pitchFamily="50" charset="-127"/>
              </a:rPr>
              <a:t>③ </a:t>
            </a:r>
            <a:r>
              <a:rPr lang="ko-KR" altLang="en-US" sz="11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레코드 주소가 </a:t>
            </a:r>
            <a:r>
              <a:rPr lang="en-US" altLang="ko-KR" sz="11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11</a:t>
            </a:r>
            <a:r>
              <a:rPr lang="ko-KR" altLang="en-US" sz="11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인</a:t>
            </a:r>
            <a:r>
              <a:rPr lang="en-US" altLang="ko-KR" sz="11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 </a:t>
            </a:r>
            <a:r>
              <a:rPr lang="ko-KR" altLang="en-US" sz="11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인덱스 엔트리 접근</a:t>
            </a:r>
            <a:r>
              <a:rPr lang="en-US" altLang="ko-KR" sz="11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(</a:t>
            </a:r>
            <a:r>
              <a:rPr lang="ko-KR" altLang="en-US" sz="11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순차 탐색</a:t>
            </a:r>
            <a:r>
              <a:rPr lang="en-US" altLang="ko-KR" sz="11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)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58751" y="5518075"/>
            <a:ext cx="1311578" cy="261610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100" dirty="0">
                <a:solidFill>
                  <a:srgbClr val="0000FF"/>
                </a:solidFill>
                <a:latin typeface="굴림" panose="020B0600000101010101" pitchFamily="50" charset="-127"/>
              </a:rPr>
              <a:t>④ </a:t>
            </a:r>
            <a:r>
              <a:rPr lang="ko-KR" altLang="en-US" sz="11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주민 번호</a:t>
            </a:r>
            <a:r>
              <a:rPr lang="ko-KR" altLang="en-US" sz="1100" dirty="0">
                <a:solidFill>
                  <a:srgbClr val="0000FF"/>
                </a:solidFill>
                <a:latin typeface="굴림" panose="020B0600000101010101" pitchFamily="50" charset="-127"/>
              </a:rPr>
              <a:t> </a:t>
            </a:r>
            <a:r>
              <a:rPr lang="ko-KR" altLang="en-US" sz="11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식별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92271" y="951588"/>
            <a:ext cx="4572000" cy="246221"/>
          </a:xfrm>
          <a:prstGeom prst="rect">
            <a:avLst/>
          </a:prstGeom>
          <a:solidFill>
            <a:srgbClr val="9A0000"/>
          </a:solidFill>
        </p:spPr>
        <p:txBody>
          <a:bodyPr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굴림" panose="020B0600000101010101" pitchFamily="50" charset="-127"/>
              </a:rPr>
              <a:t>‘</a:t>
            </a:r>
            <a:r>
              <a:rPr lang="ko-KR" altLang="en-US" sz="1000" b="1" dirty="0">
                <a:solidFill>
                  <a:schemeClr val="bg1"/>
                </a:solidFill>
                <a:latin typeface="굴림" panose="020B0600000101010101" pitchFamily="50" charset="-127"/>
              </a:rPr>
              <a:t>학번</a:t>
            </a:r>
            <a:r>
              <a:rPr lang="ko-KR" altLang="en-US" sz="1000" dirty="0">
                <a:solidFill>
                  <a:schemeClr val="bg1"/>
                </a:solidFill>
                <a:latin typeface="굴림" panose="020B0600000101010101" pitchFamily="50" charset="-127"/>
              </a:rPr>
              <a:t>이 </a:t>
            </a:r>
            <a:r>
              <a:rPr lang="en-US" altLang="ko-KR" sz="1000" dirty="0" smtClean="0">
                <a:solidFill>
                  <a:schemeClr val="bg1"/>
                </a:solidFill>
                <a:latin typeface="굴림" panose="020B0600000101010101" pitchFamily="50" charset="-127"/>
              </a:rPr>
              <a:t>3826</a:t>
            </a:r>
            <a:r>
              <a:rPr lang="ko-KR" altLang="en-US" sz="1000" dirty="0" smtClean="0">
                <a:solidFill>
                  <a:schemeClr val="bg1"/>
                </a:solidFill>
                <a:latin typeface="굴림" panose="020B0600000101010101" pitchFamily="50" charset="-127"/>
              </a:rPr>
              <a:t>인 </a:t>
            </a:r>
            <a:r>
              <a:rPr lang="ko-KR" altLang="en-US" sz="1000" dirty="0">
                <a:solidFill>
                  <a:schemeClr val="bg1"/>
                </a:solidFill>
                <a:latin typeface="굴림" panose="020B0600000101010101" pitchFamily="50" charset="-127"/>
              </a:rPr>
              <a:t>학생의 </a:t>
            </a:r>
            <a:r>
              <a:rPr lang="ko-KR" altLang="en-US" sz="1000" b="1" dirty="0">
                <a:solidFill>
                  <a:schemeClr val="bg1"/>
                </a:solidFill>
                <a:latin typeface="굴림" panose="020B0600000101010101" pitchFamily="50" charset="-127"/>
              </a:rPr>
              <a:t>주민 번호</a:t>
            </a:r>
            <a:r>
              <a:rPr lang="ko-KR" altLang="en-US" sz="1000" dirty="0">
                <a:solidFill>
                  <a:schemeClr val="bg1"/>
                </a:solidFill>
                <a:latin typeface="굴림" panose="020B0600000101010101" pitchFamily="50" charset="-127"/>
              </a:rPr>
              <a:t>는 무엇인가</a:t>
            </a:r>
            <a:r>
              <a:rPr lang="en-US" altLang="ko-KR" sz="1000" dirty="0" smtClean="0">
                <a:solidFill>
                  <a:schemeClr val="bg1"/>
                </a:solidFill>
                <a:latin typeface="굴림" panose="020B0600000101010101" pitchFamily="50" charset="-127"/>
              </a:rPr>
              <a:t>?’ </a:t>
            </a:r>
            <a:r>
              <a:rPr lang="ko-KR" altLang="en-US" sz="1000" dirty="0" err="1" smtClean="0">
                <a:solidFill>
                  <a:schemeClr val="bg1"/>
                </a:solidFill>
                <a:latin typeface="굴림" panose="020B0600000101010101" pitchFamily="50" charset="-127"/>
              </a:rPr>
              <a:t>질의문의</a:t>
            </a:r>
            <a:r>
              <a:rPr lang="ko-KR" altLang="en-US" sz="1000" dirty="0" smtClean="0">
                <a:solidFill>
                  <a:schemeClr val="bg1"/>
                </a:solidFill>
                <a:latin typeface="굴림" panose="020B0600000101010101" pitchFamily="50" charset="-127"/>
              </a:rPr>
              <a:t> 불필요한 처리 과정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2720324" y="1842257"/>
            <a:ext cx="0" cy="325354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/>
          <p:nvPr/>
        </p:nvCxnSpPr>
        <p:spPr>
          <a:xfrm rot="16200000" flipV="1">
            <a:off x="2089767" y="2777702"/>
            <a:ext cx="2319545" cy="448655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720324" y="1842257"/>
            <a:ext cx="304887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9.2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역 파일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22" name="바닥글 개체 틀 1"/>
          <p:cNvSpPr txBox="1">
            <a:spLocks/>
          </p:cNvSpPr>
          <p:nvPr/>
        </p:nvSpPr>
        <p:spPr>
          <a:xfrm>
            <a:off x="1076769" y="6356351"/>
            <a:ext cx="7050282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2019. </a:t>
            </a:r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Changhwa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Kim. All rights reserved.                             </a:t>
            </a:r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Gangneung-Wonju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National University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26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283142-314C-448B-A446-41614DA6017C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ko-KR" sz="1400" dirty="0" smtClean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3550" y="1066800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600" b="1" i="0" dirty="0" smtClean="0">
              <a:latin typeface="굴림" panose="020B0600000101010101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512214"/>
              </p:ext>
            </p:extLst>
          </p:nvPr>
        </p:nvGraphicFramePr>
        <p:xfrm>
          <a:off x="6956731" y="1519484"/>
          <a:ext cx="1613005" cy="4728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159">
                  <a:extLst>
                    <a:ext uri="{9D8B030D-6E8A-4147-A177-3AD203B41FA5}">
                      <a16:colId xmlns:a16="http://schemas.microsoft.com/office/drawing/2014/main" val="1050373670"/>
                    </a:ext>
                  </a:extLst>
                </a:gridCol>
                <a:gridCol w="943846">
                  <a:extLst>
                    <a:ext uri="{9D8B030D-6E8A-4147-A177-3AD203B41FA5}">
                      <a16:colId xmlns:a16="http://schemas.microsoft.com/office/drawing/2014/main" val="3987707204"/>
                    </a:ext>
                  </a:extLst>
                </a:gridCol>
              </a:tblGrid>
              <a:tr h="2312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주민 번호</a:t>
                      </a:r>
                      <a:endParaRPr lang="ko-KR" altLang="en-US" sz="110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학     번</a:t>
                      </a:r>
                      <a:endParaRPr lang="ko-KR" altLang="en-US" sz="1100" b="1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13011663"/>
                  </a:ext>
                </a:extLst>
              </a:tr>
              <a:tr h="231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1000611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3358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26825027"/>
                  </a:ext>
                </a:extLst>
              </a:tr>
              <a:tr h="231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1032436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1111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05134541"/>
                  </a:ext>
                </a:extLst>
              </a:tr>
              <a:tr h="231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1032589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2014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08076233"/>
                  </a:ext>
                </a:extLst>
              </a:tr>
              <a:tr h="231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1036432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2918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38894310"/>
                  </a:ext>
                </a:extLst>
              </a:tr>
              <a:tr h="231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1002418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5342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07695302"/>
                  </a:ext>
                </a:extLst>
              </a:tr>
              <a:tr h="231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1097118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3112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39492257"/>
                  </a:ext>
                </a:extLst>
              </a:tr>
              <a:tr h="231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1115242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4156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82583155"/>
                  </a:ext>
                </a:extLst>
              </a:tr>
              <a:tr h="231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1134174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3874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21457500"/>
                  </a:ext>
                </a:extLst>
              </a:tr>
              <a:tr h="231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1339451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5133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36160365"/>
                  </a:ext>
                </a:extLst>
              </a:tr>
              <a:tr h="231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1432439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1121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66866797"/>
                  </a:ext>
                </a:extLst>
              </a:tr>
              <a:tr h="231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1542517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6861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15614048"/>
                  </a:ext>
                </a:extLst>
              </a:tr>
              <a:tr h="231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1633128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2083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86534432"/>
                  </a:ext>
                </a:extLst>
              </a:tr>
              <a:tr h="231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1636567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4862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74661772"/>
                  </a:ext>
                </a:extLst>
              </a:tr>
              <a:tr h="231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1767432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3025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59979174"/>
                  </a:ext>
                </a:extLst>
              </a:tr>
              <a:tr h="231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1769814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6412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82806162"/>
                  </a:ext>
                </a:extLst>
              </a:tr>
              <a:tr h="231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1843125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3826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18468737"/>
                  </a:ext>
                </a:extLst>
              </a:tr>
              <a:tr h="231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1864432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3241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89664881"/>
                  </a:ext>
                </a:extLst>
              </a:tr>
              <a:tr h="231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1882968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6945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23532557"/>
                  </a:ext>
                </a:extLst>
              </a:tr>
              <a:tr h="1156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1924129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5357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18595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1987384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1981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18105225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6872959" y="1235606"/>
            <a:ext cx="17988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latin typeface="굴림" panose="020B0600000101010101" pitchFamily="50" charset="-127"/>
              </a:rPr>
              <a:t>주민 번호 역 인덱스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463550" y="1059145"/>
            <a:ext cx="6279532" cy="5289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  <a:spcBef>
                <a:spcPct val="0"/>
              </a:spcBef>
              <a:defRPr/>
            </a:pPr>
            <a:endParaRPr lang="en-US" altLang="ko-KR" sz="400" b="1" dirty="0" smtClean="0">
              <a:solidFill>
                <a:schemeClr val="tx1"/>
              </a:solidFill>
              <a:latin typeface="굴림" panose="020B0600000101010101" pitchFamily="50" charset="-127"/>
            </a:endParaRPr>
          </a:p>
          <a:p>
            <a:pPr marL="265113" indent="-265113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600" b="1" spc="-100" dirty="0" smtClean="0">
                <a:solidFill>
                  <a:schemeClr val="tx1"/>
                </a:solidFill>
                <a:latin typeface="굴림" panose="020B0600000101010101" pitchFamily="50" charset="-127"/>
              </a:rPr>
              <a:t>&lt;</a:t>
            </a:r>
            <a:r>
              <a:rPr lang="ko-KR" altLang="en-US" sz="1600" b="1" spc="-100" dirty="0">
                <a:solidFill>
                  <a:schemeClr val="tx1"/>
                </a:solidFill>
                <a:latin typeface="굴림" panose="020B0600000101010101" pitchFamily="50" charset="-127"/>
              </a:rPr>
              <a:t>인덱스 키 값</a:t>
            </a:r>
            <a:r>
              <a:rPr lang="en-US" altLang="ko-KR" sz="1600" b="1" spc="-100" dirty="0">
                <a:solidFill>
                  <a:schemeClr val="tx1"/>
                </a:solidFill>
                <a:latin typeface="굴림" panose="020B0600000101010101" pitchFamily="50" charset="-127"/>
              </a:rPr>
              <a:t>, </a:t>
            </a:r>
            <a:r>
              <a:rPr lang="ko-KR" altLang="en-US" sz="1600" b="1" spc="-100" dirty="0" smtClean="0">
                <a:solidFill>
                  <a:schemeClr val="tx1"/>
                </a:solidFill>
                <a:latin typeface="굴림" panose="020B0600000101010101" pitchFamily="50" charset="-127"/>
              </a:rPr>
              <a:t>레코드 </a:t>
            </a:r>
            <a:r>
              <a:rPr lang="ko-KR" altLang="en-US" sz="1600" b="1" spc="-100" dirty="0">
                <a:solidFill>
                  <a:schemeClr val="tx1"/>
                </a:solidFill>
                <a:latin typeface="굴림" panose="020B0600000101010101" pitchFamily="50" charset="-127"/>
              </a:rPr>
              <a:t>포인터</a:t>
            </a:r>
            <a:r>
              <a:rPr lang="en-US" altLang="ko-KR" sz="1600" b="1" spc="-100" dirty="0">
                <a:solidFill>
                  <a:schemeClr val="tx1"/>
                </a:solidFill>
                <a:latin typeface="굴림" panose="020B0600000101010101" pitchFamily="50" charset="-127"/>
              </a:rPr>
              <a:t>&gt;</a:t>
            </a:r>
            <a:r>
              <a:rPr lang="ko-KR" altLang="en-US" sz="1600" b="1" spc="-100" dirty="0">
                <a:solidFill>
                  <a:schemeClr val="tx1"/>
                </a:solidFill>
                <a:latin typeface="굴림" panose="020B0600000101010101" pitchFamily="50" charset="-127"/>
              </a:rPr>
              <a:t>의 역 인덱스 구조 문제점과 해결 방법 </a:t>
            </a:r>
            <a:endParaRPr lang="en-US" altLang="ko-KR" sz="1600" b="1" spc="-100" dirty="0">
              <a:solidFill>
                <a:schemeClr val="tx1"/>
              </a:solidFill>
              <a:latin typeface="굴림" panose="020B0600000101010101" pitchFamily="50" charset="-127"/>
            </a:endParaRPr>
          </a:p>
          <a:p>
            <a:pPr marL="465137" indent="-285750">
              <a:lnSpc>
                <a:spcPct val="150000"/>
              </a:lnSpc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r>
              <a:rPr lang="ko-KR" altLang="en-US" sz="1400" b="1" dirty="0">
                <a:solidFill>
                  <a:schemeClr val="tx1"/>
                </a:solidFill>
                <a:latin typeface="굴림" panose="020B0600000101010101" pitchFamily="50" charset="-127"/>
              </a:rPr>
              <a:t>문제점 </a:t>
            </a:r>
            <a:r>
              <a:rPr lang="en-US" altLang="ko-KR" sz="1400" b="1" dirty="0">
                <a:solidFill>
                  <a:schemeClr val="tx1"/>
                </a:solidFill>
                <a:latin typeface="굴림" panose="020B0600000101010101" pitchFamily="50" charset="-127"/>
              </a:rPr>
              <a:t>:</a:t>
            </a:r>
            <a:r>
              <a:rPr lang="en-US" altLang="ko-KR" sz="1400" dirty="0">
                <a:solidFill>
                  <a:schemeClr val="tx1"/>
                </a:solidFill>
                <a:latin typeface="굴림" panose="020B0600000101010101" pitchFamily="50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굴림" panose="020B0600000101010101" pitchFamily="50" charset="-127"/>
              </a:rPr>
              <a:t>데이터 레코드 파일을 물리적으로 재구성하거나 재조직할 경우 데이터 레코드 주소 변경으로 인해 인덱스에서 레코드 포인터를 모두 변경해야 함</a:t>
            </a:r>
            <a:r>
              <a:rPr lang="en-US" altLang="ko-KR" sz="1400" dirty="0" smtClean="0">
                <a:solidFill>
                  <a:schemeClr val="tx1"/>
                </a:solidFill>
                <a:latin typeface="굴림" panose="020B0600000101010101" pitchFamily="50" charset="-127"/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  <a:latin typeface="굴림" panose="020B0600000101010101" pitchFamily="50" charset="-127"/>
              </a:rPr>
              <a:t>인덱스가 파일에 의존적</a:t>
            </a:r>
            <a:r>
              <a:rPr lang="en-US" altLang="ko-KR" sz="1400" dirty="0" smtClean="0">
                <a:solidFill>
                  <a:schemeClr val="tx1"/>
                </a:solidFill>
                <a:latin typeface="굴림" panose="020B0600000101010101" pitchFamily="50" charset="-127"/>
              </a:rPr>
              <a:t>)</a:t>
            </a:r>
          </a:p>
          <a:p>
            <a:pPr marL="465137" indent="-285750">
              <a:lnSpc>
                <a:spcPct val="150000"/>
              </a:lnSpc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endParaRPr lang="en-US" altLang="ko-KR" sz="1000" dirty="0">
              <a:solidFill>
                <a:schemeClr val="tx1"/>
              </a:solidFill>
              <a:latin typeface="굴림" panose="020B0600000101010101" pitchFamily="50" charset="-127"/>
            </a:endParaRPr>
          </a:p>
          <a:p>
            <a:pPr marL="465137" indent="-285750">
              <a:lnSpc>
                <a:spcPct val="150000"/>
              </a:lnSpc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r>
              <a:rPr lang="ko-KR" altLang="en-US" sz="1400" b="1" dirty="0">
                <a:solidFill>
                  <a:srgbClr val="0000FF"/>
                </a:solidFill>
                <a:latin typeface="굴림" panose="020B0600000101010101" pitchFamily="50" charset="-127"/>
              </a:rPr>
              <a:t>해결 방법</a:t>
            </a:r>
            <a:r>
              <a:rPr lang="ko-KR" altLang="en-US" sz="1400" b="1" dirty="0">
                <a:solidFill>
                  <a:schemeClr val="tx1"/>
                </a:solidFill>
                <a:latin typeface="굴림" panose="020B0600000101010101" pitchFamily="50" charset="-127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굴림" panose="020B0600000101010101" pitchFamily="50" charset="-127"/>
              </a:rPr>
              <a:t>: &lt;</a:t>
            </a:r>
            <a:r>
              <a:rPr lang="ko-KR" altLang="en-US" sz="1400" b="1" dirty="0">
                <a:solidFill>
                  <a:schemeClr val="tx1"/>
                </a:solidFill>
                <a:latin typeface="굴림" panose="020B0600000101010101" pitchFamily="50" charset="-127"/>
              </a:rPr>
              <a:t>인덱스 키 값</a:t>
            </a:r>
            <a:r>
              <a:rPr lang="en-US" altLang="ko-KR" sz="1400" b="1" dirty="0">
                <a:solidFill>
                  <a:schemeClr val="tx1"/>
                </a:solidFill>
                <a:latin typeface="굴림" panose="020B0600000101010101" pitchFamily="50" charset="-127"/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  <a:latin typeface="굴림" panose="020B0600000101010101" pitchFamily="50" charset="-127"/>
              </a:rPr>
              <a:t>해당 레코드 포인터</a:t>
            </a:r>
            <a:r>
              <a:rPr lang="en-US" altLang="ko-KR" sz="1400" b="1" dirty="0">
                <a:solidFill>
                  <a:schemeClr val="tx1"/>
                </a:solidFill>
                <a:latin typeface="굴림" panose="020B0600000101010101" pitchFamily="50" charset="-127"/>
              </a:rPr>
              <a:t>&gt; </a:t>
            </a:r>
            <a:r>
              <a:rPr lang="ko-KR" altLang="en-US" sz="1400" b="1" dirty="0" smtClean="0">
                <a:solidFill>
                  <a:schemeClr val="tx1"/>
                </a:solidFill>
                <a:latin typeface="굴림" panose="020B0600000101010101" pitchFamily="50" charset="-127"/>
              </a:rPr>
              <a:t>대신                          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                 </a:t>
            </a:r>
            <a:endParaRPr lang="en-US" altLang="ko-KR" sz="1400" b="1" dirty="0" smtClean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marL="179387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1400" b="1" dirty="0">
                <a:solidFill>
                  <a:srgbClr val="0000FF"/>
                </a:solidFill>
                <a:latin typeface="굴림" panose="020B0600000101010101" pitchFamily="50" charset="-127"/>
              </a:rPr>
              <a:t> 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                    &lt;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보조 키 값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, </a:t>
            </a:r>
            <a:r>
              <a:rPr lang="ko-KR" altLang="en-US" sz="1400" b="1" dirty="0">
                <a:solidFill>
                  <a:srgbClr val="0000FF"/>
                </a:solidFill>
                <a:latin typeface="굴림" panose="020B0600000101010101" pitchFamily="50" charset="-127"/>
              </a:rPr>
              <a:t>기본 키 값</a:t>
            </a:r>
            <a:r>
              <a:rPr lang="en-US" altLang="ko-KR" sz="1400" b="1" dirty="0">
                <a:solidFill>
                  <a:srgbClr val="0000FF"/>
                </a:solidFill>
                <a:latin typeface="굴림" panose="020B0600000101010101" pitchFamily="50" charset="-127"/>
              </a:rPr>
              <a:t>&gt;</a:t>
            </a:r>
            <a:r>
              <a:rPr lang="ko-KR" altLang="en-US" sz="1400" b="1" dirty="0">
                <a:solidFill>
                  <a:schemeClr val="tx1"/>
                </a:solidFill>
                <a:latin typeface="굴림" panose="020B0600000101010101" pitchFamily="50" charset="-127"/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  <a:latin typeface="굴림" panose="020B0600000101010101" pitchFamily="50" charset="-127"/>
              </a:rPr>
              <a:t> 엔트리 구조의 </a:t>
            </a:r>
            <a:r>
              <a:rPr lang="ko-KR" altLang="en-US" sz="1400" b="1" dirty="0">
                <a:solidFill>
                  <a:schemeClr val="tx1"/>
                </a:solidFill>
                <a:latin typeface="굴림" panose="020B0600000101010101" pitchFamily="50" charset="-127"/>
              </a:rPr>
              <a:t>역 인덱스 </a:t>
            </a:r>
            <a:r>
              <a:rPr lang="ko-KR" altLang="en-US" sz="1400" b="1" dirty="0" smtClean="0">
                <a:solidFill>
                  <a:schemeClr val="tx1"/>
                </a:solidFill>
                <a:latin typeface="굴림" panose="020B0600000101010101" pitchFamily="50" charset="-127"/>
              </a:rPr>
              <a:t>사용</a:t>
            </a:r>
            <a:endParaRPr lang="en-US" altLang="ko-KR" sz="1400" dirty="0">
              <a:solidFill>
                <a:schemeClr val="tx1"/>
              </a:solidFill>
              <a:latin typeface="굴림" panose="020B0600000101010101" pitchFamily="50" charset="-127"/>
            </a:endParaRPr>
          </a:p>
          <a:p>
            <a:pPr marL="7302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4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전제 조건 </a:t>
            </a:r>
            <a:r>
              <a:rPr lang="en-US" altLang="ko-KR" sz="14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: “</a:t>
            </a:r>
            <a:r>
              <a:rPr lang="ko-KR" altLang="en-US" sz="1400" u="sng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기본 키로 데이터 레코드를 효율적으로 접근 가능한 접근 경로가 만들어져 있다</a:t>
            </a:r>
            <a:r>
              <a:rPr lang="en-US" altLang="ko-KR" sz="14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”</a:t>
            </a:r>
          </a:p>
          <a:p>
            <a:pPr marL="7302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4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먼저 보조 키 값으로 해당 레코드의 기본 키 값을 찾고 이 기본 키를 가지고 해당 레코드를 접근하여 원하는 필드 값을 검색</a:t>
            </a:r>
            <a:r>
              <a:rPr lang="en-US" altLang="ko-KR" sz="14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(</a:t>
            </a:r>
            <a:r>
              <a:rPr lang="ko-KR" altLang="en-US" sz="14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간접 주소 기법</a:t>
            </a:r>
            <a:r>
              <a:rPr lang="en-US" altLang="ko-KR" sz="14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)</a:t>
            </a:r>
            <a:r>
              <a:rPr lang="ko-KR" altLang="en-US" sz="1400" dirty="0">
                <a:solidFill>
                  <a:srgbClr val="0000FF"/>
                </a:solidFill>
                <a:latin typeface="굴림" panose="020B0600000101010101" pitchFamily="50" charset="-127"/>
              </a:rPr>
              <a:t> 이 경우 순차 접근이 없음  </a:t>
            </a:r>
            <a:endParaRPr lang="en-US" altLang="ko-KR" sz="1400" dirty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marL="7302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400" dirty="0" smtClean="0">
                <a:solidFill>
                  <a:schemeClr val="tx1"/>
                </a:solidFill>
                <a:latin typeface="굴림" panose="020B0600000101010101" pitchFamily="50" charset="-127"/>
              </a:rPr>
              <a:t>역 인덱스 파일과 데이터 파일과 </a:t>
            </a:r>
            <a:r>
              <a:rPr lang="ko-KR" altLang="en-US" sz="1400" dirty="0" err="1" smtClean="0">
                <a:solidFill>
                  <a:schemeClr val="tx1"/>
                </a:solidFill>
                <a:latin typeface="굴림" panose="020B0600000101010101" pitchFamily="50" charset="-127"/>
              </a:rPr>
              <a:t>독립적임</a:t>
            </a:r>
            <a:r>
              <a:rPr lang="ko-KR" altLang="en-US" sz="1400" dirty="0" smtClean="0">
                <a:solidFill>
                  <a:schemeClr val="tx1"/>
                </a:solidFill>
                <a:latin typeface="굴림" panose="020B0600000101010101" pitchFamily="50" charset="-127"/>
              </a:rPr>
              <a:t> → 즉</a:t>
            </a:r>
            <a:r>
              <a:rPr lang="en-US" altLang="ko-KR" sz="1400" dirty="0" smtClean="0">
                <a:solidFill>
                  <a:schemeClr val="tx1"/>
                </a:solidFill>
                <a:latin typeface="굴림" panose="020B0600000101010101" pitchFamily="50" charset="-127"/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  <a:latin typeface="굴림" panose="020B0600000101010101" pitchFamily="50" charset="-127"/>
              </a:rPr>
              <a:t>역 인덱스 파일에 변화를 주지 않고 기본 키를 기초로 데이터 파일을 물리적으로 재구성</a:t>
            </a:r>
            <a:r>
              <a:rPr lang="en-US" altLang="ko-KR" sz="1400" dirty="0">
                <a:solidFill>
                  <a:schemeClr val="tx1"/>
                </a:solidFill>
                <a:latin typeface="굴림" panose="020B0600000101010101" pitchFamily="50" charset="-127"/>
              </a:rPr>
              <a:t>/</a:t>
            </a:r>
            <a:r>
              <a:rPr lang="ko-KR" altLang="en-US" sz="1400" dirty="0" smtClean="0">
                <a:solidFill>
                  <a:schemeClr val="tx1"/>
                </a:solidFill>
                <a:latin typeface="굴림" panose="020B0600000101010101" pitchFamily="50" charset="-127"/>
              </a:rPr>
              <a:t>재조직 가능</a:t>
            </a:r>
            <a:endParaRPr lang="en-US" altLang="ko-KR" sz="1400" dirty="0" smtClean="0">
              <a:solidFill>
                <a:schemeClr val="tx1"/>
              </a:solidFill>
              <a:latin typeface="굴림" panose="020B0600000101010101" pitchFamily="50" charset="-127"/>
            </a:endParaRPr>
          </a:p>
          <a:p>
            <a:pPr marL="265113" indent="-265113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9.2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역 파일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10" name="바닥글 개체 틀 1"/>
          <p:cNvSpPr txBox="1">
            <a:spLocks/>
          </p:cNvSpPr>
          <p:nvPr/>
        </p:nvSpPr>
        <p:spPr>
          <a:xfrm>
            <a:off x="1076769" y="6356351"/>
            <a:ext cx="7050282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2019. </a:t>
            </a:r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Changhwa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Kim. All rights reserved.                             </a:t>
            </a:r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Gangneung-Wonju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National University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34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283142-314C-448B-A446-41614DA6017C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ko-KR" sz="1400" dirty="0" smtClean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3550" y="1066800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600" b="1" i="0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한 개 이상의 동일한 키 값을 갖는 </a:t>
            </a:r>
            <a:r>
              <a:rPr lang="ko-KR" altLang="en-US" sz="1600" b="1" dirty="0" err="1" smtClean="0">
                <a:solidFill>
                  <a:srgbClr val="0000FF"/>
                </a:solidFill>
                <a:latin typeface="굴림" panose="020B0600000101010101" pitchFamily="50" charset="-127"/>
              </a:rPr>
              <a:t>보조키의</a:t>
            </a: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 역 인덱스</a:t>
            </a:r>
            <a:endParaRPr lang="en-US" altLang="ko-KR" sz="1600" b="1" dirty="0" smtClean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marL="465137" indent="-285750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r>
              <a:rPr lang="ko-KR" altLang="en-US" sz="1600" dirty="0" smtClean="0">
                <a:latin typeface="굴림" panose="020B0600000101010101" pitchFamily="50" charset="-127"/>
              </a:rPr>
              <a:t>예 </a:t>
            </a:r>
            <a:r>
              <a:rPr lang="en-US" altLang="ko-KR" sz="1600" dirty="0" smtClean="0">
                <a:latin typeface="굴림" panose="020B0600000101010101" pitchFamily="50" charset="-127"/>
              </a:rPr>
              <a:t>: </a:t>
            </a:r>
            <a:r>
              <a:rPr lang="ko-KR" altLang="en-US" sz="1600" dirty="0" smtClean="0">
                <a:latin typeface="굴림" panose="020B0600000101010101" pitchFamily="50" charset="-127"/>
              </a:rPr>
              <a:t>아래와 같이 한 학과에 여러 학번이 대응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465137" indent="-285750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465137" indent="-285750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endParaRPr lang="en-US" altLang="ko-KR" sz="1600" dirty="0">
              <a:latin typeface="굴림" panose="020B0600000101010101" pitchFamily="50" charset="-127"/>
            </a:endParaRPr>
          </a:p>
          <a:p>
            <a:pPr marL="465137" indent="-285750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465137" indent="-285750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endParaRPr lang="en-US" altLang="ko-KR" sz="1600" dirty="0">
              <a:latin typeface="굴림" panose="020B0600000101010101" pitchFamily="50" charset="-127"/>
            </a:endParaRPr>
          </a:p>
          <a:p>
            <a:pPr marL="465137" indent="-285750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465137" indent="-285750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endParaRPr lang="en-US" altLang="ko-KR" sz="1600" dirty="0">
              <a:latin typeface="굴림" panose="020B0600000101010101" pitchFamily="50" charset="-127"/>
            </a:endParaRPr>
          </a:p>
          <a:p>
            <a:pPr marL="465137" indent="-285750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465137" indent="-285750" algn="just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endParaRPr lang="en-US" altLang="ko-KR" sz="1600" dirty="0">
              <a:latin typeface="굴림" panose="020B0600000101010101" pitchFamily="50" charset="-127"/>
            </a:endParaRPr>
          </a:p>
          <a:p>
            <a:pPr marL="465137" indent="-285750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465137" indent="-285750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endParaRPr lang="en-US" altLang="ko-KR" sz="1600" dirty="0">
              <a:latin typeface="굴림" panose="020B0600000101010101" pitchFamily="50" charset="-127"/>
            </a:endParaRPr>
          </a:p>
          <a:p>
            <a:pPr marL="465137" indent="-285750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465137" indent="-285750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r>
              <a:rPr lang="ko-KR" altLang="en-US" sz="1600" dirty="0" smtClean="0">
                <a:latin typeface="굴림" panose="020B0600000101010101" pitchFamily="50" charset="-127"/>
              </a:rPr>
              <a:t>이 방법의 구현 대안들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717550" indent="-358775" eaLnBrk="1" hangingPunct="1">
              <a:spcBef>
                <a:spcPct val="0"/>
              </a:spcBef>
              <a:buFont typeface="+mj-lt"/>
              <a:buAutoNum type="arabicPeriod"/>
              <a:defRPr/>
            </a:pPr>
            <a:r>
              <a:rPr lang="ko-KR" altLang="en-US" sz="1600" dirty="0" smtClean="0">
                <a:latin typeface="굴림" panose="020B0600000101010101" pitchFamily="50" charset="-127"/>
              </a:rPr>
              <a:t>가변 길이 인덱스 엔트리로 관리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717550" indent="-358775" eaLnBrk="1" hangingPunct="1">
              <a:spcBef>
                <a:spcPct val="0"/>
              </a:spcBef>
              <a:buFont typeface="+mj-lt"/>
              <a:buAutoNum type="arabicPeriod"/>
              <a:defRPr/>
            </a:pPr>
            <a:r>
              <a:rPr lang="ko-KR" altLang="en-US" sz="1600" dirty="0" smtClean="0">
                <a:latin typeface="굴림" panose="020B0600000101010101" pitchFamily="50" charset="-127"/>
              </a:rPr>
              <a:t>각 인덱스 키 값에 대응하는 기본 키 값의 최대 수를 정해 고정 길이 인덱스 엔트리로 처리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717550" indent="-358775" eaLnBrk="1" hangingPunct="1">
              <a:spcBef>
                <a:spcPct val="0"/>
              </a:spcBef>
              <a:buFont typeface="+mj-lt"/>
              <a:buAutoNum type="arabicPeriod"/>
              <a:defRPr/>
            </a:pPr>
            <a:r>
              <a:rPr lang="en-US" altLang="ko-KR" sz="1600" dirty="0" smtClean="0">
                <a:latin typeface="굴림" panose="020B0600000101010101" pitchFamily="50" charset="-127"/>
              </a:rPr>
              <a:t>&lt;</a:t>
            </a:r>
            <a:r>
              <a:rPr lang="ko-KR" altLang="en-US" sz="1600" dirty="0" smtClean="0">
                <a:latin typeface="굴림" panose="020B0600000101010101" pitchFamily="50" charset="-127"/>
              </a:rPr>
              <a:t>하나의 인덱스 값</a:t>
            </a:r>
            <a:r>
              <a:rPr lang="en-US" altLang="ko-KR" sz="1600" dirty="0" smtClean="0">
                <a:latin typeface="굴림" panose="020B0600000101010101" pitchFamily="50" charset="-127"/>
              </a:rPr>
              <a:t>, </a:t>
            </a:r>
            <a:r>
              <a:rPr lang="ko-KR" altLang="en-US" sz="1600" dirty="0" smtClean="0">
                <a:latin typeface="굴림" panose="020B0600000101010101" pitchFamily="50" charset="-127"/>
              </a:rPr>
              <a:t>하나의 기본 키 값</a:t>
            </a:r>
            <a:r>
              <a:rPr lang="en-US" altLang="ko-KR" sz="1600" dirty="0" smtClean="0">
                <a:latin typeface="굴림" panose="020B0600000101010101" pitchFamily="50" charset="-127"/>
              </a:rPr>
              <a:t>&gt;</a:t>
            </a:r>
            <a:r>
              <a:rPr lang="ko-KR" altLang="en-US" sz="1600" dirty="0">
                <a:latin typeface="굴림" panose="020B0600000101010101" pitchFamily="50" charset="-127"/>
              </a:rPr>
              <a:t> </a:t>
            </a:r>
            <a:r>
              <a:rPr lang="ko-KR" altLang="en-US" sz="1600" dirty="0" smtClean="0">
                <a:latin typeface="굴림" panose="020B0600000101010101" pitchFamily="50" charset="-127"/>
              </a:rPr>
              <a:t>쌍으로 각각 하나의 인덱스 엔트리로 역 인덱스 구성 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179387" eaLnBrk="1" hangingPunct="1">
              <a:spcBef>
                <a:spcPct val="0"/>
              </a:spcBef>
              <a:buNone/>
              <a:defRPr/>
            </a:pPr>
            <a:endParaRPr lang="en-US" altLang="ko-KR" sz="1600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303243"/>
              </p:ext>
            </p:extLst>
          </p:nvPr>
        </p:nvGraphicFramePr>
        <p:xfrm>
          <a:off x="906078" y="2222426"/>
          <a:ext cx="3520413" cy="2068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133">
                  <a:extLst>
                    <a:ext uri="{9D8B030D-6E8A-4147-A177-3AD203B41FA5}">
                      <a16:colId xmlns:a16="http://schemas.microsoft.com/office/drawing/2014/main" val="1050373670"/>
                    </a:ext>
                  </a:extLst>
                </a:gridCol>
                <a:gridCol w="2478280">
                  <a:extLst>
                    <a:ext uri="{9D8B030D-6E8A-4147-A177-3AD203B41FA5}">
                      <a16:colId xmlns:a16="http://schemas.microsoft.com/office/drawing/2014/main" val="3987707204"/>
                    </a:ext>
                  </a:extLst>
                </a:gridCol>
              </a:tblGrid>
              <a:tr h="2188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학    과</a:t>
                      </a:r>
                      <a:endParaRPr lang="ko-KR" altLang="en-US" sz="110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학     번</a:t>
                      </a:r>
                      <a:endParaRPr lang="ko-KR" altLang="en-US" sz="1100" b="1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13011663"/>
                  </a:ext>
                </a:extLst>
              </a:tr>
              <a:tr h="2312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기    계</a:t>
                      </a:r>
                      <a:endParaRPr lang="ko-KR" altLang="en-US" sz="11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100" b="0" dirty="0" smtClean="0"/>
                        <a:t>1121, 2083, 5133</a:t>
                      </a:r>
                      <a:endParaRPr lang="ko-KR" altLang="en-US" sz="1100" b="0" dirty="0"/>
                    </a:p>
                  </a:txBody>
                  <a:tcPr marL="360000" marR="0" marT="0" marB="0" anchor="ctr"/>
                </a:tc>
                <a:extLst>
                  <a:ext uri="{0D108BD9-81ED-4DB2-BD59-A6C34878D82A}">
                    <a16:rowId xmlns:a16="http://schemas.microsoft.com/office/drawing/2014/main" val="926825027"/>
                  </a:ext>
                </a:extLst>
              </a:tr>
              <a:tr h="2312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자    원</a:t>
                      </a:r>
                      <a:endParaRPr lang="ko-KR" altLang="en-US" sz="11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100" b="0" dirty="0" smtClean="0"/>
                        <a:t>2918</a:t>
                      </a:r>
                      <a:endParaRPr lang="ko-KR" altLang="en-US" sz="1100" b="0" dirty="0"/>
                    </a:p>
                  </a:txBody>
                  <a:tcPr marL="360000" marR="0" marT="0" marB="0" anchor="ctr"/>
                </a:tc>
                <a:extLst>
                  <a:ext uri="{0D108BD9-81ED-4DB2-BD59-A6C34878D82A}">
                    <a16:rowId xmlns:a16="http://schemas.microsoft.com/office/drawing/2014/main" val="3705134541"/>
                  </a:ext>
                </a:extLst>
              </a:tr>
              <a:tr h="2312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전    기</a:t>
                      </a:r>
                      <a:endParaRPr lang="ko-KR" altLang="en-US" sz="11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100" b="0" dirty="0" smtClean="0"/>
                        <a:t>4156</a:t>
                      </a:r>
                      <a:endParaRPr lang="ko-KR" altLang="en-US" sz="1100" b="0" dirty="0"/>
                    </a:p>
                  </a:txBody>
                  <a:tcPr marL="360000" marR="0" marT="0" marB="0" anchor="ctr"/>
                </a:tc>
                <a:extLst>
                  <a:ext uri="{0D108BD9-81ED-4DB2-BD59-A6C34878D82A}">
                    <a16:rowId xmlns:a16="http://schemas.microsoft.com/office/drawing/2014/main" val="1908076233"/>
                  </a:ext>
                </a:extLst>
              </a:tr>
              <a:tr h="2312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전    자</a:t>
                      </a:r>
                      <a:endParaRPr lang="ko-KR" altLang="en-US" sz="11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100" b="0" dirty="0" smtClean="0"/>
                        <a:t>1981, 3358, 4862, 6412</a:t>
                      </a:r>
                      <a:endParaRPr lang="ko-KR" altLang="en-US" sz="1100" b="0" dirty="0"/>
                    </a:p>
                  </a:txBody>
                  <a:tcPr marL="360000" marR="0" marT="0" marB="0" anchor="ctr"/>
                </a:tc>
                <a:extLst>
                  <a:ext uri="{0D108BD9-81ED-4DB2-BD59-A6C34878D82A}">
                    <a16:rowId xmlns:a16="http://schemas.microsoft.com/office/drawing/2014/main" val="3738894310"/>
                  </a:ext>
                </a:extLst>
              </a:tr>
              <a:tr h="2312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컴퓨터</a:t>
                      </a:r>
                      <a:endParaRPr lang="ko-KR" altLang="en-US" sz="11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100" b="0" dirty="0" smtClean="0"/>
                        <a:t>1111, 2014, 3112, 6861</a:t>
                      </a:r>
                      <a:endParaRPr lang="ko-KR" altLang="en-US" sz="1100" b="0" dirty="0"/>
                    </a:p>
                  </a:txBody>
                  <a:tcPr marL="360000" marR="0" marT="0" marB="0" anchor="ctr"/>
                </a:tc>
                <a:extLst>
                  <a:ext uri="{0D108BD9-81ED-4DB2-BD59-A6C34878D82A}">
                    <a16:rowId xmlns:a16="http://schemas.microsoft.com/office/drawing/2014/main" val="2007695302"/>
                  </a:ext>
                </a:extLst>
              </a:tr>
              <a:tr h="2312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토     목</a:t>
                      </a:r>
                      <a:endParaRPr lang="ko-KR" altLang="en-US" sz="11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100" b="0" dirty="0" smtClean="0"/>
                        <a:t>3241, 5342, 5357</a:t>
                      </a:r>
                      <a:endParaRPr lang="ko-KR" altLang="en-US" sz="1100" b="0" dirty="0"/>
                    </a:p>
                  </a:txBody>
                  <a:tcPr marL="360000" marR="0" marT="0" marB="0" anchor="ctr"/>
                </a:tc>
                <a:extLst>
                  <a:ext uri="{0D108BD9-81ED-4DB2-BD59-A6C34878D82A}">
                    <a16:rowId xmlns:a16="http://schemas.microsoft.com/office/drawing/2014/main" val="2639492257"/>
                  </a:ext>
                </a:extLst>
              </a:tr>
              <a:tr h="2312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항    공</a:t>
                      </a:r>
                      <a:endParaRPr lang="ko-KR" altLang="en-US" sz="11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100" b="0" dirty="0" smtClean="0"/>
                        <a:t>3826, 3874</a:t>
                      </a:r>
                      <a:endParaRPr lang="ko-KR" altLang="en-US" sz="1100" b="0" dirty="0"/>
                    </a:p>
                  </a:txBody>
                  <a:tcPr marL="360000" marR="0" marT="0" marB="0" anchor="ctr"/>
                </a:tc>
                <a:extLst>
                  <a:ext uri="{0D108BD9-81ED-4DB2-BD59-A6C34878D82A}">
                    <a16:rowId xmlns:a16="http://schemas.microsoft.com/office/drawing/2014/main" val="2482583155"/>
                  </a:ext>
                </a:extLst>
              </a:tr>
              <a:tr h="2312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화    공</a:t>
                      </a:r>
                      <a:endParaRPr lang="ko-KR" altLang="en-US" sz="11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100" b="0" dirty="0" smtClean="0"/>
                        <a:t>3025, 6945</a:t>
                      </a:r>
                      <a:endParaRPr lang="ko-KR" altLang="en-US" sz="1100" b="0" dirty="0"/>
                    </a:p>
                  </a:txBody>
                  <a:tcPr marL="360000" marR="0" marT="0" marB="0" anchor="ctr"/>
                </a:tc>
                <a:extLst>
                  <a:ext uri="{0D108BD9-81ED-4DB2-BD59-A6C34878D82A}">
                    <a16:rowId xmlns:a16="http://schemas.microsoft.com/office/drawing/2014/main" val="2121457500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677284" y="1927387"/>
            <a:ext cx="19784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latin typeface="굴림" panose="020B0600000101010101" pitchFamily="50" charset="-127"/>
              </a:rPr>
              <a:t>학번에 대한 역 인덱스</a:t>
            </a:r>
            <a:endParaRPr lang="ko-KR" altLang="en-US" sz="1400" b="1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571709"/>
              </p:ext>
            </p:extLst>
          </p:nvPr>
        </p:nvGraphicFramePr>
        <p:xfrm>
          <a:off x="5980858" y="2089883"/>
          <a:ext cx="1590718" cy="2422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592">
                  <a:extLst>
                    <a:ext uri="{9D8B030D-6E8A-4147-A177-3AD203B41FA5}">
                      <a16:colId xmlns:a16="http://schemas.microsoft.com/office/drawing/2014/main" val="1050373670"/>
                    </a:ext>
                  </a:extLst>
                </a:gridCol>
                <a:gridCol w="863126">
                  <a:extLst>
                    <a:ext uri="{9D8B030D-6E8A-4147-A177-3AD203B41FA5}">
                      <a16:colId xmlns:a16="http://schemas.microsoft.com/office/drawing/2014/main" val="3987707204"/>
                    </a:ext>
                  </a:extLst>
                </a:gridCol>
              </a:tblGrid>
              <a:tr h="2025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학    과</a:t>
                      </a:r>
                      <a:endParaRPr lang="ko-KR" altLang="en-US" sz="110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학     번</a:t>
                      </a:r>
                      <a:endParaRPr lang="ko-KR" altLang="en-US" sz="1100" b="1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13011663"/>
                  </a:ext>
                </a:extLst>
              </a:tr>
              <a:tr h="21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기    계</a:t>
                      </a:r>
                      <a:endParaRPr lang="ko-KR" altLang="en-US" sz="11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1121 </a:t>
                      </a:r>
                      <a:endParaRPr lang="ko-KR" altLang="en-US" sz="1100" b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26825027"/>
                  </a:ext>
                </a:extLst>
              </a:tr>
              <a:tr h="2538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/>
                        <a:t>기    계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/>
                        <a:t>2083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05134541"/>
                  </a:ext>
                </a:extLst>
              </a:tr>
              <a:tr h="2538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/>
                        <a:t>기    계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/>
                        <a:t>5133</a:t>
                      </a:r>
                      <a:endParaRPr lang="ko-KR" altLang="en-US" sz="1100" b="0" dirty="0" smtClean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08076233"/>
                  </a:ext>
                </a:extLst>
              </a:tr>
              <a:tr h="21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자    원</a:t>
                      </a:r>
                      <a:endParaRPr lang="ko-KR" altLang="en-US" sz="11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2918</a:t>
                      </a:r>
                      <a:endParaRPr lang="ko-KR" altLang="en-US" sz="1100" b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38894310"/>
                  </a:ext>
                </a:extLst>
              </a:tr>
              <a:tr h="21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전    기</a:t>
                      </a:r>
                      <a:endParaRPr lang="ko-KR" altLang="en-US" sz="11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4156</a:t>
                      </a:r>
                      <a:endParaRPr lang="ko-KR" altLang="en-US" sz="1100" b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28258570"/>
                  </a:ext>
                </a:extLst>
              </a:tr>
              <a:tr h="21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전    자</a:t>
                      </a:r>
                      <a:endParaRPr lang="ko-KR" altLang="en-US" sz="11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1981</a:t>
                      </a:r>
                      <a:endParaRPr lang="ko-KR" altLang="en-US" sz="1100" b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55530944"/>
                  </a:ext>
                </a:extLst>
              </a:tr>
              <a:tr h="21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전    자</a:t>
                      </a:r>
                      <a:endParaRPr lang="ko-KR" altLang="en-US" sz="11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3358</a:t>
                      </a:r>
                      <a:endParaRPr lang="ko-KR" altLang="en-US" sz="1100" b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07695302"/>
                  </a:ext>
                </a:extLst>
              </a:tr>
              <a:tr h="21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전    자</a:t>
                      </a:r>
                      <a:endParaRPr lang="ko-KR" altLang="en-US" sz="11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4862</a:t>
                      </a:r>
                      <a:endParaRPr lang="ko-KR" altLang="en-US" sz="1100" b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39492257"/>
                  </a:ext>
                </a:extLst>
              </a:tr>
              <a:tr h="21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전    자</a:t>
                      </a:r>
                      <a:endParaRPr lang="ko-KR" altLang="en-US" sz="11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/>
                        <a:t>6412</a:t>
                      </a:r>
                      <a:endParaRPr lang="ko-KR" altLang="en-US" sz="1100" b="0" dirty="0" smtClean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82583155"/>
                  </a:ext>
                </a:extLst>
              </a:tr>
              <a:tr h="21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·</a:t>
                      </a:r>
                      <a:r>
                        <a:rPr lang="en-US" altLang="ko-KR" sz="1100" b="0" dirty="0" smtClean="0"/>
                        <a:t>······</a:t>
                      </a:r>
                      <a:endParaRPr lang="ko-KR" altLang="en-US" sz="11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/>
                        <a:t>·</a:t>
                      </a:r>
                      <a:r>
                        <a:rPr lang="en-US" altLang="ko-KR" sz="1100" b="0" dirty="0" smtClean="0"/>
                        <a:t>······</a:t>
                      </a:r>
                      <a:endParaRPr lang="ko-KR" altLang="en-US" sz="1100" b="0" dirty="0" smtClean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21457500"/>
                  </a:ext>
                </a:extLst>
              </a:tr>
            </a:tbl>
          </a:graphicData>
        </a:graphic>
      </p:graphicFrame>
      <p:cxnSp>
        <p:nvCxnSpPr>
          <p:cNvPr id="3" name="직선 화살표 연결선 2"/>
          <p:cNvCxnSpPr/>
          <p:nvPr/>
        </p:nvCxnSpPr>
        <p:spPr>
          <a:xfrm flipV="1">
            <a:off x="4859284" y="3627899"/>
            <a:ext cx="1121574" cy="20188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오른쪽 화살표 11"/>
          <p:cNvSpPr/>
          <p:nvPr/>
        </p:nvSpPr>
        <p:spPr>
          <a:xfrm>
            <a:off x="4674550" y="2726108"/>
            <a:ext cx="461472" cy="60675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204815" y="3390790"/>
            <a:ext cx="1512606" cy="1984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 flipH="1" flipV="1">
            <a:off x="3734512" y="3512321"/>
            <a:ext cx="760576" cy="153825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962684" y="3627899"/>
            <a:ext cx="137724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기본 키 값들을 </a:t>
            </a:r>
            <a:endParaRPr lang="en-US" altLang="ko-KR" sz="1100" dirty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algn="just"/>
            <a:r>
              <a:rPr lang="ko-KR" altLang="en-US" sz="11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오름차순으로 유지</a:t>
            </a:r>
            <a:endParaRPr lang="en-US" altLang="ko-KR" sz="1100" dirty="0" smtClean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빠른 검색 장점</a:t>
            </a:r>
            <a:endParaRPr lang="en-US" altLang="ko-KR" sz="1100" dirty="0" smtClean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갱신 시 정렬 유지를 위한 추가적 부담 발생</a:t>
            </a:r>
            <a:endParaRPr lang="ko-KR" altLang="en-US" sz="1100" dirty="0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9.2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역 파일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17" name="바닥글 개체 틀 1"/>
          <p:cNvSpPr txBox="1">
            <a:spLocks/>
          </p:cNvSpPr>
          <p:nvPr/>
        </p:nvSpPr>
        <p:spPr>
          <a:xfrm>
            <a:off x="1076769" y="6356351"/>
            <a:ext cx="7050282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2019. </a:t>
            </a:r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Changhwa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Kim. All rights reserved.                             </a:t>
            </a:r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Gangneung-Wonju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National University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48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1676DA-DBB2-48E7-95B1-592906AA8F60}" type="slidenum">
              <a:rPr lang="en-US" altLang="ko-KR" sz="1400" smtClean="0"/>
              <a:t>13</a:t>
            </a:fld>
            <a:endParaRPr lang="en-US" altLang="ko-KR" sz="1400" dirty="0" smtClean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3550" y="1066800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600" b="1" i="0" dirty="0" smtClean="0">
              <a:latin typeface="굴림" panose="020B0600000101010101" pitchFamily="50" charset="-127"/>
            </a:endParaRPr>
          </a:p>
          <a:p>
            <a:pPr marL="265113" indent="-265113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앞에서 인덱스 포인터 값으로 사용하는 기본 키 값들을 정렬하여 유지할 경우</a:t>
            </a:r>
            <a:endParaRPr lang="en-US" altLang="ko-KR" sz="1600" b="1" dirty="0" smtClean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marL="465137" indent="-285750">
              <a:lnSpc>
                <a:spcPct val="150000"/>
              </a:lnSpc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r>
              <a:rPr lang="ko-KR" altLang="en-US" sz="1600" dirty="0" smtClean="0">
                <a:latin typeface="굴림" panose="020B0600000101010101" pitchFamily="50" charset="-127"/>
              </a:rPr>
              <a:t>레코드 검색이 빨라질 수 있으나 레코드 갱신에는 추가적 부담</a:t>
            </a:r>
            <a:r>
              <a:rPr lang="en-US" altLang="ko-KR" sz="1600" dirty="0" smtClean="0">
                <a:latin typeface="굴림" panose="020B0600000101010101" pitchFamily="50" charset="-127"/>
              </a:rPr>
              <a:t>(</a:t>
            </a:r>
            <a:r>
              <a:rPr lang="ko-KR" altLang="en-US" sz="1600" dirty="0" smtClean="0">
                <a:latin typeface="굴림" panose="020B0600000101010101" pitchFamily="50" charset="-127"/>
              </a:rPr>
              <a:t>순서 유지</a:t>
            </a:r>
            <a:r>
              <a:rPr lang="en-US" altLang="ko-KR" sz="1600" dirty="0" smtClean="0">
                <a:latin typeface="굴림" panose="020B0600000101010101" pitchFamily="50" charset="-127"/>
              </a:rPr>
              <a:t>)</a:t>
            </a:r>
            <a:r>
              <a:rPr lang="ko-KR" altLang="en-US" sz="1600" dirty="0" smtClean="0">
                <a:latin typeface="굴림" panose="020B0600000101010101" pitchFamily="50" charset="-127"/>
              </a:rPr>
              <a:t>이 발생</a:t>
            </a:r>
            <a:endParaRPr lang="en-US" altLang="ko-KR" sz="1600" dirty="0">
              <a:latin typeface="굴림" panose="020B0600000101010101" pitchFamily="50" charset="-127"/>
            </a:endParaRPr>
          </a:p>
          <a:p>
            <a:pPr marL="179387"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en-US" altLang="ko-KR" sz="1600" dirty="0">
              <a:latin typeface="굴림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앞의 인덱스에서의 장점</a:t>
            </a:r>
            <a:endParaRPr lang="en-US" altLang="ko-KR" sz="1600" b="1" dirty="0" smtClean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marL="465137" indent="-285750">
              <a:lnSpc>
                <a:spcPct val="150000"/>
              </a:lnSpc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r>
              <a:rPr lang="ko-KR" altLang="en-US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어떤 질의에서는 데이터 레코드 파일 접근 없이도 인덱스 </a:t>
            </a:r>
            <a:r>
              <a:rPr lang="ko-KR" altLang="en-US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접근만으로 응답 가능</a:t>
            </a:r>
            <a:endParaRPr lang="en-US" altLang="ko-KR" sz="1600" dirty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marL="465137" indent="-285750">
              <a:lnSpc>
                <a:spcPct val="150000"/>
              </a:lnSpc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r>
              <a:rPr lang="ko-KR" altLang="en-US" sz="1600" dirty="0" smtClean="0">
                <a:latin typeface="굴림" panose="020B0600000101010101" pitchFamily="50" charset="-127"/>
              </a:rPr>
              <a:t>예 </a:t>
            </a:r>
            <a:r>
              <a:rPr lang="en-US" altLang="ko-KR" sz="1600" dirty="0" smtClean="0">
                <a:latin typeface="굴림" panose="020B0600000101010101" pitchFamily="50" charset="-127"/>
              </a:rPr>
              <a:t>: </a:t>
            </a:r>
            <a:r>
              <a:rPr lang="ko-KR" altLang="en-US" sz="1600" dirty="0" smtClean="0">
                <a:latin typeface="굴림" panose="020B0600000101010101" pitchFamily="50" charset="-127"/>
              </a:rPr>
              <a:t>앞의 인덱스 예에서 다음 질의들은 역 인덱스만 가지고 응답 가능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787400" indent="-342900">
              <a:lnSpc>
                <a:spcPct val="150000"/>
              </a:lnSpc>
              <a:spcBef>
                <a:spcPct val="0"/>
              </a:spcBef>
              <a:buFont typeface="+mj-ea"/>
              <a:buAutoNum type="circleNumDbPlain"/>
              <a:defRPr/>
            </a:pPr>
            <a:r>
              <a:rPr lang="en-US" altLang="ko-KR" sz="1600" dirty="0" smtClean="0">
                <a:latin typeface="굴림" panose="020B0600000101010101" pitchFamily="50" charset="-127"/>
              </a:rPr>
              <a:t>“</a:t>
            </a:r>
            <a:r>
              <a:rPr lang="ko-KR" altLang="en-US" sz="1600" dirty="0" smtClean="0">
                <a:latin typeface="굴림" panose="020B0600000101010101" pitchFamily="50" charset="-127"/>
              </a:rPr>
              <a:t>주민 번호</a:t>
            </a:r>
            <a:r>
              <a:rPr lang="en-US" altLang="ko-KR" sz="1600" dirty="0" smtClean="0">
                <a:latin typeface="굴림" panose="020B0600000101010101" pitchFamily="50" charset="-127"/>
              </a:rPr>
              <a:t>”</a:t>
            </a:r>
            <a:r>
              <a:rPr lang="ko-KR" altLang="en-US" sz="1600" dirty="0" smtClean="0">
                <a:latin typeface="굴림" panose="020B0600000101010101" pitchFamily="50" charset="-127"/>
              </a:rPr>
              <a:t>가 </a:t>
            </a:r>
            <a:r>
              <a:rPr lang="en-US" altLang="ko-KR" sz="1600" dirty="0" smtClean="0">
                <a:latin typeface="굴림" panose="020B0600000101010101" pitchFamily="50" charset="-127"/>
              </a:rPr>
              <a:t>1036432</a:t>
            </a:r>
            <a:r>
              <a:rPr lang="ko-KR" altLang="en-US" sz="1600" dirty="0" smtClean="0">
                <a:latin typeface="굴림" panose="020B0600000101010101" pitchFamily="50" charset="-127"/>
              </a:rPr>
              <a:t>인 학생이 있는가</a:t>
            </a:r>
            <a:r>
              <a:rPr lang="en-US" altLang="ko-KR" sz="1600" dirty="0" smtClean="0">
                <a:latin typeface="굴림" panose="020B0600000101010101" pitchFamily="50" charset="-127"/>
              </a:rPr>
              <a:t>?</a:t>
            </a:r>
          </a:p>
          <a:p>
            <a:pPr marL="787400" indent="-342900">
              <a:lnSpc>
                <a:spcPct val="150000"/>
              </a:lnSpc>
              <a:spcBef>
                <a:spcPct val="0"/>
              </a:spcBef>
              <a:buFont typeface="+mj-ea"/>
              <a:buAutoNum type="circleNumDbPlain"/>
              <a:defRPr/>
            </a:pPr>
            <a:r>
              <a:rPr lang="en-US" altLang="ko-KR" sz="1600" dirty="0" smtClean="0">
                <a:latin typeface="굴림" panose="020B0600000101010101" pitchFamily="50" charset="-127"/>
              </a:rPr>
              <a:t>“</a:t>
            </a:r>
            <a:r>
              <a:rPr lang="ko-KR" altLang="en-US" sz="1600" dirty="0" smtClean="0">
                <a:latin typeface="굴림" panose="020B0600000101010101" pitchFamily="50" charset="-127"/>
              </a:rPr>
              <a:t>컴퓨터</a:t>
            </a:r>
            <a:r>
              <a:rPr lang="en-US" altLang="ko-KR" sz="1600" dirty="0" smtClean="0">
                <a:latin typeface="굴림" panose="020B0600000101010101" pitchFamily="50" charset="-127"/>
              </a:rPr>
              <a:t>”</a:t>
            </a:r>
            <a:r>
              <a:rPr lang="ko-KR" altLang="en-US" sz="1600" dirty="0" smtClean="0">
                <a:latin typeface="굴림" panose="020B0600000101010101" pitchFamily="50" charset="-127"/>
              </a:rPr>
              <a:t>과에는 몇 명의 학생이 있는가</a:t>
            </a:r>
            <a:r>
              <a:rPr lang="en-US" altLang="ko-KR" sz="1600" dirty="0" smtClean="0">
                <a:latin typeface="굴림" panose="020B0600000101010101" pitchFamily="50" charset="-127"/>
              </a:rPr>
              <a:t>?</a:t>
            </a:r>
          </a:p>
          <a:p>
            <a:pPr marL="787400" indent="-342900">
              <a:lnSpc>
                <a:spcPct val="150000"/>
              </a:lnSpc>
              <a:spcBef>
                <a:spcPct val="0"/>
              </a:spcBef>
              <a:buFont typeface="+mj-ea"/>
              <a:buAutoNum type="circleNumDbPlain"/>
              <a:defRPr/>
            </a:pPr>
            <a:r>
              <a:rPr lang="en-US" altLang="ko-KR" sz="1600" dirty="0" smtClean="0">
                <a:latin typeface="굴림" panose="020B0600000101010101" pitchFamily="50" charset="-127"/>
              </a:rPr>
              <a:t>“</a:t>
            </a:r>
            <a:r>
              <a:rPr lang="ko-KR" altLang="en-US" sz="1600" dirty="0" smtClean="0">
                <a:latin typeface="굴림" panose="020B0600000101010101" pitchFamily="50" charset="-127"/>
              </a:rPr>
              <a:t>기계</a:t>
            </a:r>
            <a:r>
              <a:rPr lang="en-US" altLang="ko-KR" sz="1600" dirty="0" smtClean="0">
                <a:latin typeface="굴림" panose="020B0600000101010101" pitchFamily="50" charset="-127"/>
              </a:rPr>
              <a:t>”</a:t>
            </a:r>
            <a:r>
              <a:rPr lang="ko-KR" altLang="en-US" sz="1600" dirty="0" smtClean="0">
                <a:latin typeface="굴림" panose="020B0600000101010101" pitchFamily="50" charset="-127"/>
              </a:rPr>
              <a:t>과에 속하는 학생들의 </a:t>
            </a:r>
            <a:r>
              <a:rPr lang="en-US" altLang="ko-KR" sz="1600" dirty="0" smtClean="0">
                <a:latin typeface="굴림" panose="020B0600000101010101" pitchFamily="50" charset="-127"/>
              </a:rPr>
              <a:t>“</a:t>
            </a:r>
            <a:r>
              <a:rPr lang="ko-KR" altLang="en-US" sz="1600" dirty="0" smtClean="0">
                <a:latin typeface="굴림" panose="020B0600000101010101" pitchFamily="50" charset="-127"/>
              </a:rPr>
              <a:t>학번</a:t>
            </a:r>
            <a:r>
              <a:rPr lang="en-US" altLang="ko-KR" sz="1600" dirty="0" smtClean="0">
                <a:latin typeface="굴림" panose="020B0600000101010101" pitchFamily="50" charset="-127"/>
              </a:rPr>
              <a:t>”</a:t>
            </a:r>
            <a:r>
              <a:rPr lang="ko-KR" altLang="en-US" sz="1600" dirty="0" smtClean="0">
                <a:latin typeface="굴림" panose="020B0600000101010101" pitchFamily="50" charset="-127"/>
              </a:rPr>
              <a:t>을 나열하라</a:t>
            </a:r>
            <a:r>
              <a:rPr lang="en-US" altLang="ko-KR" sz="1600" dirty="0" smtClean="0">
                <a:latin typeface="굴림" panose="020B0600000101010101" pitchFamily="50" charset="-127"/>
              </a:rPr>
              <a:t>.</a:t>
            </a:r>
          </a:p>
          <a:p>
            <a:pPr marL="787400" indent="-342900">
              <a:lnSpc>
                <a:spcPct val="150000"/>
              </a:lnSpc>
              <a:spcBef>
                <a:spcPct val="0"/>
              </a:spcBef>
              <a:buFont typeface="+mj-ea"/>
              <a:buAutoNum type="circleNumDbPlain"/>
              <a:defRPr/>
            </a:pPr>
            <a:r>
              <a:rPr lang="en-US" altLang="ko-KR" sz="1600" dirty="0" smtClean="0">
                <a:latin typeface="굴림" panose="020B0600000101010101" pitchFamily="50" charset="-127"/>
              </a:rPr>
              <a:t>“</a:t>
            </a:r>
            <a:r>
              <a:rPr lang="ko-KR" altLang="en-US" sz="1600" dirty="0" smtClean="0">
                <a:latin typeface="굴림" panose="020B0600000101010101" pitchFamily="50" charset="-127"/>
              </a:rPr>
              <a:t>주민 번호</a:t>
            </a:r>
            <a:r>
              <a:rPr lang="en-US" altLang="ko-KR" sz="1600" dirty="0" smtClean="0">
                <a:latin typeface="굴림" panose="020B0600000101010101" pitchFamily="50" charset="-127"/>
              </a:rPr>
              <a:t>”</a:t>
            </a:r>
            <a:r>
              <a:rPr lang="ko-KR" altLang="en-US" sz="1600" dirty="0" smtClean="0">
                <a:latin typeface="굴림" panose="020B0600000101010101" pitchFamily="50" charset="-127"/>
              </a:rPr>
              <a:t>가 </a:t>
            </a:r>
            <a:r>
              <a:rPr lang="en-US" altLang="ko-KR" sz="1600" dirty="0" smtClean="0">
                <a:latin typeface="굴림" panose="020B0600000101010101" pitchFamily="50" charset="-127"/>
              </a:rPr>
              <a:t>1032589</a:t>
            </a:r>
            <a:r>
              <a:rPr lang="ko-KR" altLang="en-US" sz="1600" dirty="0" smtClean="0">
                <a:latin typeface="굴림" panose="020B0600000101010101" pitchFamily="50" charset="-127"/>
              </a:rPr>
              <a:t>인 학생의 </a:t>
            </a:r>
            <a:r>
              <a:rPr lang="en-US" altLang="ko-KR" sz="1600" dirty="0" smtClean="0">
                <a:latin typeface="굴림" panose="020B0600000101010101" pitchFamily="50" charset="-127"/>
              </a:rPr>
              <a:t>“</a:t>
            </a:r>
            <a:r>
              <a:rPr lang="ko-KR" altLang="en-US" sz="1600" dirty="0" smtClean="0">
                <a:latin typeface="굴림" panose="020B0600000101010101" pitchFamily="50" charset="-127"/>
              </a:rPr>
              <a:t>학번</a:t>
            </a:r>
            <a:r>
              <a:rPr lang="en-US" altLang="ko-KR" sz="1600" dirty="0" smtClean="0">
                <a:latin typeface="굴림" panose="020B0600000101010101" pitchFamily="50" charset="-127"/>
              </a:rPr>
              <a:t>”</a:t>
            </a:r>
            <a:r>
              <a:rPr lang="ko-KR" altLang="en-US" sz="1600" dirty="0" smtClean="0">
                <a:latin typeface="굴림" panose="020B0600000101010101" pitchFamily="50" charset="-127"/>
              </a:rPr>
              <a:t>은 무엇인가</a:t>
            </a:r>
            <a:r>
              <a:rPr lang="en-US" altLang="ko-KR" sz="1600" dirty="0" smtClean="0">
                <a:latin typeface="굴림" panose="020B0600000101010101" pitchFamily="50" charset="-127"/>
              </a:rPr>
              <a:t>?</a:t>
            </a:r>
            <a:endParaRPr lang="en-US" altLang="ko-KR" sz="1600" dirty="0">
              <a:latin typeface="굴림" panose="020B0600000101010101" pitchFamily="50" charset="-127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9.2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역 파일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17" name="바닥글 개체 틀 1"/>
          <p:cNvSpPr txBox="1">
            <a:spLocks/>
          </p:cNvSpPr>
          <p:nvPr/>
        </p:nvSpPr>
        <p:spPr>
          <a:xfrm>
            <a:off x="1076769" y="6356351"/>
            <a:ext cx="7050282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2019. </a:t>
            </a:r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Changhwa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Kim. All rights reserved.                             </a:t>
            </a:r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Gangneung-Wonju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National University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41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1676DA-DBB2-48E7-95B1-592906AA8F60}" type="slidenum">
              <a:rPr lang="en-US" altLang="ko-KR" sz="1400" smtClean="0"/>
              <a:t>14</a:t>
            </a:fld>
            <a:endParaRPr lang="en-US" altLang="ko-KR" sz="1400" dirty="0" smtClean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3550" y="1066800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400" b="1" i="0" dirty="0" smtClean="0">
              <a:latin typeface="굴림" panose="020B0600000101010101" pitchFamily="50" charset="-127"/>
            </a:endParaRPr>
          </a:p>
          <a:p>
            <a:pPr marL="265113" indent="-265113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latin typeface="굴림" panose="020B0600000101010101" pitchFamily="50" charset="-127"/>
              </a:rPr>
              <a:t>데이터 레코드 삽입</a:t>
            </a:r>
            <a:r>
              <a:rPr lang="en-US" altLang="ko-KR" sz="1600" dirty="0" smtClean="0">
                <a:latin typeface="굴림" panose="020B0600000101010101" pitchFamily="50" charset="-127"/>
              </a:rPr>
              <a:t>, </a:t>
            </a:r>
            <a:r>
              <a:rPr lang="ko-KR" altLang="en-US" sz="1600" dirty="0" smtClean="0">
                <a:latin typeface="굴림" panose="020B0600000101010101" pitchFamily="50" charset="-127"/>
              </a:rPr>
              <a:t>삭제</a:t>
            </a:r>
            <a:r>
              <a:rPr lang="en-US" altLang="ko-KR" sz="1600" dirty="0" smtClean="0">
                <a:latin typeface="굴림" panose="020B0600000101010101" pitchFamily="50" charset="-127"/>
              </a:rPr>
              <a:t>, </a:t>
            </a:r>
            <a:r>
              <a:rPr lang="ko-KR" altLang="en-US" sz="1600" dirty="0" smtClean="0">
                <a:latin typeface="굴림" panose="020B0600000101010101" pitchFamily="50" charset="-127"/>
              </a:rPr>
              <a:t>갱신 연산은 높은 비용 소요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444500" indent="-265113">
              <a:lnSpc>
                <a:spcPct val="150000"/>
              </a:lnSpc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r>
              <a:rPr lang="ko-KR" altLang="en-US" sz="1600" dirty="0" smtClean="0">
                <a:latin typeface="굴림" panose="020B0600000101010101" pitchFamily="50" charset="-127"/>
              </a:rPr>
              <a:t>각 연산은 기본 데이터 </a:t>
            </a:r>
            <a:r>
              <a:rPr lang="ko-KR" altLang="en-US" sz="1600" dirty="0" err="1" smtClean="0">
                <a:latin typeface="굴림" panose="020B0600000101010101" pitchFamily="50" charset="-127"/>
              </a:rPr>
              <a:t>파일뿐만</a:t>
            </a:r>
            <a:r>
              <a:rPr lang="ko-KR" altLang="en-US" sz="1600" dirty="0" smtClean="0">
                <a:latin typeface="굴림" panose="020B0600000101010101" pitchFamily="50" charset="-127"/>
              </a:rPr>
              <a:t> 아니라 모든 역 인덱스까지 갱신해야 하기 때문</a:t>
            </a:r>
            <a:endParaRPr lang="en-US" altLang="ko-KR" sz="1600" dirty="0">
              <a:latin typeface="굴림" panose="020B0600000101010101" pitchFamily="50" charset="-127"/>
            </a:endParaRPr>
          </a:p>
          <a:p>
            <a:pPr marL="265113" indent="-265113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265113" indent="-265113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444500" indent="-265113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  <a:defRPr/>
            </a:pPr>
            <a:r>
              <a:rPr lang="ko-KR" altLang="en-US" sz="1600" dirty="0" smtClean="0">
                <a:latin typeface="굴림" panose="020B0600000101010101" pitchFamily="50" charset="-127"/>
              </a:rPr>
              <a:t>기본 데이터 레코드 파일에 삽입할 레코드 삽입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444500" indent="-265113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  <a:defRPr/>
            </a:pPr>
            <a:r>
              <a:rPr lang="ko-KR" altLang="en-US" sz="1600" dirty="0" smtClean="0">
                <a:latin typeface="굴림" panose="020B0600000101010101" pitchFamily="50" charset="-127"/>
              </a:rPr>
              <a:t>각 역 인덱스 파일에 대해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717550" indent="-273050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sz="1600" dirty="0" smtClean="0">
                <a:latin typeface="굴림" panose="020B0600000101010101" pitchFamily="50" charset="-127"/>
              </a:rPr>
              <a:t>2.1 </a:t>
            </a:r>
            <a:r>
              <a:rPr lang="ko-KR" altLang="en-US" sz="1600" dirty="0" smtClean="0">
                <a:latin typeface="굴림" panose="020B0600000101010101" pitchFamily="50" charset="-127"/>
              </a:rPr>
              <a:t>삽입 레코드의 역 인덱스 키 값이 이미 역 인덱스에 있는 경우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717550" indent="85725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sz="1600" dirty="0" smtClean="0">
                <a:latin typeface="굴림" panose="020B0600000101010101" pitchFamily="50" charset="-127"/>
              </a:rPr>
              <a:t>2.1.1 </a:t>
            </a:r>
            <a:r>
              <a:rPr lang="ko-KR" altLang="en-US" sz="1600" dirty="0" smtClean="0">
                <a:latin typeface="굴림" panose="020B0600000101010101" pitchFamily="50" charset="-127"/>
              </a:rPr>
              <a:t>해당 키 값의 인덱스 엔트리에 삽입 레코드의 기본 키 값을 추가</a:t>
            </a:r>
            <a:endParaRPr lang="en-US" altLang="ko-KR" sz="1600" dirty="0">
              <a:latin typeface="굴림" panose="020B0600000101010101" pitchFamily="50" charset="-127"/>
            </a:endParaRPr>
          </a:p>
          <a:p>
            <a:pPr marL="444500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sz="1600" dirty="0" smtClean="0">
                <a:latin typeface="굴림" panose="020B0600000101010101" pitchFamily="50" charset="-127"/>
              </a:rPr>
              <a:t>2.2 </a:t>
            </a:r>
            <a:r>
              <a:rPr lang="ko-KR" altLang="en-US" sz="1600" dirty="0" smtClean="0">
                <a:latin typeface="굴림" panose="020B0600000101010101" pitchFamily="50" charset="-127"/>
              </a:rPr>
              <a:t>삽입 </a:t>
            </a:r>
            <a:r>
              <a:rPr lang="ko-KR" altLang="en-US" sz="1600" dirty="0">
                <a:latin typeface="굴림" panose="020B0600000101010101" pitchFamily="50" charset="-127"/>
              </a:rPr>
              <a:t>레코드의 역 인덱스 키 값이 </a:t>
            </a:r>
            <a:r>
              <a:rPr lang="ko-KR" altLang="en-US" sz="1600" dirty="0" smtClean="0">
                <a:latin typeface="굴림" panose="020B0600000101010101" pitchFamily="50" charset="-127"/>
              </a:rPr>
              <a:t>아직 역 </a:t>
            </a:r>
            <a:r>
              <a:rPr lang="ko-KR" altLang="en-US" sz="1600" dirty="0">
                <a:latin typeface="굴림" panose="020B0600000101010101" pitchFamily="50" charset="-127"/>
              </a:rPr>
              <a:t>인덱스에 없</a:t>
            </a:r>
            <a:r>
              <a:rPr lang="ko-KR" altLang="en-US" sz="1600" dirty="0" smtClean="0">
                <a:latin typeface="굴림" panose="020B0600000101010101" pitchFamily="50" charset="-127"/>
              </a:rPr>
              <a:t>는 경우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1341438" indent="-538163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sz="1600" dirty="0" smtClean="0">
                <a:latin typeface="굴림" panose="020B0600000101010101" pitchFamily="50" charset="-127"/>
              </a:rPr>
              <a:t>2.2.1 &lt;</a:t>
            </a:r>
            <a:r>
              <a:rPr lang="ko-KR" altLang="en-US" sz="1600" dirty="0" smtClean="0">
                <a:latin typeface="굴림" panose="020B0600000101010101" pitchFamily="50" charset="-127"/>
              </a:rPr>
              <a:t>데이터 레코드의 역 인덱스 키 값</a:t>
            </a:r>
            <a:r>
              <a:rPr lang="en-US" altLang="ko-KR" sz="1600" dirty="0" smtClean="0">
                <a:latin typeface="굴림" panose="020B0600000101010101" pitchFamily="50" charset="-127"/>
              </a:rPr>
              <a:t>, </a:t>
            </a:r>
            <a:r>
              <a:rPr lang="ko-KR" altLang="en-US" sz="1600" dirty="0" smtClean="0">
                <a:latin typeface="굴림" panose="020B0600000101010101" pitchFamily="50" charset="-127"/>
              </a:rPr>
              <a:t>데이터 레코드의 기본 키 값</a:t>
            </a:r>
            <a:r>
              <a:rPr lang="en-US" altLang="ko-KR" sz="1600" dirty="0" smtClean="0">
                <a:latin typeface="굴림" panose="020B0600000101010101" pitchFamily="50" charset="-127"/>
              </a:rPr>
              <a:t>&gt;</a:t>
            </a:r>
            <a:r>
              <a:rPr lang="ko-KR" altLang="en-US" sz="1600" dirty="0" smtClean="0">
                <a:latin typeface="굴림" panose="020B0600000101010101" pitchFamily="50" charset="-127"/>
              </a:rPr>
              <a:t>을 새로운 인덱스 엔트리로 추가 </a:t>
            </a:r>
            <a:endParaRPr lang="en-US" altLang="ko-KR" sz="1600" dirty="0">
              <a:latin typeface="굴림" panose="020B0600000101010101" pitchFamily="50" charset="-127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9.2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역 파일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17" name="바닥글 개체 틀 1"/>
          <p:cNvSpPr txBox="1">
            <a:spLocks/>
          </p:cNvSpPr>
          <p:nvPr/>
        </p:nvSpPr>
        <p:spPr>
          <a:xfrm>
            <a:off x="1076769" y="6356351"/>
            <a:ext cx="7050282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2019. </a:t>
            </a:r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Changhwa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Kim. All rights reserved.                             </a:t>
            </a:r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Gangneung-Wonju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National University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343908" y="2256123"/>
            <a:ext cx="2779709" cy="34131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레코드 삽입 연산</a:t>
            </a:r>
            <a:endParaRPr lang="ko-KR" altLang="en-US" sz="1400" b="1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5662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1676DA-DBB2-48E7-95B1-592906AA8F60}" type="slidenum">
              <a:rPr lang="en-US" altLang="ko-KR" sz="1400" smtClean="0"/>
              <a:t>15</a:t>
            </a:fld>
            <a:endParaRPr lang="en-US" altLang="ko-KR" sz="1400" dirty="0" smtClean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3550" y="1066800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400" b="1" i="0" dirty="0" smtClean="0">
              <a:latin typeface="굴림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en-US" altLang="ko-KR" sz="1200" dirty="0" smtClean="0">
              <a:latin typeface="굴림" panose="020B0600000101010101" pitchFamily="50" charset="-127"/>
            </a:endParaRPr>
          </a:p>
          <a:p>
            <a:pPr marL="444500" indent="-265113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  <a:defRPr/>
            </a:pPr>
            <a:r>
              <a:rPr lang="ko-KR" altLang="en-US" sz="1600" dirty="0" smtClean="0">
                <a:latin typeface="굴림" panose="020B0600000101010101" pitchFamily="50" charset="-127"/>
              </a:rPr>
              <a:t>기본 데이터 레코드 파일로부터 삭제할 레코드 삭제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444500" indent="-265113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  <a:defRPr/>
            </a:pPr>
            <a:r>
              <a:rPr lang="ko-KR" altLang="en-US" sz="1600" dirty="0" smtClean="0">
                <a:latin typeface="굴림" panose="020B0600000101010101" pitchFamily="50" charset="-127"/>
              </a:rPr>
              <a:t>삭제 레코드에 대한 모든 역 인덱스 파일 각각에 대해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803275" indent="-358775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sz="1600" dirty="0" smtClean="0">
                <a:latin typeface="굴림" panose="020B0600000101010101" pitchFamily="50" charset="-127"/>
              </a:rPr>
              <a:t>2.1 </a:t>
            </a:r>
            <a:r>
              <a:rPr lang="ko-KR" altLang="en-US" sz="1600" dirty="0" smtClean="0">
                <a:latin typeface="굴림" panose="020B0600000101010101" pitchFamily="50" charset="-127"/>
              </a:rPr>
              <a:t>삭제 레코드의 역 인덱스 키 값에 대응하는 인덱스 엔트리의 기본 키 값들 중에서 삭제 레코드의 기본 키 값을 제거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803275" indent="-358775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sz="1600" dirty="0" smtClean="0">
                <a:latin typeface="굴림" panose="020B0600000101010101" pitchFamily="50" charset="-127"/>
              </a:rPr>
              <a:t>2.2 </a:t>
            </a:r>
            <a:r>
              <a:rPr lang="ko-KR" altLang="en-US" sz="1600" dirty="0" smtClean="0">
                <a:latin typeface="굴림" panose="020B0600000101010101" pitchFamily="50" charset="-127"/>
              </a:rPr>
              <a:t>삭제 레코드의 역 인덱스 키 값에 대응하는 기본 키 값이 빈 공간으로 된 경우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717550" indent="85725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sz="1600" dirty="0" smtClean="0">
                <a:latin typeface="굴림" panose="020B0600000101010101" pitchFamily="50" charset="-127"/>
              </a:rPr>
              <a:t>2.1.1 </a:t>
            </a:r>
            <a:r>
              <a:rPr lang="ko-KR" altLang="en-US" sz="1600" dirty="0" smtClean="0">
                <a:latin typeface="굴림" panose="020B0600000101010101" pitchFamily="50" charset="-127"/>
              </a:rPr>
              <a:t>해당 키 값의 인덱스 엔트리를 역 인덱스로부터 삭제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717550" indent="85725"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en-US" altLang="ko-KR" sz="1800" dirty="0">
              <a:latin typeface="굴림" panose="020B0600000101010101" pitchFamily="50" charset="-127"/>
            </a:endParaRPr>
          </a:p>
          <a:p>
            <a:pPr marL="444500" indent="-265113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  <a:defRPr/>
            </a:pPr>
            <a:r>
              <a:rPr lang="ko-KR" altLang="en-US" sz="1600" dirty="0" smtClean="0">
                <a:latin typeface="굴림" panose="020B0600000101010101" pitchFamily="50" charset="-127"/>
              </a:rPr>
              <a:t>기본 데이터 레코드 파일에서 해당 레코드를 갱신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444500" indent="-265113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  <a:defRPr/>
            </a:pPr>
            <a:r>
              <a:rPr lang="ko-KR" altLang="en-US" sz="1600" dirty="0" smtClean="0">
                <a:latin typeface="굴림" panose="020B0600000101010101" pitchFamily="50" charset="-127"/>
              </a:rPr>
              <a:t>갱신 연산으로 영향을 받는 모든 역 인덱스 파일 각각에 대해</a:t>
            </a:r>
            <a:r>
              <a:rPr lang="en-US" altLang="ko-KR" sz="1600" dirty="0" smtClean="0">
                <a:latin typeface="굴림" panose="020B0600000101010101" pitchFamily="50" charset="-127"/>
              </a:rPr>
              <a:t>(</a:t>
            </a:r>
            <a:r>
              <a:rPr lang="ko-KR" altLang="en-US" sz="1600" dirty="0" smtClean="0">
                <a:latin typeface="굴림" panose="020B0600000101010101" pitchFamily="50" charset="-127"/>
              </a:rPr>
              <a:t>즉</a:t>
            </a:r>
            <a:r>
              <a:rPr lang="en-US" altLang="ko-KR" sz="1600" dirty="0" smtClean="0">
                <a:latin typeface="굴림" panose="020B0600000101010101" pitchFamily="50" charset="-127"/>
              </a:rPr>
              <a:t>, </a:t>
            </a:r>
            <a:r>
              <a:rPr lang="ko-KR" altLang="en-US" sz="1600" dirty="0" smtClean="0">
                <a:latin typeface="굴림" panose="020B0600000101010101" pitchFamily="50" charset="-127"/>
              </a:rPr>
              <a:t>값이 갱신된 필드에 해당하는 역 인덱스에 대해</a:t>
            </a:r>
            <a:r>
              <a:rPr lang="en-US" altLang="ko-KR" sz="1600" dirty="0" smtClean="0">
                <a:latin typeface="굴림" panose="020B0600000101010101" pitchFamily="50" charset="-127"/>
              </a:rPr>
              <a:t>)</a:t>
            </a:r>
          </a:p>
          <a:p>
            <a:pPr marL="444500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sz="1600" dirty="0" smtClean="0">
                <a:latin typeface="굴림" panose="020B0600000101010101" pitchFamily="50" charset="-127"/>
              </a:rPr>
              <a:t>(</a:t>
            </a:r>
            <a:r>
              <a:rPr lang="ko-KR" altLang="en-US" sz="1600" dirty="0" smtClean="0">
                <a:latin typeface="굴림" panose="020B0600000101010101" pitchFamily="50" charset="-127"/>
              </a:rPr>
              <a:t>기본 키 값이 </a:t>
            </a:r>
            <a:r>
              <a:rPr lang="en-US" altLang="ko-KR" sz="1600" dirty="0" smtClean="0">
                <a:latin typeface="굴림" panose="020B0600000101010101" pitchFamily="50" charset="-127"/>
              </a:rPr>
              <a:t>k</a:t>
            </a:r>
            <a:r>
              <a:rPr lang="ko-KR" altLang="en-US" sz="1600" dirty="0" smtClean="0">
                <a:latin typeface="굴림" panose="020B0600000101010101" pitchFamily="50" charset="-127"/>
              </a:rPr>
              <a:t>인 레코드의 역 인덱스 필드 값이 </a:t>
            </a:r>
            <a:r>
              <a:rPr lang="en-US" altLang="ko-KR" sz="1600" dirty="0" smtClean="0">
                <a:latin typeface="굴림" panose="020B0600000101010101" pitchFamily="50" charset="-127"/>
              </a:rPr>
              <a:t>v1</a:t>
            </a:r>
            <a:r>
              <a:rPr lang="ko-KR" altLang="en-US" sz="1600" dirty="0" smtClean="0">
                <a:latin typeface="굴림" panose="020B0600000101010101" pitchFamily="50" charset="-127"/>
              </a:rPr>
              <a:t>에서 </a:t>
            </a:r>
            <a:r>
              <a:rPr lang="en-US" altLang="ko-KR" sz="1600" dirty="0" smtClean="0">
                <a:latin typeface="굴림" panose="020B0600000101010101" pitchFamily="50" charset="-127"/>
              </a:rPr>
              <a:t>v2</a:t>
            </a:r>
            <a:r>
              <a:rPr lang="ko-KR" altLang="en-US" sz="1600" dirty="0" smtClean="0">
                <a:latin typeface="굴림" panose="020B0600000101010101" pitchFamily="50" charset="-127"/>
              </a:rPr>
              <a:t>로 갱신된 경우</a:t>
            </a:r>
            <a:r>
              <a:rPr lang="en-US" altLang="ko-KR" sz="1600" dirty="0" smtClean="0">
                <a:latin typeface="굴림" panose="020B0600000101010101" pitchFamily="50" charset="-127"/>
              </a:rPr>
              <a:t>)</a:t>
            </a:r>
          </a:p>
          <a:p>
            <a:pPr marL="444500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sz="1600" dirty="0" smtClean="0">
                <a:latin typeface="굴림" panose="020B0600000101010101" pitchFamily="50" charset="-127"/>
              </a:rPr>
              <a:t>2.1 v1</a:t>
            </a:r>
            <a:r>
              <a:rPr lang="ko-KR" altLang="en-US" sz="1600" dirty="0" smtClean="0">
                <a:latin typeface="굴림" panose="020B0600000101010101" pitchFamily="50" charset="-127"/>
              </a:rPr>
              <a:t>에 대해서는 레코드 삭제 연산에서의 단계</a:t>
            </a:r>
            <a:r>
              <a:rPr lang="en-US" altLang="ko-KR" sz="1600" dirty="0" smtClean="0">
                <a:latin typeface="굴림" panose="020B0600000101010101" pitchFamily="50" charset="-127"/>
              </a:rPr>
              <a:t>2.1</a:t>
            </a:r>
            <a:r>
              <a:rPr lang="ko-KR" altLang="en-US" sz="1600" dirty="0" smtClean="0">
                <a:latin typeface="굴림" panose="020B0600000101010101" pitchFamily="50" charset="-127"/>
              </a:rPr>
              <a:t>과 단계</a:t>
            </a:r>
            <a:r>
              <a:rPr lang="en-US" altLang="ko-KR" sz="1600" dirty="0" smtClean="0">
                <a:latin typeface="굴림" panose="020B0600000101010101" pitchFamily="50" charset="-127"/>
              </a:rPr>
              <a:t>2.2</a:t>
            </a:r>
            <a:r>
              <a:rPr lang="ko-KR" altLang="en-US" sz="1600" dirty="0" smtClean="0">
                <a:latin typeface="굴림" panose="020B0600000101010101" pitchFamily="50" charset="-127"/>
              </a:rPr>
              <a:t>를 적용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444500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sz="1600" dirty="0" smtClean="0">
                <a:latin typeface="굴림" panose="020B0600000101010101" pitchFamily="50" charset="-127"/>
              </a:rPr>
              <a:t>2.2 v2</a:t>
            </a:r>
            <a:r>
              <a:rPr lang="ko-KR" altLang="en-US" sz="1600" dirty="0" smtClean="0">
                <a:latin typeface="굴림" panose="020B0600000101010101" pitchFamily="50" charset="-127"/>
              </a:rPr>
              <a:t>에 대해서는 레코드 삽입 연산에서의 단계</a:t>
            </a:r>
            <a:r>
              <a:rPr lang="en-US" altLang="ko-KR" sz="1600" dirty="0" smtClean="0">
                <a:latin typeface="굴림" panose="020B0600000101010101" pitchFamily="50" charset="-127"/>
              </a:rPr>
              <a:t>2.1</a:t>
            </a:r>
            <a:r>
              <a:rPr lang="ko-KR" altLang="en-US" sz="1600" dirty="0" smtClean="0">
                <a:latin typeface="굴림" panose="020B0600000101010101" pitchFamily="50" charset="-127"/>
              </a:rPr>
              <a:t>과 단계</a:t>
            </a:r>
            <a:r>
              <a:rPr lang="en-US" altLang="ko-KR" sz="1600" dirty="0" smtClean="0">
                <a:latin typeface="굴림" panose="020B0600000101010101" pitchFamily="50" charset="-127"/>
              </a:rPr>
              <a:t>2.2</a:t>
            </a:r>
            <a:r>
              <a:rPr lang="ko-KR" altLang="en-US" sz="1600" dirty="0" smtClean="0">
                <a:latin typeface="굴림" panose="020B0600000101010101" pitchFamily="50" charset="-127"/>
              </a:rPr>
              <a:t>를 적용 </a:t>
            </a:r>
            <a:endParaRPr lang="en-US" altLang="ko-KR" sz="1600" dirty="0" smtClean="0">
              <a:latin typeface="굴림" panose="020B0600000101010101" pitchFamily="50" charset="-127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9.2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역 파일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17" name="바닥글 개체 틀 1"/>
          <p:cNvSpPr txBox="1">
            <a:spLocks/>
          </p:cNvSpPr>
          <p:nvPr/>
        </p:nvSpPr>
        <p:spPr>
          <a:xfrm>
            <a:off x="1076769" y="6356351"/>
            <a:ext cx="7050282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2019. </a:t>
            </a:r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Changhwa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Kim. All rights reserved.                             </a:t>
            </a:r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Gangneung-Wonju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National University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343908" y="1128070"/>
            <a:ext cx="2779709" cy="34131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레코드 </a:t>
            </a: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삭제</a:t>
            </a: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연산</a:t>
            </a:r>
            <a:endParaRPr lang="ko-KR" altLang="en-US" sz="1400" b="1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343908" y="3751626"/>
            <a:ext cx="2779709" cy="34131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레코드 </a:t>
            </a: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갱신 </a:t>
            </a: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연산</a:t>
            </a:r>
            <a:endParaRPr lang="ko-KR" altLang="en-US" sz="1400" b="1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0780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283142-314C-448B-A446-41614DA6017C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ko-KR" sz="1400" dirty="0" smtClean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3550" y="1066800"/>
            <a:ext cx="8229600" cy="55305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en-US" altLang="ko-KR" sz="600" b="1" i="0" dirty="0" smtClean="0">
              <a:latin typeface="굴림" panose="020B0600000101010101" pitchFamily="50" charset="-127"/>
            </a:endParaRPr>
          </a:p>
          <a:p>
            <a:pPr marL="265113" indent="-265113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latin typeface="굴림" panose="020B0600000101010101" pitchFamily="50" charset="-127"/>
              </a:rPr>
              <a:t>다중 리스트 인덱스와 데이터 레코드 파일 내에서 관련 레코드들간에 연결 리스트</a:t>
            </a:r>
            <a:r>
              <a:rPr lang="en-US" altLang="ko-KR" sz="1600" dirty="0" smtClean="0">
                <a:latin typeface="굴림" panose="020B0600000101010101" pitchFamily="50" charset="-127"/>
              </a:rPr>
              <a:t>(linked list)</a:t>
            </a:r>
            <a:r>
              <a:rPr lang="ko-KR" altLang="en-US" sz="1600" dirty="0" smtClean="0">
                <a:latin typeface="굴림" panose="020B0600000101010101" pitchFamily="50" charset="-127"/>
              </a:rPr>
              <a:t>로 구성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265113" indent="-265113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latin typeface="굴림" panose="020B0600000101010101" pitchFamily="50" charset="-127"/>
              </a:rPr>
              <a:t>현재 </a:t>
            </a:r>
            <a:r>
              <a:rPr lang="en-US" altLang="ko-KR" sz="1600" dirty="0" smtClean="0">
                <a:latin typeface="굴림" panose="020B0600000101010101" pitchFamily="50" charset="-127"/>
              </a:rPr>
              <a:t> </a:t>
            </a:r>
            <a:r>
              <a:rPr lang="ko-KR" altLang="en-US" sz="1600" dirty="0" smtClean="0">
                <a:latin typeface="굴림" panose="020B0600000101010101" pitchFamily="50" charset="-127"/>
              </a:rPr>
              <a:t>많은 상용 </a:t>
            </a:r>
            <a:r>
              <a:rPr lang="en-US" altLang="ko-KR" sz="1600" dirty="0" smtClean="0">
                <a:latin typeface="굴림" panose="020B0600000101010101" pitchFamily="50" charset="-127"/>
              </a:rPr>
              <a:t>DBMS</a:t>
            </a:r>
            <a:r>
              <a:rPr lang="ko-KR" altLang="en-US" sz="1600" dirty="0" smtClean="0">
                <a:latin typeface="굴림" panose="020B0600000101010101" pitchFamily="50" charset="-127"/>
              </a:rPr>
              <a:t>의 물리적 </a:t>
            </a:r>
            <a:r>
              <a:rPr lang="en-US" altLang="ko-KR" sz="1600" dirty="0" smtClean="0">
                <a:latin typeface="굴림" panose="020B0600000101010101" pitchFamily="50" charset="-127"/>
              </a:rPr>
              <a:t>DB </a:t>
            </a:r>
            <a:r>
              <a:rPr lang="ko-KR" altLang="en-US" sz="1600" dirty="0" smtClean="0">
                <a:latin typeface="굴림" panose="020B0600000101010101" pitchFamily="50" charset="-127"/>
              </a:rPr>
              <a:t>구조의 기초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265113" indent="-265113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다중 리스트 파일</a:t>
            </a:r>
            <a:r>
              <a:rPr lang="en-US" altLang="ko-KR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(</a:t>
            </a:r>
            <a:r>
              <a:rPr lang="en-US" altLang="ko-KR" sz="1600" b="1" dirty="0" err="1" smtClean="0">
                <a:solidFill>
                  <a:srgbClr val="0000FF"/>
                </a:solidFill>
                <a:latin typeface="굴림" panose="020B0600000101010101" pitchFamily="50" charset="-127"/>
              </a:rPr>
              <a:t>multilist</a:t>
            </a:r>
            <a:r>
              <a:rPr lang="en-US" altLang="ko-KR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 file) </a:t>
            </a: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구성</a:t>
            </a:r>
            <a:r>
              <a:rPr lang="en-US" altLang="ko-KR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 </a:t>
            </a: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 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522287" indent="-3429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  <a:defRPr/>
            </a:pPr>
            <a:r>
              <a:rPr lang="ko-KR" altLang="en-US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기본 데이터 레코드 파일 </a:t>
            </a:r>
            <a:endParaRPr lang="en-US" altLang="ko-KR" sz="1600" dirty="0" smtClean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marL="522287" indent="-3429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  <a:defRPr/>
            </a:pPr>
            <a:r>
              <a:rPr lang="ko-KR" altLang="en-US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다중 리스트 인덱스 파일</a:t>
            </a:r>
            <a:r>
              <a:rPr lang="en-US" altLang="ko-KR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(</a:t>
            </a:r>
            <a:r>
              <a:rPr lang="en-US" altLang="ko-KR" sz="1600" dirty="0" err="1" smtClean="0">
                <a:solidFill>
                  <a:srgbClr val="0000FF"/>
                </a:solidFill>
                <a:latin typeface="굴림" panose="020B0600000101010101" pitchFamily="50" charset="-127"/>
              </a:rPr>
              <a:t>multilist</a:t>
            </a:r>
            <a:r>
              <a:rPr lang="en-US" altLang="ko-KR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 index file)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smtClean="0">
                <a:latin typeface="굴림" panose="020B0600000101010101" pitchFamily="50" charset="-127"/>
              </a:rPr>
              <a:t>역 인덱스 구조와 다중 리스트 인덱스 구조의 차이점</a:t>
            </a:r>
            <a:endParaRPr lang="en-US" altLang="ko-KR" sz="1600" b="1" dirty="0" smtClean="0">
              <a:latin typeface="굴림" panose="020B0600000101010101" pitchFamily="50" charset="-127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9.3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다중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리스트 파일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728847"/>
              </p:ext>
            </p:extLst>
          </p:nvPr>
        </p:nvGraphicFramePr>
        <p:xfrm>
          <a:off x="811847" y="3818797"/>
          <a:ext cx="7595076" cy="2743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797538">
                  <a:extLst>
                    <a:ext uri="{9D8B030D-6E8A-4147-A177-3AD203B41FA5}">
                      <a16:colId xmlns:a16="http://schemas.microsoft.com/office/drawing/2014/main" val="4174073047"/>
                    </a:ext>
                  </a:extLst>
                </a:gridCol>
                <a:gridCol w="3797538">
                  <a:extLst>
                    <a:ext uri="{9D8B030D-6E8A-4147-A177-3AD203B41FA5}">
                      <a16:colId xmlns:a16="http://schemas.microsoft.com/office/drawing/2014/main" val="3253234160"/>
                    </a:ext>
                  </a:extLst>
                </a:gridCol>
              </a:tblGrid>
              <a:tr h="35905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역 인덱스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다중 리스트 인덱스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45283225"/>
                  </a:ext>
                </a:extLst>
              </a:tr>
              <a:tr h="1564927">
                <a:tc>
                  <a:txBody>
                    <a:bodyPr/>
                    <a:lstStyle/>
                    <a:p>
                      <a:pPr marL="285750" indent="-285750" algn="just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각 역 인덱스에서 인덱스 키 값에 대응하는 엔트리로 그 인덱스 키 값을 가지고 있는 모든 데이터 레코드의</a:t>
                      </a:r>
                      <a:r>
                        <a:rPr lang="ko-KR" altLang="en-US" sz="1400" baseline="0" dirty="0" smtClean="0"/>
                        <a:t> 기본 키 값 전부를 </a:t>
                      </a:r>
                      <a:r>
                        <a:rPr lang="ko-KR" altLang="en-US" sz="1400" dirty="0" smtClean="0"/>
                        <a:t>인덱스 엔트리의 키 값으로 포함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각 다중 리스트 인덱스에서 인덱스 키 값에 대응하는 엔트리로 주어진 인덱스 키 값을 갖는 레코드들 중에서 첫 번째 레코드의 기본 키 값 하나만 포함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그 인덱스 키 값을 갖는 나머지 레코드들은</a:t>
                      </a:r>
                      <a:r>
                        <a:rPr lang="ko-KR" altLang="en-US" sz="1400" baseline="0" dirty="0" smtClean="0"/>
                        <a:t> 기본 데이터 파일 내에서 </a:t>
                      </a:r>
                      <a:r>
                        <a:rPr lang="ko-KR" altLang="en-US" sz="1400" dirty="0" smtClean="0"/>
                        <a:t> 연결 리스트로 유지</a:t>
                      </a:r>
                      <a:endParaRPr lang="en-US" altLang="ko-KR" sz="1400" dirty="0" smtClean="0"/>
                    </a:p>
                    <a:p>
                      <a:pPr marL="285750" indent="-285750" algn="just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각 리스트 헤드만 유지하는 디렉터리 역할 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0009320"/>
                  </a:ext>
                </a:extLst>
              </a:tr>
            </a:tbl>
          </a:graphicData>
        </a:graphic>
      </p:graphicFrame>
      <p:sp>
        <p:nvSpPr>
          <p:cNvPr id="8" name="슬라이드 번호 개체 틀 3"/>
          <p:cNvSpPr txBox="1">
            <a:spLocks/>
          </p:cNvSpPr>
          <p:nvPr/>
        </p:nvSpPr>
        <p:spPr>
          <a:xfrm>
            <a:off x="67056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spcBef>
                <a:spcPct val="20000"/>
              </a:spcBef>
              <a:buChar char="•"/>
              <a:defRPr kumimoji="1" sz="32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har char="–"/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har char="•"/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har char="–"/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har char="»"/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5pPr>
            <a:lvl6pPr marL="2514600" indent="-228600" algn="l" defTabSz="914400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6pPr>
            <a:lvl7pPr marL="2971800" indent="-228600" algn="l" defTabSz="914400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7pPr>
            <a:lvl8pPr marL="3429000" indent="-228600" algn="l" defTabSz="914400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8pPr>
            <a:lvl9pPr marL="3886200" indent="-228600" algn="l" defTabSz="914400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60687B-75A4-4E18-90A8-FF5C97B45674}" type="slidenum">
              <a:rPr lang="en-US" altLang="ko-KR" sz="1400" smtClean="0"/>
              <a:t>16</a:t>
            </a:fld>
            <a:endParaRPr lang="en-US" altLang="ko-KR" sz="1400" dirty="0" smtClean="0"/>
          </a:p>
        </p:txBody>
      </p:sp>
      <p:sp>
        <p:nvSpPr>
          <p:cNvPr id="10" name="바닥글 개체 틀 1"/>
          <p:cNvSpPr txBox="1">
            <a:spLocks/>
          </p:cNvSpPr>
          <p:nvPr/>
        </p:nvSpPr>
        <p:spPr>
          <a:xfrm>
            <a:off x="1076769" y="6552904"/>
            <a:ext cx="7050282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2019. </a:t>
            </a:r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Changhwa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Kim. All rights reserved.                             </a:t>
            </a:r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Gangneung-Wonju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National University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69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7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715365282"/>
              </p:ext>
            </p:extLst>
          </p:nvPr>
        </p:nvGraphicFramePr>
        <p:xfrm>
          <a:off x="2512327" y="1655109"/>
          <a:ext cx="4129063" cy="4821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5" name="Image" r:id="rId4" imgW="8177778" imgH="9549206" progId="Photoshop.Image.8">
                  <p:embed/>
                </p:oleObj>
              </mc:Choice>
              <mc:Fallback>
                <p:oleObj name="Image" r:id="rId4" imgW="8177778" imgH="9549206" progId="Photoshop.Image.8">
                  <p:embed/>
                  <p:pic>
                    <p:nvPicPr>
                      <p:cNvPr id="1843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2327" y="1655109"/>
                        <a:ext cx="4129063" cy="48218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283142-314C-448B-A446-41614DA6017C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ko-KR" sz="1400" dirty="0" smtClean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3550" y="1066800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600" b="1" i="0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latin typeface="굴림" panose="020B0600000101010101" pitchFamily="50" charset="-127"/>
              </a:rPr>
              <a:t>다중 리스트 파일의 구조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465137" indent="-285750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endParaRPr lang="en-US" altLang="ko-KR" sz="1600" dirty="0">
              <a:latin typeface="굴림" panose="020B0600000101010101" pitchFamily="50" charset="-127"/>
            </a:endParaRPr>
          </a:p>
          <a:p>
            <a:pPr marL="465137" indent="-285750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465137" indent="-285750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endParaRPr lang="en-US" altLang="ko-KR" sz="1600" dirty="0">
              <a:latin typeface="굴림" panose="020B0600000101010101" pitchFamily="50" charset="-127"/>
            </a:endParaRPr>
          </a:p>
          <a:p>
            <a:pPr marL="465137" indent="-285750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465137" indent="-285750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endParaRPr lang="en-US" altLang="ko-KR" sz="1600" dirty="0">
              <a:latin typeface="굴림" panose="020B0600000101010101" pitchFamily="50" charset="-127"/>
            </a:endParaRPr>
          </a:p>
          <a:p>
            <a:pPr marL="465137" indent="-285750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465137" indent="-285750" algn="just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endParaRPr lang="en-US" altLang="ko-KR" sz="1600" dirty="0">
              <a:latin typeface="굴림" panose="020B0600000101010101" pitchFamily="50" charset="-127"/>
            </a:endParaRPr>
          </a:p>
          <a:p>
            <a:pPr marL="465137" indent="-285750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465137" indent="-285750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endParaRPr lang="en-US" altLang="ko-KR" sz="1600" dirty="0">
              <a:latin typeface="굴림" panose="020B0600000101010101" pitchFamily="50" charset="-127"/>
            </a:endParaRPr>
          </a:p>
          <a:p>
            <a:pPr marL="465137" indent="-285750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179387" eaLnBrk="1" hangingPunct="1">
              <a:spcBef>
                <a:spcPct val="0"/>
              </a:spcBef>
              <a:buNone/>
              <a:defRPr/>
            </a:pPr>
            <a:endParaRPr lang="en-US" altLang="ko-KR" sz="1600" dirty="0" smtClean="0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9.3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다중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리스트 파일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8" name="바닥글 개체 틀 1"/>
          <p:cNvSpPr txBox="1">
            <a:spLocks/>
          </p:cNvSpPr>
          <p:nvPr/>
        </p:nvSpPr>
        <p:spPr>
          <a:xfrm>
            <a:off x="1076769" y="6356351"/>
            <a:ext cx="7050282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2019. </a:t>
            </a:r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Changhwa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Kim. All rights reserved.                             </a:t>
            </a:r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Gangneung-Wonju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National University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89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3550" y="1066800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600" b="1" i="0" dirty="0" smtClean="0">
              <a:latin typeface="굴림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latin typeface="굴림" panose="020B0600000101010101" pitchFamily="50" charset="-127"/>
              </a:rPr>
              <a:t>역 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인덱스 파일 </a:t>
            </a:r>
            <a:r>
              <a:rPr lang="ko-KR" altLang="en-US" sz="1600" b="1" dirty="0">
                <a:latin typeface="굴림" panose="020B0600000101010101" pitchFamily="50" charset="-127"/>
              </a:rPr>
              <a:t>구조와 다중 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리스트 파일 </a:t>
            </a:r>
            <a:r>
              <a:rPr lang="ko-KR" altLang="en-US" sz="1600" b="1" dirty="0">
                <a:latin typeface="굴림" panose="020B0600000101010101" pitchFamily="50" charset="-127"/>
              </a:rPr>
              <a:t>구조의 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차이점</a:t>
            </a: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65137" indent="-285750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endParaRPr lang="en-US" altLang="ko-KR" sz="1600" dirty="0">
              <a:latin typeface="굴림" panose="020B0600000101010101" pitchFamily="50" charset="-127"/>
            </a:endParaRPr>
          </a:p>
          <a:p>
            <a:pPr marL="465137" indent="-285750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465137" indent="-285750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endParaRPr lang="en-US" altLang="ko-KR" sz="1600" dirty="0">
              <a:latin typeface="굴림" panose="020B0600000101010101" pitchFamily="50" charset="-127"/>
            </a:endParaRPr>
          </a:p>
          <a:p>
            <a:pPr marL="465137" indent="-285750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465137" indent="-285750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endParaRPr lang="en-US" altLang="ko-KR" sz="1600" dirty="0">
              <a:latin typeface="굴림" panose="020B0600000101010101" pitchFamily="50" charset="-127"/>
            </a:endParaRPr>
          </a:p>
          <a:p>
            <a:pPr marL="465137" indent="-285750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465137" indent="-285750" algn="just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endParaRPr lang="en-US" altLang="ko-KR" sz="1600" dirty="0">
              <a:latin typeface="굴림" panose="020B0600000101010101" pitchFamily="50" charset="-127"/>
            </a:endParaRPr>
          </a:p>
          <a:p>
            <a:pPr marL="179387">
              <a:spcBef>
                <a:spcPct val="0"/>
              </a:spcBef>
              <a:buNone/>
              <a:defRPr/>
            </a:pPr>
            <a:endParaRPr lang="en-US" altLang="ko-KR" sz="1600" dirty="0">
              <a:latin typeface="굴림" panose="020B0600000101010101" pitchFamily="50" charset="-127"/>
            </a:endParaRP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latin typeface="굴림" panose="020B0600000101010101" pitchFamily="50" charset="-127"/>
            </a:endParaRPr>
          </a:p>
          <a:p>
            <a:pPr marL="465137" indent="-285750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179387" eaLnBrk="1" hangingPunct="1">
              <a:spcBef>
                <a:spcPct val="0"/>
              </a:spcBef>
              <a:buNone/>
              <a:defRPr/>
            </a:pPr>
            <a:endParaRPr lang="en-US" altLang="ko-KR" sz="1600" dirty="0" smtClean="0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283142-314C-448B-A446-41614DA6017C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ko-KR" sz="1400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00395"/>
              </p:ext>
            </p:extLst>
          </p:nvPr>
        </p:nvGraphicFramePr>
        <p:xfrm>
          <a:off x="803301" y="1784890"/>
          <a:ext cx="7595076" cy="2103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797538">
                  <a:extLst>
                    <a:ext uri="{9D8B030D-6E8A-4147-A177-3AD203B41FA5}">
                      <a16:colId xmlns:a16="http://schemas.microsoft.com/office/drawing/2014/main" val="4174073047"/>
                    </a:ext>
                  </a:extLst>
                </a:gridCol>
                <a:gridCol w="3797538">
                  <a:extLst>
                    <a:ext uri="{9D8B030D-6E8A-4147-A177-3AD203B41FA5}">
                      <a16:colId xmlns:a16="http://schemas.microsoft.com/office/drawing/2014/main" val="3253234160"/>
                    </a:ext>
                  </a:extLst>
                </a:gridCol>
              </a:tblGrid>
              <a:tr h="35905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역 인덱스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다중 리스트 인덱스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45283225"/>
                  </a:ext>
                </a:extLst>
              </a:tr>
              <a:tr h="1564927">
                <a:tc>
                  <a:txBody>
                    <a:bodyPr/>
                    <a:lstStyle/>
                    <a:p>
                      <a:pPr marL="285750" indent="-285750" algn="just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역 인덱스를 구성하더라도 데이터 레코드 파일 구조에는 어떠한 영향도 없음</a:t>
                      </a:r>
                      <a:endParaRPr lang="en-US" altLang="ko-KR" sz="1400" dirty="0" smtClean="0"/>
                    </a:p>
                    <a:p>
                      <a:pPr marL="285750" indent="-285750" algn="just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1400" dirty="0" smtClean="0"/>
                    </a:p>
                    <a:p>
                      <a:pPr marL="285750" indent="-285750" algn="just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1400" dirty="0" smtClean="0"/>
                    </a:p>
                    <a:p>
                      <a:pPr marL="285750" indent="-285750" algn="just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다중 리스트 인덱스를 구성하면 데이터 레코드 파일 구조도 변경되어야 함</a:t>
                      </a:r>
                      <a:endParaRPr lang="en-US" altLang="ko-KR" sz="1400" dirty="0" smtClean="0"/>
                    </a:p>
                    <a:p>
                      <a:pPr marL="265113" indent="0" algn="just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다중 리스트 인덱스 키 값에 따라 접근 가능하도록 데이터 레코드 파일에 링크 필드를 추가해야 함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ko-KR" altLang="en-US" sz="1400" dirty="0" smtClean="0"/>
                        <a:t> 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0009320"/>
                  </a:ext>
                </a:extLst>
              </a:tr>
            </a:tbl>
          </a:graphicData>
        </a:graphic>
      </p:graphicFrame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9.3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다중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리스트 파일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11" name="바닥글 개체 틀 1"/>
          <p:cNvSpPr txBox="1">
            <a:spLocks/>
          </p:cNvSpPr>
          <p:nvPr/>
        </p:nvSpPr>
        <p:spPr>
          <a:xfrm>
            <a:off x="1076769" y="6356351"/>
            <a:ext cx="7050282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2019. </a:t>
            </a:r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Changhwa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Kim. All rights reserved.                             </a:t>
            </a:r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Gangneung-Wonju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National University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15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3550" y="1066800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600" b="1" i="0" dirty="0" smtClean="0">
              <a:latin typeface="굴림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smtClean="0">
                <a:latin typeface="굴림" panose="020B0600000101010101" pitchFamily="50" charset="-127"/>
              </a:rPr>
              <a:t>링크 대신 기본 키를 사용하는 다중 리스트 인덱스</a:t>
            </a: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65137" indent="-285750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endParaRPr lang="en-US" altLang="ko-KR" sz="1600" dirty="0">
              <a:latin typeface="굴림" panose="020B0600000101010101" pitchFamily="50" charset="-127"/>
            </a:endParaRPr>
          </a:p>
          <a:p>
            <a:pPr marL="465137" indent="-285750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465137" indent="-285750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endParaRPr lang="en-US" altLang="ko-KR" sz="1600" dirty="0">
              <a:latin typeface="굴림" panose="020B0600000101010101" pitchFamily="50" charset="-127"/>
            </a:endParaRPr>
          </a:p>
          <a:p>
            <a:pPr marL="465137" indent="-285750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465137" indent="-285750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endParaRPr lang="en-US" altLang="ko-KR" sz="1600" dirty="0">
              <a:latin typeface="굴림" panose="020B0600000101010101" pitchFamily="50" charset="-127"/>
            </a:endParaRPr>
          </a:p>
          <a:p>
            <a:pPr marL="465137" indent="-285750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465137" indent="-285750" algn="just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endParaRPr lang="en-US" altLang="ko-KR" sz="1600" dirty="0">
              <a:latin typeface="굴림" panose="020B0600000101010101" pitchFamily="50" charset="-127"/>
            </a:endParaRPr>
          </a:p>
          <a:p>
            <a:pPr marL="179387">
              <a:spcBef>
                <a:spcPct val="0"/>
              </a:spcBef>
              <a:buNone/>
              <a:defRPr/>
            </a:pPr>
            <a:endParaRPr lang="en-US" altLang="ko-KR" sz="1600" dirty="0">
              <a:latin typeface="굴림" panose="020B0600000101010101" pitchFamily="50" charset="-127"/>
            </a:endParaRP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latin typeface="굴림" panose="020B0600000101010101" pitchFamily="50" charset="-127"/>
            </a:endParaRPr>
          </a:p>
          <a:p>
            <a:pPr marL="465137" indent="-285750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179387" eaLnBrk="1" hangingPunct="1">
              <a:spcBef>
                <a:spcPct val="0"/>
              </a:spcBef>
              <a:buNone/>
              <a:defRPr/>
            </a:pPr>
            <a:endParaRPr lang="en-US" altLang="ko-KR" sz="1600" dirty="0" smtClean="0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283142-314C-448B-A446-41614DA6017C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ko-KR" sz="1400" dirty="0" smtClean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481792"/>
              </p:ext>
            </p:extLst>
          </p:nvPr>
        </p:nvGraphicFramePr>
        <p:xfrm>
          <a:off x="947155" y="2286244"/>
          <a:ext cx="3342834" cy="3291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71417">
                  <a:extLst>
                    <a:ext uri="{9D8B030D-6E8A-4147-A177-3AD203B41FA5}">
                      <a16:colId xmlns:a16="http://schemas.microsoft.com/office/drawing/2014/main" val="4174073047"/>
                    </a:ext>
                  </a:extLst>
                </a:gridCol>
                <a:gridCol w="1671417">
                  <a:extLst>
                    <a:ext uri="{9D8B030D-6E8A-4147-A177-3AD203B41FA5}">
                      <a16:colId xmlns:a16="http://schemas.microsoft.com/office/drawing/2014/main" val="3253234160"/>
                    </a:ext>
                  </a:extLst>
                </a:gridCol>
              </a:tblGrid>
              <a:tr h="19856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학      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학     번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45283225"/>
                  </a:ext>
                </a:extLst>
              </a:tr>
              <a:tr h="216211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/>
                        <a:t>기     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 smtClean="0"/>
                        <a:t>1121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0009320"/>
                  </a:ext>
                </a:extLst>
              </a:tr>
              <a:tr h="216211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/>
                        <a:t>자     원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 smtClean="0"/>
                        <a:t>2918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494354"/>
                  </a:ext>
                </a:extLst>
              </a:tr>
              <a:tr h="216211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/>
                        <a:t>전     기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 smtClean="0"/>
                        <a:t>4156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3223722"/>
                  </a:ext>
                </a:extLst>
              </a:tr>
              <a:tr h="216211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/>
                        <a:t>전     자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 smtClean="0"/>
                        <a:t>1981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1811714"/>
                  </a:ext>
                </a:extLst>
              </a:tr>
              <a:tr h="216211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/>
                        <a:t>컴퓨터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 smtClean="0"/>
                        <a:t>1111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2881416"/>
                  </a:ext>
                </a:extLst>
              </a:tr>
              <a:tr h="216211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/>
                        <a:t>토     목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 smtClean="0"/>
                        <a:t>3241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0753537"/>
                  </a:ext>
                </a:extLst>
              </a:tr>
              <a:tr h="216211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/>
                        <a:t>항     공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 smtClean="0"/>
                        <a:t>3826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097401"/>
                  </a:ext>
                </a:extLst>
              </a:tr>
              <a:tr h="216211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/>
                        <a:t>화     공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 smtClean="0"/>
                        <a:t>3025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8657893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859707"/>
              </p:ext>
            </p:extLst>
          </p:nvPr>
        </p:nvGraphicFramePr>
        <p:xfrm>
          <a:off x="4898875" y="2286244"/>
          <a:ext cx="3342834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71417">
                  <a:extLst>
                    <a:ext uri="{9D8B030D-6E8A-4147-A177-3AD203B41FA5}">
                      <a16:colId xmlns:a16="http://schemas.microsoft.com/office/drawing/2014/main" val="4174073047"/>
                    </a:ext>
                  </a:extLst>
                </a:gridCol>
                <a:gridCol w="1671417">
                  <a:extLst>
                    <a:ext uri="{9D8B030D-6E8A-4147-A177-3AD203B41FA5}">
                      <a16:colId xmlns:a16="http://schemas.microsoft.com/office/drawing/2014/main" val="3253234160"/>
                    </a:ext>
                  </a:extLst>
                </a:gridCol>
              </a:tblGrid>
              <a:tr h="3319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입학  년도 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학     번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45283225"/>
                  </a:ext>
                </a:extLst>
              </a:tr>
              <a:tr h="354370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 smtClean="0"/>
                        <a:t>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 smtClean="0"/>
                        <a:t>1111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0009320"/>
                  </a:ext>
                </a:extLst>
              </a:tr>
              <a:tr h="354370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 smtClean="0"/>
                        <a:t>02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 smtClean="0"/>
                        <a:t>1121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494354"/>
                  </a:ext>
                </a:extLst>
              </a:tr>
              <a:tr h="331968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 smtClean="0"/>
                        <a:t>03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 smtClean="0"/>
                        <a:t>1981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3223722"/>
                  </a:ext>
                </a:extLst>
              </a:tr>
              <a:tr h="331968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 smtClean="0"/>
                        <a:t>04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 smtClean="0"/>
                        <a:t>5138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1811714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232894" y="1927387"/>
            <a:ext cx="2755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latin typeface="굴림" panose="020B0600000101010101" pitchFamily="50" charset="-127"/>
              </a:rPr>
              <a:t>학과에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대한 다중 리스트 인덱스</a:t>
            </a:r>
            <a:endParaRPr lang="ko-KR" altLang="en-US" sz="1400" b="1" dirty="0"/>
          </a:p>
        </p:txBody>
      </p:sp>
      <p:sp>
        <p:nvSpPr>
          <p:cNvPr id="13" name="직사각형 12"/>
          <p:cNvSpPr/>
          <p:nvPr/>
        </p:nvSpPr>
        <p:spPr>
          <a:xfrm>
            <a:off x="4970157" y="1927387"/>
            <a:ext cx="31742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latin typeface="굴림" panose="020B0600000101010101" pitchFamily="50" charset="-127"/>
              </a:rPr>
              <a:t>입학 년도에 대한 다중 리스트 인덱스</a:t>
            </a:r>
            <a:endParaRPr lang="ko-KR" altLang="en-US" sz="1400" b="1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9.3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다중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리스트 파일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15" name="바닥글 개체 틀 1"/>
          <p:cNvSpPr txBox="1">
            <a:spLocks/>
          </p:cNvSpPr>
          <p:nvPr/>
        </p:nvSpPr>
        <p:spPr>
          <a:xfrm>
            <a:off x="1076769" y="6356351"/>
            <a:ext cx="7050282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2019. </a:t>
            </a:r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Changhwa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Kim. All rights reserved.                             </a:t>
            </a:r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Gangneung-Wonju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National University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57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283142-314C-448B-A446-41614DA6017C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ko-KR" sz="1400" dirty="0" smtClean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9.0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개 요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3550" y="1066800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600" b="1" i="0" dirty="0" smtClean="0">
              <a:latin typeface="굴림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latin typeface="굴림" panose="020B0600000101010101" pitchFamily="50" charset="-127"/>
              </a:rPr>
              <a:t>단일 키 파일</a:t>
            </a:r>
            <a:r>
              <a:rPr lang="en-US" altLang="ko-KR" sz="1600" dirty="0" smtClean="0">
                <a:latin typeface="굴림" panose="020B0600000101010101" pitchFamily="50" charset="-127"/>
              </a:rPr>
              <a:t>(single-key file)</a:t>
            </a:r>
            <a:endParaRPr lang="ko-KR" altLang="en-US" sz="1800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r>
              <a:rPr lang="ko-KR" altLang="en-US" sz="1600" dirty="0" smtClean="0">
                <a:latin typeface="굴림" panose="020B0600000101010101" pitchFamily="50" charset="-127"/>
              </a:rPr>
              <a:t>지금까지 소개한 파일들은 기본</a:t>
            </a:r>
            <a:r>
              <a:rPr lang="en-US" altLang="ko-KR" sz="1600" dirty="0" smtClean="0">
                <a:latin typeface="굴림" panose="020B0600000101010101" pitchFamily="50" charset="-127"/>
              </a:rPr>
              <a:t> </a:t>
            </a:r>
            <a:r>
              <a:rPr lang="ko-KR" altLang="en-US" sz="1600" dirty="0" smtClean="0">
                <a:latin typeface="굴림" panose="020B0600000101010101" pitchFamily="50" charset="-127"/>
              </a:rPr>
              <a:t>키</a:t>
            </a:r>
            <a:r>
              <a:rPr lang="en-US" altLang="ko-KR" sz="1600" dirty="0" smtClean="0">
                <a:latin typeface="굴림" panose="020B0600000101010101" pitchFamily="50" charset="-127"/>
              </a:rPr>
              <a:t>(primary key)</a:t>
            </a:r>
            <a:r>
              <a:rPr lang="ko-KR" altLang="en-US" sz="1600" dirty="0" smtClean="0">
                <a:latin typeface="굴림" panose="020B0600000101010101" pitchFamily="50" charset="-127"/>
              </a:rPr>
              <a:t>만을 가지고 목표 레코드를 접근하는 </a:t>
            </a:r>
            <a:r>
              <a:rPr lang="ko-KR" altLang="en-US" sz="1600" dirty="0" err="1" smtClean="0">
                <a:latin typeface="굴림" panose="020B0600000101010101" pitchFamily="50" charset="-127"/>
              </a:rPr>
              <a:t>종류들임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730250" lvl="1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latin typeface="굴림" panose="020B0600000101010101" pitchFamily="50" charset="-127"/>
              </a:rPr>
              <a:t>순차 파일 </a:t>
            </a:r>
            <a:r>
              <a:rPr lang="en-US" altLang="ko-KR" sz="1600" dirty="0" smtClean="0">
                <a:latin typeface="굴림" panose="020B0600000101010101" pitchFamily="50" charset="-127"/>
              </a:rPr>
              <a:t>: </a:t>
            </a:r>
            <a:r>
              <a:rPr lang="ko-KR" altLang="en-US" sz="1600" dirty="0" smtClean="0">
                <a:latin typeface="굴림" panose="020B0600000101010101" pitchFamily="50" charset="-127"/>
              </a:rPr>
              <a:t>기본 키에 따른 순차 접근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730250" lvl="1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 smtClean="0">
                <a:latin typeface="굴림" panose="020B0600000101010101" pitchFamily="50" charset="-127"/>
              </a:rPr>
              <a:t>인덱스된</a:t>
            </a:r>
            <a:r>
              <a:rPr lang="ko-KR" altLang="en-US" sz="1600" dirty="0" smtClean="0">
                <a:latin typeface="굴림" panose="020B0600000101010101" pitchFamily="50" charset="-127"/>
              </a:rPr>
              <a:t> 순차 파일 </a:t>
            </a:r>
            <a:r>
              <a:rPr lang="en-US" altLang="ko-KR" sz="1600" dirty="0" smtClean="0">
                <a:latin typeface="굴림" panose="020B0600000101010101" pitchFamily="50" charset="-127"/>
              </a:rPr>
              <a:t>: </a:t>
            </a:r>
            <a:r>
              <a:rPr lang="ko-KR" altLang="en-US" sz="1600" dirty="0" smtClean="0">
                <a:latin typeface="굴림" panose="020B0600000101010101" pitchFamily="50" charset="-127"/>
              </a:rPr>
              <a:t>기본 키를 가지고 만든 인덱스를 통해 직접 접근 </a:t>
            </a:r>
            <a:endParaRPr lang="en-US" altLang="ko-KR" sz="1600" dirty="0">
              <a:latin typeface="굴림" panose="020B0600000101010101" pitchFamily="50" charset="-127"/>
            </a:endParaRPr>
          </a:p>
          <a:p>
            <a:pPr marL="730250" lvl="1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latin typeface="굴림" panose="020B0600000101010101" pitchFamily="50" charset="-127"/>
              </a:rPr>
              <a:t>직접 파일 </a:t>
            </a:r>
            <a:r>
              <a:rPr lang="en-US" altLang="ko-KR" sz="1600" dirty="0" smtClean="0">
                <a:latin typeface="굴림" panose="020B0600000101010101" pitchFamily="50" charset="-127"/>
              </a:rPr>
              <a:t>: </a:t>
            </a:r>
            <a:r>
              <a:rPr lang="ko-KR" altLang="en-US" sz="1600" dirty="0" smtClean="0">
                <a:latin typeface="굴림" panose="020B0600000101010101" pitchFamily="50" charset="-127"/>
              </a:rPr>
              <a:t>기본 키를 가지고 해시 주소의 </a:t>
            </a:r>
            <a:r>
              <a:rPr lang="ko-KR" altLang="en-US" sz="1600" dirty="0" err="1" smtClean="0">
                <a:latin typeface="굴림" panose="020B0600000101010101" pitchFamily="50" charset="-127"/>
              </a:rPr>
              <a:t>버킷을</a:t>
            </a:r>
            <a:r>
              <a:rPr lang="ko-KR" altLang="en-US" sz="1600" dirty="0" smtClean="0">
                <a:latin typeface="굴림" panose="020B0600000101010101" pitchFamily="50" charset="-127"/>
              </a:rPr>
              <a:t> 접근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r>
              <a:rPr lang="ko-KR" altLang="en-US" sz="1600" dirty="0" smtClean="0">
                <a:latin typeface="굴림" panose="020B0600000101010101" pitchFamily="50" charset="-127"/>
              </a:rPr>
              <a:t>단일 키 파일은 기본 키 이외의 다양한 필드 값</a:t>
            </a:r>
            <a:r>
              <a:rPr lang="en-US" altLang="ko-KR" sz="1600" dirty="0" smtClean="0">
                <a:latin typeface="굴림" panose="020B0600000101010101" pitchFamily="50" charset="-127"/>
              </a:rPr>
              <a:t>(</a:t>
            </a:r>
            <a:r>
              <a:rPr lang="ko-KR" altLang="en-US" sz="1600" dirty="0" smtClean="0">
                <a:latin typeface="굴림" panose="020B0600000101010101" pitchFamily="50" charset="-127"/>
              </a:rPr>
              <a:t>키 값</a:t>
            </a:r>
            <a:r>
              <a:rPr lang="en-US" altLang="ko-KR" sz="1600" dirty="0" smtClean="0">
                <a:latin typeface="굴림" panose="020B0600000101010101" pitchFamily="50" charset="-127"/>
              </a:rPr>
              <a:t>)</a:t>
            </a:r>
            <a:r>
              <a:rPr lang="ko-KR" altLang="en-US" sz="1600" dirty="0" smtClean="0">
                <a:latin typeface="굴림" panose="020B0600000101010101" pitchFamily="50" charset="-127"/>
              </a:rPr>
              <a:t>을 가지고 레코드를 직접 접근할 수 없음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0" lvl="1" indent="0">
              <a:buNone/>
              <a:defRPr/>
            </a:pP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285750" lvl="1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latin typeface="굴림" panose="020B0600000101010101" pitchFamily="50" charset="-127"/>
              </a:rPr>
              <a:t>하나의 데이터 파일에 대해 여러 종류의 서로 다른 탐색 키</a:t>
            </a:r>
            <a:r>
              <a:rPr lang="en-US" altLang="ko-KR" sz="1600" dirty="0" smtClean="0">
                <a:latin typeface="굴림" panose="020B0600000101010101" pitchFamily="50" charset="-127"/>
              </a:rPr>
              <a:t>(</a:t>
            </a:r>
            <a:r>
              <a:rPr lang="ko-KR" altLang="en-US" sz="1600" dirty="0" smtClean="0">
                <a:latin typeface="굴림" panose="020B0600000101010101" pitchFamily="50" charset="-127"/>
              </a:rPr>
              <a:t>필드</a:t>
            </a:r>
            <a:r>
              <a:rPr lang="en-US" altLang="ko-KR" sz="1600" dirty="0" smtClean="0">
                <a:latin typeface="굴림" panose="020B0600000101010101" pitchFamily="50" charset="-127"/>
              </a:rPr>
              <a:t>)</a:t>
            </a:r>
            <a:r>
              <a:rPr lang="ko-KR" altLang="en-US" sz="1600" dirty="0" smtClean="0">
                <a:latin typeface="굴림" panose="020B0600000101010101" pitchFamily="50" charset="-127"/>
              </a:rPr>
              <a:t>를 이용하여 목표 레코드를 접근할 수 있는</a:t>
            </a:r>
            <a:r>
              <a:rPr lang="en-US" altLang="ko-KR" sz="1600" dirty="0">
                <a:latin typeface="굴림" panose="020B0600000101010101" pitchFamily="50" charset="-127"/>
              </a:rPr>
              <a:t> </a:t>
            </a: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다중 키 파일</a:t>
            </a:r>
            <a:r>
              <a:rPr lang="en-US" altLang="ko-KR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(</a:t>
            </a:r>
            <a:r>
              <a:rPr lang="en-US" altLang="ko-KR" sz="1600" b="1" dirty="0" err="1" smtClean="0">
                <a:solidFill>
                  <a:srgbClr val="0000FF"/>
                </a:solidFill>
                <a:latin typeface="굴림" panose="020B0600000101010101" pitchFamily="50" charset="-127"/>
              </a:rPr>
              <a:t>multikey</a:t>
            </a:r>
            <a:r>
              <a:rPr lang="en-US" altLang="ko-KR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 file)</a:t>
            </a:r>
            <a:r>
              <a:rPr lang="ko-KR" altLang="en-US" sz="1600" dirty="0" smtClean="0">
                <a:latin typeface="굴림" panose="020B0600000101010101" pitchFamily="50" charset="-127"/>
              </a:rPr>
              <a:t>을</a:t>
            </a:r>
            <a:r>
              <a:rPr lang="en-US" altLang="ko-KR" sz="1600" dirty="0" smtClean="0">
                <a:latin typeface="굴림" panose="020B0600000101010101" pitchFamily="50" charset="-127"/>
              </a:rPr>
              <a:t> </a:t>
            </a:r>
            <a:r>
              <a:rPr lang="ko-KR" altLang="en-US" sz="1600" dirty="0" smtClean="0">
                <a:latin typeface="굴림" panose="020B0600000101010101" pitchFamily="50" charset="-127"/>
              </a:rPr>
              <a:t>소개  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r>
              <a:rPr lang="ko-KR" altLang="en-US" sz="1600" dirty="0" smtClean="0">
                <a:latin typeface="굴림" panose="020B0600000101010101" pitchFamily="50" charset="-127"/>
              </a:rPr>
              <a:t>사용되는 키는 </a:t>
            </a:r>
            <a:r>
              <a:rPr lang="ko-KR" altLang="en-US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보조 키</a:t>
            </a:r>
            <a:r>
              <a:rPr lang="en-US" altLang="ko-KR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(secondary key) </a:t>
            </a:r>
            <a:r>
              <a:rPr lang="en-US" altLang="ko-KR" sz="1600" dirty="0" smtClean="0">
                <a:latin typeface="굴림" panose="020B0600000101010101" pitchFamily="50" charset="-127"/>
              </a:rPr>
              <a:t>(</a:t>
            </a:r>
            <a:r>
              <a:rPr lang="ko-KR" altLang="en-US" sz="1600" dirty="0" smtClean="0">
                <a:latin typeface="굴림" panose="020B0600000101010101" pitchFamily="50" charset="-127"/>
              </a:rPr>
              <a:t>즉</a:t>
            </a:r>
            <a:r>
              <a:rPr lang="en-US" altLang="ko-KR" sz="1600" dirty="0" smtClean="0">
                <a:latin typeface="굴림" panose="020B0600000101010101" pitchFamily="50" charset="-127"/>
              </a:rPr>
              <a:t>, </a:t>
            </a:r>
            <a:r>
              <a:rPr lang="ko-KR" altLang="en-US" sz="1600" dirty="0" smtClean="0">
                <a:latin typeface="굴림" panose="020B0600000101010101" pitchFamily="50" charset="-127"/>
              </a:rPr>
              <a:t>기본</a:t>
            </a:r>
            <a:r>
              <a:rPr lang="en-US" altLang="ko-KR" sz="1600" dirty="0" smtClean="0">
                <a:latin typeface="굴림" panose="020B0600000101010101" pitchFamily="50" charset="-127"/>
              </a:rPr>
              <a:t> </a:t>
            </a:r>
            <a:r>
              <a:rPr lang="ko-KR" altLang="en-US" sz="1600" dirty="0" smtClean="0">
                <a:latin typeface="굴림" panose="020B0600000101010101" pitchFamily="50" charset="-127"/>
              </a:rPr>
              <a:t>키 이외의 키</a:t>
            </a:r>
            <a:r>
              <a:rPr lang="en-US" altLang="ko-KR" sz="1600" dirty="0" smtClean="0">
                <a:latin typeface="굴림" panose="020B0600000101010101" pitchFamily="50" charset="-127"/>
              </a:rPr>
              <a:t>)</a:t>
            </a:r>
          </a:p>
          <a:p>
            <a:pPr marL="444500" lvl="1" indent="-265113">
              <a:defRPr/>
            </a:pPr>
            <a:r>
              <a:rPr lang="ko-KR" altLang="en-US" sz="1600" dirty="0" smtClean="0">
                <a:latin typeface="굴림" panose="020B0600000101010101" pitchFamily="50" charset="-127"/>
              </a:rPr>
              <a:t>다중 키 파일 조직 기법은 데이터베이스 구현의 핵심</a:t>
            </a:r>
            <a:endParaRPr lang="en-US" altLang="ko-KR" sz="1600" dirty="0" smtClean="0">
              <a:latin typeface="굴림" panose="020B0600000101010101" pitchFamily="50" charset="-127"/>
            </a:endParaRPr>
          </a:p>
        </p:txBody>
      </p:sp>
      <p:sp>
        <p:nvSpPr>
          <p:cNvPr id="6" name="바닥글 개체 틀 1"/>
          <p:cNvSpPr txBox="1">
            <a:spLocks/>
          </p:cNvSpPr>
          <p:nvPr/>
        </p:nvSpPr>
        <p:spPr>
          <a:xfrm>
            <a:off x="1076769" y="6356351"/>
            <a:ext cx="7050282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2019. </a:t>
            </a:r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Changhwa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Kim. All rights reserved.                             </a:t>
            </a:r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Gangneung-Wonju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National University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59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10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2585335"/>
              </p:ext>
            </p:extLst>
          </p:nvPr>
        </p:nvGraphicFramePr>
        <p:xfrm>
          <a:off x="1197634" y="1474588"/>
          <a:ext cx="6755319" cy="495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8" name="Image" r:id="rId4" imgW="9053968" imgH="6641270" progId="Photoshop.Image.8">
                  <p:embed/>
                </p:oleObj>
              </mc:Choice>
              <mc:Fallback>
                <p:oleObj name="Image" r:id="rId4" imgW="9053968" imgH="6641270" progId="Photoshop.Image.8">
                  <p:embed/>
                  <p:pic>
                    <p:nvPicPr>
                      <p:cNvPr id="2150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7634" y="1474588"/>
                        <a:ext cx="6755319" cy="49547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3550" y="1066800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600" b="1" i="0" dirty="0" smtClean="0">
              <a:latin typeface="굴림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65137" indent="-285750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endParaRPr lang="en-US" altLang="ko-KR" sz="1600" dirty="0">
              <a:latin typeface="굴림" panose="020B0600000101010101" pitchFamily="50" charset="-127"/>
            </a:endParaRPr>
          </a:p>
          <a:p>
            <a:pPr marL="465137" indent="-285750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465137" indent="-285750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endParaRPr lang="en-US" altLang="ko-KR" sz="1600" dirty="0">
              <a:latin typeface="굴림" panose="020B0600000101010101" pitchFamily="50" charset="-127"/>
            </a:endParaRPr>
          </a:p>
          <a:p>
            <a:pPr marL="465137" indent="-285750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465137" indent="-285750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endParaRPr lang="en-US" altLang="ko-KR" sz="1600" dirty="0">
              <a:latin typeface="굴림" panose="020B0600000101010101" pitchFamily="50" charset="-127"/>
            </a:endParaRPr>
          </a:p>
          <a:p>
            <a:pPr marL="465137" indent="-285750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465137" indent="-285750" algn="just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endParaRPr lang="en-US" altLang="ko-KR" sz="1600" dirty="0">
              <a:latin typeface="굴림" panose="020B0600000101010101" pitchFamily="50" charset="-127"/>
            </a:endParaRPr>
          </a:p>
          <a:p>
            <a:pPr marL="179387">
              <a:spcBef>
                <a:spcPct val="0"/>
              </a:spcBef>
              <a:buNone/>
              <a:defRPr/>
            </a:pPr>
            <a:endParaRPr lang="en-US" altLang="ko-KR" sz="1600" dirty="0">
              <a:latin typeface="굴림" panose="020B0600000101010101" pitchFamily="50" charset="-127"/>
            </a:endParaRP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latin typeface="굴림" panose="020B0600000101010101" pitchFamily="50" charset="-127"/>
            </a:endParaRPr>
          </a:p>
          <a:p>
            <a:pPr marL="465137" indent="-285750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179387" eaLnBrk="1" hangingPunct="1">
              <a:spcBef>
                <a:spcPct val="0"/>
              </a:spcBef>
              <a:buNone/>
              <a:defRPr/>
            </a:pPr>
            <a:endParaRPr lang="en-US" altLang="ko-KR" sz="1600" dirty="0" smtClean="0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283142-314C-448B-A446-41614DA6017C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ko-KR" sz="1400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2335295" y="1132627"/>
            <a:ext cx="4488729" cy="307777"/>
          </a:xfrm>
          <a:prstGeom prst="rect">
            <a:avLst/>
          </a:prstGeom>
          <a:solidFill>
            <a:srgbClr val="9A0000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굴림" panose="020B0600000101010101" pitchFamily="50" charset="-127"/>
              </a:rPr>
              <a:t>학과</a:t>
            </a:r>
            <a:r>
              <a:rPr lang="en-US" altLang="ko-KR" sz="1400" b="1" dirty="0" smtClean="0">
                <a:solidFill>
                  <a:schemeClr val="bg1"/>
                </a:solidFill>
                <a:latin typeface="굴림" panose="020B0600000101010101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" panose="020B0600000101010101" pitchFamily="50" charset="-127"/>
              </a:rPr>
              <a:t>입학 년도 다중 리스트에 대한 학생 데이터 파일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9.3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다중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리스트 파일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11" name="바닥글 개체 틀 1"/>
          <p:cNvSpPr txBox="1">
            <a:spLocks/>
          </p:cNvSpPr>
          <p:nvPr/>
        </p:nvSpPr>
        <p:spPr>
          <a:xfrm>
            <a:off x="1076769" y="6356351"/>
            <a:ext cx="7050282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2019. </a:t>
            </a:r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Changhwa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Kim. All rights reserved.                             </a:t>
            </a:r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Gangneung-Wonju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National University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91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283142-314C-448B-A446-41614DA6017C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ko-KR" sz="1400" dirty="0" smtClean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3550" y="1066800"/>
            <a:ext cx="8229600" cy="528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en-US" altLang="ko-KR" sz="600" b="1" i="0" dirty="0" smtClean="0">
              <a:latin typeface="굴림" panose="020B0600000101010101" pitchFamily="50" charset="-127"/>
            </a:endParaRPr>
          </a:p>
          <a:p>
            <a:pPr marL="265113" indent="-265113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latin typeface="굴림" panose="020B0600000101010101" pitchFamily="50" charset="-127"/>
              </a:rPr>
              <a:t>다중 리스트 파일을 위한 데이터 레코드 구조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265113" indent="-265113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latin typeface="굴림" panose="020B0600000101010101" pitchFamily="50" charset="-127"/>
            </a:endParaRPr>
          </a:p>
          <a:p>
            <a:pPr marL="265113" indent="-265113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latin typeface="굴림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ko-KR" altLang="en-US" sz="1600" dirty="0" smtClean="0">
                <a:latin typeface="굴림" panose="020B0600000101010101" pitchFamily="50" charset="-127"/>
              </a:rPr>
              <a:t>                                           </a:t>
            </a:r>
            <a:r>
              <a:rPr lang="ko-KR" altLang="en-US" sz="1400" b="1" dirty="0" smtClean="0">
                <a:solidFill>
                  <a:srgbClr val="0000FF"/>
                </a:solidFill>
                <a:latin typeface="+mj-ea"/>
                <a:ea typeface="+mj-ea"/>
              </a:rPr>
              <a:t>보조키 필드</a:t>
            </a:r>
            <a:endParaRPr lang="en-US" altLang="ko-KR" sz="1400" b="1" dirty="0" smtClean="0">
              <a:solidFill>
                <a:srgbClr val="0000FF"/>
              </a:solidFill>
              <a:latin typeface="+mj-ea"/>
              <a:ea typeface="+mj-ea"/>
            </a:endParaRPr>
          </a:p>
          <a:p>
            <a:pPr marL="444500" indent="-265113">
              <a:lnSpc>
                <a:spcPct val="150000"/>
              </a:lnSpc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r>
              <a:rPr lang="ko-KR" altLang="en-US" sz="1600" dirty="0" smtClean="0">
                <a:latin typeface="굴림" panose="020B0600000101010101" pitchFamily="50" charset="-127"/>
              </a:rPr>
              <a:t>인덱스 필드 수만큼 링크 필드 수도 증가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444500" indent="-265113">
              <a:lnSpc>
                <a:spcPct val="150000"/>
              </a:lnSpc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265113" indent="-265113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다중 리스트 파일</a:t>
            </a:r>
            <a:r>
              <a:rPr lang="en-US" altLang="ko-KR" sz="1600" b="1" dirty="0">
                <a:solidFill>
                  <a:srgbClr val="0000FF"/>
                </a:solidFill>
                <a:latin typeface="굴림" panose="020B0600000101010101" pitchFamily="50" charset="-127"/>
              </a:rPr>
              <a:t> </a:t>
            </a: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설계 시 주요 고려사항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522287" indent="-3429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  <a:defRPr/>
            </a:pPr>
            <a:r>
              <a:rPr lang="ko-KR" altLang="en-US" sz="1600" dirty="0" smtClean="0">
                <a:latin typeface="굴림" panose="020B0600000101010101" pitchFamily="50" charset="-127"/>
              </a:rPr>
              <a:t>다중 리스트 인덱스 키 값들을 정렬할 것인가</a:t>
            </a:r>
            <a:r>
              <a:rPr lang="en-US" altLang="ko-KR" sz="1600" dirty="0" smtClean="0">
                <a:latin typeface="굴림" panose="020B0600000101010101" pitchFamily="50" charset="-127"/>
              </a:rPr>
              <a:t>?</a:t>
            </a:r>
          </a:p>
          <a:p>
            <a:pPr marL="522287" indent="-3429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  <a:defRPr/>
            </a:pPr>
            <a:r>
              <a:rPr lang="ko-KR" altLang="en-US" sz="1600" dirty="0" smtClean="0">
                <a:latin typeface="굴림" panose="020B0600000101010101" pitchFamily="50" charset="-127"/>
              </a:rPr>
              <a:t>다중 리스트 인덱스 구조는 어떻게 구성할 것인가</a:t>
            </a:r>
            <a:r>
              <a:rPr lang="en-US" altLang="ko-KR" sz="1600" dirty="0" smtClean="0">
                <a:latin typeface="굴림" panose="020B0600000101010101" pitchFamily="50" charset="-127"/>
              </a:rPr>
              <a:t>?</a:t>
            </a:r>
          </a:p>
          <a:p>
            <a:pPr marL="803275" indent="-265113">
              <a:lnSpc>
                <a:spcPct val="150000"/>
              </a:lnSpc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r>
              <a:rPr lang="ko-KR" altLang="en-US" sz="1600" dirty="0" smtClean="0">
                <a:latin typeface="굴림" panose="020B0600000101010101" pitchFamily="50" charset="-127"/>
              </a:rPr>
              <a:t>다중 리스트 인덱스 엔트리들을 고정 길이로 구현 가능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522287" indent="-342900">
              <a:lnSpc>
                <a:spcPct val="150000"/>
              </a:lnSpc>
              <a:spcBef>
                <a:spcPct val="0"/>
              </a:spcBef>
              <a:buFont typeface="+mj-lt"/>
              <a:buAutoNum type="arabicPeriod" startAt="3"/>
              <a:defRPr/>
            </a:pPr>
            <a:r>
              <a:rPr lang="ko-KR" altLang="en-US" sz="1600" dirty="0" smtClean="0">
                <a:latin typeface="굴림" panose="020B0600000101010101" pitchFamily="50" charset="-127"/>
              </a:rPr>
              <a:t>직접 또는 간접 </a:t>
            </a:r>
            <a:r>
              <a:rPr lang="ko-KR" altLang="en-US" sz="1600" dirty="0" err="1" smtClean="0">
                <a:latin typeface="굴림" panose="020B0600000101010101" pitchFamily="50" charset="-127"/>
              </a:rPr>
              <a:t>주소법</a:t>
            </a:r>
            <a:r>
              <a:rPr lang="ko-KR" altLang="en-US" sz="1600" dirty="0" smtClean="0">
                <a:latin typeface="굴림" panose="020B0600000101010101" pitchFamily="50" charset="-127"/>
              </a:rPr>
              <a:t> 중에서 어느 것을 이용할 것인가</a:t>
            </a:r>
            <a:r>
              <a:rPr lang="en-US" altLang="ko-KR" sz="1600" dirty="0" smtClean="0">
                <a:latin typeface="굴림" panose="020B0600000101010101" pitchFamily="50" charset="-127"/>
              </a:rPr>
              <a:t>?</a:t>
            </a:r>
          </a:p>
          <a:p>
            <a:pPr marL="522287" indent="-342900">
              <a:lnSpc>
                <a:spcPct val="150000"/>
              </a:lnSpc>
              <a:spcBef>
                <a:spcPct val="0"/>
              </a:spcBef>
              <a:buFont typeface="+mj-lt"/>
              <a:buAutoNum type="arabicPeriod" startAt="3"/>
              <a:defRPr/>
            </a:pPr>
            <a:r>
              <a:rPr lang="ko-KR" altLang="en-US" sz="1600" dirty="0" smtClean="0">
                <a:latin typeface="굴림" panose="020B0600000101010101" pitchFamily="50" charset="-127"/>
              </a:rPr>
              <a:t>주어진 인덱스 키 값에 대한 리스트의 데이터 레코드들을 정렬할 것인가</a:t>
            </a:r>
            <a:r>
              <a:rPr lang="en-US" altLang="ko-KR" sz="1600" dirty="0" smtClean="0">
                <a:latin typeface="굴림" panose="020B0600000101010101" pitchFamily="50" charset="-127"/>
              </a:rPr>
              <a:t>?</a:t>
            </a:r>
          </a:p>
          <a:p>
            <a:pPr marL="522287" indent="-342900">
              <a:lnSpc>
                <a:spcPct val="150000"/>
              </a:lnSpc>
              <a:spcBef>
                <a:spcPct val="0"/>
              </a:spcBef>
              <a:buFont typeface="+mj-lt"/>
              <a:buAutoNum type="arabicPeriod" startAt="3"/>
              <a:defRPr/>
            </a:pPr>
            <a:endParaRPr lang="en-US" altLang="ko-KR" sz="1600" dirty="0">
              <a:latin typeface="굴림" panose="020B0600000101010101" pitchFamily="50" charset="-127"/>
            </a:endParaRPr>
          </a:p>
          <a:p>
            <a:pPr marL="522287" indent="-342900">
              <a:lnSpc>
                <a:spcPct val="150000"/>
              </a:lnSpc>
              <a:spcBef>
                <a:spcPct val="0"/>
              </a:spcBef>
              <a:buFont typeface="+mj-lt"/>
              <a:buAutoNum type="arabicPeriod" startAt="3"/>
              <a:defRPr/>
            </a:pPr>
            <a:endParaRPr lang="en-US" altLang="ko-KR" sz="1600" dirty="0" smtClean="0">
              <a:latin typeface="굴림" panose="020B060000010101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557956"/>
              </p:ext>
            </p:extLst>
          </p:nvPr>
        </p:nvGraphicFramePr>
        <p:xfrm>
          <a:off x="774462" y="1767810"/>
          <a:ext cx="7595076" cy="42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65846">
                  <a:extLst>
                    <a:ext uri="{9D8B030D-6E8A-4147-A177-3AD203B41FA5}">
                      <a16:colId xmlns:a16="http://schemas.microsoft.com/office/drawing/2014/main" val="4174073047"/>
                    </a:ext>
                  </a:extLst>
                </a:gridCol>
                <a:gridCol w="1265846">
                  <a:extLst>
                    <a:ext uri="{9D8B030D-6E8A-4147-A177-3AD203B41FA5}">
                      <a16:colId xmlns:a16="http://schemas.microsoft.com/office/drawing/2014/main" val="2627900380"/>
                    </a:ext>
                  </a:extLst>
                </a:gridCol>
                <a:gridCol w="1265846">
                  <a:extLst>
                    <a:ext uri="{9D8B030D-6E8A-4147-A177-3AD203B41FA5}">
                      <a16:colId xmlns:a16="http://schemas.microsoft.com/office/drawing/2014/main" val="92604773"/>
                    </a:ext>
                  </a:extLst>
                </a:gridCol>
                <a:gridCol w="1265846">
                  <a:extLst>
                    <a:ext uri="{9D8B030D-6E8A-4147-A177-3AD203B41FA5}">
                      <a16:colId xmlns:a16="http://schemas.microsoft.com/office/drawing/2014/main" val="3253234160"/>
                    </a:ext>
                  </a:extLst>
                </a:gridCol>
                <a:gridCol w="1265846">
                  <a:extLst>
                    <a:ext uri="{9D8B030D-6E8A-4147-A177-3AD203B41FA5}">
                      <a16:colId xmlns:a16="http://schemas.microsoft.com/office/drawing/2014/main" val="1979794032"/>
                    </a:ext>
                  </a:extLst>
                </a:gridCol>
                <a:gridCol w="1265846">
                  <a:extLst>
                    <a:ext uri="{9D8B030D-6E8A-4147-A177-3AD203B41FA5}">
                      <a16:colId xmlns:a16="http://schemas.microsoft.com/office/drawing/2014/main" val="4287227746"/>
                    </a:ext>
                  </a:extLst>
                </a:gridCol>
              </a:tblGrid>
              <a:tr h="35905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···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다중  리스트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인덱스 필드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링크 필드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다중  리스트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인덱스 필드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링크 필드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···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283225"/>
                  </a:ext>
                </a:extLst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9.3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다중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리스트 파일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 flipH="1" flipV="1">
            <a:off x="2914116" y="2194530"/>
            <a:ext cx="572568" cy="34357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4460905" y="2194530"/>
            <a:ext cx="692209" cy="36066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바닥글 개체 틀 1"/>
          <p:cNvSpPr txBox="1">
            <a:spLocks/>
          </p:cNvSpPr>
          <p:nvPr/>
        </p:nvSpPr>
        <p:spPr>
          <a:xfrm>
            <a:off x="1076769" y="6356351"/>
            <a:ext cx="7050282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2019. </a:t>
            </a:r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Changhwa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Kim. All rights reserved.                             </a:t>
            </a:r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Gangneung-Wonju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National University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99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922805" y="2941177"/>
            <a:ext cx="5289846" cy="42586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21294" y="1128045"/>
            <a:ext cx="8101413" cy="14527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3550" y="1066800"/>
            <a:ext cx="8229600" cy="55305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latin typeface="굴림" panose="020B0600000101010101" pitchFamily="50" charset="-127"/>
              </a:rPr>
              <a:t>인덱스 접근만으로 응답할 수 없는 </a:t>
            </a:r>
            <a:r>
              <a:rPr lang="ko-KR" altLang="en-US" sz="1600" dirty="0" err="1" smtClean="0">
                <a:latin typeface="굴림" panose="020B0600000101010101" pitchFamily="50" charset="-127"/>
              </a:rPr>
              <a:t>질의문</a:t>
            </a:r>
            <a:r>
              <a:rPr lang="ko-KR" altLang="en-US" sz="1600" dirty="0" smtClean="0">
                <a:latin typeface="굴림" panose="020B0600000101010101" pitchFamily="50" charset="-127"/>
              </a:rPr>
              <a:t> 예</a:t>
            </a:r>
            <a:r>
              <a:rPr lang="en-US" altLang="ko-KR" sz="1600" dirty="0" smtClean="0">
                <a:latin typeface="굴림" panose="020B0600000101010101" pitchFamily="50" charset="-127"/>
              </a:rPr>
              <a:t>(</a:t>
            </a:r>
            <a:r>
              <a:rPr lang="ko-KR" altLang="en-US" sz="1600" dirty="0" smtClean="0">
                <a:latin typeface="굴림" panose="020B0600000101010101" pitchFamily="50" charset="-127"/>
              </a:rPr>
              <a:t>역 인덱스 파일에서는 가능</a:t>
            </a:r>
            <a:r>
              <a:rPr lang="en-US" altLang="ko-KR" sz="1600" dirty="0" smtClean="0">
                <a:latin typeface="굴림" panose="020B0600000101010101" pitchFamily="50" charset="-127"/>
              </a:rPr>
              <a:t>)</a:t>
            </a:r>
          </a:p>
          <a:p>
            <a:pPr marL="444500" indent="-265113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  <a:defRPr/>
            </a:pPr>
            <a:r>
              <a:rPr lang="en-US" altLang="ko-KR" sz="1600" dirty="0" smtClean="0">
                <a:latin typeface="굴림" panose="020B0600000101010101" pitchFamily="50" charset="-127"/>
              </a:rPr>
              <a:t>“</a:t>
            </a:r>
            <a:r>
              <a:rPr lang="ko-KR" altLang="en-US" sz="1600" dirty="0" smtClean="0">
                <a:latin typeface="굴림" panose="020B0600000101010101" pitchFamily="50" charset="-127"/>
              </a:rPr>
              <a:t>컴퓨터</a:t>
            </a:r>
            <a:r>
              <a:rPr lang="en-US" altLang="ko-KR" sz="1600" dirty="0" smtClean="0">
                <a:latin typeface="굴림" panose="020B0600000101010101" pitchFamily="50" charset="-127"/>
              </a:rPr>
              <a:t>”</a:t>
            </a:r>
            <a:r>
              <a:rPr lang="ko-KR" altLang="en-US" sz="1600" dirty="0" smtClean="0">
                <a:latin typeface="굴림" panose="020B0600000101010101" pitchFamily="50" charset="-127"/>
              </a:rPr>
              <a:t>과의 학생 수는 몇 명인가</a:t>
            </a:r>
            <a:r>
              <a:rPr lang="en-US" altLang="ko-KR" sz="1600" dirty="0" smtClean="0">
                <a:latin typeface="굴림" panose="020B0600000101010101" pitchFamily="50" charset="-127"/>
              </a:rPr>
              <a:t>?</a:t>
            </a:r>
          </a:p>
          <a:p>
            <a:pPr marL="444500" indent="-265113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  <a:defRPr/>
            </a:pPr>
            <a:r>
              <a:rPr lang="en-US" altLang="ko-KR" sz="1600" dirty="0" smtClean="0">
                <a:latin typeface="굴림" panose="020B0600000101010101" pitchFamily="50" charset="-127"/>
              </a:rPr>
              <a:t>“</a:t>
            </a:r>
            <a:r>
              <a:rPr lang="ko-KR" altLang="en-US" sz="1600" dirty="0" smtClean="0">
                <a:latin typeface="굴림" panose="020B0600000101010101" pitchFamily="50" charset="-127"/>
              </a:rPr>
              <a:t>컴퓨터</a:t>
            </a:r>
            <a:r>
              <a:rPr lang="en-US" altLang="ko-KR" sz="1600" dirty="0" smtClean="0">
                <a:latin typeface="굴림" panose="020B0600000101010101" pitchFamily="50" charset="-127"/>
              </a:rPr>
              <a:t>”</a:t>
            </a:r>
            <a:r>
              <a:rPr lang="ko-KR" altLang="en-US" sz="1600" dirty="0" smtClean="0">
                <a:latin typeface="굴림" panose="020B0600000101010101" pitchFamily="50" charset="-127"/>
              </a:rPr>
              <a:t>과에 속한 학생의 </a:t>
            </a:r>
            <a:r>
              <a:rPr lang="en-US" altLang="ko-KR" sz="1600" dirty="0" smtClean="0">
                <a:latin typeface="굴림" panose="020B0600000101010101" pitchFamily="50" charset="-127"/>
              </a:rPr>
              <a:t>“</a:t>
            </a:r>
            <a:r>
              <a:rPr lang="ko-KR" altLang="en-US" sz="1600" dirty="0" smtClean="0">
                <a:latin typeface="굴림" panose="020B0600000101010101" pitchFamily="50" charset="-127"/>
              </a:rPr>
              <a:t>학번</a:t>
            </a:r>
            <a:r>
              <a:rPr lang="en-US" altLang="ko-KR" sz="1600" dirty="0" smtClean="0">
                <a:latin typeface="굴림" panose="020B0600000101010101" pitchFamily="50" charset="-127"/>
              </a:rPr>
              <a:t>”</a:t>
            </a:r>
            <a:r>
              <a:rPr lang="ko-KR" altLang="en-US" sz="1600" dirty="0" smtClean="0">
                <a:latin typeface="굴림" panose="020B0600000101010101" pitchFamily="50" charset="-127"/>
              </a:rPr>
              <a:t>을 모두 검색하라</a:t>
            </a:r>
            <a:r>
              <a:rPr lang="en-US" altLang="ko-KR" sz="1600" dirty="0" smtClean="0">
                <a:latin typeface="굴림" panose="020B0600000101010101" pitchFamily="50" charset="-127"/>
              </a:rPr>
              <a:t>.</a:t>
            </a:r>
          </a:p>
          <a:p>
            <a:pPr marL="444500" indent="-265113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  <a:defRPr/>
            </a:pPr>
            <a:r>
              <a:rPr lang="en-US" altLang="ko-KR" sz="1600" dirty="0" smtClean="0">
                <a:latin typeface="굴림" panose="020B0600000101010101" pitchFamily="50" charset="-127"/>
              </a:rPr>
              <a:t>“</a:t>
            </a:r>
            <a:r>
              <a:rPr lang="ko-KR" altLang="en-US" sz="1600" dirty="0" smtClean="0">
                <a:latin typeface="굴림" panose="020B0600000101010101" pitchFamily="50" charset="-127"/>
              </a:rPr>
              <a:t>학번</a:t>
            </a:r>
            <a:r>
              <a:rPr lang="en-US" altLang="ko-KR" sz="1600" dirty="0" smtClean="0">
                <a:latin typeface="굴림" panose="020B0600000101010101" pitchFamily="50" charset="-127"/>
              </a:rPr>
              <a:t>”</a:t>
            </a:r>
            <a:r>
              <a:rPr lang="ko-KR" altLang="en-US" sz="1600" dirty="0" smtClean="0">
                <a:latin typeface="굴림" panose="020B0600000101010101" pitchFamily="50" charset="-127"/>
              </a:rPr>
              <a:t>이 </a:t>
            </a:r>
            <a:r>
              <a:rPr lang="en-US" altLang="ko-KR" sz="1600" dirty="0" smtClean="0">
                <a:latin typeface="굴림" panose="020B0600000101010101" pitchFamily="50" charset="-127"/>
              </a:rPr>
              <a:t>6861</a:t>
            </a:r>
            <a:r>
              <a:rPr lang="ko-KR" altLang="en-US" sz="1600" dirty="0" smtClean="0">
                <a:latin typeface="굴림" panose="020B0600000101010101" pitchFamily="50" charset="-127"/>
              </a:rPr>
              <a:t>인 학생의 </a:t>
            </a:r>
            <a:r>
              <a:rPr lang="en-US" altLang="ko-KR" sz="1600" dirty="0" smtClean="0">
                <a:latin typeface="굴림" panose="020B0600000101010101" pitchFamily="50" charset="-127"/>
              </a:rPr>
              <a:t>“</a:t>
            </a:r>
            <a:r>
              <a:rPr lang="ko-KR" altLang="en-US" sz="1600" dirty="0" smtClean="0">
                <a:latin typeface="굴림" panose="020B0600000101010101" pitchFamily="50" charset="-127"/>
              </a:rPr>
              <a:t>학과</a:t>
            </a:r>
            <a:r>
              <a:rPr lang="en-US" altLang="ko-KR" sz="1600" dirty="0" smtClean="0">
                <a:latin typeface="굴림" panose="020B0600000101010101" pitchFamily="50" charset="-127"/>
              </a:rPr>
              <a:t>＂</a:t>
            </a:r>
            <a:r>
              <a:rPr lang="ko-KR" altLang="en-US" sz="1600" dirty="0" smtClean="0">
                <a:latin typeface="굴림" panose="020B0600000101010101" pitchFamily="50" charset="-127"/>
              </a:rPr>
              <a:t>가 </a:t>
            </a:r>
            <a:r>
              <a:rPr lang="en-US" altLang="ko-KR" sz="1600" dirty="0" smtClean="0">
                <a:latin typeface="굴림" panose="020B0600000101010101" pitchFamily="50" charset="-127"/>
              </a:rPr>
              <a:t>“</a:t>
            </a:r>
            <a:r>
              <a:rPr lang="ko-KR" altLang="en-US" sz="1600" dirty="0" smtClean="0">
                <a:latin typeface="굴림" panose="020B0600000101010101" pitchFamily="50" charset="-127"/>
              </a:rPr>
              <a:t>컴퓨터</a:t>
            </a:r>
            <a:r>
              <a:rPr lang="en-US" altLang="ko-KR" sz="1600" dirty="0" smtClean="0">
                <a:latin typeface="굴림" panose="020B0600000101010101" pitchFamily="50" charset="-127"/>
              </a:rPr>
              <a:t>”</a:t>
            </a:r>
            <a:r>
              <a:rPr lang="ko-KR" altLang="en-US" sz="1600" dirty="0" smtClean="0">
                <a:latin typeface="굴림" panose="020B0600000101010101" pitchFamily="50" charset="-127"/>
              </a:rPr>
              <a:t>과 인가</a:t>
            </a:r>
            <a:r>
              <a:rPr lang="en-US" altLang="ko-KR" sz="1600" dirty="0" smtClean="0">
                <a:latin typeface="굴림" panose="020B0600000101010101" pitchFamily="50" charset="-127"/>
              </a:rPr>
              <a:t>?</a:t>
            </a:r>
            <a:endParaRPr lang="en-US" altLang="ko-KR" sz="1600" dirty="0">
              <a:latin typeface="굴림" panose="020B0600000101010101" pitchFamily="50" charset="-127"/>
            </a:endParaRPr>
          </a:p>
          <a:p>
            <a:pPr marL="522287" indent="-342900">
              <a:lnSpc>
                <a:spcPct val="150000"/>
              </a:lnSpc>
              <a:spcBef>
                <a:spcPct val="0"/>
              </a:spcBef>
              <a:buFont typeface="+mj-lt"/>
              <a:buAutoNum type="arabicPeriod" startAt="3"/>
              <a:defRPr/>
            </a:pPr>
            <a:endParaRPr lang="en-US" altLang="ko-KR" sz="1600" dirty="0" smtClean="0">
              <a:latin typeface="굴림" panose="020B0600000101010101" pitchFamily="50" charset="-127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ko-KR" altLang="en-US" sz="1600" b="1" dirty="0" smtClean="0">
                <a:solidFill>
                  <a:schemeClr val="bg1"/>
                </a:solidFill>
                <a:latin typeface="굴림" panose="020B0600000101010101" pitchFamily="50" charset="-127"/>
              </a:rPr>
              <a:t>다중 리스트 파일은 현재의 인덱스 접근만으로 응답 불가</a:t>
            </a:r>
            <a:endParaRPr lang="en-US" altLang="ko-KR" sz="1600" b="1" dirty="0">
              <a:solidFill>
                <a:schemeClr val="bg1"/>
              </a:solidFill>
              <a:latin typeface="굴림" panose="020B0600000101010101" pitchFamily="50" charset="-127"/>
            </a:endParaRPr>
          </a:p>
          <a:p>
            <a:pPr marL="522287" indent="-342900">
              <a:lnSpc>
                <a:spcPct val="150000"/>
              </a:lnSpc>
              <a:spcBef>
                <a:spcPct val="0"/>
              </a:spcBef>
              <a:buFont typeface="+mj-lt"/>
              <a:buAutoNum type="arabicPeriod" startAt="3"/>
              <a:defRPr/>
            </a:pPr>
            <a:endParaRPr lang="en-US" altLang="ko-KR" sz="1600" dirty="0" smtClean="0">
              <a:latin typeface="굴림" panose="020B0600000101010101" pitchFamily="50" charset="-127"/>
            </a:endParaRP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283142-314C-448B-A446-41614DA6017C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ko-KR" sz="1400" dirty="0" smtClean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9.3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다중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리스트 파일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5" name="아래쪽 화살표 4"/>
          <p:cNvSpPr/>
          <p:nvPr/>
        </p:nvSpPr>
        <p:spPr>
          <a:xfrm>
            <a:off x="3766499" y="2611007"/>
            <a:ext cx="1623701" cy="309963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아래쪽 화살표 10"/>
          <p:cNvSpPr/>
          <p:nvPr/>
        </p:nvSpPr>
        <p:spPr>
          <a:xfrm>
            <a:off x="3978333" y="2644418"/>
            <a:ext cx="1200032" cy="233171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>
            <a:off x="3765071" y="3412887"/>
            <a:ext cx="1623701" cy="309963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>
            <a:off x="3976905" y="3446298"/>
            <a:ext cx="1200032" cy="233171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185463"/>
              </p:ext>
            </p:extLst>
          </p:nvPr>
        </p:nvGraphicFramePr>
        <p:xfrm>
          <a:off x="947155" y="3841579"/>
          <a:ext cx="3342834" cy="30861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14278">
                  <a:extLst>
                    <a:ext uri="{9D8B030D-6E8A-4147-A177-3AD203B41FA5}">
                      <a16:colId xmlns:a16="http://schemas.microsoft.com/office/drawing/2014/main" val="4174073047"/>
                    </a:ext>
                  </a:extLst>
                </a:gridCol>
                <a:gridCol w="1114278">
                  <a:extLst>
                    <a:ext uri="{9D8B030D-6E8A-4147-A177-3AD203B41FA5}">
                      <a16:colId xmlns:a16="http://schemas.microsoft.com/office/drawing/2014/main" val="3253234160"/>
                    </a:ext>
                  </a:extLst>
                </a:gridCol>
                <a:gridCol w="1114278">
                  <a:extLst>
                    <a:ext uri="{9D8B030D-6E8A-4147-A177-3AD203B41FA5}">
                      <a16:colId xmlns:a16="http://schemas.microsoft.com/office/drawing/2014/main" val="3667961481"/>
                    </a:ext>
                  </a:extLst>
                </a:gridCol>
              </a:tblGrid>
              <a:tr h="3095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/>
                        <a:t>학      과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/>
                        <a:t>학     번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/>
                        <a:t>길     이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45283225"/>
                  </a:ext>
                </a:extLst>
              </a:tr>
              <a:tr h="309550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 smtClean="0"/>
                        <a:t>기     계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 smtClean="0"/>
                        <a:t>1121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0009320"/>
                  </a:ext>
                </a:extLst>
              </a:tr>
              <a:tr h="309550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 smtClean="0"/>
                        <a:t>자     원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 smtClean="0"/>
                        <a:t>2918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494354"/>
                  </a:ext>
                </a:extLst>
              </a:tr>
              <a:tr h="309550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 smtClean="0"/>
                        <a:t>전     기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 smtClean="0"/>
                        <a:t>4156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3223722"/>
                  </a:ext>
                </a:extLst>
              </a:tr>
              <a:tr h="309550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 smtClean="0"/>
                        <a:t>전     자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 smtClean="0"/>
                        <a:t>1981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1811714"/>
                  </a:ext>
                </a:extLst>
              </a:tr>
              <a:tr h="309550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 smtClean="0"/>
                        <a:t>컴퓨터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 smtClean="0"/>
                        <a:t>1111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2881416"/>
                  </a:ext>
                </a:extLst>
              </a:tr>
              <a:tr h="309550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 smtClean="0"/>
                        <a:t>토     목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 smtClean="0"/>
                        <a:t>3241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0753537"/>
                  </a:ext>
                </a:extLst>
              </a:tr>
              <a:tr h="309550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 smtClean="0"/>
                        <a:t>항     공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 smtClean="0"/>
                        <a:t>3826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097401"/>
                  </a:ext>
                </a:extLst>
              </a:tr>
              <a:tr h="309550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 smtClean="0"/>
                        <a:t>화     공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 smtClean="0"/>
                        <a:t>3025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8657893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548335"/>
              </p:ext>
            </p:extLst>
          </p:nvPr>
        </p:nvGraphicFramePr>
        <p:xfrm>
          <a:off x="4898875" y="3841579"/>
          <a:ext cx="3342834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14278">
                  <a:extLst>
                    <a:ext uri="{9D8B030D-6E8A-4147-A177-3AD203B41FA5}">
                      <a16:colId xmlns:a16="http://schemas.microsoft.com/office/drawing/2014/main" val="4174073047"/>
                    </a:ext>
                  </a:extLst>
                </a:gridCol>
                <a:gridCol w="1114278">
                  <a:extLst>
                    <a:ext uri="{9D8B030D-6E8A-4147-A177-3AD203B41FA5}">
                      <a16:colId xmlns:a16="http://schemas.microsoft.com/office/drawing/2014/main" val="3253234160"/>
                    </a:ext>
                  </a:extLst>
                </a:gridCol>
                <a:gridCol w="1114278">
                  <a:extLst>
                    <a:ext uri="{9D8B030D-6E8A-4147-A177-3AD203B41FA5}">
                      <a16:colId xmlns:a16="http://schemas.microsoft.com/office/drawing/2014/main" val="3925696247"/>
                    </a:ext>
                  </a:extLst>
                </a:gridCol>
              </a:tblGrid>
              <a:tr h="3113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입학  년도 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학     번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길     이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45283225"/>
                  </a:ext>
                </a:extLst>
              </a:tr>
              <a:tr h="311374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 smtClean="0"/>
                        <a:t>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 smtClean="0"/>
                        <a:t>1111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0009320"/>
                  </a:ext>
                </a:extLst>
              </a:tr>
              <a:tr h="311374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 smtClean="0"/>
                        <a:t>02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 smtClean="0"/>
                        <a:t>1121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494354"/>
                  </a:ext>
                </a:extLst>
              </a:tr>
              <a:tr h="311374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 smtClean="0"/>
                        <a:t>03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 smtClean="0"/>
                        <a:t>1981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3223722"/>
                  </a:ext>
                </a:extLst>
              </a:tr>
              <a:tr h="311374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 smtClean="0"/>
                        <a:t>04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 smtClean="0"/>
                        <a:t>5138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181171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447656" y="3533802"/>
            <a:ext cx="2755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latin typeface="굴림" panose="020B0600000101010101" pitchFamily="50" charset="-127"/>
              </a:rPr>
              <a:t>학번에 대한 다중 리스트 인덱스</a:t>
            </a:r>
            <a:endParaRPr lang="ko-KR" altLang="en-US" sz="1400" b="1" dirty="0"/>
          </a:p>
        </p:txBody>
      </p:sp>
      <p:sp>
        <p:nvSpPr>
          <p:cNvPr id="17" name="직사각형 16"/>
          <p:cNvSpPr/>
          <p:nvPr/>
        </p:nvSpPr>
        <p:spPr>
          <a:xfrm>
            <a:off x="5063355" y="5669536"/>
            <a:ext cx="31742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latin typeface="굴림" panose="020B0600000101010101" pitchFamily="50" charset="-127"/>
              </a:rPr>
              <a:t>입학 년도에 대한 다중 리스트 인덱스</a:t>
            </a:r>
            <a:endParaRPr lang="ko-KR" altLang="en-US" sz="1400" b="1" dirty="0"/>
          </a:p>
        </p:txBody>
      </p:sp>
      <p:sp>
        <p:nvSpPr>
          <p:cNvPr id="20" name="직사각형 19"/>
          <p:cNvSpPr/>
          <p:nvPr/>
        </p:nvSpPr>
        <p:spPr>
          <a:xfrm>
            <a:off x="5330630" y="3403016"/>
            <a:ext cx="15600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인덱스 구조 수정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18" name="바닥글 개체 틀 1"/>
          <p:cNvSpPr txBox="1">
            <a:spLocks/>
          </p:cNvSpPr>
          <p:nvPr/>
        </p:nvSpPr>
        <p:spPr>
          <a:xfrm>
            <a:off x="4898875" y="6185209"/>
            <a:ext cx="3450366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2019. </a:t>
            </a:r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Changhwa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Kim. All right reserved.</a:t>
            </a:r>
          </a:p>
          <a:p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Gangneung-Wonju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National University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25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21294" y="1469883"/>
            <a:ext cx="8101413" cy="7605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283142-314C-448B-A446-41614DA6017C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ko-KR" sz="1400" dirty="0" smtClean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9.3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다중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리스트 파일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3550" y="1066800"/>
            <a:ext cx="8229600" cy="5289551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latin typeface="굴림" panose="020B0600000101010101" pitchFamily="50" charset="-127"/>
              </a:rPr>
              <a:t>리스트 길이를 이용하여 </a:t>
            </a:r>
            <a:r>
              <a:rPr lang="ko-KR" altLang="en-US" sz="1600" dirty="0" err="1" smtClean="0">
                <a:latin typeface="굴림" panose="020B0600000101010101" pitchFamily="50" charset="-127"/>
              </a:rPr>
              <a:t>질의문</a:t>
            </a:r>
            <a:r>
              <a:rPr lang="ko-KR" altLang="en-US" sz="1600" dirty="0" smtClean="0">
                <a:latin typeface="굴림" panose="020B0600000101010101" pitchFamily="50" charset="-127"/>
              </a:rPr>
              <a:t> 최적 처리 가능</a:t>
            </a:r>
            <a:r>
              <a:rPr lang="en-US" altLang="ko-KR" sz="1600" dirty="0" smtClean="0">
                <a:latin typeface="굴림" panose="020B0600000101010101" pitchFamily="50" charset="-127"/>
              </a:rPr>
              <a:t>(</a:t>
            </a:r>
            <a:r>
              <a:rPr lang="ko-KR" altLang="en-US" sz="1600" dirty="0" smtClean="0">
                <a:latin typeface="굴림" panose="020B0600000101010101" pitchFamily="50" charset="-127"/>
              </a:rPr>
              <a:t>최적 접근 경로 선정</a:t>
            </a:r>
            <a:r>
              <a:rPr lang="en-US" altLang="ko-KR" sz="1600" dirty="0" smtClean="0">
                <a:latin typeface="굴림" panose="020B0600000101010101" pitchFamily="50" charset="-127"/>
              </a:rPr>
              <a:t>)</a:t>
            </a:r>
          </a:p>
          <a:p>
            <a:pPr marL="179387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ko-KR" altLang="en-US" sz="1600" dirty="0" err="1" smtClean="0">
                <a:latin typeface="굴림" panose="020B0600000101010101" pitchFamily="50" charset="-127"/>
              </a:rPr>
              <a:t>질의문</a:t>
            </a:r>
            <a:r>
              <a:rPr lang="ko-KR" altLang="en-US" sz="1600" dirty="0" smtClean="0">
                <a:latin typeface="굴림" panose="020B0600000101010101" pitchFamily="50" charset="-127"/>
              </a:rPr>
              <a:t> </a:t>
            </a:r>
            <a:r>
              <a:rPr lang="en-US" altLang="ko-KR" sz="1600" dirty="0" smtClean="0">
                <a:latin typeface="굴림" panose="020B0600000101010101" pitchFamily="50" charset="-127"/>
              </a:rPr>
              <a:t>: 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입학 년도 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= 01 </a:t>
            </a:r>
            <a:r>
              <a:rPr lang="ko-KR" altLang="en-US" sz="1600" dirty="0" smtClean="0">
                <a:latin typeface="굴림" panose="020B0600000101010101" pitchFamily="50" charset="-127"/>
              </a:rPr>
              <a:t>이고 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학과 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= 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컴퓨터 </a:t>
            </a:r>
            <a:r>
              <a:rPr lang="ko-KR" altLang="en-US" sz="1600" dirty="0" smtClean="0">
                <a:latin typeface="굴림" panose="020B0600000101010101" pitchFamily="50" charset="-127"/>
              </a:rPr>
              <a:t>인 학생의 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이름</a:t>
            </a:r>
            <a:r>
              <a:rPr lang="ko-KR" altLang="en-US" sz="1600" dirty="0" smtClean="0">
                <a:latin typeface="굴림" panose="020B0600000101010101" pitchFamily="50" charset="-127"/>
              </a:rPr>
              <a:t>을 검색하라</a:t>
            </a:r>
            <a:r>
              <a:rPr lang="en-US" altLang="ko-KR" sz="1600" dirty="0" smtClean="0">
                <a:latin typeface="굴림" panose="020B0600000101010101" pitchFamily="50" charset="-127"/>
              </a:rPr>
              <a:t>.</a:t>
            </a:r>
          </a:p>
          <a:p>
            <a:pPr marL="179387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sz="1600" dirty="0" smtClean="0">
                <a:latin typeface="굴림" panose="020B0600000101010101" pitchFamily="50" charset="-127"/>
              </a:rPr>
              <a:t>(</a:t>
            </a:r>
            <a:r>
              <a:rPr lang="ko-KR" altLang="en-US" sz="1600" dirty="0" smtClean="0">
                <a:latin typeface="굴림" panose="020B0600000101010101" pitchFamily="50" charset="-127"/>
              </a:rPr>
              <a:t>처리 방법에 따른 접근 데이터 레코드 수 비교</a:t>
            </a:r>
            <a:r>
              <a:rPr lang="en-US" altLang="ko-KR" sz="1600" dirty="0" smtClean="0">
                <a:latin typeface="굴림" panose="020B0600000101010101" pitchFamily="50" charset="-127"/>
              </a:rPr>
              <a:t>)</a:t>
            </a:r>
          </a:p>
          <a:p>
            <a:pPr marL="179387"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en-US" altLang="ko-KR" sz="400" dirty="0" smtClean="0">
              <a:latin typeface="굴림" panose="020B0600000101010101" pitchFamily="50" charset="-127"/>
            </a:endParaRPr>
          </a:p>
          <a:p>
            <a:pPr marL="465137" indent="-285750">
              <a:lnSpc>
                <a:spcPct val="150000"/>
              </a:lnSpc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r>
              <a:rPr lang="ko-KR" altLang="en-US" sz="1600" dirty="0" smtClean="0">
                <a:latin typeface="굴림" panose="020B0600000101010101" pitchFamily="50" charset="-127"/>
              </a:rPr>
              <a:t>방법 </a:t>
            </a:r>
            <a:r>
              <a:rPr lang="en-US" altLang="ko-KR" sz="1600" dirty="0" smtClean="0">
                <a:latin typeface="굴림" panose="020B0600000101010101" pitchFamily="50" charset="-127"/>
              </a:rPr>
              <a:t>1. </a:t>
            </a:r>
            <a:r>
              <a:rPr lang="ko-KR" altLang="en-US" sz="1600" dirty="0" smtClean="0">
                <a:latin typeface="굴림" panose="020B0600000101010101" pitchFamily="50" charset="-127"/>
              </a:rPr>
              <a:t>학생 데이터 파일을 순차적으로 탐색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717550" indent="-2730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latin typeface="굴림" panose="020B0600000101010101" pitchFamily="50" charset="-127"/>
              </a:rPr>
              <a:t>20</a:t>
            </a:r>
            <a:r>
              <a:rPr lang="ko-KR" altLang="en-US" sz="1600" dirty="0" smtClean="0">
                <a:latin typeface="굴림" panose="020B0600000101010101" pitchFamily="50" charset="-127"/>
              </a:rPr>
              <a:t>개의 데이터 레코드에 대한 순차적 접근 필요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465137" indent="-285750">
              <a:lnSpc>
                <a:spcPct val="150000"/>
              </a:lnSpc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r>
              <a:rPr lang="ko-KR" altLang="en-US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방법 </a:t>
            </a:r>
            <a:r>
              <a:rPr lang="en-US" altLang="ko-KR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2. </a:t>
            </a: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학과</a:t>
            </a:r>
            <a:r>
              <a:rPr lang="ko-KR" altLang="en-US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 다중 리스트 인덱스 사용</a:t>
            </a:r>
            <a:endParaRPr lang="en-US" altLang="ko-KR" sz="1600" dirty="0" smtClean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marL="717550" indent="-273050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4</a:t>
            </a:r>
            <a:r>
              <a:rPr lang="ko-KR" altLang="en-US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개의 데이터 레코드에 대한 접근 필요 </a:t>
            </a:r>
            <a:r>
              <a:rPr lang="en-US" altLang="ko-KR" sz="1600" dirty="0" smtClean="0">
                <a:latin typeface="굴림" panose="020B0600000101010101" pitchFamily="50" charset="-127"/>
              </a:rPr>
              <a:t>(4</a:t>
            </a:r>
            <a:r>
              <a:rPr lang="ko-KR" altLang="en-US" sz="1600" dirty="0" smtClean="0">
                <a:latin typeface="굴림" panose="020B0600000101010101" pitchFamily="50" charset="-127"/>
              </a:rPr>
              <a:t>개의 접근 데이터 레코드에 대해 </a:t>
            </a:r>
            <a:r>
              <a:rPr lang="ko-KR" altLang="en-US" sz="1600" dirty="0">
                <a:latin typeface="굴림" panose="020B0600000101010101" pitchFamily="50" charset="-127"/>
              </a:rPr>
              <a:t>입학 년도 </a:t>
            </a:r>
            <a:r>
              <a:rPr lang="en-US" altLang="ko-KR" sz="1600" dirty="0">
                <a:latin typeface="굴림" panose="020B0600000101010101" pitchFamily="50" charset="-127"/>
              </a:rPr>
              <a:t>= 01 </a:t>
            </a:r>
            <a:r>
              <a:rPr lang="ko-KR" altLang="en-US" sz="1600" dirty="0" smtClean="0">
                <a:latin typeface="굴림" panose="020B0600000101010101" pitchFamily="50" charset="-127"/>
              </a:rPr>
              <a:t>여부만 판단</a:t>
            </a:r>
            <a:r>
              <a:rPr lang="en-US" altLang="ko-KR" sz="1600" dirty="0" smtClean="0">
                <a:latin typeface="굴림" panose="020B0600000101010101" pitchFamily="50" charset="-127"/>
              </a:rPr>
              <a:t>)</a:t>
            </a:r>
          </a:p>
          <a:p>
            <a:pPr marL="465137" indent="-285750">
              <a:lnSpc>
                <a:spcPct val="150000"/>
              </a:lnSpc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r>
              <a:rPr lang="ko-KR" altLang="en-US" sz="1600" dirty="0" smtClean="0">
                <a:latin typeface="굴림" panose="020B0600000101010101" pitchFamily="50" charset="-127"/>
              </a:rPr>
              <a:t>방법 </a:t>
            </a:r>
            <a:r>
              <a:rPr lang="en-US" altLang="ko-KR" sz="1600" dirty="0" smtClean="0">
                <a:latin typeface="굴림" panose="020B0600000101010101" pitchFamily="50" charset="-127"/>
              </a:rPr>
              <a:t>3. </a:t>
            </a:r>
            <a:r>
              <a:rPr lang="ko-KR" altLang="en-US" sz="1600" b="1" dirty="0" err="1" smtClean="0">
                <a:latin typeface="굴림" panose="020B0600000101010101" pitchFamily="50" charset="-127"/>
              </a:rPr>
              <a:t>입학년도</a:t>
            </a:r>
            <a:r>
              <a:rPr lang="ko-KR" altLang="en-US" sz="1600" dirty="0" smtClean="0">
                <a:latin typeface="굴림" panose="020B0600000101010101" pitchFamily="50" charset="-127"/>
              </a:rPr>
              <a:t> 다중 리스트 인덱스 사용</a:t>
            </a:r>
            <a:endParaRPr lang="en-US" altLang="ko-KR" sz="1600" dirty="0">
              <a:latin typeface="굴림" panose="020B0600000101010101" pitchFamily="50" charset="-127"/>
            </a:endParaRPr>
          </a:p>
          <a:p>
            <a:pPr marL="717550" indent="-273050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1600" dirty="0" smtClean="0">
                <a:latin typeface="굴림" panose="020B0600000101010101" pitchFamily="50" charset="-127"/>
              </a:rPr>
              <a:t>7 </a:t>
            </a:r>
            <a:r>
              <a:rPr lang="ko-KR" altLang="en-US" sz="1600" dirty="0" smtClean="0">
                <a:latin typeface="굴림" panose="020B0600000101010101" pitchFamily="50" charset="-127"/>
              </a:rPr>
              <a:t>개의 데이터 레코드에 대한 접근 필요 </a:t>
            </a:r>
            <a:r>
              <a:rPr lang="en-US" altLang="ko-KR" sz="1600" dirty="0" smtClean="0">
                <a:latin typeface="굴림" panose="020B0600000101010101" pitchFamily="50" charset="-127"/>
              </a:rPr>
              <a:t>(7</a:t>
            </a:r>
            <a:r>
              <a:rPr lang="ko-KR" altLang="en-US" sz="1600" dirty="0" smtClean="0">
                <a:latin typeface="굴림" panose="020B0600000101010101" pitchFamily="50" charset="-127"/>
              </a:rPr>
              <a:t>개의 접근 데이터 레코드에 대해 </a:t>
            </a:r>
            <a:r>
              <a:rPr lang="ko-KR" altLang="en-US" sz="1600" dirty="0">
                <a:latin typeface="굴림" panose="020B0600000101010101" pitchFamily="50" charset="-127"/>
              </a:rPr>
              <a:t>학과 </a:t>
            </a:r>
            <a:r>
              <a:rPr lang="en-US" altLang="ko-KR" sz="1600" dirty="0">
                <a:latin typeface="굴림" panose="020B0600000101010101" pitchFamily="50" charset="-127"/>
              </a:rPr>
              <a:t>= </a:t>
            </a:r>
            <a:r>
              <a:rPr lang="ko-KR" altLang="en-US" sz="1600" dirty="0" smtClean="0">
                <a:latin typeface="굴림" panose="020B0600000101010101" pitchFamily="50" charset="-127"/>
              </a:rPr>
              <a:t>컴퓨터 여부 판단</a:t>
            </a:r>
            <a:r>
              <a:rPr lang="en-US" altLang="ko-KR" sz="1600" dirty="0" smtClean="0">
                <a:latin typeface="굴림" panose="020B0600000101010101" pitchFamily="50" charset="-127"/>
              </a:rPr>
              <a:t>)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179388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ko-KR" altLang="en-US" sz="1600" u="sng" dirty="0" smtClean="0">
                <a:latin typeface="굴림" panose="020B0600000101010101" pitchFamily="50" charset="-127"/>
              </a:rPr>
              <a:t>물론</a:t>
            </a:r>
            <a:r>
              <a:rPr lang="en-US" altLang="ko-KR" sz="1600" u="sng" dirty="0" smtClean="0">
                <a:latin typeface="굴림" panose="020B0600000101010101" pitchFamily="50" charset="-127"/>
              </a:rPr>
              <a:t>, </a:t>
            </a:r>
            <a:r>
              <a:rPr lang="ko-KR" altLang="en-US" sz="1600" u="sng" dirty="0" smtClean="0">
                <a:latin typeface="굴림" panose="020B0600000101010101" pitchFamily="50" charset="-127"/>
              </a:rPr>
              <a:t>데이터 레코드 접근 외에 다중 리스트 인덱스에 대한 접근도 고려해야 함</a:t>
            </a:r>
          </a:p>
        </p:txBody>
      </p:sp>
      <p:sp>
        <p:nvSpPr>
          <p:cNvPr id="10" name="바닥글 개체 틀 1"/>
          <p:cNvSpPr txBox="1">
            <a:spLocks/>
          </p:cNvSpPr>
          <p:nvPr/>
        </p:nvSpPr>
        <p:spPr>
          <a:xfrm>
            <a:off x="1076769" y="6356351"/>
            <a:ext cx="7050282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2019. </a:t>
            </a:r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Changhwa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Kim. All rights reserved.                             </a:t>
            </a:r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Gangneung-Wonju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National University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18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283142-314C-448B-A446-41614DA6017C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ko-KR" sz="1400" dirty="0" smtClean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9.3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다중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리스트 파일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3550" y="1066800"/>
            <a:ext cx="8229600" cy="5530553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latin typeface="굴림" panose="020B0600000101010101" pitchFamily="50" charset="-127"/>
              </a:rPr>
              <a:t>레코드 삽입</a:t>
            </a:r>
            <a:r>
              <a:rPr lang="en-US" altLang="ko-KR" sz="1600" dirty="0" smtClean="0">
                <a:latin typeface="굴림" panose="020B0600000101010101" pitchFamily="50" charset="-127"/>
              </a:rPr>
              <a:t>, </a:t>
            </a:r>
            <a:r>
              <a:rPr lang="ko-KR" altLang="en-US" sz="1600" dirty="0" smtClean="0">
                <a:latin typeface="굴림" panose="020B0600000101010101" pitchFamily="50" charset="-127"/>
              </a:rPr>
              <a:t>삭제</a:t>
            </a:r>
            <a:r>
              <a:rPr lang="en-US" altLang="ko-KR" sz="1600" dirty="0" smtClean="0">
                <a:latin typeface="굴림" panose="020B0600000101010101" pitchFamily="50" charset="-127"/>
              </a:rPr>
              <a:t>, </a:t>
            </a:r>
            <a:r>
              <a:rPr lang="ko-KR" altLang="en-US" sz="1600" dirty="0" smtClean="0">
                <a:latin typeface="굴림" panose="020B0600000101010101" pitchFamily="50" charset="-127"/>
              </a:rPr>
              <a:t>갱신 연산은 역 파일의 경우와 </a:t>
            </a:r>
            <a:r>
              <a:rPr lang="ko-KR" altLang="en-US" sz="1600" dirty="0" smtClean="0">
                <a:latin typeface="굴림" panose="020B0600000101010101" pitchFamily="50" charset="-127"/>
              </a:rPr>
              <a:t>유사하지만 </a:t>
            </a:r>
            <a:r>
              <a:rPr lang="ko-KR" altLang="en-US" sz="1600" dirty="0" smtClean="0">
                <a:latin typeface="굴림" panose="020B0600000101010101" pitchFamily="50" charset="-127"/>
              </a:rPr>
              <a:t>다중 리스트 특성</a:t>
            </a:r>
            <a:r>
              <a:rPr lang="en-US" altLang="ko-KR" sz="1600" dirty="0" smtClean="0">
                <a:latin typeface="굴림" panose="020B0600000101010101" pitchFamily="50" charset="-127"/>
              </a:rPr>
              <a:t>(</a:t>
            </a:r>
            <a:r>
              <a:rPr lang="ko-KR" altLang="en-US" sz="1600" dirty="0" smtClean="0">
                <a:latin typeface="굴림" panose="020B0600000101010101" pitchFamily="50" charset="-127"/>
              </a:rPr>
              <a:t>연결 리스트 특성</a:t>
            </a:r>
            <a:r>
              <a:rPr lang="en-US" altLang="ko-KR" sz="1600" dirty="0" smtClean="0">
                <a:latin typeface="굴림" panose="020B0600000101010101" pitchFamily="50" charset="-127"/>
              </a:rPr>
              <a:t>)</a:t>
            </a:r>
            <a:r>
              <a:rPr lang="ko-KR" altLang="en-US" sz="1600" dirty="0" smtClean="0">
                <a:latin typeface="굴림" panose="020B0600000101010101" pitchFamily="50" charset="-127"/>
              </a:rPr>
              <a:t>에 맞는 연산을 함께 적절히 수행해야 함 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dirty="0">
              <a:latin typeface="굴림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  <a:defRPr/>
            </a:pPr>
            <a:r>
              <a:rPr lang="ko-KR" altLang="en-US" sz="1600" dirty="0" smtClean="0">
                <a:latin typeface="굴림" panose="020B0600000101010101" pitchFamily="50" charset="-127"/>
              </a:rPr>
              <a:t>기본 데이터 파일에 새로운 레코드 삽입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  <a:defRPr/>
            </a:pPr>
            <a:r>
              <a:rPr lang="ko-KR" altLang="en-US" sz="1600" dirty="0" smtClean="0">
                <a:latin typeface="굴림" panose="020B0600000101010101" pitchFamily="50" charset="-127"/>
              </a:rPr>
              <a:t>각 다중 리스트 인덱스에 대해 </a:t>
            </a:r>
            <a:r>
              <a:rPr lang="en-US" altLang="ko-KR" sz="1600" dirty="0" smtClean="0">
                <a:latin typeface="굴림" panose="020B0600000101010101" pitchFamily="50" charset="-127"/>
              </a:rPr>
              <a:t>(</a:t>
            </a:r>
            <a:r>
              <a:rPr lang="ko-KR" altLang="en-US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삽입 </a:t>
            </a:r>
            <a:r>
              <a:rPr lang="ko-KR" altLang="en-US" sz="1600" dirty="0">
                <a:solidFill>
                  <a:srgbClr val="0000FF"/>
                </a:solidFill>
                <a:latin typeface="굴림" panose="020B0600000101010101" pitchFamily="50" charset="-127"/>
              </a:rPr>
              <a:t>연산에서 다중 리스트 인덱스에 </a:t>
            </a:r>
            <a:r>
              <a:rPr lang="ko-KR" altLang="en-US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수행되는 </a:t>
            </a:r>
            <a:r>
              <a:rPr lang="ko-KR" altLang="en-US" sz="1600" dirty="0">
                <a:solidFill>
                  <a:srgbClr val="0000FF"/>
                </a:solidFill>
                <a:latin typeface="굴림" panose="020B0600000101010101" pitchFamily="50" charset="-127"/>
              </a:rPr>
              <a:t>연산</a:t>
            </a:r>
            <a:r>
              <a:rPr lang="en-US" altLang="ko-KR" sz="1600" dirty="0">
                <a:latin typeface="굴림" panose="020B0600000101010101" pitchFamily="50" charset="-127"/>
              </a:rPr>
              <a:t>)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358775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sz="1600" dirty="0" smtClean="0">
                <a:latin typeface="굴림" panose="020B0600000101010101" pitchFamily="50" charset="-127"/>
              </a:rPr>
              <a:t>2.1 </a:t>
            </a:r>
            <a:r>
              <a:rPr lang="ko-KR" altLang="en-US" sz="1600" dirty="0" smtClean="0">
                <a:latin typeface="굴림" panose="020B0600000101010101" pitchFamily="50" charset="-127"/>
              </a:rPr>
              <a:t>해당 키 필드 값이 존재하는 경우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1255713" indent="-538163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sz="1600" dirty="0" smtClean="0">
                <a:latin typeface="굴림" panose="020B0600000101010101" pitchFamily="50" charset="-127"/>
              </a:rPr>
              <a:t>2.1.1 </a:t>
            </a:r>
            <a:r>
              <a:rPr lang="ko-KR" altLang="en-US" sz="1600" dirty="0" smtClean="0">
                <a:latin typeface="굴림" panose="020B0600000101010101" pitchFamily="50" charset="-127"/>
              </a:rPr>
              <a:t>다중 리스트 인덱스에 길이 필드가 있으면 필드 값을 </a:t>
            </a:r>
            <a:r>
              <a:rPr lang="en-US" altLang="ko-KR" sz="1600" dirty="0" smtClean="0">
                <a:latin typeface="굴림" panose="020B0600000101010101" pitchFamily="50" charset="-127"/>
              </a:rPr>
              <a:t>1 </a:t>
            </a:r>
            <a:r>
              <a:rPr lang="ko-KR" altLang="en-US" sz="1600" dirty="0">
                <a:latin typeface="굴림" panose="020B0600000101010101" pitchFamily="50" charset="-127"/>
              </a:rPr>
              <a:t>증</a:t>
            </a:r>
            <a:r>
              <a:rPr lang="ko-KR" altLang="en-US" sz="1600" dirty="0" smtClean="0">
                <a:latin typeface="굴림" panose="020B0600000101010101" pitchFamily="50" charset="-127"/>
              </a:rPr>
              <a:t>가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1255713" indent="-538163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sz="1600" dirty="0" smtClean="0">
                <a:latin typeface="굴림" panose="020B0600000101010101" pitchFamily="50" charset="-127"/>
              </a:rPr>
              <a:t>2.1.2 </a:t>
            </a:r>
            <a:r>
              <a:rPr lang="ko-KR" altLang="en-US" sz="1600" dirty="0" smtClean="0">
                <a:latin typeface="굴림" panose="020B0600000101010101" pitchFamily="50" charset="-127"/>
              </a:rPr>
              <a:t>해당 인덱스 엔트리의 키 값에 대한 </a:t>
            </a:r>
            <a:r>
              <a:rPr lang="ko-KR" altLang="en-US" sz="1600" dirty="0" err="1" smtClean="0">
                <a:latin typeface="굴림" panose="020B0600000101010101" pitchFamily="50" charset="-127"/>
              </a:rPr>
              <a:t>링크로부터</a:t>
            </a:r>
            <a:r>
              <a:rPr lang="ko-KR" altLang="en-US" sz="1600" dirty="0" smtClean="0">
                <a:latin typeface="굴림" panose="020B0600000101010101" pitchFamily="50" charset="-127"/>
              </a:rPr>
              <a:t> 시작해서 삽입한 데이터 레코드를 연결 리스트에 반영</a:t>
            </a:r>
            <a:r>
              <a:rPr lang="en-US" altLang="ko-KR" sz="1600" dirty="0" smtClean="0">
                <a:latin typeface="굴림" panose="020B0600000101010101" pitchFamily="50" charset="-127"/>
              </a:rPr>
              <a:t>(</a:t>
            </a:r>
            <a:r>
              <a:rPr lang="ko-KR" altLang="en-US" sz="1600" dirty="0" smtClean="0">
                <a:latin typeface="굴림" panose="020B0600000101010101" pitchFamily="50" charset="-127"/>
              </a:rPr>
              <a:t>삽입한 레코드가 파일의 첫 번째로 삽입될 경우 해당 인덱스 엔트리의 링크 필드 값을 삽입 레코드의 주소로 대체 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358775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sz="1600" dirty="0" smtClean="0">
                <a:latin typeface="굴림" panose="020B0600000101010101" pitchFamily="50" charset="-127"/>
              </a:rPr>
              <a:t>2.2 </a:t>
            </a:r>
            <a:r>
              <a:rPr lang="ko-KR" altLang="en-US" sz="1600" dirty="0" smtClean="0">
                <a:latin typeface="굴림" panose="020B0600000101010101" pitchFamily="50" charset="-127"/>
              </a:rPr>
              <a:t>해당 키 필드 값이 존재하지 않는 경우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1255713" indent="-538163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sz="1600" dirty="0" smtClean="0">
                <a:latin typeface="굴림" panose="020B0600000101010101" pitchFamily="50" charset="-127"/>
              </a:rPr>
              <a:t>2.2.1 </a:t>
            </a:r>
            <a:r>
              <a:rPr lang="ko-KR" altLang="en-US" sz="1600" dirty="0" smtClean="0">
                <a:latin typeface="굴림" panose="020B0600000101010101" pitchFamily="50" charset="-127"/>
              </a:rPr>
              <a:t>다중 리스트 인덱스에 인덱스 엔트리 </a:t>
            </a:r>
            <a:r>
              <a:rPr lang="en-US" altLang="ko-KR" sz="1600" dirty="0" smtClean="0">
                <a:latin typeface="굴림" panose="020B0600000101010101" pitchFamily="50" charset="-127"/>
              </a:rPr>
              <a:t>&lt;</a:t>
            </a:r>
            <a:r>
              <a:rPr lang="ko-KR" altLang="en-US" sz="1600" dirty="0" smtClean="0">
                <a:latin typeface="굴림" panose="020B0600000101010101" pitchFamily="50" charset="-127"/>
              </a:rPr>
              <a:t>삽입 레코드의 기본 키</a:t>
            </a:r>
            <a:r>
              <a:rPr lang="en-US" altLang="ko-KR" sz="1600" dirty="0" smtClean="0">
                <a:latin typeface="굴림" panose="020B0600000101010101" pitchFamily="50" charset="-127"/>
              </a:rPr>
              <a:t>, </a:t>
            </a:r>
            <a:r>
              <a:rPr lang="ko-KR" altLang="en-US" sz="1600" dirty="0" smtClean="0">
                <a:latin typeface="굴림" panose="020B0600000101010101" pitchFamily="50" charset="-127"/>
              </a:rPr>
              <a:t>삽입 레코드 포인터</a:t>
            </a:r>
            <a:r>
              <a:rPr lang="en-US" altLang="ko-KR" sz="1600" dirty="0" smtClean="0">
                <a:latin typeface="굴림" panose="020B0600000101010101" pitchFamily="50" charset="-127"/>
              </a:rPr>
              <a:t>&gt;</a:t>
            </a:r>
            <a:r>
              <a:rPr lang="ko-KR" altLang="en-US" sz="1600" dirty="0" smtClean="0">
                <a:latin typeface="굴림" panose="020B0600000101010101" pitchFamily="50" charset="-127"/>
              </a:rPr>
              <a:t>를</a:t>
            </a:r>
            <a:r>
              <a:rPr lang="en-US" altLang="ko-KR" sz="1600" dirty="0" smtClean="0">
                <a:latin typeface="굴림" panose="020B0600000101010101" pitchFamily="50" charset="-127"/>
              </a:rPr>
              <a:t> </a:t>
            </a:r>
            <a:r>
              <a:rPr lang="ko-KR" altLang="en-US" sz="1600" dirty="0" smtClean="0">
                <a:latin typeface="굴림" panose="020B0600000101010101" pitchFamily="50" charset="-127"/>
              </a:rPr>
              <a:t>새로 추가</a:t>
            </a:r>
            <a:r>
              <a:rPr lang="en-US" altLang="ko-KR" sz="1600" dirty="0" smtClean="0">
                <a:latin typeface="굴림" panose="020B0600000101010101" pitchFamily="50" charset="-127"/>
              </a:rPr>
              <a:t>(</a:t>
            </a:r>
            <a:r>
              <a:rPr lang="ko-KR" altLang="en-US" sz="1600" dirty="0" smtClean="0">
                <a:latin typeface="굴림" panose="020B0600000101010101" pitchFamily="50" charset="-127"/>
              </a:rPr>
              <a:t>길이 필드가 있는 경우 </a:t>
            </a:r>
            <a:r>
              <a:rPr lang="en-US" altLang="ko-KR" sz="1600" dirty="0">
                <a:latin typeface="굴림" panose="020B0600000101010101" pitchFamily="50" charset="-127"/>
              </a:rPr>
              <a:t>&lt;</a:t>
            </a:r>
            <a:r>
              <a:rPr lang="ko-KR" altLang="en-US" sz="1600" dirty="0">
                <a:latin typeface="굴림" panose="020B0600000101010101" pitchFamily="50" charset="-127"/>
              </a:rPr>
              <a:t>삽입 레코드의 기본 키</a:t>
            </a:r>
            <a:r>
              <a:rPr lang="en-US" altLang="ko-KR" sz="1600" dirty="0">
                <a:latin typeface="굴림" panose="020B0600000101010101" pitchFamily="50" charset="-127"/>
              </a:rPr>
              <a:t>, </a:t>
            </a:r>
            <a:r>
              <a:rPr lang="ko-KR" altLang="en-US" sz="1600" dirty="0">
                <a:latin typeface="굴림" panose="020B0600000101010101" pitchFamily="50" charset="-127"/>
              </a:rPr>
              <a:t>삽입 레코드 </a:t>
            </a:r>
            <a:r>
              <a:rPr lang="ko-KR" altLang="en-US" sz="1600" dirty="0" smtClean="0">
                <a:latin typeface="굴림" panose="020B0600000101010101" pitchFamily="50" charset="-127"/>
              </a:rPr>
              <a:t>포인터</a:t>
            </a:r>
            <a:r>
              <a:rPr lang="en-US" altLang="ko-KR" sz="1600" dirty="0" smtClean="0">
                <a:latin typeface="굴림" panose="020B0600000101010101" pitchFamily="50" charset="-127"/>
              </a:rPr>
              <a:t>, 1&gt;</a:t>
            </a:r>
            <a:r>
              <a:rPr lang="ko-KR" altLang="en-US" sz="1600" dirty="0" smtClean="0">
                <a:latin typeface="굴림" panose="020B0600000101010101" pitchFamily="50" charset="-127"/>
              </a:rPr>
              <a:t>을 추가</a:t>
            </a:r>
            <a:r>
              <a:rPr lang="en-US" altLang="ko-KR" sz="1600" dirty="0" smtClean="0">
                <a:latin typeface="굴림" panose="020B0600000101010101" pitchFamily="50" charset="-127"/>
              </a:rPr>
              <a:t>)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343908" y="2119387"/>
            <a:ext cx="2779709" cy="34131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레코드 삽입 연산</a:t>
            </a:r>
            <a:endParaRPr lang="ko-KR" altLang="en-US" sz="1400" b="1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바닥글 개체 틀 1"/>
          <p:cNvSpPr txBox="1">
            <a:spLocks/>
          </p:cNvSpPr>
          <p:nvPr/>
        </p:nvSpPr>
        <p:spPr>
          <a:xfrm>
            <a:off x="1076769" y="6535817"/>
            <a:ext cx="7050282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2019. </a:t>
            </a:r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Changhwa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Kim. All rights reserved.                             </a:t>
            </a:r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Gangneung-Wonju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National University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11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283142-314C-448B-A446-41614DA6017C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ko-KR" sz="1400" dirty="0" smtClean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9.3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다중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리스트 파일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3550" y="1066801"/>
            <a:ext cx="8229600" cy="5289550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en-US" altLang="ko-KR" sz="1400" dirty="0" smtClean="0">
              <a:latin typeface="굴림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en-US" altLang="ko-KR" sz="1400" dirty="0">
              <a:latin typeface="굴림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  <a:defRPr/>
            </a:pPr>
            <a:r>
              <a:rPr lang="ko-KR" altLang="en-US" sz="1600" dirty="0" smtClean="0">
                <a:latin typeface="굴림" panose="020B0600000101010101" pitchFamily="50" charset="-127"/>
              </a:rPr>
              <a:t>기본 데이터 파일에 해당 레코드 삭제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  <a:defRPr/>
            </a:pPr>
            <a:r>
              <a:rPr lang="ko-KR" altLang="en-US" sz="1600" dirty="0" smtClean="0">
                <a:latin typeface="굴림" panose="020B0600000101010101" pitchFamily="50" charset="-127"/>
              </a:rPr>
              <a:t>각 다중 리스트 인덱스에 대해 </a:t>
            </a:r>
            <a:r>
              <a:rPr lang="en-US" altLang="ko-KR" sz="1600" dirty="0" smtClean="0">
                <a:latin typeface="굴림" panose="020B0600000101010101" pitchFamily="50" charset="-127"/>
              </a:rPr>
              <a:t>(</a:t>
            </a:r>
            <a:r>
              <a:rPr lang="ko-KR" altLang="en-US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삭제 연산에서 다중 리스트 인덱스에 수행되는 연산</a:t>
            </a:r>
            <a:r>
              <a:rPr lang="en-US" altLang="ko-KR" sz="1600" dirty="0" smtClean="0">
                <a:latin typeface="굴림" panose="020B0600000101010101" pitchFamily="50" charset="-127"/>
              </a:rPr>
              <a:t>)</a:t>
            </a:r>
          </a:p>
          <a:p>
            <a:pPr marL="358775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sz="1600" dirty="0" smtClean="0">
                <a:latin typeface="굴림" panose="020B0600000101010101" pitchFamily="50" charset="-127"/>
              </a:rPr>
              <a:t>2.1 </a:t>
            </a:r>
            <a:r>
              <a:rPr lang="ko-KR" altLang="en-US" sz="1600" dirty="0" smtClean="0">
                <a:latin typeface="굴림" panose="020B0600000101010101" pitchFamily="50" charset="-127"/>
              </a:rPr>
              <a:t>삭제 레코드에 대응하는 인덱스 엔트리의 길이 필드 값이 </a:t>
            </a:r>
            <a:r>
              <a:rPr lang="en-US" altLang="ko-KR" sz="1600" dirty="0" smtClean="0">
                <a:latin typeface="굴림" panose="020B0600000101010101" pitchFamily="50" charset="-127"/>
              </a:rPr>
              <a:t>1</a:t>
            </a:r>
            <a:r>
              <a:rPr lang="ko-KR" altLang="en-US" sz="1600" dirty="0" smtClean="0">
                <a:latin typeface="굴림" panose="020B0600000101010101" pitchFamily="50" charset="-127"/>
              </a:rPr>
              <a:t>보다 큰 경우 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1255713" indent="-538163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sz="1600" dirty="0" smtClean="0">
                <a:latin typeface="굴림" panose="020B0600000101010101" pitchFamily="50" charset="-127"/>
              </a:rPr>
              <a:t>2.1.1 </a:t>
            </a:r>
            <a:r>
              <a:rPr lang="ko-KR" altLang="en-US" sz="1600" dirty="0" smtClean="0">
                <a:latin typeface="굴림" panose="020B0600000101010101" pitchFamily="50" charset="-127"/>
              </a:rPr>
              <a:t>인덱스 </a:t>
            </a:r>
            <a:r>
              <a:rPr lang="ko-KR" altLang="en-US" sz="1600" dirty="0">
                <a:latin typeface="굴림" panose="020B0600000101010101" pitchFamily="50" charset="-127"/>
              </a:rPr>
              <a:t>엔트리의 </a:t>
            </a:r>
            <a:r>
              <a:rPr lang="ko-KR" altLang="en-US" sz="1600" dirty="0" smtClean="0">
                <a:latin typeface="굴림" panose="020B0600000101010101" pitchFamily="50" charset="-127"/>
              </a:rPr>
              <a:t>링크를 시작으로 연결 리스트로부터 삭제 레코드 제거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1255713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sz="1600" dirty="0" smtClean="0">
                <a:latin typeface="굴림" panose="020B0600000101010101" pitchFamily="50" charset="-127"/>
              </a:rPr>
              <a:t>(</a:t>
            </a:r>
            <a:r>
              <a:rPr lang="ko-KR" altLang="en-US" sz="1600" dirty="0" smtClean="0">
                <a:latin typeface="굴림" panose="020B0600000101010101" pitchFamily="50" charset="-127"/>
              </a:rPr>
              <a:t>이 경우 삭제 레코드가 연결 리스트에서 첫번째 레코드인 경우 인덱스 엔트리의 링크는 연결 리스트의 두번째 레코드를 가리킨다</a:t>
            </a:r>
            <a:r>
              <a:rPr lang="en-US" altLang="ko-KR" sz="1600" dirty="0" smtClean="0">
                <a:latin typeface="굴림" panose="020B0600000101010101" pitchFamily="50" charset="-127"/>
              </a:rPr>
              <a:t>)</a:t>
            </a:r>
          </a:p>
          <a:p>
            <a:pPr marL="1255713" indent="-538163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sz="1600" dirty="0" smtClean="0">
                <a:latin typeface="굴림" panose="020B0600000101010101" pitchFamily="50" charset="-127"/>
              </a:rPr>
              <a:t>2.1.2 </a:t>
            </a:r>
            <a:r>
              <a:rPr lang="ko-KR" altLang="en-US" sz="1600" dirty="0">
                <a:latin typeface="굴림" panose="020B0600000101010101" pitchFamily="50" charset="-127"/>
              </a:rPr>
              <a:t>인덱스 엔트리의 길이 필드 </a:t>
            </a:r>
            <a:r>
              <a:rPr lang="ko-KR" altLang="en-US" sz="1600" dirty="0" smtClean="0">
                <a:latin typeface="굴림" panose="020B0600000101010101" pitchFamily="50" charset="-127"/>
              </a:rPr>
              <a:t>값을 </a:t>
            </a:r>
            <a:r>
              <a:rPr lang="en-US" altLang="ko-KR" sz="1600" dirty="0" smtClean="0">
                <a:latin typeface="굴림" panose="020B0600000101010101" pitchFamily="50" charset="-127"/>
              </a:rPr>
              <a:t>1 </a:t>
            </a:r>
            <a:r>
              <a:rPr lang="ko-KR" altLang="en-US" sz="1600" dirty="0" smtClean="0">
                <a:latin typeface="굴림" panose="020B0600000101010101" pitchFamily="50" charset="-127"/>
              </a:rPr>
              <a:t>감소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358775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sz="1600" dirty="0" smtClean="0">
                <a:latin typeface="굴림" panose="020B0600000101010101" pitchFamily="50" charset="-127"/>
              </a:rPr>
              <a:t>2.2 </a:t>
            </a:r>
            <a:r>
              <a:rPr lang="ko-KR" altLang="en-US" sz="1600" dirty="0">
                <a:latin typeface="굴림" panose="020B0600000101010101" pitchFamily="50" charset="-127"/>
              </a:rPr>
              <a:t>삭제 레코드에 대응하는 인덱스 엔트리의 길이 필드 값이 </a:t>
            </a:r>
            <a:r>
              <a:rPr lang="en-US" altLang="ko-KR" sz="1600" dirty="0" smtClean="0">
                <a:latin typeface="굴림" panose="020B0600000101010101" pitchFamily="50" charset="-127"/>
              </a:rPr>
              <a:t>1</a:t>
            </a:r>
            <a:r>
              <a:rPr lang="ko-KR" altLang="en-US" sz="1600" dirty="0">
                <a:latin typeface="굴림" panose="020B0600000101010101" pitchFamily="50" charset="-127"/>
              </a:rPr>
              <a:t>인</a:t>
            </a:r>
            <a:r>
              <a:rPr lang="ko-KR" altLang="en-US" sz="1600" dirty="0" smtClean="0">
                <a:latin typeface="굴림" panose="020B0600000101010101" pitchFamily="50" charset="-127"/>
              </a:rPr>
              <a:t> </a:t>
            </a:r>
            <a:r>
              <a:rPr lang="ko-KR" altLang="en-US" sz="1600" dirty="0">
                <a:latin typeface="굴림" panose="020B0600000101010101" pitchFamily="50" charset="-127"/>
              </a:rPr>
              <a:t>경우 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1255713" indent="-538163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sz="1600" dirty="0" smtClean="0">
                <a:latin typeface="굴림" panose="020B0600000101010101" pitchFamily="50" charset="-127"/>
              </a:rPr>
              <a:t>2.2.1 </a:t>
            </a:r>
            <a:r>
              <a:rPr lang="ko-KR" altLang="en-US" sz="1600" dirty="0" smtClean="0">
                <a:latin typeface="굴림" panose="020B0600000101010101" pitchFamily="50" charset="-127"/>
              </a:rPr>
              <a:t>해당 인덱스 엔트리를 삭제</a:t>
            </a:r>
            <a:endParaRPr lang="en-US" altLang="ko-KR" sz="1600" dirty="0" smtClean="0">
              <a:latin typeface="굴림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343908" y="1206000"/>
            <a:ext cx="2779709" cy="34131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레코드 삭제 연산</a:t>
            </a:r>
            <a:endParaRPr lang="ko-KR" altLang="en-US" sz="1400" b="1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바닥글 개체 틀 1"/>
          <p:cNvSpPr txBox="1">
            <a:spLocks/>
          </p:cNvSpPr>
          <p:nvPr/>
        </p:nvSpPr>
        <p:spPr>
          <a:xfrm>
            <a:off x="1076769" y="6356351"/>
            <a:ext cx="7050282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2019. </a:t>
            </a:r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Changhwa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Kim. All rights reserved.                             </a:t>
            </a:r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Gangneung-Wonju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National University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57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283142-314C-448B-A446-41614DA6017C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ko-KR" sz="1400" dirty="0" smtClean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9.3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다중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리스트 파일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3550" y="1066800"/>
            <a:ext cx="8229600" cy="5273675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en-US" altLang="ko-KR" sz="1400" dirty="0">
              <a:latin typeface="굴림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en-US" altLang="ko-KR" sz="800" dirty="0">
              <a:latin typeface="굴림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  <a:defRPr/>
            </a:pPr>
            <a:r>
              <a:rPr lang="ko-KR" altLang="en-US" sz="1600" dirty="0" smtClean="0">
                <a:latin typeface="굴림" panose="020B0600000101010101" pitchFamily="50" charset="-127"/>
              </a:rPr>
              <a:t>기본 데이터 파일에 해당 레코드 갱신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  <a:defRPr/>
            </a:pPr>
            <a:r>
              <a:rPr lang="ko-KR" altLang="en-US" sz="1600" dirty="0" smtClean="0">
                <a:latin typeface="굴림" panose="020B0600000101010101" pitchFamily="50" charset="-127"/>
              </a:rPr>
              <a:t>레코드의 값이 갱신되는 각 필드에 대응하는 다중 리스트 인덱스에 대해 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358775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sz="1600" dirty="0" smtClean="0">
                <a:latin typeface="굴림" panose="020B0600000101010101" pitchFamily="50" charset="-127"/>
              </a:rPr>
              <a:t>2.1 </a:t>
            </a:r>
            <a:r>
              <a:rPr lang="ko-KR" altLang="en-US" sz="1600" dirty="0" smtClean="0">
                <a:latin typeface="굴림" panose="020B0600000101010101" pitchFamily="50" charset="-127"/>
              </a:rPr>
              <a:t>갱신 이전의 필드 값에 대</a:t>
            </a:r>
            <a:r>
              <a:rPr lang="ko-KR" altLang="en-US" sz="1600" dirty="0">
                <a:latin typeface="굴림" panose="020B0600000101010101" pitchFamily="50" charset="-127"/>
              </a:rPr>
              <a:t>응</a:t>
            </a:r>
            <a:r>
              <a:rPr lang="ko-KR" altLang="en-US" sz="1600" dirty="0" smtClean="0">
                <a:latin typeface="굴림" panose="020B0600000101010101" pitchFamily="50" charset="-127"/>
              </a:rPr>
              <a:t>하는 인덱스 엔트리에 대해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1255713" indent="-538163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sz="1600" dirty="0" smtClean="0">
                <a:latin typeface="굴림" panose="020B0600000101010101" pitchFamily="50" charset="-127"/>
              </a:rPr>
              <a:t>2.1.1 </a:t>
            </a:r>
            <a:r>
              <a:rPr lang="ko-KR" altLang="en-US" sz="1600" dirty="0" smtClean="0">
                <a:latin typeface="굴림" panose="020B0600000101010101" pitchFamily="50" charset="-127"/>
              </a:rPr>
              <a:t>레코드 </a:t>
            </a:r>
            <a:r>
              <a:rPr lang="ko-KR" altLang="en-US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삭제 연산에서 다중 리스트 인덱스에 수행되는 연산</a:t>
            </a:r>
            <a:r>
              <a:rPr lang="ko-KR" altLang="en-US" sz="1600" dirty="0" smtClean="0">
                <a:latin typeface="굴림" panose="020B0600000101010101" pitchFamily="50" charset="-127"/>
              </a:rPr>
              <a:t>을 적용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358775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sz="1600" dirty="0" smtClean="0">
                <a:latin typeface="굴림" panose="020B0600000101010101" pitchFamily="50" charset="-127"/>
              </a:rPr>
              <a:t>2.2 </a:t>
            </a:r>
            <a:r>
              <a:rPr lang="ko-KR" altLang="en-US" sz="1600" dirty="0">
                <a:latin typeface="굴림" panose="020B0600000101010101" pitchFamily="50" charset="-127"/>
              </a:rPr>
              <a:t>갱신 </a:t>
            </a:r>
            <a:r>
              <a:rPr lang="ko-KR" altLang="en-US" sz="1600" dirty="0" smtClean="0">
                <a:latin typeface="굴림" panose="020B0600000101010101" pitchFamily="50" charset="-127"/>
              </a:rPr>
              <a:t>이후의 </a:t>
            </a:r>
            <a:r>
              <a:rPr lang="ko-KR" altLang="en-US" sz="1600" dirty="0">
                <a:latin typeface="굴림" panose="020B0600000101010101" pitchFamily="50" charset="-127"/>
              </a:rPr>
              <a:t>필드 값에 대응하는 인덱스 엔트리에 </a:t>
            </a:r>
            <a:r>
              <a:rPr lang="ko-KR" altLang="en-US" sz="1600" dirty="0" smtClean="0">
                <a:latin typeface="굴림" panose="020B0600000101010101" pitchFamily="50" charset="-127"/>
              </a:rPr>
              <a:t>대해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1255713" indent="-538163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sz="1600" dirty="0" smtClean="0">
                <a:latin typeface="굴림" panose="020B0600000101010101" pitchFamily="50" charset="-127"/>
              </a:rPr>
              <a:t>2.2.1 </a:t>
            </a:r>
            <a:r>
              <a:rPr lang="ko-KR" altLang="en-US" sz="1600" dirty="0" smtClean="0">
                <a:latin typeface="굴림" panose="020B0600000101010101" pitchFamily="50" charset="-127"/>
              </a:rPr>
              <a:t>레코드 </a:t>
            </a:r>
            <a:r>
              <a:rPr lang="ko-KR" altLang="en-US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삽입 연산에서 </a:t>
            </a:r>
            <a:r>
              <a:rPr lang="ko-KR" altLang="en-US" sz="1600" dirty="0">
                <a:solidFill>
                  <a:srgbClr val="0000FF"/>
                </a:solidFill>
                <a:latin typeface="굴림" panose="020B0600000101010101" pitchFamily="50" charset="-127"/>
              </a:rPr>
              <a:t>다중 리스트 인덱스에 수행한 </a:t>
            </a:r>
            <a:r>
              <a:rPr lang="ko-KR" altLang="en-US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연산</a:t>
            </a:r>
            <a:r>
              <a:rPr lang="ko-KR" altLang="en-US" sz="1600" dirty="0" smtClean="0">
                <a:latin typeface="굴림" panose="020B0600000101010101" pitchFamily="50" charset="-127"/>
              </a:rPr>
              <a:t>을 </a:t>
            </a:r>
            <a:r>
              <a:rPr lang="ko-KR" altLang="en-US" sz="1600" dirty="0">
                <a:latin typeface="굴림" panose="020B0600000101010101" pitchFamily="50" charset="-127"/>
              </a:rPr>
              <a:t>적용</a:t>
            </a:r>
            <a:endParaRPr lang="en-US" altLang="ko-KR" sz="1600" dirty="0">
              <a:latin typeface="굴림" panose="020B0600000101010101" pitchFamily="50" charset="-127"/>
            </a:endParaRPr>
          </a:p>
          <a:p>
            <a:pPr marL="1255713" indent="-538163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ko-KR" altLang="en-US" sz="400" dirty="0" smtClean="0">
                <a:latin typeface="굴림" panose="020B0600000101010101" pitchFamily="50" charset="-127"/>
              </a:rPr>
              <a:t> </a:t>
            </a:r>
            <a:endParaRPr lang="en-US" altLang="ko-KR" sz="500" dirty="0" smtClean="0">
              <a:latin typeface="굴림" panose="020B0600000101010101" pitchFamily="50" charset="-127"/>
            </a:endParaRPr>
          </a:p>
          <a:p>
            <a:pPr marL="1255713" indent="-538163"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en-US" altLang="ko-KR" sz="1800" dirty="0" smtClean="0">
              <a:latin typeface="굴림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tabLst>
                <a:tab pos="1255713" algn="l"/>
              </a:tabLst>
              <a:defRPr/>
            </a:pPr>
            <a:r>
              <a:rPr lang="ko-KR" altLang="en-US" sz="1600" dirty="0" smtClean="0">
                <a:latin typeface="굴림" panose="020B0600000101010101" pitchFamily="50" charset="-127"/>
              </a:rPr>
              <a:t>단순 연결 리스트</a:t>
            </a:r>
            <a:r>
              <a:rPr lang="en-US" altLang="ko-KR" sz="1600" dirty="0" smtClean="0">
                <a:latin typeface="굴림" panose="020B0600000101010101" pitchFamily="50" charset="-127"/>
              </a:rPr>
              <a:t>(single linked list)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tabLst>
                <a:tab pos="1255713" algn="l"/>
              </a:tabLst>
              <a:defRPr/>
            </a:pPr>
            <a:r>
              <a:rPr lang="ko-KR" altLang="en-US" sz="1600" dirty="0" smtClean="0">
                <a:latin typeface="굴림" panose="020B0600000101010101" pitchFamily="50" charset="-127"/>
              </a:rPr>
              <a:t>이중</a:t>
            </a:r>
            <a:r>
              <a:rPr lang="en-US" altLang="ko-KR" sz="1600" dirty="0" smtClean="0">
                <a:latin typeface="굴림" panose="020B0600000101010101" pitchFamily="50" charset="-127"/>
              </a:rPr>
              <a:t> </a:t>
            </a:r>
            <a:r>
              <a:rPr lang="ko-KR" altLang="en-US" sz="1600" dirty="0" smtClean="0">
                <a:latin typeface="굴림" panose="020B0600000101010101" pitchFamily="50" charset="-127"/>
              </a:rPr>
              <a:t>연결 리스트</a:t>
            </a:r>
            <a:r>
              <a:rPr lang="en-US" altLang="ko-KR" sz="1600" dirty="0" smtClean="0">
                <a:latin typeface="굴림" panose="020B0600000101010101" pitchFamily="50" charset="-127"/>
              </a:rPr>
              <a:t>(double linked list)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tabLst>
                <a:tab pos="1255713" algn="l"/>
              </a:tabLst>
              <a:defRPr/>
            </a:pPr>
            <a:r>
              <a:rPr lang="ko-KR" altLang="en-US" sz="1600" dirty="0" smtClean="0">
                <a:latin typeface="굴림" panose="020B0600000101010101" pitchFamily="50" charset="-127"/>
              </a:rPr>
              <a:t>단순</a:t>
            </a:r>
            <a:r>
              <a:rPr lang="en-US" altLang="ko-KR" sz="1600" dirty="0" smtClean="0">
                <a:latin typeface="굴림" panose="020B0600000101010101" pitchFamily="50" charset="-127"/>
              </a:rPr>
              <a:t> </a:t>
            </a:r>
            <a:r>
              <a:rPr lang="ko-KR" altLang="en-US" sz="1600" dirty="0" smtClean="0">
                <a:latin typeface="굴림" panose="020B0600000101010101" pitchFamily="50" charset="-127"/>
              </a:rPr>
              <a:t>연결 원형 리스트</a:t>
            </a:r>
            <a:r>
              <a:rPr lang="en-US" altLang="ko-KR" sz="1600" dirty="0" smtClean="0">
                <a:latin typeface="굴림" panose="020B0600000101010101" pitchFamily="50" charset="-127"/>
              </a:rPr>
              <a:t>(single linked circular list)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tabLst>
                <a:tab pos="1255713" algn="l"/>
              </a:tabLst>
              <a:defRPr/>
            </a:pPr>
            <a:r>
              <a:rPr lang="ko-KR" altLang="en-US" sz="1600" dirty="0" smtClean="0">
                <a:latin typeface="굴림" panose="020B0600000101010101" pitchFamily="50" charset="-127"/>
              </a:rPr>
              <a:t>이중 연결 원형 리스트</a:t>
            </a:r>
            <a:r>
              <a:rPr lang="en-US" altLang="ko-KR" sz="1600" dirty="0" smtClean="0">
                <a:latin typeface="굴림" panose="020B0600000101010101" pitchFamily="50" charset="-127"/>
              </a:rPr>
              <a:t>(double linked </a:t>
            </a:r>
            <a:r>
              <a:rPr lang="en-US" altLang="ko-KR" sz="1600" dirty="0">
                <a:latin typeface="굴림" panose="020B0600000101010101" pitchFamily="50" charset="-127"/>
              </a:rPr>
              <a:t>circular </a:t>
            </a:r>
            <a:r>
              <a:rPr lang="en-US" altLang="ko-KR" sz="1600" dirty="0" smtClean="0">
                <a:latin typeface="굴림" panose="020B0600000101010101" pitchFamily="50" charset="-127"/>
              </a:rPr>
              <a:t>list)</a:t>
            </a:r>
          </a:p>
          <a:p>
            <a:pPr algn="ctr">
              <a:lnSpc>
                <a:spcPct val="150000"/>
              </a:lnSpc>
              <a:spcBef>
                <a:spcPct val="0"/>
              </a:spcBef>
              <a:buNone/>
              <a:tabLst>
                <a:tab pos="1255713" algn="l"/>
              </a:tabLst>
              <a:defRPr/>
            </a:pPr>
            <a:r>
              <a:rPr lang="ko-KR" altLang="en-US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구현</a:t>
            </a:r>
            <a:r>
              <a:rPr lang="en-US" altLang="ko-KR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방법에 따라 레코드 검색</a:t>
            </a:r>
            <a:r>
              <a:rPr lang="en-US" altLang="ko-KR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, </a:t>
            </a:r>
            <a:r>
              <a:rPr lang="ko-KR" altLang="en-US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삽입</a:t>
            </a:r>
            <a:r>
              <a:rPr lang="en-US" altLang="ko-KR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, </a:t>
            </a:r>
            <a:r>
              <a:rPr lang="ko-KR" altLang="en-US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삭제</a:t>
            </a:r>
            <a:r>
              <a:rPr lang="en-US" altLang="ko-KR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, </a:t>
            </a:r>
            <a:r>
              <a:rPr lang="ko-KR" altLang="en-US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갱신 연산 수행 방법이 달라짐</a:t>
            </a:r>
            <a:endParaRPr lang="en-US" altLang="ko-KR" sz="1600" dirty="0">
              <a:solidFill>
                <a:srgbClr val="0000FF"/>
              </a:solidFill>
              <a:latin typeface="굴림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343908" y="1206000"/>
            <a:ext cx="2779709" cy="34131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레코드 갱신 연산</a:t>
            </a:r>
            <a:endParaRPr lang="ko-KR" altLang="en-US" sz="1400" b="1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463550" y="3932104"/>
            <a:ext cx="8229600" cy="341313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다중 리스트 구현 방법</a:t>
            </a:r>
            <a:endParaRPr lang="ko-KR" altLang="en-US" sz="1400" b="1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바닥글 개체 틀 1"/>
          <p:cNvSpPr txBox="1">
            <a:spLocks/>
          </p:cNvSpPr>
          <p:nvPr/>
        </p:nvSpPr>
        <p:spPr>
          <a:xfrm>
            <a:off x="1076769" y="6356351"/>
            <a:ext cx="7050282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2019. </a:t>
            </a:r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Changhwa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Kim. All rights reserved.                             </a:t>
            </a:r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Gangneung-Wonju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National University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62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283142-314C-448B-A446-41614DA6017C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ko-KR" sz="1400" dirty="0" smtClean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735230" y="361950"/>
            <a:ext cx="5682514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9.4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역 파일과 다중 리스트 파일의 비교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463550" y="1066800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85750" indent="-285750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defRPr/>
            </a:pPr>
            <a:r>
              <a:rPr lang="ko-KR" altLang="en-US" sz="1600" b="1" dirty="0" smtClean="0">
                <a:latin typeface="굴림" panose="020B0600000101010101" pitchFamily="50" charset="-127"/>
              </a:rPr>
              <a:t>역 </a:t>
            </a:r>
            <a:r>
              <a:rPr lang="ko-KR" altLang="en-US" sz="1600" b="1" dirty="0">
                <a:latin typeface="굴림" panose="020B0600000101010101" pitchFamily="50" charset="-127"/>
              </a:rPr>
              <a:t>파일과 다중 리스트 파일의 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공통점 </a:t>
            </a:r>
            <a:endParaRPr lang="en-US" altLang="ko-KR" sz="1600" dirty="0">
              <a:latin typeface="굴림" panose="020B0600000101010101" pitchFamily="50" charset="-127"/>
            </a:endParaRPr>
          </a:p>
          <a:p>
            <a:pPr marL="444500" lvl="1" indent="-265113">
              <a:lnSpc>
                <a:spcPct val="150000"/>
              </a:lnSpc>
              <a:defRPr/>
            </a:pPr>
            <a:r>
              <a:rPr lang="ko-KR" altLang="en-US" sz="1600" dirty="0" smtClean="0">
                <a:latin typeface="굴림" panose="020B0600000101010101" pitchFamily="50" charset="-127"/>
              </a:rPr>
              <a:t>필요한 키에 대응하는 </a:t>
            </a:r>
            <a:r>
              <a:rPr lang="ko-KR" altLang="en-US" sz="1600" dirty="0">
                <a:latin typeface="굴림" panose="020B0600000101010101" pitchFamily="50" charset="-127"/>
              </a:rPr>
              <a:t>레코드 필드에 대해 </a:t>
            </a:r>
            <a:r>
              <a:rPr lang="ko-KR" altLang="en-US" sz="1600" dirty="0" smtClean="0">
                <a:latin typeface="굴림" panose="020B0600000101010101" pitchFamily="50" charset="-127"/>
              </a:rPr>
              <a:t>인덱스 구성 가능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444500" lvl="1" indent="-265113">
              <a:lnSpc>
                <a:spcPct val="150000"/>
              </a:lnSpc>
              <a:defRPr/>
            </a:pPr>
            <a:r>
              <a:rPr lang="ko-KR" altLang="en-US" sz="1600" dirty="0" smtClean="0">
                <a:latin typeface="굴림" panose="020B0600000101010101" pitchFamily="50" charset="-127"/>
              </a:rPr>
              <a:t>하나의 상이한 인덱스 필드 값에 대해 하나의 인덱스 엔트리를 가짐</a:t>
            </a:r>
            <a:r>
              <a:rPr lang="en-US" altLang="ko-KR" sz="1600" dirty="0" smtClean="0">
                <a:latin typeface="굴림" panose="020B0600000101010101" pitchFamily="50" charset="-127"/>
              </a:rPr>
              <a:t>  </a:t>
            </a:r>
            <a:endParaRPr lang="en-US" altLang="ko-KR" sz="1600" dirty="0">
              <a:latin typeface="굴림" panose="020B0600000101010101" pitchFamily="50" charset="-127"/>
            </a:endParaRPr>
          </a:p>
          <a:p>
            <a:pPr marL="444500" lvl="1" indent="-265113">
              <a:lnSpc>
                <a:spcPct val="150000"/>
              </a:lnSpc>
              <a:defRPr/>
            </a:pPr>
            <a:r>
              <a:rPr lang="ko-KR" altLang="en-US" sz="1600" dirty="0" smtClean="0">
                <a:latin typeface="굴림" panose="020B0600000101010101" pitchFamily="50" charset="-127"/>
              </a:rPr>
              <a:t>인덱스를 </a:t>
            </a:r>
            <a:r>
              <a:rPr lang="ko-KR" altLang="en-US" sz="1600" dirty="0">
                <a:latin typeface="굴림" panose="020B0600000101010101" pitchFamily="50" charset="-127"/>
              </a:rPr>
              <a:t>테이블이나</a:t>
            </a:r>
            <a:r>
              <a:rPr lang="en-US" altLang="ko-KR" sz="1600" dirty="0">
                <a:latin typeface="굴림" panose="020B0600000101010101" pitchFamily="50" charset="-127"/>
              </a:rPr>
              <a:t> </a:t>
            </a:r>
            <a:r>
              <a:rPr lang="ko-KR" altLang="en-US" sz="1600" dirty="0">
                <a:latin typeface="굴림" panose="020B0600000101010101" pitchFamily="50" charset="-127"/>
              </a:rPr>
              <a:t>트리 </a:t>
            </a:r>
            <a:r>
              <a:rPr lang="ko-KR" altLang="en-US" sz="1600" dirty="0" smtClean="0">
                <a:latin typeface="굴림" panose="020B0600000101010101" pitchFamily="50" charset="-127"/>
              </a:rPr>
              <a:t>형태로 구현 가능</a:t>
            </a:r>
            <a:endParaRPr lang="ko-KR" altLang="en-US" sz="1600" dirty="0">
              <a:latin typeface="굴림" panose="020B0600000101010101" pitchFamily="50" charset="-127"/>
            </a:endParaRPr>
          </a:p>
          <a:p>
            <a:pPr marL="444500" lvl="1" indent="-265113">
              <a:lnSpc>
                <a:spcPct val="150000"/>
              </a:lnSpc>
              <a:defRPr/>
            </a:pPr>
            <a:r>
              <a:rPr lang="ko-KR" altLang="en-US" sz="1600" dirty="0">
                <a:latin typeface="굴림" panose="020B0600000101010101" pitchFamily="50" charset="-127"/>
              </a:rPr>
              <a:t>인덱스 엔트리들을 </a:t>
            </a:r>
            <a:r>
              <a:rPr lang="ko-KR" altLang="en-US" sz="1600" dirty="0" smtClean="0">
                <a:latin typeface="굴림" panose="020B0600000101010101" pitchFamily="50" charset="-127"/>
              </a:rPr>
              <a:t>정렬시켜 유지 </a:t>
            </a:r>
            <a:r>
              <a:rPr lang="ko-KR" altLang="en-US" sz="1600" dirty="0">
                <a:latin typeface="굴림" panose="020B0600000101010101" pitchFamily="50" charset="-127"/>
              </a:rPr>
              <a:t>가능</a:t>
            </a:r>
          </a:p>
          <a:p>
            <a:pPr marL="444500" lvl="1" indent="-265113">
              <a:lnSpc>
                <a:spcPct val="150000"/>
              </a:lnSpc>
              <a:defRPr/>
            </a:pPr>
            <a:r>
              <a:rPr lang="ko-KR" altLang="en-US" sz="1600" dirty="0" err="1">
                <a:latin typeface="굴림" panose="020B0600000101010101" pitchFamily="50" charset="-127"/>
              </a:rPr>
              <a:t>데이타</a:t>
            </a:r>
            <a:r>
              <a:rPr lang="ko-KR" altLang="en-US" sz="1600" dirty="0">
                <a:latin typeface="굴림" panose="020B0600000101010101" pitchFamily="50" charset="-127"/>
              </a:rPr>
              <a:t> 레코드의 접근법은 직접</a:t>
            </a:r>
            <a:r>
              <a:rPr lang="en-US" altLang="ko-KR" sz="1600" dirty="0">
                <a:latin typeface="굴림" panose="020B0600000101010101" pitchFamily="50" charset="-127"/>
              </a:rPr>
              <a:t>/</a:t>
            </a:r>
            <a:r>
              <a:rPr lang="ko-KR" altLang="en-US" sz="1600" dirty="0">
                <a:latin typeface="굴림" panose="020B0600000101010101" pitchFamily="50" charset="-127"/>
              </a:rPr>
              <a:t>간접 </a:t>
            </a:r>
            <a:r>
              <a:rPr lang="ko-KR" altLang="en-US" sz="1600" dirty="0" err="1">
                <a:latin typeface="굴림" panose="020B0600000101010101" pitchFamily="50" charset="-127"/>
              </a:rPr>
              <a:t>주소법을</a:t>
            </a:r>
            <a:r>
              <a:rPr lang="ko-KR" altLang="en-US" sz="1600" dirty="0">
                <a:latin typeface="굴림" panose="020B0600000101010101" pitchFamily="50" charset="-127"/>
              </a:rPr>
              <a:t> 사용</a:t>
            </a:r>
          </a:p>
        </p:txBody>
      </p:sp>
      <p:sp>
        <p:nvSpPr>
          <p:cNvPr id="8" name="바닥글 개체 틀 1"/>
          <p:cNvSpPr txBox="1">
            <a:spLocks/>
          </p:cNvSpPr>
          <p:nvPr/>
        </p:nvSpPr>
        <p:spPr>
          <a:xfrm>
            <a:off x="1076769" y="6356351"/>
            <a:ext cx="7050282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2019. </a:t>
            </a:r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Changhwa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Kim. All rights reserved.                             </a:t>
            </a:r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Gangneung-Wonju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National University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44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283142-314C-448B-A446-41614DA6017C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ko-KR" sz="1400" dirty="0" smtClean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367760" y="361950"/>
            <a:ext cx="6426004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9.4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역 파일과 다중 리스트 파일의 비교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463550" y="1066800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85750" indent="-285750">
              <a:lnSpc>
                <a:spcPct val="150000"/>
              </a:lnSpc>
              <a:defRPr/>
            </a:pPr>
            <a:r>
              <a:rPr lang="ko-KR" altLang="en-US" sz="1600" b="1" dirty="0">
                <a:latin typeface="굴림" panose="020B0600000101010101" pitchFamily="50" charset="-127"/>
              </a:rPr>
              <a:t>역 파일과 다중 리스트 파일의 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차이점 </a:t>
            </a:r>
            <a:endParaRPr lang="en-US" altLang="ko-KR" sz="1600" dirty="0">
              <a:latin typeface="굴림" panose="020B060000010101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740373"/>
              </p:ext>
            </p:extLst>
          </p:nvPr>
        </p:nvGraphicFramePr>
        <p:xfrm>
          <a:off x="692209" y="1535352"/>
          <a:ext cx="7759582" cy="464325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00614">
                  <a:extLst>
                    <a:ext uri="{9D8B030D-6E8A-4147-A177-3AD203B41FA5}">
                      <a16:colId xmlns:a16="http://schemas.microsoft.com/office/drawing/2014/main" val="1447671456"/>
                    </a:ext>
                  </a:extLst>
                </a:gridCol>
                <a:gridCol w="3029484">
                  <a:extLst>
                    <a:ext uri="{9D8B030D-6E8A-4147-A177-3AD203B41FA5}">
                      <a16:colId xmlns:a16="http://schemas.microsoft.com/office/drawing/2014/main" val="443076732"/>
                    </a:ext>
                  </a:extLst>
                </a:gridCol>
                <a:gridCol w="3029484">
                  <a:extLst>
                    <a:ext uri="{9D8B030D-6E8A-4147-A177-3AD203B41FA5}">
                      <a16:colId xmlns:a16="http://schemas.microsoft.com/office/drawing/2014/main" val="1399672071"/>
                    </a:ext>
                  </a:extLst>
                </a:gridCol>
              </a:tblGrid>
              <a:tr h="379898">
                <a:tc>
                  <a:txBody>
                    <a:bodyPr/>
                    <a:lstStyle>
                      <a:lvl1pPr>
                        <a:lnSpc>
                          <a:spcPct val="8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200" b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>
                        <a:lnSpc>
                          <a:spcPct val="80000"/>
                        </a:lnSpc>
                        <a:spcBef>
                          <a:spcPct val="20000"/>
                        </a:spcBef>
                        <a:buClr>
                          <a:srgbClr val="000000"/>
                        </a:buClr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>
                        <a:lnSpc>
                          <a:spcPct val="80000"/>
                        </a:lnSpc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>
                        <a:lnSpc>
                          <a:spcPct val="8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>
                        <a:lnSpc>
                          <a:spcPct val="80000"/>
                        </a:lnSpc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차이 항목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>
                      <a:lvl1pPr>
                        <a:lnSpc>
                          <a:spcPct val="8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200" b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>
                        <a:lnSpc>
                          <a:spcPct val="80000"/>
                        </a:lnSpc>
                        <a:spcBef>
                          <a:spcPct val="20000"/>
                        </a:spcBef>
                        <a:buClr>
                          <a:srgbClr val="000000"/>
                        </a:buClr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>
                        <a:lnSpc>
                          <a:spcPct val="80000"/>
                        </a:lnSpc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>
                        <a:lnSpc>
                          <a:spcPct val="8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>
                        <a:lnSpc>
                          <a:spcPct val="80000"/>
                        </a:lnSpc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역 파일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>
                      <a:lvl1pPr>
                        <a:lnSpc>
                          <a:spcPct val="8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200" b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>
                        <a:lnSpc>
                          <a:spcPct val="80000"/>
                        </a:lnSpc>
                        <a:spcBef>
                          <a:spcPct val="20000"/>
                        </a:spcBef>
                        <a:buClr>
                          <a:srgbClr val="000000"/>
                        </a:buClr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>
                        <a:lnSpc>
                          <a:spcPct val="80000"/>
                        </a:lnSpc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>
                        <a:lnSpc>
                          <a:spcPct val="8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>
                        <a:lnSpc>
                          <a:spcPct val="80000"/>
                        </a:lnSpc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다중 리스트 파일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3489987256"/>
                  </a:ext>
                </a:extLst>
              </a:tr>
              <a:tr h="796890">
                <a:tc>
                  <a:txBody>
                    <a:bodyPr/>
                    <a:lstStyle>
                      <a:lvl1pPr>
                        <a:lnSpc>
                          <a:spcPct val="8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200" b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>
                        <a:lnSpc>
                          <a:spcPct val="80000"/>
                        </a:lnSpc>
                        <a:spcBef>
                          <a:spcPct val="20000"/>
                        </a:spcBef>
                        <a:buClr>
                          <a:srgbClr val="000000"/>
                        </a:buClr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>
                        <a:lnSpc>
                          <a:spcPct val="80000"/>
                        </a:lnSpc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>
                        <a:lnSpc>
                          <a:spcPct val="8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>
                        <a:lnSpc>
                          <a:spcPct val="80000"/>
                        </a:lnSpc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인덱스 구성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>
                      <a:lvl1pPr>
                        <a:lnSpc>
                          <a:spcPct val="8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200" b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>
                        <a:lnSpc>
                          <a:spcPct val="80000"/>
                        </a:lnSpc>
                        <a:spcBef>
                          <a:spcPct val="20000"/>
                        </a:spcBef>
                        <a:buClr>
                          <a:srgbClr val="000000"/>
                        </a:buClr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>
                        <a:lnSpc>
                          <a:spcPct val="80000"/>
                        </a:lnSpc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>
                        <a:lnSpc>
                          <a:spcPct val="8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>
                        <a:lnSpc>
                          <a:spcPct val="80000"/>
                        </a:lnSpc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인덱스 엔트리의 키 값과 같은 키 값을 갖는 모든 레코드들의 포인터를 포함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>
                      <a:lvl1pPr>
                        <a:lnSpc>
                          <a:spcPct val="8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200" b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>
                        <a:lnSpc>
                          <a:spcPct val="80000"/>
                        </a:lnSpc>
                        <a:spcBef>
                          <a:spcPct val="20000"/>
                        </a:spcBef>
                        <a:buClr>
                          <a:srgbClr val="000000"/>
                        </a:buClr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>
                        <a:lnSpc>
                          <a:spcPct val="80000"/>
                        </a:lnSpc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>
                        <a:lnSpc>
                          <a:spcPct val="8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>
                        <a:lnSpc>
                          <a:spcPct val="80000"/>
                        </a:lnSpc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인덱스 엔트리의 키 값과 같은 키 값을 갖는 첫 번째 레코드의 포인터만 포함하고 나머지</a:t>
                      </a:r>
                      <a:r>
                        <a:rPr kumimoji="1" lang="en-US" altLang="ko-KR" sz="12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kumimoji="1" lang="ko-KR" altLang="en-US" sz="12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레코드는 링크 연결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177623191"/>
                  </a:ext>
                </a:extLst>
              </a:tr>
              <a:tr h="398445">
                <a:tc>
                  <a:txBody>
                    <a:bodyPr/>
                    <a:lstStyle>
                      <a:lvl1pPr>
                        <a:lnSpc>
                          <a:spcPct val="8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200" b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>
                        <a:lnSpc>
                          <a:spcPct val="80000"/>
                        </a:lnSpc>
                        <a:spcBef>
                          <a:spcPct val="20000"/>
                        </a:spcBef>
                        <a:buClr>
                          <a:srgbClr val="000000"/>
                        </a:buClr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>
                        <a:lnSpc>
                          <a:spcPct val="80000"/>
                        </a:lnSpc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>
                        <a:lnSpc>
                          <a:spcPct val="8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>
                        <a:lnSpc>
                          <a:spcPct val="80000"/>
                        </a:lnSpc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인덱스 관리 용이성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>
                      <a:lvl1pPr>
                        <a:lnSpc>
                          <a:spcPct val="8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200" b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>
                        <a:lnSpc>
                          <a:spcPct val="80000"/>
                        </a:lnSpc>
                        <a:spcBef>
                          <a:spcPct val="20000"/>
                        </a:spcBef>
                        <a:buClr>
                          <a:srgbClr val="000000"/>
                        </a:buClr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>
                        <a:lnSpc>
                          <a:spcPct val="80000"/>
                        </a:lnSpc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>
                        <a:lnSpc>
                          <a:spcPct val="8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>
                        <a:lnSpc>
                          <a:spcPct val="80000"/>
                        </a:lnSpc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가변 길이로 인해 좀 더 복잡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>
                      <a:lvl1pPr>
                        <a:lnSpc>
                          <a:spcPct val="8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200" b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>
                        <a:lnSpc>
                          <a:spcPct val="80000"/>
                        </a:lnSpc>
                        <a:spcBef>
                          <a:spcPct val="20000"/>
                        </a:spcBef>
                        <a:buClr>
                          <a:srgbClr val="000000"/>
                        </a:buClr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>
                        <a:lnSpc>
                          <a:spcPct val="80000"/>
                        </a:lnSpc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>
                        <a:lnSpc>
                          <a:spcPct val="8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>
                        <a:lnSpc>
                          <a:spcPct val="80000"/>
                        </a:lnSpc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고정 길이로 인해</a:t>
                      </a:r>
                      <a:r>
                        <a:rPr kumimoji="1" lang="en-US" altLang="ko-KR" sz="12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kumimoji="1" lang="ko-KR" altLang="en-US" sz="12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인덱스 관리가 더 용이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362563118"/>
                  </a:ext>
                </a:extLst>
              </a:tr>
              <a:tr h="796890">
                <a:tc>
                  <a:txBody>
                    <a:bodyPr/>
                    <a:lstStyle>
                      <a:lvl1pPr>
                        <a:lnSpc>
                          <a:spcPct val="8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200" b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>
                        <a:lnSpc>
                          <a:spcPct val="80000"/>
                        </a:lnSpc>
                        <a:spcBef>
                          <a:spcPct val="20000"/>
                        </a:spcBef>
                        <a:buClr>
                          <a:srgbClr val="000000"/>
                        </a:buClr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>
                        <a:lnSpc>
                          <a:spcPct val="80000"/>
                        </a:lnSpc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>
                        <a:lnSpc>
                          <a:spcPct val="8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>
                        <a:lnSpc>
                          <a:spcPct val="80000"/>
                        </a:lnSpc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인덱스 구축이 파일 구조에 미치는 영향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>
                      <a:lvl1pPr>
                        <a:lnSpc>
                          <a:spcPct val="8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200" b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>
                        <a:lnSpc>
                          <a:spcPct val="80000"/>
                        </a:lnSpc>
                        <a:spcBef>
                          <a:spcPct val="20000"/>
                        </a:spcBef>
                        <a:buClr>
                          <a:srgbClr val="000000"/>
                        </a:buClr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>
                        <a:lnSpc>
                          <a:spcPct val="80000"/>
                        </a:lnSpc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>
                        <a:lnSpc>
                          <a:spcPct val="8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>
                        <a:lnSpc>
                          <a:spcPct val="80000"/>
                        </a:lnSpc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영향 없음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>
                      <a:lvl1pPr>
                        <a:lnSpc>
                          <a:spcPct val="8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200" b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>
                        <a:lnSpc>
                          <a:spcPct val="80000"/>
                        </a:lnSpc>
                        <a:spcBef>
                          <a:spcPct val="20000"/>
                        </a:spcBef>
                        <a:buClr>
                          <a:srgbClr val="000000"/>
                        </a:buClr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>
                        <a:lnSpc>
                          <a:spcPct val="80000"/>
                        </a:lnSpc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>
                        <a:lnSpc>
                          <a:spcPct val="8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>
                        <a:lnSpc>
                          <a:spcPct val="80000"/>
                        </a:lnSpc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새로운 인덱스에 대한 레코드들의 새로운 리스트 생성과 유지 필요</a:t>
                      </a:r>
                      <a:r>
                        <a:rPr kumimoji="1" lang="en-US" altLang="ko-KR" sz="12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r>
                        <a:rPr kumimoji="1" lang="ko-KR" altLang="en-US" sz="12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이는 레코드에 새로운 링크 필드 추가를 수반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4189004887"/>
                  </a:ext>
                </a:extLst>
              </a:tr>
              <a:tr h="637512">
                <a:tc>
                  <a:txBody>
                    <a:bodyPr/>
                    <a:lstStyle>
                      <a:lvl1pPr>
                        <a:lnSpc>
                          <a:spcPct val="8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200" b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>
                        <a:lnSpc>
                          <a:spcPct val="80000"/>
                        </a:lnSpc>
                        <a:spcBef>
                          <a:spcPct val="20000"/>
                        </a:spcBef>
                        <a:buClr>
                          <a:srgbClr val="000000"/>
                        </a:buClr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>
                        <a:lnSpc>
                          <a:spcPct val="80000"/>
                        </a:lnSpc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>
                        <a:lnSpc>
                          <a:spcPct val="8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>
                        <a:lnSpc>
                          <a:spcPct val="80000"/>
                        </a:lnSpc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질의 처리 능력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>
                      <a:lvl1pPr>
                        <a:lnSpc>
                          <a:spcPct val="8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200" b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>
                        <a:lnSpc>
                          <a:spcPct val="80000"/>
                        </a:lnSpc>
                        <a:spcBef>
                          <a:spcPct val="20000"/>
                        </a:spcBef>
                        <a:buClr>
                          <a:srgbClr val="000000"/>
                        </a:buClr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>
                        <a:lnSpc>
                          <a:spcPct val="80000"/>
                        </a:lnSpc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>
                        <a:lnSpc>
                          <a:spcPct val="8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>
                        <a:lnSpc>
                          <a:spcPct val="80000"/>
                        </a:lnSpc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우월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(여러 질의들이 역 인덱스만의 접근으로 응답 가능)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>
                      <a:lvl1pPr>
                        <a:lnSpc>
                          <a:spcPct val="8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200" b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>
                        <a:lnSpc>
                          <a:spcPct val="80000"/>
                        </a:lnSpc>
                        <a:spcBef>
                          <a:spcPct val="20000"/>
                        </a:spcBef>
                        <a:buClr>
                          <a:srgbClr val="000000"/>
                        </a:buClr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>
                        <a:lnSpc>
                          <a:spcPct val="80000"/>
                        </a:lnSpc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>
                        <a:lnSpc>
                          <a:spcPct val="8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>
                        <a:lnSpc>
                          <a:spcPct val="80000"/>
                        </a:lnSpc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열등</a:t>
                      </a:r>
                      <a:endParaRPr kumimoji="1" lang="en-US" altLang="ko-KR" sz="1200" b="0" u="none" strike="noStrike" cap="none" normalizeH="0" baseline="0" dirty="0" smtClean="0">
                        <a:ln>
                          <a:noFill/>
                        </a:ln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kumimoji="1" lang="ko-KR" altLang="en-US" sz="12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다중 리스트 인덱스만으로는 여러 질의들에 대한 응답이 어려움</a:t>
                      </a:r>
                      <a:r>
                        <a:rPr kumimoji="1" lang="en-US" altLang="ko-KR" sz="12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2756408474"/>
                  </a:ext>
                </a:extLst>
              </a:tr>
              <a:tr h="1035957">
                <a:tc>
                  <a:txBody>
                    <a:bodyPr/>
                    <a:lstStyle>
                      <a:lvl1pPr>
                        <a:lnSpc>
                          <a:spcPct val="8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200" b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>
                        <a:lnSpc>
                          <a:spcPct val="80000"/>
                        </a:lnSpc>
                        <a:spcBef>
                          <a:spcPct val="20000"/>
                        </a:spcBef>
                        <a:buClr>
                          <a:srgbClr val="000000"/>
                        </a:buClr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>
                        <a:lnSpc>
                          <a:spcPct val="80000"/>
                        </a:lnSpc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>
                        <a:lnSpc>
                          <a:spcPct val="8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>
                        <a:lnSpc>
                          <a:spcPct val="80000"/>
                        </a:lnSpc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인덱스 투명성</a:t>
                      </a:r>
                      <a:endParaRPr kumimoji="1" lang="en-US" altLang="ko-KR" sz="1200" b="1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(Transparency)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>
                      <a:lvl1pPr>
                        <a:lnSpc>
                          <a:spcPct val="8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200" b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>
                        <a:lnSpc>
                          <a:spcPct val="80000"/>
                        </a:lnSpc>
                        <a:spcBef>
                          <a:spcPct val="20000"/>
                        </a:spcBef>
                        <a:buClr>
                          <a:srgbClr val="000000"/>
                        </a:buClr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>
                        <a:lnSpc>
                          <a:spcPct val="80000"/>
                        </a:lnSpc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>
                        <a:lnSpc>
                          <a:spcPct val="8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>
                        <a:lnSpc>
                          <a:spcPct val="80000"/>
                        </a:lnSpc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투명함</a:t>
                      </a:r>
                      <a:r>
                        <a:rPr kumimoji="1" lang="en-US" altLang="ko-KR" sz="12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 </a:t>
                      </a:r>
                      <a:r>
                        <a:rPr kumimoji="1" lang="ko-KR" altLang="en-US" sz="12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즉</a:t>
                      </a:r>
                      <a:r>
                        <a:rPr kumimoji="1" lang="en-US" altLang="ko-KR" sz="12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1" lang="ko-KR" altLang="en-US" sz="12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인덱스를 사용하지 않는 사용자</a:t>
                      </a:r>
                      <a:r>
                        <a:rPr kumimoji="1" lang="en-US" altLang="ko-KR" sz="12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kumimoji="1" lang="ko-KR" altLang="en-US" sz="12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프로그래머</a:t>
                      </a:r>
                      <a:r>
                        <a:rPr kumimoji="1" lang="en-US" altLang="ko-KR" sz="12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r>
                        <a:rPr kumimoji="1" lang="ko-KR" altLang="en-US" sz="12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가 인덱스 존재를 몰라도 파일 사용 가능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>
                      <a:lvl1pPr>
                        <a:lnSpc>
                          <a:spcPct val="8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200" b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>
                        <a:lnSpc>
                          <a:spcPct val="80000"/>
                        </a:lnSpc>
                        <a:spcBef>
                          <a:spcPct val="20000"/>
                        </a:spcBef>
                        <a:buClr>
                          <a:srgbClr val="000000"/>
                        </a:buClr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>
                        <a:lnSpc>
                          <a:spcPct val="80000"/>
                        </a:lnSpc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>
                        <a:lnSpc>
                          <a:spcPct val="8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>
                        <a:lnSpc>
                          <a:spcPct val="80000"/>
                        </a:lnSpc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링크 필드로 인한 데이터 레코드 구성을 사용자</a:t>
                      </a:r>
                      <a:r>
                        <a:rPr kumimoji="1" lang="en-US" altLang="ko-KR" sz="12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kumimoji="1" lang="ko-KR" altLang="en-US" sz="12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프로그래머</a:t>
                      </a:r>
                      <a:r>
                        <a:rPr kumimoji="1" lang="en-US" altLang="ko-KR" sz="12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r>
                        <a:rPr kumimoji="1" lang="ko-KR" altLang="en-US" sz="12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가 알아야 하므로 투명하지 않음</a:t>
                      </a:r>
                      <a:endParaRPr kumimoji="1" lang="en-US" altLang="ko-KR" sz="1200" b="0" u="none" strike="noStrike" cap="none" normalizeH="0" baseline="0" dirty="0" smtClean="0">
                        <a:ln>
                          <a:noFill/>
                        </a:ln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투명성 보장을 위해 데이터 관리자의  별도 작업이 필요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3092981652"/>
                  </a:ext>
                </a:extLst>
              </a:tr>
              <a:tr h="59766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상이한 데이터 타입의 파일 지원 가능성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지원 못함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지원 가능</a:t>
                      </a:r>
                      <a:r>
                        <a:rPr kumimoji="1" lang="en-US" altLang="ko-KR" sz="12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 </a:t>
                      </a:r>
                      <a:r>
                        <a:rPr kumimoji="1" lang="ko-KR" altLang="en-US" sz="12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다른 타입의 레코드들을 리스트로 연결</a:t>
                      </a:r>
                      <a:r>
                        <a:rPr kumimoji="1" lang="en-US" altLang="ko-KR" sz="12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1" lang="ko-KR" altLang="en-US" sz="12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논리적 관계에 따른 접근 경로 제공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2657506643"/>
                  </a:ext>
                </a:extLst>
              </a:tr>
            </a:tbl>
          </a:graphicData>
        </a:graphic>
      </p:graphicFrame>
      <p:sp>
        <p:nvSpPr>
          <p:cNvPr id="9" name="바닥글 개체 틀 1"/>
          <p:cNvSpPr txBox="1">
            <a:spLocks/>
          </p:cNvSpPr>
          <p:nvPr/>
        </p:nvSpPr>
        <p:spPr>
          <a:xfrm>
            <a:off x="1076769" y="6356351"/>
            <a:ext cx="7050282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2019. </a:t>
            </a:r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Changhwa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Kim. All rights reserved.                             </a:t>
            </a:r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Gangneung-Wonju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National University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31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78565" y="1068221"/>
            <a:ext cx="8203963" cy="2200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3550" y="1066800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latin typeface="굴림" panose="020B0600000101010101" pitchFamily="50" charset="-127"/>
              </a:rPr>
              <a:t>여러 개의 탐색 키로 데이터 레코드를 접근할 수 있는 다중 키 파일이 필요한 예</a:t>
            </a:r>
            <a:endParaRPr lang="en-US" altLang="ko-KR" sz="1600" dirty="0">
              <a:latin typeface="굴림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sz="1600" b="1" dirty="0" smtClean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marL="735013" lvl="1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marL="735013" lvl="1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marL="735013" lvl="1">
              <a:buFont typeface="Arial" panose="020B0604020202020204" pitchFamily="34" charset="0"/>
              <a:buChar char="•"/>
              <a:defRPr/>
            </a:pPr>
            <a:endParaRPr lang="en-US" altLang="ko-KR" sz="1600" b="1" dirty="0" smtClean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marL="465137" indent="-285750">
              <a:buFont typeface="Times New Roman" panose="02020603050405020304" pitchFamily="18" charset="0"/>
              <a:buChar char="‒"/>
              <a:defRPr/>
            </a:pPr>
            <a:r>
              <a:rPr lang="ko-KR" altLang="en-US" sz="1600" b="1" dirty="0" smtClean="0">
                <a:latin typeface="+mj-ea"/>
                <a:ea typeface="+mj-ea"/>
              </a:rPr>
              <a:t>학번</a:t>
            </a:r>
            <a:r>
              <a:rPr lang="ko-KR" altLang="en-US" sz="1600" dirty="0" smtClean="0"/>
              <a:t>을 이용한 레코드 학생 레코드 접근</a:t>
            </a:r>
            <a:endParaRPr lang="en-US" altLang="ko-KR" sz="1600" dirty="0" smtClean="0"/>
          </a:p>
          <a:p>
            <a:pPr marL="465137" indent="-285750">
              <a:buFont typeface="Times New Roman" panose="02020603050405020304" pitchFamily="18" charset="0"/>
              <a:buChar char="‒"/>
              <a:defRPr/>
            </a:pPr>
            <a:r>
              <a:rPr lang="ko-KR" altLang="en-US" sz="1600" b="1" dirty="0" smtClean="0">
                <a:latin typeface="+mj-ea"/>
                <a:ea typeface="+mj-ea"/>
              </a:rPr>
              <a:t>이름</a:t>
            </a:r>
            <a:r>
              <a:rPr lang="en-US" altLang="ko-KR" sz="1600" dirty="0" smtClean="0">
                <a:latin typeface="+mj-ea"/>
                <a:ea typeface="+mj-ea"/>
              </a:rPr>
              <a:t>, </a:t>
            </a:r>
            <a:r>
              <a:rPr lang="ko-KR" altLang="en-US" sz="1600" b="1" dirty="0" smtClean="0">
                <a:latin typeface="+mj-ea"/>
                <a:ea typeface="+mj-ea"/>
              </a:rPr>
              <a:t>학과</a:t>
            </a:r>
            <a:r>
              <a:rPr lang="en-US" altLang="ko-KR" sz="1600" dirty="0" smtClean="0"/>
              <a:t>, </a:t>
            </a:r>
            <a:r>
              <a:rPr lang="ko-KR" altLang="en-US" sz="1600" b="1" dirty="0" smtClean="0">
                <a:latin typeface="+mj-ea"/>
                <a:ea typeface="+mj-ea"/>
              </a:rPr>
              <a:t>지도 교수</a:t>
            </a:r>
            <a:r>
              <a:rPr lang="en-US" altLang="ko-KR" sz="1600" dirty="0" smtClean="0"/>
              <a:t>, </a:t>
            </a:r>
            <a:r>
              <a:rPr lang="ko-KR" altLang="en-US" sz="1600" b="1" dirty="0" smtClean="0">
                <a:latin typeface="+mj-ea"/>
                <a:ea typeface="+mj-ea"/>
              </a:rPr>
              <a:t>입학 년도</a:t>
            </a:r>
            <a:r>
              <a:rPr lang="ko-KR" altLang="en-US" sz="1600" dirty="0" smtClean="0">
                <a:latin typeface="굴림" panose="020B0600000101010101" pitchFamily="50" charset="-127"/>
              </a:rPr>
              <a:t> 등을 이</a:t>
            </a:r>
            <a:r>
              <a:rPr lang="ko-KR" altLang="en-US" sz="1600" dirty="0" smtClean="0"/>
              <a:t>용한 레코드 접근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필요</a:t>
            </a:r>
            <a:endParaRPr lang="en-US" altLang="ko-KR" sz="1600" b="1" i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179387" lvl="1" indent="0">
              <a:buNone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179387" lvl="1" indent="0">
              <a:buNone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ko-KR" altLang="en-US" sz="1600" dirty="0">
              <a:latin typeface="굴림" panose="020B0600000101010101" pitchFamily="50" charset="-127"/>
            </a:endParaRPr>
          </a:p>
          <a:p>
            <a:pPr marL="457200" lvl="1" indent="0">
              <a:buNone/>
              <a:defRPr/>
            </a:pPr>
            <a:endParaRPr lang="ko-KR" altLang="en-US" sz="1600" dirty="0">
              <a:latin typeface="굴림" panose="020B0600000101010101" pitchFamily="50" charset="-127"/>
            </a:endParaRP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283142-314C-448B-A446-41614DA6017C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ko-KR" sz="1400" dirty="0" smtClean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9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.1 </a:t>
            </a:r>
            <a:r>
              <a:rPr lang="ko-KR" altLang="en-US" sz="2400" b="1" i="0" dirty="0" smtClean="0">
                <a:latin typeface="굴림" panose="020B0600000101010101" pitchFamily="50" charset="-127"/>
              </a:rPr>
              <a:t>다중 키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파일의 개념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662535"/>
              </p:ext>
            </p:extLst>
          </p:nvPr>
        </p:nvGraphicFramePr>
        <p:xfrm>
          <a:off x="1546437" y="1875565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83563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54643921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6278129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46426242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0463578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17529891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007568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학번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학과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주민 번호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입학 년도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지도 교수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184626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843480" y="1516420"/>
            <a:ext cx="14399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defRPr/>
            </a:pPr>
            <a:r>
              <a:rPr lang="ko-KR" altLang="en-US" sz="1200" b="1" dirty="0" smtClean="0">
                <a:latin typeface="+mj-ea"/>
                <a:ea typeface="+mj-ea"/>
              </a:rPr>
              <a:t>학생 레코드 구조</a:t>
            </a:r>
            <a:endParaRPr lang="en-US" altLang="ko-KR" sz="1200" b="1" dirty="0" smtClean="0">
              <a:latin typeface="+mj-ea"/>
              <a:ea typeface="+mj-ea"/>
            </a:endParaRPr>
          </a:p>
        </p:txBody>
      </p:sp>
      <p:sp>
        <p:nvSpPr>
          <p:cNvPr id="3" name="아래쪽 화살표 2"/>
          <p:cNvSpPr/>
          <p:nvPr/>
        </p:nvSpPr>
        <p:spPr>
          <a:xfrm>
            <a:off x="3903302" y="3277086"/>
            <a:ext cx="1384419" cy="256374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78565" y="3555044"/>
            <a:ext cx="8203963" cy="5469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데이터 중복</a:t>
            </a:r>
            <a:r>
              <a:rPr lang="ko-KR" altLang="en-US" sz="1600" dirty="0" smtClean="0">
                <a:solidFill>
                  <a:schemeClr val="tx1"/>
                </a:solidFill>
              </a:rPr>
              <a:t>을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이용하여 각 응용의 접근 요구에 따라 파일을 개별적으로 구성하는 방법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78565" y="4110520"/>
            <a:ext cx="1803162" cy="75203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atin typeface="+mj-ea"/>
              </a:rPr>
              <a:t>학번</a:t>
            </a:r>
            <a:r>
              <a:rPr lang="ko-KR" altLang="en-US" sz="1600" dirty="0" smtClean="0"/>
              <a:t>을 키로 하는 직접 파일 구성</a:t>
            </a:r>
            <a:endParaRPr lang="ko-KR" altLang="en-US" sz="16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315914" y="4101974"/>
            <a:ext cx="1803162" cy="75203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atin typeface="+mj-ea"/>
              </a:rPr>
              <a:t>학과</a:t>
            </a:r>
            <a:r>
              <a:rPr lang="ko-KR" altLang="en-US" sz="1600" dirty="0" smtClean="0"/>
              <a:t>를 키로 </a:t>
            </a:r>
            <a:r>
              <a:rPr lang="ko-KR" altLang="en-US" sz="1600" dirty="0" err="1" smtClean="0"/>
              <a:t>하는순차</a:t>
            </a:r>
            <a:r>
              <a:rPr lang="ko-KR" altLang="en-US" sz="1600" dirty="0" smtClean="0"/>
              <a:t> 파일 구성</a:t>
            </a:r>
            <a:endParaRPr lang="ko-KR" altLang="en-US" sz="16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170341" y="4101974"/>
            <a:ext cx="1803162" cy="75203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atin typeface="+mj-ea"/>
              </a:rPr>
              <a:t>이름</a:t>
            </a:r>
            <a:r>
              <a:rPr lang="ko-KR" altLang="en-US" sz="1600" dirty="0" smtClean="0"/>
              <a:t>을 키로 </a:t>
            </a:r>
            <a:r>
              <a:rPr lang="ko-KR" altLang="en-US" sz="1600" dirty="0" err="1" smtClean="0"/>
              <a:t>하는인덱스된</a:t>
            </a:r>
            <a:r>
              <a:rPr lang="ko-KR" altLang="en-US" sz="1600" dirty="0" smtClean="0"/>
              <a:t> 순차 파일 구성</a:t>
            </a:r>
            <a:endParaRPr lang="ko-KR" altLang="en-US" sz="16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024768" y="4101974"/>
            <a:ext cx="1803162" cy="75203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atin typeface="+mj-ea"/>
              </a:rPr>
              <a:t>지도 </a:t>
            </a:r>
            <a:r>
              <a:rPr lang="ko-KR" altLang="en-US" sz="1600" b="1" dirty="0" err="1" smtClean="0">
                <a:latin typeface="+mj-ea"/>
              </a:rPr>
              <a:t>교수</a:t>
            </a:r>
            <a:r>
              <a:rPr lang="ko-KR" altLang="en-US" sz="1600" dirty="0" err="1" smtClean="0"/>
              <a:t>별</a:t>
            </a:r>
            <a:r>
              <a:rPr lang="ko-KR" altLang="en-US" sz="1600" dirty="0" smtClean="0"/>
              <a:t> 접근을 위한 순차 파일 구성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7879195" y="42230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········</a:t>
            </a:r>
            <a:endParaRPr lang="ko-KR" altLang="en-US" dirty="0"/>
          </a:p>
        </p:txBody>
      </p:sp>
      <p:sp>
        <p:nvSpPr>
          <p:cNvPr id="17" name="아래쪽 화살표 16"/>
          <p:cNvSpPr/>
          <p:nvPr/>
        </p:nvSpPr>
        <p:spPr>
          <a:xfrm>
            <a:off x="3903302" y="4880486"/>
            <a:ext cx="1384419" cy="256374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다이어그램 18"/>
          <p:cNvGraphicFramePr/>
          <p:nvPr>
            <p:extLst>
              <p:ext uri="{D42A27DB-BD31-4B8C-83A1-F6EECF244321}">
                <p14:modId xmlns:p14="http://schemas.microsoft.com/office/powerpoint/2010/main" val="3934686678"/>
              </p:ext>
            </p:extLst>
          </p:nvPr>
        </p:nvGraphicFramePr>
        <p:xfrm>
          <a:off x="1095931" y="3350686"/>
          <a:ext cx="6950706" cy="4699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바닥글 개체 틀 1"/>
          <p:cNvSpPr txBox="1">
            <a:spLocks/>
          </p:cNvSpPr>
          <p:nvPr/>
        </p:nvSpPr>
        <p:spPr>
          <a:xfrm>
            <a:off x="1076769" y="6356351"/>
            <a:ext cx="7050282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2019. </a:t>
            </a:r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Changhwa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Kim. All rights reserved.                             </a:t>
            </a:r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Gangneung-Wonju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National University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38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3550" y="1066800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444500" lvl="1" indent="-265113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179387" lvl="1" indent="0">
              <a:buNone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179387" lvl="1" indent="0">
              <a:buNone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ko-KR" altLang="en-US" sz="1600" dirty="0">
              <a:latin typeface="굴림" panose="020B0600000101010101" pitchFamily="50" charset="-127"/>
            </a:endParaRPr>
          </a:p>
          <a:p>
            <a:pPr marL="457200" lvl="1" indent="0">
              <a:buNone/>
              <a:defRPr/>
            </a:pPr>
            <a:endParaRPr lang="ko-KR" altLang="en-US" sz="1600" dirty="0">
              <a:latin typeface="굴림" panose="020B0600000101010101" pitchFamily="50" charset="-127"/>
            </a:endParaRP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283142-314C-448B-A446-41614DA6017C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ko-KR" sz="1400" dirty="0" smtClean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9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.1 </a:t>
            </a:r>
            <a:r>
              <a:rPr lang="ko-KR" altLang="en-US" sz="2400" b="1" i="0" dirty="0" smtClean="0">
                <a:latin typeface="굴림" panose="020B0600000101010101" pitchFamily="50" charset="-127"/>
              </a:rPr>
              <a:t>다중 키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파일의 개념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3" name="아래쪽 화살표 2"/>
          <p:cNvSpPr/>
          <p:nvPr/>
        </p:nvSpPr>
        <p:spPr>
          <a:xfrm>
            <a:off x="4885050" y="2572385"/>
            <a:ext cx="1384419" cy="256374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78565" y="1222036"/>
            <a:ext cx="8203963" cy="5469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하나의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데이터 레코드 파일에 대해 여러 개의 상이한 접근 경로를 제공하는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다중 키 파일 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10" name="다이어그램 9"/>
          <p:cNvGraphicFramePr/>
          <p:nvPr>
            <p:extLst>
              <p:ext uri="{D42A27DB-BD31-4B8C-83A1-F6EECF244321}">
                <p14:modId xmlns:p14="http://schemas.microsoft.com/office/powerpoint/2010/main" val="3951564542"/>
              </p:ext>
            </p:extLst>
          </p:nvPr>
        </p:nvGraphicFramePr>
        <p:xfrm>
          <a:off x="2523861" y="2149034"/>
          <a:ext cx="4107679" cy="2534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아래쪽 화살표 19"/>
          <p:cNvSpPr/>
          <p:nvPr/>
        </p:nvSpPr>
        <p:spPr>
          <a:xfrm>
            <a:off x="3886210" y="1872363"/>
            <a:ext cx="1384419" cy="256374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아래쪽 화살표 20"/>
          <p:cNvSpPr/>
          <p:nvPr/>
        </p:nvSpPr>
        <p:spPr>
          <a:xfrm>
            <a:off x="3886210" y="4703396"/>
            <a:ext cx="1384419" cy="256374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다이어그램 22"/>
          <p:cNvGraphicFramePr/>
          <p:nvPr>
            <p:extLst>
              <p:ext uri="{D42A27DB-BD31-4B8C-83A1-F6EECF244321}">
                <p14:modId xmlns:p14="http://schemas.microsoft.com/office/powerpoint/2010/main" val="1374163226"/>
              </p:ext>
            </p:extLst>
          </p:nvPr>
        </p:nvGraphicFramePr>
        <p:xfrm>
          <a:off x="1095931" y="3350686"/>
          <a:ext cx="6950706" cy="4699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2" name="바닥글 개체 틀 1"/>
          <p:cNvSpPr txBox="1">
            <a:spLocks/>
          </p:cNvSpPr>
          <p:nvPr/>
        </p:nvSpPr>
        <p:spPr>
          <a:xfrm>
            <a:off x="1076769" y="6356351"/>
            <a:ext cx="7050282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2019. </a:t>
            </a:r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Changhwa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Kim. All rights reserved.                             </a:t>
            </a:r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Gangneung-Wonju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National University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14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283142-314C-448B-A446-41614DA6017C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ko-KR" sz="1400" dirty="0" smtClean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9.2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역 파일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3550" y="1066800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600" b="1" i="0" dirty="0" smtClean="0">
              <a:latin typeface="굴림" panose="020B0600000101010101" pitchFamily="50" charset="-127"/>
            </a:endParaRPr>
          </a:p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기본 구조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444500" indent="-265113" eaLnBrk="1" hangingPunct="1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r>
              <a:rPr lang="ko-KR" altLang="en-US" sz="1600" dirty="0" smtClean="0">
                <a:latin typeface="굴림" panose="020B0600000101010101" pitchFamily="50" charset="-127"/>
              </a:rPr>
              <a:t>인덱스를 이용하는 구조로서 기본적 원리는 전도 </a:t>
            </a:r>
            <a:r>
              <a:rPr lang="ko-KR" altLang="en-US" sz="1600" dirty="0">
                <a:latin typeface="굴림" panose="020B0600000101010101" pitchFamily="50" charset="-127"/>
              </a:rPr>
              <a:t>즉 역(</a:t>
            </a:r>
            <a:r>
              <a:rPr lang="en-US" altLang="ko-KR" sz="1600" dirty="0">
                <a:latin typeface="굴림" panose="020B0600000101010101" pitchFamily="50" charset="-127"/>
              </a:rPr>
              <a:t>inversion) 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>
              <a:buNone/>
              <a:defRPr/>
            </a:pPr>
            <a:endParaRPr lang="ko-KR" altLang="en-US" sz="1600" dirty="0">
              <a:latin typeface="굴림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rgbClr val="0000FF"/>
                </a:solidFill>
                <a:latin typeface="굴림" panose="020B0600000101010101" pitchFamily="50" charset="-127"/>
              </a:rPr>
              <a:t>역 인덱스</a:t>
            </a:r>
            <a:r>
              <a:rPr lang="en-US" altLang="ko-KR" sz="1600" b="1" dirty="0">
                <a:solidFill>
                  <a:srgbClr val="0000FF"/>
                </a:solidFill>
                <a:latin typeface="굴림" panose="020B0600000101010101" pitchFamily="50" charset="-127"/>
              </a:rPr>
              <a:t>(inverted index</a:t>
            </a:r>
            <a:r>
              <a:rPr lang="en-US" altLang="ko-KR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)</a:t>
            </a:r>
            <a:endParaRPr lang="en-US" altLang="ko-KR" sz="1600" b="1" dirty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r>
              <a:rPr lang="ko-KR" altLang="en-US" sz="1600" dirty="0" smtClean="0">
                <a:latin typeface="굴림" panose="020B0600000101010101" pitchFamily="50" charset="-127"/>
              </a:rPr>
              <a:t>주어진 데이터 파일에 대해 필요시 </a:t>
            </a:r>
            <a:r>
              <a:rPr lang="ko-KR" altLang="en-US" sz="1600" dirty="0" smtClean="0">
                <a:latin typeface="굴림" panose="020B0600000101010101" pitchFamily="50" charset="-127"/>
              </a:rPr>
              <a:t>응용에 </a:t>
            </a:r>
            <a:r>
              <a:rPr lang="ko-KR" altLang="en-US" sz="1600" dirty="0" smtClean="0">
                <a:latin typeface="굴림" panose="020B0600000101010101" pitchFamily="50" charset="-127"/>
              </a:rPr>
              <a:t>필요한 키에 대해 만든 인덱스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r>
              <a:rPr lang="ko-KR" altLang="en-US" sz="1600" dirty="0" smtClean="0">
                <a:latin typeface="굴림" panose="020B0600000101010101" pitchFamily="50" charset="-127"/>
              </a:rPr>
              <a:t>데이터 파일과 인덱스가 동시에 생성되고 관리되는 것이 아니고 데이터 파일이 </a:t>
            </a:r>
            <a:r>
              <a:rPr lang="ko-KR" altLang="en-US" sz="1600" dirty="0">
                <a:latin typeface="굴림" panose="020B0600000101010101" pitchFamily="50" charset="-127"/>
              </a:rPr>
              <a:t>먼</a:t>
            </a:r>
            <a:r>
              <a:rPr lang="ko-KR" altLang="en-US" sz="1600" dirty="0" smtClean="0">
                <a:latin typeface="굴림" panose="020B0600000101010101" pitchFamily="50" charset="-127"/>
              </a:rPr>
              <a:t>저 만들어진 후 키에 대한 인덱스가 만들어짐    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r>
              <a:rPr lang="ko-KR" altLang="en-US" sz="1600" dirty="0" smtClean="0">
                <a:latin typeface="굴림" panose="020B0600000101010101" pitchFamily="50" charset="-127"/>
              </a:rPr>
              <a:t>레코드 파일의 </a:t>
            </a:r>
            <a:r>
              <a:rPr lang="ko-KR" altLang="en-US" sz="1600" dirty="0">
                <a:latin typeface="굴림" panose="020B0600000101010101" pitchFamily="50" charset="-127"/>
              </a:rPr>
              <a:t>인덱스 키 값을 인덱스 엔트리로 모두 포함</a:t>
            </a:r>
            <a:r>
              <a:rPr lang="en-US" altLang="ko-KR" sz="1600" dirty="0">
                <a:latin typeface="굴림" panose="020B0600000101010101" pitchFamily="50" charset="-127"/>
              </a:rPr>
              <a:t>.</a:t>
            </a:r>
            <a:r>
              <a:rPr lang="ko-KR" altLang="en-US" sz="1600" dirty="0">
                <a:latin typeface="굴림" panose="020B0600000101010101" pitchFamily="50" charset="-127"/>
              </a:rPr>
              <a:t> 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r>
              <a:rPr lang="ko-KR" altLang="en-US" sz="1600" dirty="0" smtClean="0">
                <a:latin typeface="굴림" panose="020B0600000101010101" pitchFamily="50" charset="-127"/>
              </a:rPr>
              <a:t>인덱스 </a:t>
            </a:r>
            <a:r>
              <a:rPr lang="ko-KR" altLang="en-US" sz="1600" dirty="0">
                <a:latin typeface="굴림" panose="020B0600000101010101" pitchFamily="50" charset="-127"/>
              </a:rPr>
              <a:t>엔트리 = </a:t>
            </a:r>
            <a:r>
              <a:rPr lang="en-US" altLang="ko-KR" sz="1600" dirty="0">
                <a:latin typeface="굴림" panose="020B0600000101010101" pitchFamily="50" charset="-127"/>
              </a:rPr>
              <a:t>&lt;</a:t>
            </a:r>
            <a:r>
              <a:rPr lang="ko-KR" altLang="en-US" sz="1600" dirty="0">
                <a:latin typeface="굴림" panose="020B0600000101010101" pitchFamily="50" charset="-127"/>
              </a:rPr>
              <a:t>인덱스 키 값, </a:t>
            </a:r>
            <a:r>
              <a:rPr lang="ko-KR" altLang="en-US" sz="1600" dirty="0" smtClean="0">
                <a:latin typeface="굴림" panose="020B0600000101010101" pitchFamily="50" charset="-127"/>
              </a:rPr>
              <a:t>키 값을 갖는 레코드 </a:t>
            </a:r>
            <a:r>
              <a:rPr lang="ko-KR" altLang="en-US" sz="1600" dirty="0">
                <a:latin typeface="굴림" panose="020B0600000101010101" pitchFamily="50" charset="-127"/>
              </a:rPr>
              <a:t>포인터</a:t>
            </a:r>
            <a:r>
              <a:rPr lang="en-US" altLang="ko-KR" sz="1600" dirty="0">
                <a:latin typeface="굴림" panose="020B0600000101010101" pitchFamily="50" charset="-127"/>
              </a:rPr>
              <a:t>&gt;</a:t>
            </a:r>
          </a:p>
          <a:p>
            <a:pPr marL="444500" lvl="1" indent="-265113">
              <a:defRPr/>
            </a:pPr>
            <a:r>
              <a:rPr lang="ko-KR" altLang="en-US" sz="1600" dirty="0" smtClean="0">
                <a:latin typeface="굴림" panose="020B0600000101010101" pitchFamily="50" charset="-127"/>
              </a:rPr>
              <a:t>상용 </a:t>
            </a:r>
            <a:r>
              <a:rPr lang="en-US" altLang="ko-KR" sz="1600" dirty="0" smtClean="0">
                <a:latin typeface="굴림" panose="020B0600000101010101" pitchFamily="50" charset="-127"/>
              </a:rPr>
              <a:t>DBMS</a:t>
            </a:r>
            <a:r>
              <a:rPr lang="ko-KR" altLang="en-US" sz="1600" dirty="0" smtClean="0">
                <a:latin typeface="굴림" panose="020B0600000101010101" pitchFamily="50" charset="-127"/>
              </a:rPr>
              <a:t>에서 </a:t>
            </a:r>
            <a:r>
              <a:rPr lang="ko-KR" altLang="en-US" sz="1600" dirty="0">
                <a:latin typeface="굴림" panose="020B0600000101010101" pitchFamily="50" charset="-127"/>
              </a:rPr>
              <a:t>물리적 데이타베이스 </a:t>
            </a:r>
            <a:r>
              <a:rPr lang="ko-KR" altLang="en-US" sz="1600" dirty="0" smtClean="0">
                <a:latin typeface="굴림" panose="020B0600000101010101" pitchFamily="50" charset="-127"/>
              </a:rPr>
              <a:t>구조를 위한 기초로 사용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r>
              <a:rPr lang="ko-KR" altLang="en-US" sz="1600" dirty="0" smtClean="0">
                <a:latin typeface="굴림" panose="020B0600000101010101" pitchFamily="50" charset="-127"/>
              </a:rPr>
              <a:t>파일 설계자가 원하는 수만큼의 인덱스 키로 데이터 레코드에 대한 다양한 접근을 신속히 제공하기 위한 것 </a:t>
            </a:r>
            <a:endParaRPr lang="ko-KR" altLang="en-US" sz="1600" dirty="0">
              <a:latin typeface="굴림" panose="020B0600000101010101" pitchFamily="50" charset="-127"/>
            </a:endParaRPr>
          </a:p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600" i="0" dirty="0" smtClean="0">
              <a:latin typeface="굴림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540644"/>
              </p:ext>
            </p:extLst>
          </p:nvPr>
        </p:nvGraphicFramePr>
        <p:xfrm>
          <a:off x="1467560" y="5127343"/>
          <a:ext cx="2768840" cy="1092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68">
                  <a:extLst>
                    <a:ext uri="{9D8B030D-6E8A-4147-A177-3AD203B41FA5}">
                      <a16:colId xmlns:a16="http://schemas.microsoft.com/office/drawing/2014/main" val="911512274"/>
                    </a:ext>
                  </a:extLst>
                </a:gridCol>
                <a:gridCol w="553768">
                  <a:extLst>
                    <a:ext uri="{9D8B030D-6E8A-4147-A177-3AD203B41FA5}">
                      <a16:colId xmlns:a16="http://schemas.microsoft.com/office/drawing/2014/main" val="179009588"/>
                    </a:ext>
                  </a:extLst>
                </a:gridCol>
                <a:gridCol w="553768">
                  <a:extLst>
                    <a:ext uri="{9D8B030D-6E8A-4147-A177-3AD203B41FA5}">
                      <a16:colId xmlns:a16="http://schemas.microsoft.com/office/drawing/2014/main" val="1508345426"/>
                    </a:ext>
                  </a:extLst>
                </a:gridCol>
                <a:gridCol w="553768">
                  <a:extLst>
                    <a:ext uri="{9D8B030D-6E8A-4147-A177-3AD203B41FA5}">
                      <a16:colId xmlns:a16="http://schemas.microsoft.com/office/drawing/2014/main" val="939650317"/>
                    </a:ext>
                  </a:extLst>
                </a:gridCol>
                <a:gridCol w="553768">
                  <a:extLst>
                    <a:ext uri="{9D8B030D-6E8A-4147-A177-3AD203B41FA5}">
                      <a16:colId xmlns:a16="http://schemas.microsoft.com/office/drawing/2014/main" val="2172564167"/>
                    </a:ext>
                  </a:extLst>
                </a:gridCol>
              </a:tblGrid>
              <a:tr h="18208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키 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키</a:t>
                      </a:r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키</a:t>
                      </a:r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5732437"/>
                  </a:ext>
                </a:extLst>
              </a:tr>
              <a:tr h="18208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03076197"/>
                  </a:ext>
                </a:extLst>
              </a:tr>
              <a:tr h="18208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88474181"/>
                  </a:ext>
                </a:extLst>
              </a:tr>
              <a:tr h="18208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08584644"/>
                  </a:ext>
                </a:extLst>
              </a:tr>
              <a:tr h="18208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33036194"/>
                  </a:ext>
                </a:extLst>
              </a:tr>
              <a:tr h="18208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06387611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173673"/>
              </p:ext>
            </p:extLst>
          </p:nvPr>
        </p:nvGraphicFramePr>
        <p:xfrm>
          <a:off x="6374607" y="5302562"/>
          <a:ext cx="477526" cy="1017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763">
                  <a:extLst>
                    <a:ext uri="{9D8B030D-6E8A-4147-A177-3AD203B41FA5}">
                      <a16:colId xmlns:a16="http://schemas.microsoft.com/office/drawing/2014/main" val="911512274"/>
                    </a:ext>
                  </a:extLst>
                </a:gridCol>
                <a:gridCol w="238763">
                  <a:extLst>
                    <a:ext uri="{9D8B030D-6E8A-4147-A177-3AD203B41FA5}">
                      <a16:colId xmlns:a16="http://schemas.microsoft.com/office/drawing/2014/main" val="1257146340"/>
                    </a:ext>
                  </a:extLst>
                </a:gridCol>
              </a:tblGrid>
              <a:tr h="16952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5732437"/>
                  </a:ext>
                </a:extLst>
              </a:tr>
              <a:tr h="16952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03076197"/>
                  </a:ext>
                </a:extLst>
              </a:tr>
              <a:tr h="16952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88474181"/>
                  </a:ext>
                </a:extLst>
              </a:tr>
              <a:tr h="16952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08584644"/>
                  </a:ext>
                </a:extLst>
              </a:tr>
              <a:tr h="16952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33036194"/>
                  </a:ext>
                </a:extLst>
              </a:tr>
              <a:tr h="16952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06387611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581664"/>
              </p:ext>
            </p:extLst>
          </p:nvPr>
        </p:nvGraphicFramePr>
        <p:xfrm>
          <a:off x="5693978" y="5071619"/>
          <a:ext cx="477526" cy="1017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763">
                  <a:extLst>
                    <a:ext uri="{9D8B030D-6E8A-4147-A177-3AD203B41FA5}">
                      <a16:colId xmlns:a16="http://schemas.microsoft.com/office/drawing/2014/main" val="911512274"/>
                    </a:ext>
                  </a:extLst>
                </a:gridCol>
                <a:gridCol w="238763">
                  <a:extLst>
                    <a:ext uri="{9D8B030D-6E8A-4147-A177-3AD203B41FA5}">
                      <a16:colId xmlns:a16="http://schemas.microsoft.com/office/drawing/2014/main" val="1257146340"/>
                    </a:ext>
                  </a:extLst>
                </a:gridCol>
              </a:tblGrid>
              <a:tr h="16952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5732437"/>
                  </a:ext>
                </a:extLst>
              </a:tr>
              <a:tr h="16952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03076197"/>
                  </a:ext>
                </a:extLst>
              </a:tr>
              <a:tr h="16952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88474181"/>
                  </a:ext>
                </a:extLst>
              </a:tr>
              <a:tr h="16952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08584644"/>
                  </a:ext>
                </a:extLst>
              </a:tr>
              <a:tr h="16952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33036194"/>
                  </a:ext>
                </a:extLst>
              </a:tr>
              <a:tr h="16952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06387611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996428"/>
              </p:ext>
            </p:extLst>
          </p:nvPr>
        </p:nvGraphicFramePr>
        <p:xfrm>
          <a:off x="5070135" y="4717070"/>
          <a:ext cx="477526" cy="1017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763">
                  <a:extLst>
                    <a:ext uri="{9D8B030D-6E8A-4147-A177-3AD203B41FA5}">
                      <a16:colId xmlns:a16="http://schemas.microsoft.com/office/drawing/2014/main" val="911512274"/>
                    </a:ext>
                  </a:extLst>
                </a:gridCol>
                <a:gridCol w="238763">
                  <a:extLst>
                    <a:ext uri="{9D8B030D-6E8A-4147-A177-3AD203B41FA5}">
                      <a16:colId xmlns:a16="http://schemas.microsoft.com/office/drawing/2014/main" val="1257146340"/>
                    </a:ext>
                  </a:extLst>
                </a:gridCol>
              </a:tblGrid>
              <a:tr h="16952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5732437"/>
                  </a:ext>
                </a:extLst>
              </a:tr>
              <a:tr h="16952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03076197"/>
                  </a:ext>
                </a:extLst>
              </a:tr>
              <a:tr h="16952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88474181"/>
                  </a:ext>
                </a:extLst>
              </a:tr>
              <a:tr h="16952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08584644"/>
                  </a:ext>
                </a:extLst>
              </a:tr>
              <a:tr h="16952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33036194"/>
                  </a:ext>
                </a:extLst>
              </a:tr>
              <a:tr h="16952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06387611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349278" y="4836608"/>
            <a:ext cx="10054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latin typeface="굴림" panose="020B0600000101010101" pitchFamily="50" charset="-127"/>
              </a:rPr>
              <a:t>데이터 파일</a:t>
            </a:r>
            <a:endParaRPr lang="ko-KR" altLang="en-US" sz="1200" b="1" dirty="0"/>
          </a:p>
        </p:txBody>
      </p:sp>
      <p:sp>
        <p:nvSpPr>
          <p:cNvPr id="25" name="직사각형 24"/>
          <p:cNvSpPr/>
          <p:nvPr/>
        </p:nvSpPr>
        <p:spPr>
          <a:xfrm>
            <a:off x="4951331" y="4487005"/>
            <a:ext cx="7825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latin typeface="굴림" panose="020B0600000101010101" pitchFamily="50" charset="-127"/>
              </a:rPr>
              <a:t>인덱스 </a:t>
            </a:r>
            <a:r>
              <a:rPr lang="en-US" altLang="ko-KR" sz="1200" b="1" dirty="0" smtClean="0">
                <a:latin typeface="굴림" panose="020B0600000101010101" pitchFamily="50" charset="-127"/>
              </a:rPr>
              <a:t>1</a:t>
            </a:r>
            <a:endParaRPr lang="ko-KR" altLang="en-US" sz="1200" b="1" dirty="0"/>
          </a:p>
        </p:txBody>
      </p:sp>
      <p:sp>
        <p:nvSpPr>
          <p:cNvPr id="26" name="직사각형 25"/>
          <p:cNvSpPr/>
          <p:nvPr/>
        </p:nvSpPr>
        <p:spPr>
          <a:xfrm>
            <a:off x="5524565" y="4774080"/>
            <a:ext cx="7825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latin typeface="굴림" panose="020B0600000101010101" pitchFamily="50" charset="-127"/>
              </a:rPr>
              <a:t>인덱스 </a:t>
            </a:r>
            <a:r>
              <a:rPr lang="en-US" altLang="ko-KR" sz="1200" b="1" dirty="0">
                <a:latin typeface="굴림" panose="020B0600000101010101" pitchFamily="50" charset="-127"/>
              </a:rPr>
              <a:t>2</a:t>
            </a:r>
            <a:endParaRPr lang="ko-KR" altLang="en-US" sz="1200" b="1" dirty="0"/>
          </a:p>
        </p:txBody>
      </p:sp>
      <p:sp>
        <p:nvSpPr>
          <p:cNvPr id="27" name="직사각형 26"/>
          <p:cNvSpPr/>
          <p:nvPr/>
        </p:nvSpPr>
        <p:spPr>
          <a:xfrm>
            <a:off x="6222076" y="5021786"/>
            <a:ext cx="7825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latin typeface="굴림" panose="020B0600000101010101" pitchFamily="50" charset="-127"/>
              </a:rPr>
              <a:t>인덱스 </a:t>
            </a:r>
            <a:r>
              <a:rPr lang="en-US" altLang="ko-KR" sz="1200" b="1" dirty="0" smtClean="0">
                <a:latin typeface="굴림" panose="020B0600000101010101" pitchFamily="50" charset="-127"/>
              </a:rPr>
              <a:t>3</a:t>
            </a:r>
            <a:endParaRPr lang="ko-KR" altLang="en-US" sz="1200" b="1" dirty="0"/>
          </a:p>
        </p:txBody>
      </p:sp>
      <p:sp>
        <p:nvSpPr>
          <p:cNvPr id="28" name="직사각형 27"/>
          <p:cNvSpPr/>
          <p:nvPr/>
        </p:nvSpPr>
        <p:spPr>
          <a:xfrm>
            <a:off x="5122704" y="6115198"/>
            <a:ext cx="8499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mtClean="0">
                <a:solidFill>
                  <a:srgbClr val="0000FF"/>
                </a:solidFill>
                <a:latin typeface="굴림" panose="020B0600000101010101" pitchFamily="50" charset="-127"/>
              </a:rPr>
              <a:t>역 인덱스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38101" y="5071619"/>
            <a:ext cx="623843" cy="11767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118684" y="5071619"/>
            <a:ext cx="623843" cy="117678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꺾인 연결선 15"/>
          <p:cNvCxnSpPr>
            <a:stCxn id="2" idx="0"/>
          </p:cNvCxnSpPr>
          <p:nvPr/>
        </p:nvCxnSpPr>
        <p:spPr>
          <a:xfrm rot="5400000" flipH="1" flipV="1">
            <a:off x="3842573" y="3844059"/>
            <a:ext cx="235010" cy="2220111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20" idx="0"/>
            <a:endCxn id="12" idx="1"/>
          </p:cNvCxnSpPr>
          <p:nvPr/>
        </p:nvCxnSpPr>
        <p:spPr>
          <a:xfrm rot="16200000" flipH="1">
            <a:off x="4308003" y="4194222"/>
            <a:ext cx="508578" cy="2263372"/>
          </a:xfrm>
          <a:prstGeom prst="bentConnector4">
            <a:avLst>
              <a:gd name="adj1" fmla="val -18064"/>
              <a:gd name="adj2" fmla="val 52738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665281" y="5071619"/>
            <a:ext cx="623843" cy="117678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4286972" y="5995261"/>
            <a:ext cx="2094269" cy="13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바닥글 개체 틀 1"/>
          <p:cNvSpPr txBox="1">
            <a:spLocks/>
          </p:cNvSpPr>
          <p:nvPr/>
        </p:nvSpPr>
        <p:spPr>
          <a:xfrm>
            <a:off x="1076769" y="6356351"/>
            <a:ext cx="7050282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2019. </a:t>
            </a:r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Changhwa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Kim. All rights reserved.                             </a:t>
            </a:r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Gangneung-Wonju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National University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43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283142-314C-448B-A446-41614DA6017C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ko-KR" sz="1400" dirty="0" smtClean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9.2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역 파일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3550" y="1066800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latin typeface="굴림" panose="020B0600000101010101" pitchFamily="50" charset="-127"/>
              </a:rPr>
              <a:t>역 인덱스 예 </a:t>
            </a:r>
            <a:r>
              <a:rPr lang="en-US" altLang="ko-KR" sz="1600" dirty="0" smtClean="0">
                <a:latin typeface="굴림" panose="020B0600000101010101" pitchFamily="50" charset="-127"/>
              </a:rPr>
              <a:t>:</a:t>
            </a:r>
            <a:endParaRPr lang="en-US" altLang="ko-KR" sz="1600" i="0" dirty="0" smtClean="0">
              <a:latin typeface="굴림" panose="020B060000010101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425228"/>
              </p:ext>
            </p:extLst>
          </p:nvPr>
        </p:nvGraphicFramePr>
        <p:xfrm>
          <a:off x="1292561" y="1512605"/>
          <a:ext cx="6552488" cy="4728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061">
                  <a:extLst>
                    <a:ext uri="{9D8B030D-6E8A-4147-A177-3AD203B41FA5}">
                      <a16:colId xmlns:a16="http://schemas.microsoft.com/office/drawing/2014/main" val="500665188"/>
                    </a:ext>
                  </a:extLst>
                </a:gridCol>
                <a:gridCol w="819061">
                  <a:extLst>
                    <a:ext uri="{9D8B030D-6E8A-4147-A177-3AD203B41FA5}">
                      <a16:colId xmlns:a16="http://schemas.microsoft.com/office/drawing/2014/main" val="1343261865"/>
                    </a:ext>
                  </a:extLst>
                </a:gridCol>
                <a:gridCol w="819061">
                  <a:extLst>
                    <a:ext uri="{9D8B030D-6E8A-4147-A177-3AD203B41FA5}">
                      <a16:colId xmlns:a16="http://schemas.microsoft.com/office/drawing/2014/main" val="1957903452"/>
                    </a:ext>
                  </a:extLst>
                </a:gridCol>
                <a:gridCol w="819061">
                  <a:extLst>
                    <a:ext uri="{9D8B030D-6E8A-4147-A177-3AD203B41FA5}">
                      <a16:colId xmlns:a16="http://schemas.microsoft.com/office/drawing/2014/main" val="365248937"/>
                    </a:ext>
                  </a:extLst>
                </a:gridCol>
                <a:gridCol w="819061">
                  <a:extLst>
                    <a:ext uri="{9D8B030D-6E8A-4147-A177-3AD203B41FA5}">
                      <a16:colId xmlns:a16="http://schemas.microsoft.com/office/drawing/2014/main" val="1050373670"/>
                    </a:ext>
                  </a:extLst>
                </a:gridCol>
                <a:gridCol w="819061">
                  <a:extLst>
                    <a:ext uri="{9D8B030D-6E8A-4147-A177-3AD203B41FA5}">
                      <a16:colId xmlns:a16="http://schemas.microsoft.com/office/drawing/2014/main" val="3987707204"/>
                    </a:ext>
                  </a:extLst>
                </a:gridCol>
                <a:gridCol w="819061">
                  <a:extLst>
                    <a:ext uri="{9D8B030D-6E8A-4147-A177-3AD203B41FA5}">
                      <a16:colId xmlns:a16="http://schemas.microsoft.com/office/drawing/2014/main" val="129529899"/>
                    </a:ext>
                  </a:extLst>
                </a:gridCol>
                <a:gridCol w="819061">
                  <a:extLst>
                    <a:ext uri="{9D8B030D-6E8A-4147-A177-3AD203B41FA5}">
                      <a16:colId xmlns:a16="http://schemas.microsoft.com/office/drawing/2014/main" val="3842915700"/>
                    </a:ext>
                  </a:extLst>
                </a:gridCol>
              </a:tblGrid>
              <a:tr h="2312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레코드 주소</a:t>
                      </a:r>
                      <a:endParaRPr lang="ko-KR" altLang="en-US" sz="110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학번</a:t>
                      </a:r>
                      <a:endParaRPr lang="ko-KR" altLang="en-US" sz="110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이름</a:t>
                      </a:r>
                      <a:endParaRPr lang="ko-KR" altLang="en-US" sz="110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학과</a:t>
                      </a:r>
                      <a:endParaRPr lang="ko-KR" altLang="en-US" sz="110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주민 번호</a:t>
                      </a:r>
                      <a:endParaRPr lang="ko-KR" altLang="en-US" sz="110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입학 년도</a:t>
                      </a:r>
                      <a:endParaRPr lang="ko-KR" altLang="en-US" sz="110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지도 교수</a:t>
                      </a:r>
                      <a:endParaRPr lang="ko-KR" altLang="en-US" sz="110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주소</a:t>
                      </a:r>
                      <a:endParaRPr lang="ko-KR" altLang="en-US" sz="1100" b="1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13011663"/>
                  </a:ext>
                </a:extLst>
              </a:tr>
              <a:tr h="231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1111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이정진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컴퓨터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1032436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01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26825027"/>
                  </a:ext>
                </a:extLst>
              </a:tr>
              <a:tr h="231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1121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유근택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기     계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1432439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02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05134541"/>
                  </a:ext>
                </a:extLst>
              </a:tr>
              <a:tr h="231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1981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이상수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전     자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1987384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03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08076233"/>
                  </a:ext>
                </a:extLst>
              </a:tr>
              <a:tr h="231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2014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김성준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컴퓨터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1032589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02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38894310"/>
                  </a:ext>
                </a:extLst>
              </a:tr>
              <a:tr h="231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2083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용기환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기     계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1633128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01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07695302"/>
                  </a:ext>
                </a:extLst>
              </a:tr>
              <a:tr h="231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6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2918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문용길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자     원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1036432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01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39492257"/>
                  </a:ext>
                </a:extLst>
              </a:tr>
              <a:tr h="231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7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3025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나수영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화    </a:t>
                      </a:r>
                      <a:r>
                        <a:rPr lang="ko-KR" altLang="en-US" sz="1100" baseline="0" dirty="0" smtClean="0"/>
                        <a:t> </a:t>
                      </a:r>
                      <a:r>
                        <a:rPr lang="ko-KR" altLang="en-US" sz="1100" dirty="0" smtClean="0"/>
                        <a:t>공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1767432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02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82583155"/>
                  </a:ext>
                </a:extLst>
              </a:tr>
              <a:tr h="231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3112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이상철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컴퓨터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1097118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01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21457500"/>
                  </a:ext>
                </a:extLst>
              </a:tr>
              <a:tr h="231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3241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홍수관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토     목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1864432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01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36160365"/>
                  </a:ext>
                </a:extLst>
              </a:tr>
              <a:tr h="231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10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3358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한재식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전     자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1000611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01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66866797"/>
                  </a:ext>
                </a:extLst>
              </a:tr>
              <a:tr h="231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11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3826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이병찬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항     공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1843125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02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15614048"/>
                  </a:ext>
                </a:extLst>
              </a:tr>
              <a:tr h="231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12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3874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홍병수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항     공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1134174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01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86534432"/>
                  </a:ext>
                </a:extLst>
              </a:tr>
              <a:tr h="231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13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4156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송성현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전     기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1115242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02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74661772"/>
                  </a:ext>
                </a:extLst>
              </a:tr>
              <a:tr h="231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14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4862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김철수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전     자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1636567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02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59979174"/>
                  </a:ext>
                </a:extLst>
              </a:tr>
              <a:tr h="231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15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5133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김연주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기     계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1339451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04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82806162"/>
                  </a:ext>
                </a:extLst>
              </a:tr>
              <a:tr h="231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16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5342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유광석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토   </a:t>
                      </a:r>
                      <a:r>
                        <a:rPr lang="ko-KR" altLang="en-US" sz="1100" baseline="0" dirty="0" smtClean="0"/>
                        <a:t> </a:t>
                      </a:r>
                      <a:r>
                        <a:rPr lang="ko-KR" altLang="en-US" sz="1100" dirty="0" smtClean="0"/>
                        <a:t> 목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1002418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04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18468737"/>
                  </a:ext>
                </a:extLst>
              </a:tr>
              <a:tr h="231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17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5357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황시영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토     목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1924129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04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89664881"/>
                  </a:ext>
                </a:extLst>
              </a:tr>
              <a:tr h="231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18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6412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이인기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전     자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1769814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02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23532557"/>
                  </a:ext>
                </a:extLst>
              </a:tr>
              <a:tr h="1156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19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6861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이규재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컴퓨터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1542517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02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18595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20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6945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안경화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화     공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1882968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04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18105225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3793636" y="1228727"/>
            <a:ext cx="15600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latin typeface="굴림" panose="020B0600000101010101" pitchFamily="50" charset="-127"/>
              </a:rPr>
              <a:t>학생 데이터 </a:t>
            </a:r>
            <a:r>
              <a:rPr lang="ko-KR" altLang="en-US" sz="1400" b="1" dirty="0">
                <a:latin typeface="굴림" panose="020B0600000101010101" pitchFamily="50" charset="-127"/>
              </a:rPr>
              <a:t>파일</a:t>
            </a:r>
            <a:endParaRPr lang="ko-KR" altLang="en-US" sz="1400" b="1" dirty="0"/>
          </a:p>
        </p:txBody>
      </p:sp>
      <p:sp>
        <p:nvSpPr>
          <p:cNvPr id="11" name="바닥글 개체 틀 1"/>
          <p:cNvSpPr txBox="1">
            <a:spLocks/>
          </p:cNvSpPr>
          <p:nvPr/>
        </p:nvSpPr>
        <p:spPr>
          <a:xfrm>
            <a:off x="1076769" y="6356351"/>
            <a:ext cx="7050282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2019. </a:t>
            </a:r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Changhwa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Kim. All rights reserved.                             </a:t>
            </a:r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Gangneung-Wonju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National University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98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283142-314C-448B-A446-41614DA6017C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ko-KR" sz="1400" dirty="0" smtClean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57200" y="1092438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latin typeface="굴림" panose="020B0600000101010101" pitchFamily="50" charset="-127"/>
              </a:rPr>
              <a:t>역 인덱스 예</a:t>
            </a:r>
            <a:r>
              <a:rPr lang="en-US" altLang="ko-KR" sz="1600" dirty="0" smtClean="0">
                <a:latin typeface="굴림" panose="020B0600000101010101" pitchFamily="50" charset="-127"/>
              </a:rPr>
              <a:t>(</a:t>
            </a:r>
            <a:r>
              <a:rPr lang="ko-KR" altLang="en-US" sz="1600" dirty="0" smtClean="0">
                <a:latin typeface="굴림" panose="020B0600000101010101" pitchFamily="50" charset="-127"/>
              </a:rPr>
              <a:t>계속</a:t>
            </a:r>
            <a:r>
              <a:rPr lang="en-US" altLang="ko-KR" sz="1600" dirty="0" smtClean="0">
                <a:latin typeface="굴림" panose="020B0600000101010101" pitchFamily="50" charset="-127"/>
              </a:rPr>
              <a:t>)</a:t>
            </a:r>
            <a:r>
              <a:rPr lang="ko-KR" altLang="en-US" sz="1600" dirty="0" smtClean="0">
                <a:latin typeface="굴림" panose="020B0600000101010101" pitchFamily="50" charset="-127"/>
              </a:rPr>
              <a:t> </a:t>
            </a:r>
            <a:r>
              <a:rPr lang="en-US" altLang="ko-KR" sz="1600" dirty="0" smtClean="0">
                <a:latin typeface="굴림" panose="020B0600000101010101" pitchFamily="50" charset="-127"/>
              </a:rPr>
              <a:t>:</a:t>
            </a:r>
            <a:endParaRPr lang="en-US" altLang="ko-KR" sz="1600" i="0" dirty="0" smtClean="0">
              <a:latin typeface="굴림" panose="020B060000010101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108655"/>
              </p:ext>
            </p:extLst>
          </p:nvPr>
        </p:nvGraphicFramePr>
        <p:xfrm>
          <a:off x="2856446" y="1512605"/>
          <a:ext cx="3416168" cy="4728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8084">
                  <a:extLst>
                    <a:ext uri="{9D8B030D-6E8A-4147-A177-3AD203B41FA5}">
                      <a16:colId xmlns:a16="http://schemas.microsoft.com/office/drawing/2014/main" val="1050373670"/>
                    </a:ext>
                  </a:extLst>
                </a:gridCol>
                <a:gridCol w="1708084">
                  <a:extLst>
                    <a:ext uri="{9D8B030D-6E8A-4147-A177-3AD203B41FA5}">
                      <a16:colId xmlns:a16="http://schemas.microsoft.com/office/drawing/2014/main" val="3987707204"/>
                    </a:ext>
                  </a:extLst>
                </a:gridCol>
              </a:tblGrid>
              <a:tr h="2312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주민 번호</a:t>
                      </a:r>
                      <a:endParaRPr lang="ko-KR" altLang="en-US" sz="110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레코드 주소</a:t>
                      </a:r>
                      <a:endParaRPr lang="ko-KR" altLang="en-US" sz="1100" b="1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13011663"/>
                  </a:ext>
                </a:extLst>
              </a:tr>
              <a:tr h="231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1000611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10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26825027"/>
                  </a:ext>
                </a:extLst>
              </a:tr>
              <a:tr h="231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1032436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05134541"/>
                  </a:ext>
                </a:extLst>
              </a:tr>
              <a:tr h="231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1032589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08076233"/>
                  </a:ext>
                </a:extLst>
              </a:tr>
              <a:tr h="231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1036432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6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38894310"/>
                  </a:ext>
                </a:extLst>
              </a:tr>
              <a:tr h="231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1002418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16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07695302"/>
                  </a:ext>
                </a:extLst>
              </a:tr>
              <a:tr h="231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1097118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39492257"/>
                  </a:ext>
                </a:extLst>
              </a:tr>
              <a:tr h="231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1115242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13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82583155"/>
                  </a:ext>
                </a:extLst>
              </a:tr>
              <a:tr h="231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1134174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12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21457500"/>
                  </a:ext>
                </a:extLst>
              </a:tr>
              <a:tr h="231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1339451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15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36160365"/>
                  </a:ext>
                </a:extLst>
              </a:tr>
              <a:tr h="231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1432439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66866797"/>
                  </a:ext>
                </a:extLst>
              </a:tr>
              <a:tr h="231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1542517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19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15614048"/>
                  </a:ext>
                </a:extLst>
              </a:tr>
              <a:tr h="231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1633128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86534432"/>
                  </a:ext>
                </a:extLst>
              </a:tr>
              <a:tr h="231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1636567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14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74661772"/>
                  </a:ext>
                </a:extLst>
              </a:tr>
              <a:tr h="231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1767432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7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59979174"/>
                  </a:ext>
                </a:extLst>
              </a:tr>
              <a:tr h="231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1769814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18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82806162"/>
                  </a:ext>
                </a:extLst>
              </a:tr>
              <a:tr h="231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1843125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11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18468737"/>
                  </a:ext>
                </a:extLst>
              </a:tr>
              <a:tr h="231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1864432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89664881"/>
                  </a:ext>
                </a:extLst>
              </a:tr>
              <a:tr h="231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1882968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20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23532557"/>
                  </a:ext>
                </a:extLst>
              </a:tr>
              <a:tr h="1156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1924129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17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18595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1987384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18105225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2708319" y="1203089"/>
            <a:ext cx="35926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latin typeface="굴림" panose="020B0600000101010101" pitchFamily="50" charset="-127"/>
              </a:rPr>
              <a:t>레코드 주소를 이용한 주민 번호 역 인덱스</a:t>
            </a:r>
            <a:endParaRPr lang="ko-KR" alt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571868" y="2715695"/>
                <a:ext cx="2159887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79388" indent="-179388">
                  <a:buFont typeface="Arial" panose="020B0604020202020204" pitchFamily="34" charset="0"/>
                  <a:buChar char="•"/>
                </a:pPr>
                <a:r>
                  <a:rPr lang="ko-KR" altLang="en-US" sz="1400" b="1" dirty="0" smtClean="0">
                    <a:latin typeface="굴림" panose="020B0600000101010101" pitchFamily="50" charset="-127"/>
                  </a:rPr>
                  <a:t>이원 탐색 시간 복잡도</a:t>
                </a:r>
                <a:endParaRPr lang="en-US" altLang="ko-KR" sz="1400" b="1" dirty="0" smtClean="0">
                  <a:latin typeface="굴림" panose="020B0600000101010101" pitchFamily="50" charset="-127"/>
                </a:endParaRPr>
              </a:p>
              <a:p>
                <a:pPr marL="179388"/>
                <a:r>
                  <a:rPr lang="en-US" altLang="ko-KR" sz="1400" b="1" dirty="0" smtClean="0">
                    <a:latin typeface="굴림" panose="020B0600000101010101" pitchFamily="50" charset="-127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func>
                  </m:oMath>
                </a14:m>
                <a:r>
                  <a:rPr lang="en-US" altLang="ko-KR" sz="1400" b="1" dirty="0" smtClean="0">
                    <a:latin typeface="굴림" panose="020B0600000101010101" pitchFamily="50" charset="-127"/>
                  </a:rPr>
                  <a:t>)</a:t>
                </a:r>
              </a:p>
              <a:p>
                <a:pPr marL="179388" indent="-179388">
                  <a:buFont typeface="Arial" panose="020B0604020202020204" pitchFamily="34" charset="0"/>
                  <a:buChar char="•"/>
                </a:pPr>
                <a:endParaRPr lang="en-US" altLang="ko-KR" sz="1400" b="1" dirty="0">
                  <a:latin typeface="굴림" panose="020B0600000101010101" pitchFamily="50" charset="-127"/>
                </a:endParaRPr>
              </a:p>
              <a:p>
                <a:pPr marL="179388" indent="-179388">
                  <a:buFont typeface="Arial" panose="020B0604020202020204" pitchFamily="34" charset="0"/>
                  <a:buChar char="•"/>
                </a:pPr>
                <a:r>
                  <a:rPr lang="ko-KR" altLang="en-US" sz="1400" b="1" dirty="0" smtClean="0">
                    <a:latin typeface="굴림" panose="020B0600000101010101" pitchFamily="50" charset="-127"/>
                  </a:rPr>
                  <a:t>순차 탐색 시간 복잡도</a:t>
                </a:r>
                <a:endParaRPr lang="en-US" altLang="ko-KR" sz="1400" b="1" dirty="0" smtClean="0">
                  <a:latin typeface="굴림" panose="020B0600000101010101" pitchFamily="50" charset="-127"/>
                </a:endParaRPr>
              </a:p>
              <a:p>
                <a:pPr marL="179388"/>
                <a:r>
                  <a:rPr lang="en-US" altLang="ko-KR" sz="1400" b="1" dirty="0" smtClean="0">
                    <a:latin typeface="굴림" panose="020B0600000101010101" pitchFamily="50" charset="-127"/>
                  </a:rPr>
                  <a:t>= </a:t>
                </a:r>
                <a:r>
                  <a:rPr lang="ko-KR" altLang="en-US" sz="1400" b="1" dirty="0" smtClean="0">
                    <a:latin typeface="굴림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b="1" i="1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ko-KR" sz="14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altLang="ko-KR" sz="1400" b="1" dirty="0" smtClean="0">
                    <a:latin typeface="굴림" panose="020B0600000101010101" pitchFamily="50" charset="-127"/>
                  </a:rPr>
                  <a:t>) = </a:t>
                </a:r>
                <a14:m>
                  <m:oMath xmlns:m="http://schemas.openxmlformats.org/officeDocument/2006/math">
                    <m:r>
                      <a:rPr lang="en-US" altLang="ko-KR" sz="1400" b="1" i="1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ko-KR" sz="14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b="1" i="1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altLang="ko-KR" sz="1400" b="1" dirty="0">
                    <a:latin typeface="굴림" panose="020B0600000101010101" pitchFamily="50" charset="-127"/>
                  </a:rPr>
                  <a:t>) </a:t>
                </a:r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68" y="2715695"/>
                <a:ext cx="2159887" cy="1200329"/>
              </a:xfrm>
              <a:prstGeom prst="rect">
                <a:avLst/>
              </a:prstGeom>
              <a:blipFill>
                <a:blip r:embed="rId3"/>
                <a:stretch>
                  <a:fillRect l="-565" t="-508" b="-15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/>
          <p:cNvSpPr/>
          <p:nvPr/>
        </p:nvSpPr>
        <p:spPr>
          <a:xfrm>
            <a:off x="6397305" y="2715695"/>
            <a:ext cx="213139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 algn="just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검색</a:t>
            </a:r>
            <a:r>
              <a:rPr lang="en-US" altLang="ko-KR" sz="14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 </a:t>
            </a:r>
            <a:r>
              <a:rPr lang="ko-KR" altLang="en-US" sz="14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시간 단축</a:t>
            </a:r>
            <a:endParaRPr lang="en-US" altLang="ko-KR" sz="1400" dirty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marL="179388" indent="-179388" algn="just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C00000"/>
                </a:solidFill>
                <a:latin typeface="굴림" panose="020B0600000101010101" pitchFamily="50" charset="-127"/>
              </a:rPr>
              <a:t>복잡한 레코드 삽입과 갱신 처리</a:t>
            </a:r>
            <a:endParaRPr lang="en-US" altLang="ko-KR" sz="1400" dirty="0">
              <a:solidFill>
                <a:srgbClr val="C00000"/>
              </a:solidFill>
              <a:latin typeface="굴림" panose="020B0600000101010101" pitchFamily="50" charset="-127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9.2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역 파일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13" name="바닥글 개체 틀 1"/>
          <p:cNvSpPr txBox="1">
            <a:spLocks/>
          </p:cNvSpPr>
          <p:nvPr/>
        </p:nvSpPr>
        <p:spPr>
          <a:xfrm>
            <a:off x="1076769" y="6356351"/>
            <a:ext cx="7050282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2019. </a:t>
            </a:r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Changhwa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Kim. All rights reserved.                             </a:t>
            </a:r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Gangneung-Wonju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National University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76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283142-314C-448B-A446-41614DA6017C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ko-KR" sz="1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3"/>
              <p:cNvSpPr txBox="1">
                <a:spLocks noChangeArrowheads="1"/>
              </p:cNvSpPr>
              <p:nvPr/>
            </p:nvSpPr>
            <p:spPr bwMode="auto">
              <a:xfrm>
                <a:off x="463550" y="1066800"/>
                <a:ext cx="8229600" cy="52625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no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marL="265113" indent="-265113" eaLnBrk="1" hangingPunct="1"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:endParaRPr lang="en-US" altLang="ko-KR" sz="1600" b="1" i="0" dirty="0" smtClean="0">
                  <a:latin typeface="굴림" panose="020B0600000101010101" pitchFamily="50" charset="-127"/>
                </a:endParaRPr>
              </a:p>
              <a:p>
                <a:pPr marL="265113" indent="-265113" eaLnBrk="1" hangingPunct="1"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1600" dirty="0" smtClean="0">
                    <a:solidFill>
                      <a:srgbClr val="002060"/>
                    </a:solidFill>
                    <a:latin typeface="굴림" panose="020B0600000101010101" pitchFamily="50" charset="-127"/>
                  </a:rPr>
                  <a:t>역 인덱스 구성 방법</a:t>
                </a:r>
                <a:endParaRPr lang="en-US" altLang="ko-KR" sz="1600" dirty="0" smtClean="0">
                  <a:solidFill>
                    <a:srgbClr val="002060"/>
                  </a:solidFill>
                  <a:latin typeface="굴림" panose="020B0600000101010101" pitchFamily="50" charset="-127"/>
                </a:endParaRPr>
              </a:p>
              <a:p>
                <a:pPr marL="522287" indent="-342900" eaLnBrk="1" hangingPunct="1">
                  <a:spcBef>
                    <a:spcPct val="0"/>
                  </a:spcBef>
                  <a:buFont typeface="+mj-lt"/>
                  <a:buAutoNum type="arabicPeriod"/>
                  <a:defRPr/>
                </a:pPr>
                <a:r>
                  <a:rPr lang="ko-KR" altLang="en-US" sz="1600" dirty="0" smtClean="0">
                    <a:latin typeface="굴림" panose="020B0600000101010101" pitchFamily="50" charset="-127"/>
                  </a:rPr>
                  <a:t>키 값을 정렬하여 구성하는 방법</a:t>
                </a:r>
                <a:endParaRPr lang="en-US" altLang="ko-KR" sz="1600" dirty="0" smtClean="0">
                  <a:latin typeface="굴림" panose="020B0600000101010101" pitchFamily="50" charset="-127"/>
                </a:endParaRPr>
              </a:p>
              <a:p>
                <a:pPr lvl="1">
                  <a:buFont typeface="Times New Roman" panose="02020603050405020304" pitchFamily="18" charset="0"/>
                  <a:buChar char="–"/>
                  <a:defRPr/>
                </a:pPr>
                <a:r>
                  <a:rPr lang="ko-KR" altLang="en-US" sz="1600" dirty="0" smtClean="0"/>
                  <a:t>이원 </a:t>
                </a:r>
                <a:r>
                  <a:rPr lang="ko-KR" altLang="en-US" sz="1600" dirty="0"/>
                  <a:t>탐색 기법을 </a:t>
                </a:r>
                <a:r>
                  <a:rPr lang="ko-KR" altLang="en-US" sz="1600" dirty="0" smtClean="0"/>
                  <a:t>사용 가능</a:t>
                </a:r>
                <a:endParaRPr lang="en-US" altLang="ko-KR" sz="1600" dirty="0" smtClean="0"/>
              </a:p>
              <a:p>
                <a:pPr lvl="1">
                  <a:buFont typeface="Times New Roman" panose="02020603050405020304" pitchFamily="18" charset="0"/>
                  <a:buChar char="–"/>
                  <a:defRPr/>
                </a:pPr>
                <a:r>
                  <a:rPr lang="ko-KR" altLang="en-US" sz="1600" dirty="0" smtClean="0"/>
                  <a:t>이원 </a:t>
                </a:r>
                <a:r>
                  <a:rPr lang="ko-KR" altLang="en-US" sz="1600" dirty="0"/>
                  <a:t>탐색 </a:t>
                </a:r>
                <a:r>
                  <a:rPr lang="ko-KR" altLang="en-US" sz="1600" dirty="0" smtClean="0"/>
                  <a:t>시간 복잡도 </a:t>
                </a:r>
                <a:r>
                  <a:rPr lang="en-US" altLang="ko-KR" sz="1600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ko-KR" sz="1600" b="1" i="1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ko-KR" sz="1600" b="1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ko-KR" sz="16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func>
                  </m:oMath>
                </a14:m>
                <a:r>
                  <a:rPr lang="en-US" altLang="ko-KR" sz="1600" b="1" dirty="0" smtClean="0">
                    <a:latin typeface="굴림" panose="020B0600000101010101" pitchFamily="50" charset="-127"/>
                  </a:rPr>
                  <a:t>)</a:t>
                </a:r>
                <a:r>
                  <a:rPr lang="en-US" altLang="ko-KR" sz="1600" dirty="0" smtClean="0"/>
                  <a:t>,  </a:t>
                </a:r>
                <a:r>
                  <a:rPr lang="ko-KR" altLang="en-US" sz="1600" dirty="0" smtClean="0"/>
                  <a:t>순차 탐색 시간 복잡도 </a:t>
                </a:r>
                <a:r>
                  <a:rPr lang="en-US" altLang="ko-KR" sz="1600" dirty="0"/>
                  <a:t>: </a:t>
                </a:r>
                <a14:m>
                  <m:oMath xmlns:m="http://schemas.openxmlformats.org/officeDocument/2006/math">
                    <m:r>
                      <a:rPr lang="en-US" altLang="ko-KR" sz="1600" b="1" i="1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ko-KR" sz="16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b="1" i="1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ko-KR" sz="1600" b="1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sz="1600" b="1" i="1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altLang="ko-KR" sz="1600" b="1" dirty="0">
                    <a:latin typeface="굴림" panose="020B0600000101010101" pitchFamily="50" charset="-127"/>
                  </a:rPr>
                  <a:t>) = </a:t>
                </a:r>
                <a14:m>
                  <m:oMath xmlns:m="http://schemas.openxmlformats.org/officeDocument/2006/math">
                    <m:r>
                      <a:rPr lang="en-US" altLang="ko-KR" sz="1600" b="1" i="1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ko-KR" sz="16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b="1" i="1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altLang="ko-KR" sz="1600" b="1" dirty="0">
                    <a:latin typeface="굴림" panose="020B0600000101010101" pitchFamily="50" charset="-127"/>
                  </a:rPr>
                  <a:t>) </a:t>
                </a:r>
                <a:endParaRPr lang="en-US" altLang="ko-KR" sz="1600" dirty="0"/>
              </a:p>
              <a:p>
                <a:pPr>
                  <a:buNone/>
                  <a:defRPr/>
                </a:pPr>
                <a:endParaRPr lang="ko-KR" altLang="en-US" sz="1600" dirty="0"/>
              </a:p>
              <a:p>
                <a:pPr marL="522287" indent="-342900">
                  <a:spcBef>
                    <a:spcPct val="0"/>
                  </a:spcBef>
                  <a:buFont typeface="+mj-lt"/>
                  <a:buAutoNum type="arabicPeriod" startAt="2"/>
                  <a:defRPr/>
                </a:pPr>
                <a:r>
                  <a:rPr lang="ko-KR" altLang="en-US" sz="1600" dirty="0"/>
                  <a:t>인덱스 구조를 트리와 같은 동적 구조로 </a:t>
                </a:r>
                <a:r>
                  <a:rPr lang="ko-KR" altLang="en-US" sz="1600" dirty="0" smtClean="0"/>
                  <a:t>구성하는 방법</a:t>
                </a:r>
                <a:endParaRPr lang="en-US" altLang="ko-KR" sz="1600" dirty="0">
                  <a:latin typeface="굴림" panose="020B0600000101010101" pitchFamily="50" charset="-127"/>
                </a:endParaRPr>
              </a:p>
              <a:p>
                <a:pPr marL="730250" indent="-285750">
                  <a:spcBef>
                    <a:spcPct val="0"/>
                  </a:spcBef>
                  <a:buFont typeface="Times New Roman" panose="02020603050405020304" pitchFamily="18" charset="0"/>
                  <a:buChar char="–"/>
                  <a:defRPr/>
                </a:pPr>
                <a:r>
                  <a:rPr lang="ko-KR" altLang="en-US" sz="1600" dirty="0" smtClean="0"/>
                  <a:t>검색 시간 단축</a:t>
                </a:r>
                <a:endParaRPr lang="en-US" altLang="ko-KR" sz="1600" dirty="0" smtClean="0"/>
              </a:p>
              <a:p>
                <a:pPr marL="730250" indent="-285750">
                  <a:spcBef>
                    <a:spcPct val="0"/>
                  </a:spcBef>
                  <a:buFont typeface="Times New Roman" panose="02020603050405020304" pitchFamily="18" charset="0"/>
                  <a:buChar char="–"/>
                  <a:defRPr/>
                </a:pPr>
                <a:r>
                  <a:rPr lang="ko-KR" altLang="en-US" sz="1600" dirty="0" smtClean="0"/>
                  <a:t>삽입이나 </a:t>
                </a:r>
                <a:r>
                  <a:rPr lang="ko-KR" altLang="en-US" sz="1600" dirty="0"/>
                  <a:t>삭제는 처리가 복잡</a:t>
                </a:r>
              </a:p>
              <a:p>
                <a:pPr>
                  <a:defRPr/>
                </a:pPr>
                <a:endParaRPr lang="ko-KR" altLang="en-US" sz="1600" dirty="0"/>
              </a:p>
              <a:p>
                <a:pPr marL="522287" indent="-342900">
                  <a:spcBef>
                    <a:spcPct val="0"/>
                  </a:spcBef>
                  <a:buFont typeface="+mj-lt"/>
                  <a:buAutoNum type="arabicPeriod" startAt="3"/>
                  <a:defRPr/>
                </a:pPr>
                <a:r>
                  <a:rPr lang="ko-KR" altLang="en-US" sz="1600" dirty="0" err="1" smtClean="0"/>
                  <a:t>인덱스된</a:t>
                </a:r>
                <a:r>
                  <a:rPr lang="ko-KR" altLang="en-US" sz="1600" dirty="0" smtClean="0"/>
                  <a:t> </a:t>
                </a:r>
                <a:r>
                  <a:rPr lang="ko-KR" altLang="en-US" sz="1600" dirty="0"/>
                  <a:t>순차 화일이나 직접 화일 위에 </a:t>
                </a:r>
                <a:r>
                  <a:rPr lang="ko-KR" altLang="en-US" sz="1600" dirty="0" smtClean="0"/>
                  <a:t>구성</a:t>
                </a:r>
                <a:r>
                  <a:rPr lang="en-US" altLang="ko-KR" sz="1600" dirty="0" smtClean="0"/>
                  <a:t>(</a:t>
                </a:r>
                <a:r>
                  <a:rPr lang="ko-KR" altLang="en-US" sz="1600" dirty="0" smtClean="0"/>
                  <a:t>일반적 방법</a:t>
                </a:r>
                <a:r>
                  <a:rPr lang="en-US" altLang="ko-KR" sz="1600" dirty="0" smtClean="0"/>
                  <a:t>)</a:t>
                </a:r>
                <a:endParaRPr lang="en-US" altLang="ko-KR" sz="1600" dirty="0">
                  <a:latin typeface="굴림" panose="020B0600000101010101" pitchFamily="50" charset="-127"/>
                </a:endParaRPr>
              </a:p>
              <a:p>
                <a:pPr marL="717550" indent="-273050">
                  <a:spcBef>
                    <a:spcPct val="0"/>
                  </a:spcBef>
                  <a:buFont typeface="굴림" panose="020B0600000101010101" pitchFamily="50" charset="-127"/>
                  <a:buChar char="–"/>
                  <a:defRPr/>
                </a:pPr>
                <a:r>
                  <a:rPr lang="ko-KR" altLang="en-US" sz="1600" dirty="0" smtClean="0"/>
                  <a:t>예</a:t>
                </a:r>
                <a:r>
                  <a:rPr lang="en-US" altLang="ko-KR" sz="1600" dirty="0" smtClean="0"/>
                  <a:t>1</a:t>
                </a:r>
                <a:r>
                  <a:rPr lang="ko-KR" altLang="en-US" sz="1600" dirty="0" smtClean="0"/>
                  <a:t> </a:t>
                </a:r>
                <a:r>
                  <a:rPr lang="en-US" altLang="ko-KR" sz="1600" dirty="0" smtClean="0"/>
                  <a:t>:</a:t>
                </a:r>
                <a:r>
                  <a:rPr lang="en-US" altLang="ko-KR" sz="1600" dirty="0" smtClean="0">
                    <a:latin typeface="굴림" panose="020B0600000101010101" pitchFamily="50" charset="-127"/>
                  </a:rPr>
                  <a:t> </a:t>
                </a:r>
                <a:r>
                  <a:rPr lang="ko-KR" altLang="en-US" sz="1600" b="1" dirty="0" smtClean="0"/>
                  <a:t>학번</a:t>
                </a:r>
                <a:r>
                  <a:rPr lang="ko-KR" altLang="en-US" sz="1600" dirty="0" smtClean="0"/>
                  <a:t>을 </a:t>
                </a:r>
                <a:r>
                  <a:rPr lang="ko-KR" altLang="en-US" sz="1600" dirty="0"/>
                  <a:t>기본 키로 </a:t>
                </a:r>
                <a:r>
                  <a:rPr lang="ko-KR" altLang="en-US" sz="1600" dirty="0" smtClean="0"/>
                  <a:t>갖는 직접 파일에서 </a:t>
                </a:r>
                <a:r>
                  <a:rPr lang="ko-KR" altLang="en-US" sz="1600" b="1" dirty="0" smtClean="0"/>
                  <a:t>주민번호</a:t>
                </a:r>
                <a:r>
                  <a:rPr lang="ko-KR" altLang="en-US" sz="1600" dirty="0" smtClean="0"/>
                  <a:t>로 </a:t>
                </a:r>
                <a:r>
                  <a:rPr lang="ko-KR" altLang="en-US" sz="1600" dirty="0"/>
                  <a:t>역 </a:t>
                </a:r>
                <a:r>
                  <a:rPr lang="ko-KR" altLang="en-US" sz="1600" dirty="0" smtClean="0"/>
                  <a:t>인덱스를 구성하는 경우</a:t>
                </a:r>
                <a:endParaRPr lang="ko-KR" altLang="en-US" sz="1600" dirty="0"/>
              </a:p>
              <a:p>
                <a:pPr marL="896938" lvl="2" indent="-179388">
                  <a:defRPr/>
                </a:pPr>
                <a:r>
                  <a:rPr lang="ko-KR" altLang="en-US" sz="1600" dirty="0" smtClean="0"/>
                  <a:t>학번이나</a:t>
                </a:r>
                <a:r>
                  <a:rPr lang="en-US" altLang="ko-KR" sz="1600" dirty="0" smtClean="0"/>
                  <a:t> </a:t>
                </a:r>
                <a:r>
                  <a:rPr lang="ko-KR" altLang="en-US" sz="1600" dirty="0" smtClean="0"/>
                  <a:t>주민번호에 의한 </a:t>
                </a:r>
                <a:r>
                  <a:rPr lang="ko-KR" altLang="en-US" sz="1600" dirty="0"/>
                  <a:t>직접 </a:t>
                </a:r>
                <a:r>
                  <a:rPr lang="ko-KR" altLang="en-US" sz="1600" dirty="0" smtClean="0"/>
                  <a:t>접근 지원</a:t>
                </a:r>
                <a:r>
                  <a:rPr lang="en-US" altLang="ko-KR" sz="1600" dirty="0" smtClean="0"/>
                  <a:t> </a:t>
                </a:r>
                <a:r>
                  <a:rPr lang="ko-KR" altLang="en-US" sz="1600" dirty="0" smtClean="0"/>
                  <a:t>가능</a:t>
                </a:r>
                <a:endParaRPr lang="ko-KR" altLang="en-US" sz="1600" dirty="0"/>
              </a:p>
              <a:p>
                <a:pPr marL="717550" lvl="2" indent="-273050">
                  <a:buFont typeface="Times New Roman" panose="02020603050405020304" pitchFamily="18" charset="0"/>
                  <a:buChar char="‒"/>
                  <a:defRPr/>
                </a:pPr>
                <a:r>
                  <a:rPr lang="ko-KR" altLang="en-US" sz="1600" dirty="0" smtClean="0"/>
                  <a:t>예</a:t>
                </a:r>
                <a:r>
                  <a:rPr lang="en-US" altLang="ko-KR" sz="1600" dirty="0" smtClean="0"/>
                  <a:t>2 : </a:t>
                </a:r>
                <a:r>
                  <a:rPr lang="ko-KR" altLang="en-US" sz="1600" b="1" dirty="0"/>
                  <a:t>학번</a:t>
                </a:r>
                <a:r>
                  <a:rPr lang="ko-KR" altLang="en-US" sz="1600" dirty="0"/>
                  <a:t>을 </a:t>
                </a:r>
                <a:r>
                  <a:rPr lang="ko-KR" altLang="en-US" sz="1600" dirty="0" smtClean="0"/>
                  <a:t>키로 하는 </a:t>
                </a:r>
                <a:r>
                  <a:rPr lang="ko-KR" altLang="en-US" sz="1600" dirty="0" err="1" smtClean="0"/>
                  <a:t>인덱스된</a:t>
                </a:r>
                <a:r>
                  <a:rPr lang="ko-KR" altLang="en-US" sz="1600" dirty="0" smtClean="0"/>
                  <a:t> </a:t>
                </a:r>
                <a:r>
                  <a:rPr lang="ko-KR" altLang="en-US" sz="1600" kern="1000" dirty="0"/>
                  <a:t>순</a:t>
                </a:r>
                <a:r>
                  <a:rPr lang="ko-KR" altLang="en-US" sz="1600" kern="1000" dirty="0" smtClean="0"/>
                  <a:t>차 파일에서 </a:t>
                </a:r>
                <a:r>
                  <a:rPr lang="ko-KR" altLang="en-US" sz="1600" b="1" kern="1000" dirty="0"/>
                  <a:t>주민번호</a:t>
                </a:r>
                <a:r>
                  <a:rPr lang="ko-KR" altLang="en-US" sz="1600" kern="1000" dirty="0"/>
                  <a:t>로 역 인덱스를 구성하는 </a:t>
                </a:r>
                <a:r>
                  <a:rPr lang="ko-KR" altLang="en-US" sz="1600" kern="1000" dirty="0" smtClean="0"/>
                  <a:t>경우</a:t>
                </a:r>
                <a:endParaRPr lang="ko-KR" altLang="en-US" sz="1600" dirty="0"/>
              </a:p>
              <a:p>
                <a:pPr marL="896938" lvl="2" indent="-179388">
                  <a:defRPr/>
                </a:pPr>
                <a:r>
                  <a:rPr lang="ko-KR" altLang="en-US" sz="1600" dirty="0" smtClean="0"/>
                  <a:t>학번에 의한 직접 접근과 순차 접근 지원 가능</a:t>
                </a:r>
                <a:endParaRPr lang="en-US" altLang="ko-KR" sz="1600" dirty="0" smtClean="0"/>
              </a:p>
              <a:p>
                <a:pPr marL="896938" lvl="2" indent="-179388">
                  <a:defRPr/>
                </a:pPr>
                <a:r>
                  <a:rPr lang="ko-KR" altLang="en-US" sz="1600" dirty="0" smtClean="0"/>
                  <a:t>주민 번호에 의한 역 인덱스에서 키 엔트리를 정렬하여 유지하면 주민 번호 순으로  </a:t>
                </a:r>
                <a:r>
                  <a:rPr lang="ko-KR" altLang="en-US" sz="1600" dirty="0"/>
                  <a:t>순차 </a:t>
                </a:r>
                <a:r>
                  <a:rPr lang="ko-KR" altLang="en-US" sz="1600" dirty="0" smtClean="0"/>
                  <a:t>접근 가능</a:t>
                </a:r>
                <a:endParaRPr lang="en-US" altLang="ko-KR" sz="1600" dirty="0" smtClean="0"/>
              </a:p>
              <a:p>
                <a:pPr marL="717550" lvl="2" indent="-273050">
                  <a:buFont typeface="Times New Roman" panose="02020603050405020304" pitchFamily="18" charset="0"/>
                  <a:buChar char="‒"/>
                  <a:defRPr/>
                </a:pPr>
                <a:r>
                  <a:rPr lang="ko-KR" altLang="en-US" sz="1600" dirty="0" smtClean="0"/>
                  <a:t>이러한 파일 구조는 관리 </a:t>
                </a:r>
                <a:r>
                  <a:rPr lang="ko-KR" altLang="en-US" sz="1600" dirty="0"/>
                  <a:t>비용이 많이 듦</a:t>
                </a:r>
              </a:p>
              <a:p>
                <a:pPr marL="444500" indent="-265113" eaLnBrk="1" hangingPunct="1">
                  <a:spcBef>
                    <a:spcPct val="0"/>
                  </a:spcBef>
                  <a:buFont typeface="굴림" panose="020B0600000101010101" pitchFamily="50" charset="-127"/>
                  <a:buChar char="–"/>
                  <a:defRPr/>
                </a:pPr>
                <a:endParaRPr lang="en-US" altLang="ko-KR" sz="1600" dirty="0" smtClean="0">
                  <a:latin typeface="굴림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9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3550" y="1066800"/>
                <a:ext cx="8229600" cy="5262563"/>
              </a:xfrm>
              <a:prstGeom prst="rect">
                <a:avLst/>
              </a:prstGeom>
              <a:blipFill>
                <a:blip r:embed="rId3"/>
                <a:stretch>
                  <a:fillRect l="-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9.2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역 파일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6" name="바닥글 개체 틀 1"/>
          <p:cNvSpPr txBox="1">
            <a:spLocks/>
          </p:cNvSpPr>
          <p:nvPr/>
        </p:nvSpPr>
        <p:spPr>
          <a:xfrm>
            <a:off x="1076769" y="6356351"/>
            <a:ext cx="7050282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2019. </a:t>
            </a:r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Changhwa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Kim. All rights reserved.                             </a:t>
            </a:r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Gangneung-Wonju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National University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10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283142-314C-448B-A446-41614DA6017C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ko-KR" sz="1400" dirty="0" smtClean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3550" y="1066800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600" b="1" i="0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rgbClr val="0000FF"/>
                </a:solidFill>
                <a:latin typeface="굴림" panose="020B0600000101010101" pitchFamily="50" charset="-127"/>
              </a:rPr>
              <a:t>순수 이론적으로 볼 때 역</a:t>
            </a:r>
            <a:r>
              <a:rPr lang="en-US" altLang="ko-KR" sz="1600" b="1" dirty="0">
                <a:solidFill>
                  <a:srgbClr val="0000FF"/>
                </a:solidFill>
                <a:latin typeface="굴림" panose="020B0600000101010101" pitchFamily="50" charset="-127"/>
              </a:rPr>
              <a:t>(inversion)</a:t>
            </a: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이란</a:t>
            </a:r>
            <a:r>
              <a:rPr lang="en-US" altLang="ko-KR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?</a:t>
            </a:r>
          </a:p>
          <a:p>
            <a:pPr marL="465137" indent="-285750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r>
              <a:rPr lang="ko-KR" altLang="en-US" sz="1600" dirty="0" smtClean="0">
                <a:latin typeface="굴림" panose="020B0600000101010101" pitchFamily="50" charset="-127"/>
              </a:rPr>
              <a:t>인덱스 </a:t>
            </a:r>
            <a:r>
              <a:rPr lang="ko-KR" altLang="en-US" sz="1600" dirty="0">
                <a:latin typeface="굴림" panose="020B0600000101010101" pitchFamily="50" charset="-127"/>
              </a:rPr>
              <a:t>엔트리가 될 키 필드 값들을 데이터 레코드로부터 추출해서 해당 역 인덱스 엔트리로 위치시키는 것을 </a:t>
            </a:r>
            <a:r>
              <a:rPr lang="ko-KR" altLang="en-US" sz="1600" dirty="0" smtClean="0">
                <a:latin typeface="굴림" panose="020B0600000101010101" pitchFamily="50" charset="-127"/>
              </a:rPr>
              <a:t>의미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465137" indent="-285750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r>
              <a:rPr lang="ko-KR" altLang="en-US" sz="1600" dirty="0" smtClean="0">
                <a:latin typeface="굴림" panose="020B0600000101010101" pitchFamily="50" charset="-127"/>
              </a:rPr>
              <a:t>따라서</a:t>
            </a:r>
            <a:r>
              <a:rPr lang="en-US" altLang="ko-KR" sz="1600" dirty="0" smtClean="0">
                <a:latin typeface="굴림" panose="020B0600000101010101" pitchFamily="50" charset="-127"/>
              </a:rPr>
              <a:t>, </a:t>
            </a:r>
            <a:r>
              <a:rPr lang="ko-KR" altLang="en-US" sz="1600" dirty="0" smtClean="0">
                <a:latin typeface="굴림" panose="020B0600000101010101" pitchFamily="50" charset="-127"/>
              </a:rPr>
              <a:t>앞 그림 예에서 주민 번호 필드로 역 인덱스를 구성할 경우</a:t>
            </a:r>
            <a:r>
              <a:rPr lang="en-US" altLang="ko-KR" sz="1600" dirty="0" smtClean="0">
                <a:latin typeface="굴림" panose="020B0600000101010101" pitchFamily="50" charset="-127"/>
              </a:rPr>
              <a:t>, </a:t>
            </a:r>
            <a:r>
              <a:rPr lang="ko-KR" altLang="en-US" sz="1600" dirty="0" smtClean="0">
                <a:latin typeface="굴림" panose="020B0600000101010101" pitchFamily="50" charset="-127"/>
              </a:rPr>
              <a:t>학생 데이터 파일에서 주민 번호 필드가 없어져야 함</a:t>
            </a:r>
            <a:endParaRPr lang="en-US" altLang="ko-KR" sz="1600" dirty="0">
              <a:latin typeface="굴림" panose="020B0600000101010101" pitchFamily="50" charset="-127"/>
            </a:endParaRPr>
          </a:p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600" b="1" dirty="0" smtClean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역 인덱스가 만들어지는 수에 따른 역 파일 분류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522287" indent="-342900" eaLnBrk="1" hangingPunct="1">
              <a:spcBef>
                <a:spcPct val="0"/>
              </a:spcBef>
              <a:buFont typeface="+mj-lt"/>
              <a:buAutoNum type="arabicPeriod"/>
              <a:defRPr/>
            </a:pPr>
            <a:r>
              <a:rPr lang="ko-KR" altLang="en-US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완전 역 파일</a:t>
            </a:r>
            <a:r>
              <a:rPr lang="en-US" altLang="ko-KR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(completely inverted file) </a:t>
            </a:r>
            <a:r>
              <a:rPr lang="en-US" altLang="ko-KR" sz="1600" dirty="0" smtClean="0">
                <a:latin typeface="굴림" panose="020B0600000101010101" pitchFamily="50" charset="-127"/>
              </a:rPr>
              <a:t>: </a:t>
            </a:r>
            <a:r>
              <a:rPr lang="ko-KR" altLang="en-US" sz="1600" dirty="0" smtClean="0">
                <a:latin typeface="굴림" panose="020B0600000101010101" pitchFamily="50" charset="-127"/>
              </a:rPr>
              <a:t>데이터 레코드 모든 필드에 대해 역 인덱스가 만들어진 파일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730250" indent="-28575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latin typeface="굴림" panose="020B0600000101010101" pitchFamily="50" charset="-127"/>
              </a:rPr>
              <a:t>완전 역 파일을 만들면 어떠 한 필드도 존재하지 않고 파일이 없어짐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522287" indent="-342900" eaLnBrk="1" hangingPunct="1">
              <a:spcBef>
                <a:spcPct val="0"/>
              </a:spcBef>
              <a:buFont typeface="+mj-lt"/>
              <a:buAutoNum type="arabicPeriod" startAt="2"/>
              <a:defRPr/>
            </a:pPr>
            <a:r>
              <a:rPr lang="ko-KR" altLang="en-US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부분 역 파일</a:t>
            </a:r>
            <a:r>
              <a:rPr lang="en-US" altLang="ko-KR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(partially inverted file) </a:t>
            </a:r>
            <a:r>
              <a:rPr lang="en-US" altLang="ko-KR" sz="1600" dirty="0" smtClean="0">
                <a:latin typeface="굴림" panose="020B0600000101010101" pitchFamily="50" charset="-127"/>
              </a:rPr>
              <a:t>: </a:t>
            </a:r>
            <a:r>
              <a:rPr lang="ko-KR" altLang="en-US" sz="1600" dirty="0" smtClean="0">
                <a:latin typeface="굴림" panose="020B0600000101010101" pitchFamily="50" charset="-127"/>
              </a:rPr>
              <a:t>데이터</a:t>
            </a:r>
            <a:r>
              <a:rPr lang="en-US" altLang="ko-KR" sz="1600" dirty="0" smtClean="0">
                <a:latin typeface="굴림" panose="020B0600000101010101" pitchFamily="50" charset="-127"/>
              </a:rPr>
              <a:t> </a:t>
            </a:r>
            <a:r>
              <a:rPr lang="ko-KR" altLang="en-US" sz="1600" dirty="0" smtClean="0">
                <a:latin typeface="굴림" panose="020B0600000101010101" pitchFamily="50" charset="-127"/>
              </a:rPr>
              <a:t>레코드의 모든 필드가 아닌 일부 필드에 대해 역 인덱스를 구축한 파일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179387" eaLnBrk="1" hangingPunct="1">
              <a:spcBef>
                <a:spcPct val="0"/>
              </a:spcBef>
              <a:buNone/>
              <a:defRPr/>
            </a:pP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latin typeface="굴림" panose="020B0600000101010101" pitchFamily="50" charset="-127"/>
              </a:rPr>
              <a:t>역 인덱스 생성 시 해당 필드를 제거할 경우 공간은 절약되나 파일 처리와 관리가 더욱 </a:t>
            </a:r>
            <a:r>
              <a:rPr lang="ko-KR" altLang="en-US" sz="1600" dirty="0" err="1" smtClean="0">
                <a:latin typeface="굴림" panose="020B0600000101010101" pitchFamily="50" charset="-127"/>
              </a:rPr>
              <a:t>어려워짐</a:t>
            </a:r>
            <a:r>
              <a:rPr lang="ko-KR" altLang="en-US" sz="1600" dirty="0" smtClean="0">
                <a:latin typeface="굴림" panose="020B0600000101010101" pitchFamily="50" charset="-127"/>
              </a:rPr>
              <a:t> </a:t>
            </a:r>
            <a:endParaRPr lang="en-US" altLang="ko-KR" sz="1600" b="1" dirty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marL="465137" indent="-285750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r>
              <a:rPr lang="ko-KR" altLang="en-US" sz="1600" dirty="0" smtClean="0">
                <a:latin typeface="굴림" panose="020B0600000101010101" pitchFamily="50" charset="-127"/>
              </a:rPr>
              <a:t>예 </a:t>
            </a:r>
            <a:r>
              <a:rPr lang="en-US" altLang="ko-KR" sz="1600" dirty="0" smtClean="0">
                <a:latin typeface="굴림" panose="020B0600000101010101" pitchFamily="50" charset="-127"/>
              </a:rPr>
              <a:t>: </a:t>
            </a:r>
            <a:r>
              <a:rPr lang="ko-KR" altLang="en-US" sz="1600" dirty="0" smtClean="0">
                <a:latin typeface="굴림" panose="020B0600000101010101" pitchFamily="50" charset="-127"/>
              </a:rPr>
              <a:t>앞의 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학생 데이터 파일</a:t>
            </a:r>
            <a:r>
              <a:rPr lang="ko-KR" altLang="en-US" sz="1600" dirty="0" smtClean="0">
                <a:latin typeface="굴림" panose="020B0600000101010101" pitchFamily="50" charset="-127"/>
              </a:rPr>
              <a:t>과 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주민 번호</a:t>
            </a:r>
            <a:r>
              <a:rPr lang="ko-KR" altLang="en-US" sz="1600" dirty="0" smtClean="0">
                <a:latin typeface="굴림" panose="020B0600000101010101" pitchFamily="50" charset="-127"/>
              </a:rPr>
              <a:t> 역 인덱스 예에서 </a:t>
            </a:r>
            <a:r>
              <a:rPr lang="ko-KR" altLang="en-US" sz="1600" dirty="0" err="1" smtClean="0">
                <a:latin typeface="굴림" panose="020B0600000101010101" pitchFamily="50" charset="-127"/>
              </a:rPr>
              <a:t>질의문</a:t>
            </a:r>
            <a:r>
              <a:rPr lang="ko-KR" altLang="en-US" sz="1600" dirty="0" smtClean="0">
                <a:latin typeface="굴림" panose="020B0600000101010101" pitchFamily="50" charset="-127"/>
              </a:rPr>
              <a:t> </a:t>
            </a:r>
            <a:r>
              <a:rPr lang="en-US" altLang="ko-KR" sz="1600" dirty="0" smtClean="0">
                <a:latin typeface="굴림" panose="020B0600000101010101" pitchFamily="50" charset="-127"/>
              </a:rPr>
              <a:t>‘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학번</a:t>
            </a:r>
            <a:r>
              <a:rPr lang="ko-KR" altLang="en-US" sz="1600" dirty="0" smtClean="0">
                <a:latin typeface="굴림" panose="020B0600000101010101" pitchFamily="50" charset="-127"/>
              </a:rPr>
              <a:t>이 </a:t>
            </a:r>
            <a:r>
              <a:rPr lang="en-US" altLang="ko-KR" sz="1600" dirty="0" smtClean="0">
                <a:latin typeface="굴림" panose="020B0600000101010101" pitchFamily="50" charset="-127"/>
              </a:rPr>
              <a:t>3358</a:t>
            </a:r>
            <a:r>
              <a:rPr lang="ko-KR" altLang="en-US" sz="1600" dirty="0" smtClean="0">
                <a:latin typeface="굴림" panose="020B0600000101010101" pitchFamily="50" charset="-127"/>
              </a:rPr>
              <a:t>인 학생의 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주민 번호</a:t>
            </a:r>
            <a:r>
              <a:rPr lang="ko-KR" altLang="en-US" sz="1600" dirty="0" smtClean="0">
                <a:latin typeface="굴림" panose="020B0600000101010101" pitchFamily="50" charset="-127"/>
              </a:rPr>
              <a:t>는 무엇인가</a:t>
            </a:r>
            <a:r>
              <a:rPr lang="en-US" altLang="ko-KR" sz="1600" dirty="0" smtClean="0">
                <a:latin typeface="굴림" panose="020B0600000101010101" pitchFamily="50" charset="-127"/>
              </a:rPr>
              <a:t>?’</a:t>
            </a:r>
            <a:r>
              <a:rPr lang="ko-KR" altLang="en-US" sz="1600" dirty="0" smtClean="0">
                <a:latin typeface="굴림" panose="020B0600000101010101" pitchFamily="50" charset="-127"/>
              </a:rPr>
              <a:t>를</a:t>
            </a:r>
            <a:r>
              <a:rPr lang="en-US" altLang="ko-KR" sz="1600" dirty="0" smtClean="0">
                <a:latin typeface="굴림" panose="020B0600000101010101" pitchFamily="50" charset="-127"/>
              </a:rPr>
              <a:t> </a:t>
            </a:r>
            <a:r>
              <a:rPr lang="ko-KR" altLang="en-US" sz="1600" dirty="0" smtClean="0">
                <a:latin typeface="굴림" panose="020B0600000101010101" pitchFamily="50" charset="-127"/>
              </a:rPr>
              <a:t>처리할 때 불필요한 단계를 거침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444500" indent="-265113" eaLnBrk="1" hangingPunct="1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endParaRPr lang="en-US" altLang="ko-KR" sz="1600" dirty="0" smtClean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9.2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역 파일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6" name="바닥글 개체 틀 1"/>
          <p:cNvSpPr txBox="1">
            <a:spLocks/>
          </p:cNvSpPr>
          <p:nvPr/>
        </p:nvSpPr>
        <p:spPr>
          <a:xfrm>
            <a:off x="1076769" y="6356351"/>
            <a:ext cx="7050282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2019. </a:t>
            </a:r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Changhwa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Kim. All rights reserved.                             </a:t>
            </a:r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Gangneung-Wonju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National University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13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6708</TotalTime>
  <Words>3583</Words>
  <Application>Microsoft Office PowerPoint</Application>
  <PresentationFormat>화면 슬라이드 쇼(4:3)</PresentationFormat>
  <Paragraphs>1013</Paragraphs>
  <Slides>28</Slides>
  <Notes>27</Notes>
  <HiddenSlides>0</HiddenSlides>
  <MMClips>0</MMClips>
  <ScaleCrop>false</ScaleCrop>
  <HeadingPairs>
    <vt:vector size="8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40" baseType="lpstr">
      <vt:lpstr>굴림</vt:lpstr>
      <vt:lpstr>맑은</vt:lpstr>
      <vt:lpstr>맑은 고딕</vt:lpstr>
      <vt:lpstr>신명조</vt:lpstr>
      <vt:lpstr>Arial</vt:lpstr>
      <vt:lpstr>Calibri</vt:lpstr>
      <vt:lpstr>Calibri Light</vt:lpstr>
      <vt:lpstr>Cambria Math</vt:lpstr>
      <vt:lpstr>Times New Roman</vt:lpstr>
      <vt:lpstr>Wingdings</vt:lpstr>
      <vt:lpstr>Office 테마</vt:lpstr>
      <vt:lpstr>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파일의 입출력 제어</dc:title>
  <dc:creator>KCH</dc:creator>
  <cp:lastModifiedBy>삼성영동IT</cp:lastModifiedBy>
  <cp:revision>755</cp:revision>
  <dcterms:created xsi:type="dcterms:W3CDTF">2019-07-17T02:58:02Z</dcterms:created>
  <dcterms:modified xsi:type="dcterms:W3CDTF">2019-08-03T16:06:03Z</dcterms:modified>
</cp:coreProperties>
</file>