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8" r:id="rId20"/>
    <p:sldId id="279" r:id="rId21"/>
    <p:sldId id="280" r:id="rId22"/>
    <p:sldId id="281" r:id="rId23"/>
    <p:sldId id="282" r:id="rId24"/>
    <p:sldId id="27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7AB4511-EF1C-4C1C-87B7-0AADF47DF07D}" type="datetimeFigureOut">
              <a:rPr lang="es-BO" smtClean="0"/>
              <a:t>13/9/2023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1319257-3E04-4631-B52C-94C157EEC31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9364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4511-EF1C-4C1C-87B7-0AADF47DF07D}" type="datetimeFigureOut">
              <a:rPr lang="es-BO" smtClean="0"/>
              <a:t>13/9/2023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9257-3E04-4631-B52C-94C157EEC31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3910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4511-EF1C-4C1C-87B7-0AADF47DF07D}" type="datetimeFigureOut">
              <a:rPr lang="es-BO" smtClean="0"/>
              <a:t>13/9/2023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9257-3E04-4631-B52C-94C157EEC31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36969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4511-EF1C-4C1C-87B7-0AADF47DF07D}" type="datetimeFigureOut">
              <a:rPr lang="es-BO" smtClean="0"/>
              <a:t>13/9/2023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9257-3E04-4631-B52C-94C157EEC312}" type="slidenum">
              <a:rPr lang="es-BO" smtClean="0"/>
              <a:t>‹Nº›</a:t>
            </a:fld>
            <a:endParaRPr lang="es-BO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9619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4511-EF1C-4C1C-87B7-0AADF47DF07D}" type="datetimeFigureOut">
              <a:rPr lang="es-BO" smtClean="0"/>
              <a:t>13/9/2023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9257-3E04-4631-B52C-94C157EEC31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47989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4511-EF1C-4C1C-87B7-0AADF47DF07D}" type="datetimeFigureOut">
              <a:rPr lang="es-BO" smtClean="0"/>
              <a:t>13/9/2023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9257-3E04-4631-B52C-94C157EEC31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72336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4511-EF1C-4C1C-87B7-0AADF47DF07D}" type="datetimeFigureOut">
              <a:rPr lang="es-BO" smtClean="0"/>
              <a:t>13/9/2023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9257-3E04-4631-B52C-94C157EEC31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59461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4511-EF1C-4C1C-87B7-0AADF47DF07D}" type="datetimeFigureOut">
              <a:rPr lang="es-BO" smtClean="0"/>
              <a:t>13/9/2023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9257-3E04-4631-B52C-94C157EEC31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3738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4511-EF1C-4C1C-87B7-0AADF47DF07D}" type="datetimeFigureOut">
              <a:rPr lang="es-BO" smtClean="0"/>
              <a:t>13/9/2023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9257-3E04-4631-B52C-94C157EEC31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5544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4511-EF1C-4C1C-87B7-0AADF47DF07D}" type="datetimeFigureOut">
              <a:rPr lang="es-BO" smtClean="0"/>
              <a:t>13/9/2023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9257-3E04-4631-B52C-94C157EEC31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0018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4511-EF1C-4C1C-87B7-0AADF47DF07D}" type="datetimeFigureOut">
              <a:rPr lang="es-BO" smtClean="0"/>
              <a:t>13/9/2023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9257-3E04-4631-B52C-94C157EEC31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8984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4511-EF1C-4C1C-87B7-0AADF47DF07D}" type="datetimeFigureOut">
              <a:rPr lang="es-BO" smtClean="0"/>
              <a:t>13/9/2023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9257-3E04-4631-B52C-94C157EEC31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03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4511-EF1C-4C1C-87B7-0AADF47DF07D}" type="datetimeFigureOut">
              <a:rPr lang="es-BO" smtClean="0"/>
              <a:t>13/9/2023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9257-3E04-4631-B52C-94C157EEC31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3793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4511-EF1C-4C1C-87B7-0AADF47DF07D}" type="datetimeFigureOut">
              <a:rPr lang="es-BO" smtClean="0"/>
              <a:t>13/9/2023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9257-3E04-4631-B52C-94C157EEC31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7319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4511-EF1C-4C1C-87B7-0AADF47DF07D}" type="datetimeFigureOut">
              <a:rPr lang="es-BO" smtClean="0"/>
              <a:t>13/9/2023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9257-3E04-4631-B52C-94C157EEC31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5331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4511-EF1C-4C1C-87B7-0AADF47DF07D}" type="datetimeFigureOut">
              <a:rPr lang="es-BO" smtClean="0"/>
              <a:t>13/9/2023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9257-3E04-4631-B52C-94C157EEC31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304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4511-EF1C-4C1C-87B7-0AADF47DF07D}" type="datetimeFigureOut">
              <a:rPr lang="es-BO" smtClean="0"/>
              <a:t>13/9/2023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9257-3E04-4631-B52C-94C157EEC31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1810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B4511-EF1C-4C1C-87B7-0AADF47DF07D}" type="datetimeFigureOut">
              <a:rPr lang="es-BO" smtClean="0"/>
              <a:t>13/9/2023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19257-3E04-4631-B52C-94C157EEC31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12218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  <p:sldLayoutId id="2147484014" r:id="rId14"/>
    <p:sldLayoutId id="2147484015" r:id="rId15"/>
    <p:sldLayoutId id="2147484016" r:id="rId16"/>
    <p:sldLayoutId id="214748401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38B544F-E579-4F0B-AB3D-4641DD906E3B}"/>
              </a:ext>
            </a:extLst>
          </p:cNvPr>
          <p:cNvSpPr/>
          <p:nvPr/>
        </p:nvSpPr>
        <p:spPr>
          <a:xfrm>
            <a:off x="27672" y="687961"/>
            <a:ext cx="12136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erlin Sans FB Demi" panose="020E0802020502020306" pitchFamily="34" charset="0"/>
              </a:rPr>
              <a:t>INTRODUCCION A LA BASE DE DATOS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1A7C0F0-35D2-4A2D-B3D2-3852A6F75833}"/>
              </a:ext>
            </a:extLst>
          </p:cNvPr>
          <p:cNvSpPr/>
          <p:nvPr/>
        </p:nvSpPr>
        <p:spPr>
          <a:xfrm>
            <a:off x="2151354" y="1611291"/>
            <a:ext cx="823835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EVALUACION PROCESUAL HITO 2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0F5AB82-82FE-4645-89ED-A6A05DD8EAF8}"/>
              </a:ext>
            </a:extLst>
          </p:cNvPr>
          <p:cNvSpPr/>
          <p:nvPr/>
        </p:nvSpPr>
        <p:spPr>
          <a:xfrm>
            <a:off x="340659" y="5816096"/>
            <a:ext cx="1151068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PRESENTA: ELIO VASQUEZ GONZALES</a:t>
            </a:r>
          </a:p>
        </p:txBody>
      </p:sp>
      <p:pic>
        <p:nvPicPr>
          <p:cNvPr id="1028" name="Picture 4" descr="Qué es una base de datos y cuál es su importancia? | Atlantic Tech">
            <a:extLst>
              <a:ext uri="{FF2B5EF4-FFF2-40B4-BE49-F238E27FC236}">
                <a16:creationId xmlns:a16="http://schemas.microsoft.com/office/drawing/2014/main" id="{B6CD2B7C-35CD-4C79-84D2-278E6CDD3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074" y="2475535"/>
            <a:ext cx="6184910" cy="324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587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58B51-2D66-4D67-B159-17B96BB35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7818"/>
            <a:ext cx="9905998" cy="1478570"/>
          </a:xfrm>
        </p:spPr>
        <p:txBody>
          <a:bodyPr/>
          <a:lstStyle/>
          <a:p>
            <a:pPr algn="ctr"/>
            <a:r>
              <a:rPr lang="es-BO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PREGUNTAS RELACIONADAS A LA ACTIVIDAD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CD76C9-DC2E-4815-81B9-3121A74FF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012" y="1371600"/>
            <a:ext cx="9905999" cy="4952999"/>
          </a:xfrm>
        </p:spPr>
        <p:txBody>
          <a:bodyPr>
            <a:normAutofit lnSpcReduction="10000"/>
          </a:bodyPr>
          <a:lstStyle/>
          <a:p>
            <a:r>
              <a:rPr lang="es-BO" b="1" dirty="0">
                <a:solidFill>
                  <a:srgbClr val="002060"/>
                </a:solidFill>
              </a:rPr>
              <a:t>1.-¿QUE SON LAS BASES DE DATOS?</a:t>
            </a:r>
          </a:p>
          <a:p>
            <a:r>
              <a:rPr lang="es-BO" dirty="0"/>
              <a:t>Son herramientas utilizadas para organizar y almacenar cantidades de información de manera ordenada</a:t>
            </a:r>
          </a:p>
          <a:p>
            <a:r>
              <a:rPr lang="es-BO" b="1" dirty="0">
                <a:solidFill>
                  <a:srgbClr val="002060"/>
                </a:solidFill>
              </a:rPr>
              <a:t>2.- ¿A QUE SE REFIERE CUANDO SE HABLA DE BASES DE DATOS RELACIONALES?</a:t>
            </a:r>
          </a:p>
          <a:p>
            <a:r>
              <a:rPr lang="es-BO" dirty="0"/>
              <a:t>Son aquellas que guardad la información en tablas</a:t>
            </a:r>
          </a:p>
          <a:p>
            <a:pPr marL="0" indent="0">
              <a:buNone/>
            </a:pPr>
            <a:r>
              <a:rPr lang="es-BO" b="1" dirty="0">
                <a:solidFill>
                  <a:srgbClr val="002060"/>
                </a:solidFill>
              </a:rPr>
              <a:t>3. ¿QUÉ ES EL MODELO ENTIDAD RELACIÓN Y/O DIAGRAMA ENTIDAD RELACIÓN?</a:t>
            </a:r>
            <a:br>
              <a:rPr lang="es-BO" dirty="0"/>
            </a:br>
            <a:r>
              <a:rPr lang="es-BO" dirty="0"/>
              <a:t>Es una herramienta para el modelo de datos, la cual facilita la representación de entidades de una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2459087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C16AA6-C8CB-4A57-B935-FCC384F11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58786"/>
            <a:ext cx="9905999" cy="5942013"/>
          </a:xfrm>
        </p:spPr>
        <p:txBody>
          <a:bodyPr>
            <a:normAutofit lnSpcReduction="10000"/>
          </a:bodyPr>
          <a:lstStyle/>
          <a:p>
            <a:r>
              <a:rPr lang="es-BO" b="1" dirty="0">
                <a:solidFill>
                  <a:srgbClr val="002060"/>
                </a:solidFill>
              </a:rPr>
              <a:t>4. ¿CUÁLES SON LAS FIGURAS QUE REPRESENTAN A UN DIAGRAMA ENTIDAD RELACIÓN? EXPLIQUE CADA UNA DE ELLAS. LAS FIGURAS QUE REPRESENTAN SON: ENTIDAD FUERTE, ENTIDAD DÉBIL, ATRIBUTO, RELACIÓN, ATRIBUTO MULTIVALUADO Y ATRIBUTO DERIVADO.</a:t>
            </a:r>
          </a:p>
          <a:p>
            <a:r>
              <a:rPr lang="es-BO" dirty="0"/>
              <a:t>Entidad fuerte:</a:t>
            </a:r>
            <a:br>
              <a:rPr lang="es-BO" dirty="0"/>
            </a:br>
            <a:r>
              <a:rPr lang="es-BO" dirty="0"/>
              <a:t> Es una entidad independiente en un sistema de información.</a:t>
            </a:r>
          </a:p>
          <a:p>
            <a:pPr marL="0" indent="0">
              <a:buNone/>
            </a:pPr>
            <a:r>
              <a:rPr lang="es-BO" dirty="0"/>
              <a:t>Entidad débil:    Una entidad débil depende      de otra entidad  para    existir en un sistema de información.</a:t>
            </a:r>
          </a:p>
          <a:p>
            <a:pPr marL="0" indent="0">
              <a:buNone/>
            </a:pPr>
            <a:r>
              <a:rPr lang="es-BO" dirty="0"/>
              <a:t>Atributo: Es una característica o propiedad de una entidad en un sistema de información.</a:t>
            </a:r>
          </a:p>
          <a:p>
            <a:pPr marL="0" indent="0">
              <a:buNone/>
            </a:pPr>
            <a:r>
              <a:rPr lang="es-BO" dirty="0"/>
              <a:t>Relación:</a:t>
            </a:r>
            <a:br>
              <a:rPr lang="es-BO" dirty="0"/>
            </a:br>
            <a:r>
              <a:rPr lang="es-BO" dirty="0"/>
              <a:t>Una relación representa la asociación entre dos o más entidades en un sistema de información.</a:t>
            </a:r>
          </a:p>
        </p:txBody>
      </p:sp>
    </p:spTree>
    <p:extLst>
      <p:ext uri="{BB962C8B-B14F-4D97-AF65-F5344CB8AC3E}">
        <p14:creationId xmlns:p14="http://schemas.microsoft.com/office/powerpoint/2010/main" val="612704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2D2257-7EB8-4D54-9226-B1F116C47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57200"/>
            <a:ext cx="9905999" cy="5334001"/>
          </a:xfrm>
        </p:spPr>
        <p:txBody>
          <a:bodyPr/>
          <a:lstStyle/>
          <a:p>
            <a:r>
              <a:rPr lang="es-BO" dirty="0"/>
              <a:t>Atributo multivaluado:     Un atributo multivaluado puede tener múltiples valores para una misma entidad en un sistema de información.</a:t>
            </a:r>
          </a:p>
          <a:p>
            <a:r>
              <a:rPr lang="es-BO" dirty="0"/>
              <a:t>Atributo derivado: Un atributo derivado se calcula o deriva de otros atributos de una entidad en un sistema de información.</a:t>
            </a:r>
          </a:p>
          <a:p>
            <a:endParaRPr lang="es-BO" dirty="0"/>
          </a:p>
          <a:p>
            <a:r>
              <a:rPr lang="es-BO" b="1" dirty="0">
                <a:solidFill>
                  <a:srgbClr val="002060"/>
                </a:solidFill>
              </a:rPr>
              <a:t>5. ¿QUÉ ES SQL SERVER Y QUÉ ES SQL SERVER MANAGEMENT STUDIO? </a:t>
            </a:r>
            <a:br>
              <a:rPr lang="es-BO" dirty="0"/>
            </a:br>
            <a:br>
              <a:rPr lang="es-BO" dirty="0"/>
            </a:br>
            <a:r>
              <a:rPr lang="es-BO" dirty="0"/>
              <a:t> -SQL Server es una herramienta que ayuda a manejar y trabajar con bases de datos de manera efectiva.</a:t>
            </a:r>
            <a:br>
              <a:rPr lang="es-BO" dirty="0"/>
            </a:br>
            <a:br>
              <a:rPr lang="es-BO" dirty="0"/>
            </a:b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680733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27CC7A-2429-47E6-87C8-2D666D868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93700"/>
            <a:ext cx="9905999" cy="5397501"/>
          </a:xfrm>
        </p:spPr>
        <p:txBody>
          <a:bodyPr/>
          <a:lstStyle/>
          <a:p>
            <a:r>
              <a:rPr lang="es-BO" b="1" dirty="0">
                <a:solidFill>
                  <a:srgbClr val="002060"/>
                </a:solidFill>
              </a:rPr>
              <a:t>6.  ¿CÓMO SE CREA UNA BASE DE DATOS?</a:t>
            </a:r>
          </a:p>
          <a:p>
            <a:r>
              <a:rPr lang="es-BO" dirty="0"/>
              <a:t>Primeramente hacemos clic con el mouse a “New Query”, eso nos permitirá escribir cada una de nuestras instrucciones  en una hoja en blanco que aparecerá.</a:t>
            </a:r>
          </a:p>
          <a:p>
            <a:r>
              <a:rPr lang="es-BO" dirty="0"/>
              <a:t>Como segundo paso en la hoja en blanco, ponemos "CREATE DATABASE" seguido del nombre que deseamos darle a nuestra base de datos.</a:t>
            </a:r>
          </a:p>
          <a:p>
            <a:r>
              <a:rPr lang="es-BO" dirty="0"/>
              <a:t>Como tercer paso, después de haber escrito "CREATE DATABASE MEJORASME" en la hoja en blanco, puedes hacer clic derecho en el código y seleccionar "Ejecutar" o "Ejecutar selección" para ejecutar el comando</a:t>
            </a:r>
          </a:p>
          <a:p>
            <a:r>
              <a:rPr lang="es-BO" dirty="0"/>
              <a:t>Como cuarto paso hacemos clic con el mouse en “Database” y como podemos observar  ya se creo nuestra BASE DE  DATOS</a:t>
            </a:r>
          </a:p>
        </p:txBody>
      </p:sp>
    </p:spTree>
    <p:extLst>
      <p:ext uri="{BB962C8B-B14F-4D97-AF65-F5344CB8AC3E}">
        <p14:creationId xmlns:p14="http://schemas.microsoft.com/office/powerpoint/2010/main" val="2025986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3CEE9-CCD0-4106-A7F1-62A857E0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b="1" dirty="0">
                <a:solidFill>
                  <a:srgbClr val="002060"/>
                </a:solidFill>
              </a:rPr>
              <a:t>7.</a:t>
            </a:r>
            <a:r>
              <a:rPr lang="es-BO" b="1" i="0" dirty="0">
                <a:solidFill>
                  <a:srgbClr val="002060"/>
                </a:solidFill>
                <a:effectLst/>
                <a:latin typeface="Google Sans"/>
              </a:rPr>
              <a:t> ¿PARA Q SIRVE UN COMANDO USE?</a:t>
            </a:r>
            <a:endParaRPr lang="es-BO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A41129-99BB-4213-A156-F01D2CE1F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El comando USE DATABASE se utiliza para designar una base externa como base de datos actual, en otras palabras, la base a la cual se dirigirán las próximas consultas SQL en el proceso actual.</a:t>
            </a:r>
          </a:p>
          <a:p>
            <a:endParaRPr lang="es-BO" dirty="0"/>
          </a:p>
          <a:p>
            <a:pPr marL="0" indent="0">
              <a:buNone/>
            </a:pPr>
            <a:r>
              <a:rPr lang="es-BO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29186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0C5EF-C33E-4F73-8F57-6E1DBF08D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b="1" dirty="0">
                <a:solidFill>
                  <a:srgbClr val="002060"/>
                </a:solidFill>
              </a:rPr>
              <a:t>8.CREAR TABLA  CON 3 COLUMNAS CON SU PRIMARY KEY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108635B-77FB-43A1-AD2A-5D43AECC4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790" y="2097088"/>
            <a:ext cx="7692258" cy="32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34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50E79-5962-44E8-BBBC-C6177231E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3200" b="1" dirty="0">
                <a:solidFill>
                  <a:srgbClr val="002060"/>
                </a:solidFill>
              </a:rPr>
              <a:t>9.INSERTAR 3 REGISTROS A LA TABLA ANTERIORMENTE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6416D91-047D-4886-8C24-E59ACC7EB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508" y="1991696"/>
            <a:ext cx="6579892" cy="3953242"/>
          </a:xfrm>
        </p:spPr>
      </p:pic>
    </p:spTree>
    <p:extLst>
      <p:ext uri="{BB962C8B-B14F-4D97-AF65-F5344CB8AC3E}">
        <p14:creationId xmlns:p14="http://schemas.microsoft.com/office/powerpoint/2010/main" val="3082516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4783F-C65D-4B56-9EA1-8C2E08C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BO" b="1" dirty="0">
                <a:solidFill>
                  <a:srgbClr val="002060"/>
                </a:solidFill>
              </a:rPr>
              <a:t>10.como se elimina una tabla?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121412-AFEA-4CC9-A2ED-95FE62487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PARA ELIMINAR UNA TABLA UNICAMENTE SE DEBEN DIGITAR EL CODIGO</a:t>
            </a:r>
          </a:p>
          <a:p>
            <a:pPr marL="0" indent="0">
              <a:buNone/>
            </a:pPr>
            <a:r>
              <a:rPr lang="es-BO" dirty="0"/>
              <a:t> DE : DROP DATABASE Y EL NOMBRE DE LO QUE DESEAMOS ELIMINAR EN ESTE CASODEL EJEMPLO ANTERIOR  SERIA:  </a:t>
            </a:r>
          </a:p>
          <a:p>
            <a:pPr marL="0" indent="0">
              <a:buNone/>
            </a:pPr>
            <a:endParaRPr lang="es-BO" dirty="0"/>
          </a:p>
          <a:p>
            <a:pPr marL="0" indent="0" algn="ctr">
              <a:buNone/>
            </a:pPr>
            <a:r>
              <a:rPr lang="es-BO" dirty="0"/>
              <a:t>“DROP DATABASE  LAPTOP”</a:t>
            </a:r>
          </a:p>
        </p:txBody>
      </p:sp>
    </p:spTree>
    <p:extLst>
      <p:ext uri="{BB962C8B-B14F-4D97-AF65-F5344CB8AC3E}">
        <p14:creationId xmlns:p14="http://schemas.microsoft.com/office/powerpoint/2010/main" val="1812758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>
            <a:extLst>
              <a:ext uri="{FF2B5EF4-FFF2-40B4-BE49-F238E27FC236}">
                <a16:creationId xmlns:a16="http://schemas.microsoft.com/office/drawing/2014/main" id="{A9D4B9E7-C2A9-44BE-AC01-E436DC46C33F}"/>
              </a:ext>
            </a:extLst>
          </p:cNvPr>
          <p:cNvSpPr/>
          <p:nvPr/>
        </p:nvSpPr>
        <p:spPr>
          <a:xfrm>
            <a:off x="1682558" y="621304"/>
            <a:ext cx="786098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DIAGRAMA ENTIDAD RELACION E-R PARA EL EJERCICIO UNIVERSIDAD  </a:t>
            </a:r>
            <a:endParaRPr lang="es-BO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122F2A3A-FC73-4D66-BC9C-B90F89F55FC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402" y="2041969"/>
            <a:ext cx="7665140" cy="4194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0033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BE1B61FE-2851-4BE6-83A3-572042F7A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178" y="1016775"/>
            <a:ext cx="3077004" cy="235300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17D591D-A185-4BE5-8339-0E539C38F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178" y="3369778"/>
            <a:ext cx="8097380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7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0A13E-B7C9-44A1-B719-6538F96D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CONCEPTOS BASICOS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8A79C8-8C7C-495E-9FE5-8840335FA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BO" dirty="0"/>
              <a:t>DATO</a:t>
            </a:r>
          </a:p>
          <a:p>
            <a:r>
              <a:rPr lang="es-BO" dirty="0"/>
              <a:t>INFORMACION</a:t>
            </a:r>
          </a:p>
          <a:p>
            <a:r>
              <a:rPr lang="es-BO" dirty="0"/>
              <a:t>BASE DE DATOS</a:t>
            </a:r>
          </a:p>
          <a:p>
            <a:r>
              <a:rPr lang="es-BO" dirty="0"/>
              <a:t>TABLA</a:t>
            </a:r>
          </a:p>
          <a:p>
            <a:r>
              <a:rPr lang="es-BO" dirty="0"/>
              <a:t>FILAS</a:t>
            </a:r>
          </a:p>
          <a:p>
            <a:r>
              <a:rPr lang="es-BO" dirty="0"/>
              <a:t>COLUMNAS</a:t>
            </a:r>
          </a:p>
          <a:p>
            <a:r>
              <a:rPr lang="es-BO" dirty="0"/>
              <a:t>CLAVE PRIMARIA O CLAVE PRINCIPAL</a:t>
            </a:r>
          </a:p>
          <a:p>
            <a:pPr marL="0" indent="0">
              <a:buNone/>
            </a:pPr>
            <a:endParaRPr lang="es-BO" dirty="0"/>
          </a:p>
          <a:p>
            <a:endParaRPr lang="es-BO" dirty="0"/>
          </a:p>
        </p:txBody>
      </p:sp>
      <p:pic>
        <p:nvPicPr>
          <p:cNvPr id="3074" name="Picture 2" descr="Capítulo 1 Introducción | Base de Datos">
            <a:extLst>
              <a:ext uri="{FF2B5EF4-FFF2-40B4-BE49-F238E27FC236}">
                <a16:creationId xmlns:a16="http://schemas.microsoft.com/office/drawing/2014/main" id="{5B647F82-7C51-4078-BBD6-9FA1F8BE5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925" y="1934368"/>
            <a:ext cx="5829300" cy="327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42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A1AF004-37E5-4EB9-86A0-00D875D5E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43" y="1990757"/>
            <a:ext cx="10338313" cy="3760687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815C8B8-ED0F-4745-BE93-BC504B10446D}"/>
              </a:ext>
            </a:extLst>
          </p:cNvPr>
          <p:cNvSpPr/>
          <p:nvPr/>
        </p:nvSpPr>
        <p:spPr>
          <a:xfrm>
            <a:off x="1682558" y="621304"/>
            <a:ext cx="786098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DIAGRAMA ENTIDAD RELACION E-R PARA EL EJERCICIO POLLOS COMPRA  </a:t>
            </a:r>
            <a:endParaRPr lang="es-BO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5073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A33CD87-294D-40E2-9899-6538787C9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35" y="683597"/>
            <a:ext cx="2829320" cy="188621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5106E89-05B7-480B-A46F-750FCAC51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295" y="1247492"/>
            <a:ext cx="3267531" cy="10764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48E993C-D121-499C-9CEB-1D59F1F6C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236" y="3768709"/>
            <a:ext cx="2591162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77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F1A7A870-B054-430E-B78A-9F9A9123B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26" y="1537627"/>
            <a:ext cx="10676948" cy="481641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27EEFF04-32EB-4DC2-A16E-56B8F168C329}"/>
              </a:ext>
            </a:extLst>
          </p:cNvPr>
          <p:cNvSpPr/>
          <p:nvPr/>
        </p:nvSpPr>
        <p:spPr>
          <a:xfrm>
            <a:off x="1682558" y="621304"/>
            <a:ext cx="786098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DIAGRAMA ENTIDAD RELACION E-R PARA EL EJERCICIO EMPRESA COMPRA VEHICULO  </a:t>
            </a:r>
            <a:endParaRPr lang="es-BO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1671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C2C45C30-BB19-4094-9B2F-EC9D42D87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461" y="739295"/>
            <a:ext cx="3315163" cy="193384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CF2750D-5635-4D8C-85D6-C7F9C1A44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979" y="1077479"/>
            <a:ext cx="2972215" cy="12574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621C75C-DAFA-4A41-9E57-72F908DFD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374" y="3670566"/>
            <a:ext cx="3441833" cy="136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20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ágenes de GRACIAS POR SU ATENCI para Diapositivas">
            <a:extLst>
              <a:ext uri="{FF2B5EF4-FFF2-40B4-BE49-F238E27FC236}">
                <a16:creationId xmlns:a16="http://schemas.microsoft.com/office/drawing/2014/main" id="{4EEFE563-C239-4FAB-8A0F-A088AC3E8D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070" y="621234"/>
            <a:ext cx="6698729" cy="561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67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4A925-FCA2-490B-9518-8E745A1DC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TIPOS DE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B270C5-9AD9-4B2E-8E49-38679AFD3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BO" dirty="0"/>
              <a:t>1. Base de datos jerárquicas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BO" dirty="0"/>
              <a:t>2. Base de datos en red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BO" dirty="0"/>
              <a:t>3. Base de datos relacionales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BO" dirty="0"/>
              <a:t>4. Base de datos orientada a objetos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BO" dirty="0"/>
              <a:t>5. Base de datos multidimensionales</a:t>
            </a:r>
          </a:p>
        </p:txBody>
      </p:sp>
      <p:pic>
        <p:nvPicPr>
          <p:cNvPr id="4098" name="Picture 2" descr="Tipos de Datos: Booleanos, Carácteres, Enteros, Fechas etc..">
            <a:extLst>
              <a:ext uri="{FF2B5EF4-FFF2-40B4-BE49-F238E27FC236}">
                <a16:creationId xmlns:a16="http://schemas.microsoft.com/office/drawing/2014/main" id="{7015E2A0-BA42-4063-A064-F4C072251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563" y="1866900"/>
            <a:ext cx="5973921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55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8B9A6-F19E-446F-9181-1520DCF9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Sistema gestor de base de datos.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1C8E0B-5119-4047-A444-EF9EB5681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BO" dirty="0"/>
              <a:t>Las funciones de un sistema de gestión de base de datos:</a:t>
            </a:r>
          </a:p>
          <a:p>
            <a:pPr marL="0" indent="0">
              <a:buNone/>
            </a:pPr>
            <a:endParaRPr lang="es-BO" dirty="0"/>
          </a:p>
          <a:p>
            <a:pPr marL="457200" indent="-457200">
              <a:buAutoNum type="arabicPeriod"/>
            </a:pPr>
            <a:r>
              <a:rPr lang="es-BO" dirty="0"/>
              <a:t>Definición de los datos. </a:t>
            </a:r>
          </a:p>
          <a:p>
            <a:pPr marL="457200" indent="-457200">
              <a:buAutoNum type="arabicPeriod"/>
            </a:pPr>
            <a:r>
              <a:rPr lang="es-BO" dirty="0"/>
              <a:t>Manipulación de los datos. </a:t>
            </a:r>
          </a:p>
          <a:p>
            <a:pPr marL="457200" indent="-457200">
              <a:buAutoNum type="arabicPeriod"/>
            </a:pPr>
            <a:r>
              <a:rPr lang="es-BO" dirty="0"/>
              <a:t> Seguridad e integridad de los datos</a:t>
            </a:r>
          </a:p>
          <a:p>
            <a:pPr marL="457200" indent="-457200">
              <a:buAutoNum type="arabicPeriod"/>
            </a:pPr>
            <a:r>
              <a:rPr lang="es-BO" dirty="0"/>
              <a:t>Recuperación y restauración de los datos. </a:t>
            </a:r>
          </a:p>
        </p:txBody>
      </p:sp>
      <p:pic>
        <p:nvPicPr>
          <p:cNvPr id="5122" name="Picture 2" descr="➤ ¿Qué es Sistema Gestor de Base de Datos? ¿Para qué sirve?">
            <a:extLst>
              <a:ext uri="{FF2B5EF4-FFF2-40B4-BE49-F238E27FC236}">
                <a16:creationId xmlns:a16="http://schemas.microsoft.com/office/drawing/2014/main" id="{2F45D62A-3A35-4FB5-83DA-F00627F22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700" y="3035299"/>
            <a:ext cx="5126693" cy="320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36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4D68F-BEB8-4A45-BB7C-9BD137CA4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Modelo Entidad Relación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F4B7C07-524F-4F55-84EF-759E6F20E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0" y="1938850"/>
            <a:ext cx="6210300" cy="430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98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870F7-588C-4B4F-8016-13DA80A4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Elementos del modelo entidad-relación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058966-8394-4F2D-90FA-4571A75F1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Entidad</a:t>
            </a:r>
          </a:p>
          <a:p>
            <a:r>
              <a:rPr lang="es-BO" dirty="0"/>
              <a:t>Atributos</a:t>
            </a:r>
          </a:p>
          <a:p>
            <a:r>
              <a:rPr lang="es-BO" dirty="0"/>
              <a:t>Relación</a:t>
            </a:r>
          </a:p>
        </p:txBody>
      </p:sp>
      <p:pic>
        <p:nvPicPr>
          <p:cNvPr id="6146" name="Picture 2" descr="No hay ninguna descripción de la foto disponible.">
            <a:extLst>
              <a:ext uri="{FF2B5EF4-FFF2-40B4-BE49-F238E27FC236}">
                <a16:creationId xmlns:a16="http://schemas.microsoft.com/office/drawing/2014/main" id="{C50C58C2-0A4C-48DB-AC3A-F88920281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048483"/>
            <a:ext cx="513546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02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407DB-F650-4D62-842E-4258438A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Diagrama entidad-relación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A72C0F-E3B6-4D38-AEFA-6E7C14AD0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Cardinalidad</a:t>
            </a:r>
          </a:p>
          <a:p>
            <a:r>
              <a:rPr lang="es-BO" dirty="0"/>
              <a:t>Uno a uno:</a:t>
            </a:r>
          </a:p>
          <a:p>
            <a:endParaRPr lang="es-BO" dirty="0"/>
          </a:p>
          <a:p>
            <a:endParaRPr lang="es-BO" dirty="0"/>
          </a:p>
          <a:p>
            <a:r>
              <a:rPr lang="es-BO" dirty="0"/>
              <a:t>Uno a varios o varios a uno:</a:t>
            </a:r>
          </a:p>
          <a:p>
            <a:endParaRPr lang="es-B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C96CC3-15F0-4C61-A16D-928EB31E4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7" y="3136171"/>
            <a:ext cx="6723063" cy="109291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7ADBA40-34FD-4E30-B4B0-A120FDE3F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411" y="5000625"/>
            <a:ext cx="6793957" cy="94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95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77A2B-9226-431C-B244-CC2ED86C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BO" sz="2400" dirty="0"/>
              <a:t>VARIOS A VARIOS: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0FADDE28-EA7D-4041-A756-006F67DBD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289" y="2576115"/>
            <a:ext cx="9902937" cy="1705769"/>
          </a:xfrm>
        </p:spPr>
      </p:pic>
    </p:spTree>
    <p:extLst>
      <p:ext uri="{BB962C8B-B14F-4D97-AF65-F5344CB8AC3E}">
        <p14:creationId xmlns:p14="http://schemas.microsoft.com/office/powerpoint/2010/main" val="3642934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79616-1BF2-487C-93E1-D80BA99E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713" y="2206018"/>
            <a:ext cx="9905998" cy="1478570"/>
          </a:xfrm>
        </p:spPr>
        <p:txBody>
          <a:bodyPr>
            <a:normAutofit/>
          </a:bodyPr>
          <a:lstStyle/>
          <a:p>
            <a:r>
              <a:rPr lang="es-BO" sz="54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ACTIVIDAD PROCESUAL</a:t>
            </a:r>
          </a:p>
        </p:txBody>
      </p:sp>
    </p:spTree>
    <p:extLst>
      <p:ext uri="{BB962C8B-B14F-4D97-AF65-F5344CB8AC3E}">
        <p14:creationId xmlns:p14="http://schemas.microsoft.com/office/powerpoint/2010/main" val="3494766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103</TotalTime>
  <Words>691</Words>
  <Application>Microsoft Office PowerPoint</Application>
  <PresentationFormat>Panorámica</PresentationFormat>
  <Paragraphs>71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Arial</vt:lpstr>
      <vt:lpstr>Baskerville Old Face</vt:lpstr>
      <vt:lpstr>Berlin Sans FB Demi</vt:lpstr>
      <vt:lpstr>Google Sans</vt:lpstr>
      <vt:lpstr>Tw Cen MT</vt:lpstr>
      <vt:lpstr>Wingdings</vt:lpstr>
      <vt:lpstr>Circuito</vt:lpstr>
      <vt:lpstr>Presentación de PowerPoint</vt:lpstr>
      <vt:lpstr>CONCEPTOS BASICOS</vt:lpstr>
      <vt:lpstr>TIPOS DE BASE DE DATOS</vt:lpstr>
      <vt:lpstr>Sistema gestor de base de datos. </vt:lpstr>
      <vt:lpstr>Modelo Entidad Relación</vt:lpstr>
      <vt:lpstr>Elementos del modelo entidad-relación </vt:lpstr>
      <vt:lpstr>Diagrama entidad-relación</vt:lpstr>
      <vt:lpstr>VARIOS A VARIOS:</vt:lpstr>
      <vt:lpstr>ACTIVIDAD PROCESUAL</vt:lpstr>
      <vt:lpstr>PREGUNTAS RELACIONADAS A LA ACTIVIDAD</vt:lpstr>
      <vt:lpstr>Presentación de PowerPoint</vt:lpstr>
      <vt:lpstr>Presentación de PowerPoint</vt:lpstr>
      <vt:lpstr>Presentación de PowerPoint</vt:lpstr>
      <vt:lpstr>7. ¿PARA Q SIRVE UN COMANDO USE?</vt:lpstr>
      <vt:lpstr>8.CREAR TABLA  CON 3 COLUMNAS CON SU PRIMARY KEY</vt:lpstr>
      <vt:lpstr>9.INSERTAR 3 REGISTROS A LA TABLA ANTERIORMENTE</vt:lpstr>
      <vt:lpstr>10.como se elimina una tabla?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Biblioteca 7</dc:creator>
  <cp:lastModifiedBy>Santos</cp:lastModifiedBy>
  <cp:revision>10</cp:revision>
  <dcterms:created xsi:type="dcterms:W3CDTF">2023-09-13T13:27:44Z</dcterms:created>
  <dcterms:modified xsi:type="dcterms:W3CDTF">2023-09-13T19:13:45Z</dcterms:modified>
</cp:coreProperties>
</file>