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324EE7-2022-436F-B369-726D8F62DD72}">
  <a:tblStyle styleId="{24324EE7-2022-436F-B369-726D8F62DD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97183b9e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97183b9e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7183b9e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7183b9e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7183b9e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7183b9e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7183b9e9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7183b9e9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52fd49be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52fd49be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举例：说如果</a:t>
            </a:r>
            <a:r>
              <a:rPr lang="zh-CN"/>
              <a:t>alcohol</a:t>
            </a:r>
            <a:r>
              <a:rPr lang="zh-CN"/>
              <a:t>小于等于10.35 ---- true ---volatilc acidity，如果va小于等于0.237 那就是good，如果大于 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7183b9e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7183b9e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7183b9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7183b9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7183b9e9_3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97183b9e9_3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7183b9e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97183b9e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49e090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49e090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做一个好酒，最重要的是alcohol，and then是volatile acidity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49e090a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49e090a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23654"/>
                </a:solidFill>
              </a:rPr>
              <a:t>input variables (based on physicochemical tests)</a:t>
            </a:r>
            <a:endParaRPr sz="10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23654"/>
                </a:solidFill>
              </a:rPr>
              <a:t>taget variable--- output variable,(based on sensory data)</a:t>
            </a:r>
            <a:endParaRPr sz="1000">
              <a:solidFill>
                <a:srgbClr val="1236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PH:</a:t>
            </a: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</a:rPr>
              <a:t>describes how acidic or basic a wine is, from 0 to 14 (acidic to basic)</a:t>
            </a:r>
            <a:r>
              <a:rPr lang="zh-CN"/>
              <a:t>most wine ph’s around 3 to 4. white wine 3-3.4 is desirable, red wine 3.3-3.6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residual sugar: </a:t>
            </a: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</a:rPr>
              <a:t> the amount of sugar remaining after fermentation stops, wines with greater than 45 grams are considered sweet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4292E"/>
                </a:solidFill>
              </a:rPr>
              <a:t>Chlorides:</a:t>
            </a:r>
            <a:r>
              <a:rPr lang="zh-CN" sz="1200">
                <a:solidFill>
                  <a:srgbClr val="24292E"/>
                </a:solidFill>
              </a:rPr>
              <a:t> the amount of salt in the wine 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24292E"/>
                </a:solidFill>
              </a:rPr>
              <a:t>Volatile acidity:</a:t>
            </a:r>
            <a:r>
              <a:rPr lang="zh-CN" sz="1200">
                <a:solidFill>
                  <a:srgbClr val="24292E"/>
                </a:solidFill>
              </a:rPr>
              <a:t> the amount of acetic acid in wine, which at too high of levels can lead to an unpleasant, taste sour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</a:rPr>
              <a:t>most acids involved with wine or fixed or nonvolatile 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49e09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49e09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为了看有没有missing data，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用</a:t>
            </a:r>
            <a:r>
              <a:rPr lang="zh-CN"/>
              <a:t> describe to find out  the total counts which is 6497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49e090a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49e090a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13 column, 6497 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after cleaning data, has the same column and row, so there’s no missing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678eded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678eded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7183b9e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7183b9e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7183b9e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7183b9e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7183b9e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7183b9e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325950" y="787875"/>
            <a:ext cx="41442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</a:t>
            </a:r>
            <a:r>
              <a:rPr lang="zh-CN"/>
              <a:t>ine Quality Predictive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433650" y="3404675"/>
            <a:ext cx="347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Elijah M Raffo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Jiazhou Li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Xunyi Jiang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48500" cy="27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2"/>
          <p:cNvGraphicFramePr/>
          <p:nvPr/>
        </p:nvGraphicFramePr>
        <p:xfrm>
          <a:off x="273150" y="99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{24324EE7-2022-436F-B369-726D8F62DD72}</a:tableStyleId>
              </a:tblPr>
              <a:tblGrid>
                <a:gridCol w="2149425"/>
                <a:gridCol w="2149425"/>
                <a:gridCol w="2149425"/>
                <a:gridCol w="2149425"/>
              </a:tblGrid>
              <a:tr h="52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Tests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73.4%  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68.8%  [30]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68.2%  [10]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Logistic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74.5%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75.7%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73.2%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Lin SVM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[C]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71.8%  [.01]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74.5%  [.1]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70.5%  [.01]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Supoort Vector Machine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[Gamma]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72.5%  [.1]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71.0%  [.01]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72.7%  [1]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Decision Tree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[leaf node]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73.8%  [15]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73.5%  [20]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75%  [30]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Random Forest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[n_estimator]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82.5%  [50]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81.0%  [50]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82.5%  [100]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3"/>
          <p:cNvCxnSpPr>
            <a:stCxn id="144" idx="2"/>
            <a:endCxn id="145" idx="1"/>
          </p:cNvCxnSpPr>
          <p:nvPr/>
        </p:nvCxnSpPr>
        <p:spPr>
          <a:xfrm rot="5400000">
            <a:off x="534450" y="580575"/>
            <a:ext cx="3817200" cy="4257900"/>
          </a:xfrm>
          <a:prstGeom prst="bentConnector4">
            <a:avLst>
              <a:gd fmla="val 46558" name="adj1"/>
              <a:gd fmla="val 105591" name="adj2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3"/>
          <p:cNvCxnSpPr>
            <a:stCxn id="144" idx="2"/>
            <a:endCxn id="147" idx="1"/>
          </p:cNvCxnSpPr>
          <p:nvPr/>
        </p:nvCxnSpPr>
        <p:spPr>
          <a:xfrm flipH="1" rot="-5400000">
            <a:off x="2935050" y="2437875"/>
            <a:ext cx="3817200" cy="543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3"/>
          <p:cNvSpPr/>
          <p:nvPr/>
        </p:nvSpPr>
        <p:spPr>
          <a:xfrm>
            <a:off x="2951400" y="275625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Wine Classification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5115150" y="43553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 Wine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14175" y="43553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 Wine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0" y="980750"/>
            <a:ext cx="4356512" cy="31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75" y="1035275"/>
            <a:ext cx="3939175" cy="29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4"/>
          <p:cNvCxnSpPr>
            <a:stCxn id="155" idx="2"/>
            <a:endCxn id="156" idx="1"/>
          </p:cNvCxnSpPr>
          <p:nvPr/>
        </p:nvCxnSpPr>
        <p:spPr>
          <a:xfrm>
            <a:off x="1235425" y="2562800"/>
            <a:ext cx="375000" cy="891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4"/>
          <p:cNvCxnSpPr>
            <a:stCxn id="155" idx="2"/>
            <a:endCxn id="158" idx="1"/>
          </p:cNvCxnSpPr>
          <p:nvPr/>
        </p:nvCxnSpPr>
        <p:spPr>
          <a:xfrm flipH="1" rot="10800000">
            <a:off x="1235425" y="1634900"/>
            <a:ext cx="375000" cy="927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4"/>
          <p:cNvSpPr/>
          <p:nvPr/>
        </p:nvSpPr>
        <p:spPr>
          <a:xfrm rot="-5400000">
            <a:off x="-1124225" y="2300150"/>
            <a:ext cx="41940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Wine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610375" y="13722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AC1145"/>
          </a:solidFill>
          <a:ln cap="flat" cmpd="sng" w="9525">
            <a:solidFill>
              <a:srgbClr val="AC11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610375" y="3191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AC1145"/>
          </a:solidFill>
          <a:ln cap="flat" cmpd="sng" w="9525">
            <a:solidFill>
              <a:srgbClr val="AC11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4011875" y="27207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4011875" y="36270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24"/>
          <p:cNvCxnSpPr>
            <a:stCxn id="159" idx="1"/>
            <a:endCxn id="156" idx="3"/>
          </p:cNvCxnSpPr>
          <p:nvPr/>
        </p:nvCxnSpPr>
        <p:spPr>
          <a:xfrm flipH="1">
            <a:off x="3630875" y="2983438"/>
            <a:ext cx="381000" cy="47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4"/>
          <p:cNvCxnSpPr>
            <a:stCxn id="160" idx="1"/>
            <a:endCxn id="156" idx="3"/>
          </p:cNvCxnSpPr>
          <p:nvPr/>
        </p:nvCxnSpPr>
        <p:spPr>
          <a:xfrm rot="10800000">
            <a:off x="3630875" y="3454438"/>
            <a:ext cx="381000" cy="43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4"/>
          <p:cNvSpPr/>
          <p:nvPr/>
        </p:nvSpPr>
        <p:spPr>
          <a:xfrm>
            <a:off x="6413375" y="230022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C4134E"/>
          </a:solidFill>
          <a:ln cap="flat" cmpd="sng" w="9525">
            <a:solidFill>
              <a:srgbClr val="C41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24"/>
          <p:cNvCxnSpPr>
            <a:stCxn id="163" idx="1"/>
            <a:endCxn id="159" idx="3"/>
          </p:cNvCxnSpPr>
          <p:nvPr/>
        </p:nvCxnSpPr>
        <p:spPr>
          <a:xfrm flipH="1">
            <a:off x="6032375" y="2562875"/>
            <a:ext cx="3810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4"/>
          <p:cNvSpPr/>
          <p:nvPr/>
        </p:nvSpPr>
        <p:spPr>
          <a:xfrm>
            <a:off x="6413375" y="415240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C4134E"/>
          </a:solidFill>
          <a:ln cap="flat" cmpd="sng" w="9525">
            <a:solidFill>
              <a:srgbClr val="C41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Classified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24"/>
          <p:cNvCxnSpPr>
            <a:stCxn id="165" idx="1"/>
            <a:endCxn id="160" idx="3"/>
          </p:cNvCxnSpPr>
          <p:nvPr/>
        </p:nvCxnSpPr>
        <p:spPr>
          <a:xfrm rot="10800000">
            <a:off x="6032375" y="3889750"/>
            <a:ext cx="381000" cy="52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5"/>
          <p:cNvGraphicFramePr/>
          <p:nvPr/>
        </p:nvGraphicFramePr>
        <p:xfrm>
          <a:off x="273150" y="99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{24324EE7-2022-436F-B369-726D8F62DD72}</a:tableStyleId>
              </a:tblPr>
              <a:tblGrid>
                <a:gridCol w="2149425"/>
                <a:gridCol w="2149425"/>
                <a:gridCol w="2149425"/>
                <a:gridCol w="2149425"/>
              </a:tblGrid>
              <a:tr h="52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White Classification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Red Regression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69.3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r>
                        <a:rPr lang="zh-CN"/>
                        <a:t>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Logistic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71.9%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Logistic Regressionn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77.1%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Lin 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70.4%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Lasso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15</a:t>
                      </a:r>
                      <a:r>
                        <a:rPr lang="zh-CN"/>
                        <a:t>.5%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Supoort Vector Machine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79.4.%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Ridge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15</a:t>
                      </a:r>
                      <a:r>
                        <a:rPr lang="zh-CN"/>
                        <a:t>.6%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73.9%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8.0</a:t>
                      </a:r>
                      <a:r>
                        <a:rPr lang="zh-C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83.8%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33</a:t>
                      </a:r>
                      <a:r>
                        <a:rPr lang="zh-CN"/>
                        <a:t>.0%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ctrTitle"/>
          </p:nvPr>
        </p:nvSpPr>
        <p:spPr>
          <a:xfrm>
            <a:off x="282500" y="909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3600"/>
              <a:t>Decison Tree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800" y="131162"/>
            <a:ext cx="4537325" cy="48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500850" y="1216350"/>
            <a:ext cx="19032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500550" y="1372175"/>
            <a:ext cx="3105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zh-CN" sz="1800">
                <a:solidFill>
                  <a:schemeClr val="lt1"/>
                </a:solidFill>
              </a:rPr>
              <a:t>Red wine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Alcohol= 8.8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Sulphates= 0.45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FFFFFF"/>
                </a:solidFill>
              </a:rPr>
              <a:t>Class bad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0" name="Google Shape;180;p26"/>
          <p:cNvSpPr/>
          <p:nvPr/>
        </p:nvSpPr>
        <p:spPr>
          <a:xfrm rot="-2348524">
            <a:off x="5679608" y="540011"/>
            <a:ext cx="484281" cy="1801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 rot="-2348524">
            <a:off x="5081183" y="1192936"/>
            <a:ext cx="484281" cy="1801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4668850" y="1475725"/>
            <a:ext cx="776400" cy="48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25" y="407538"/>
            <a:ext cx="6091850" cy="43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273550" y="937850"/>
            <a:ext cx="24879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White Wine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alcohol= 10.1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free sulfur dioxide= 30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volatile acidity= 0.28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468925" y="3556000"/>
            <a:ext cx="19278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FFFFFF"/>
                </a:solidFill>
              </a:rPr>
              <a:t>Class Good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/>
          <p:nvPr/>
        </p:nvSpPr>
        <p:spPr>
          <a:xfrm rot="-7931264">
            <a:off x="6033387" y="937097"/>
            <a:ext cx="484244" cy="18010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 rot="-8941079">
            <a:off x="6694804" y="1693849"/>
            <a:ext cx="484295" cy="17991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 rot="-5008695">
            <a:off x="7055735" y="2540374"/>
            <a:ext cx="250924" cy="23525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 rot="-3366707">
            <a:off x="6734666" y="3385596"/>
            <a:ext cx="336816" cy="18696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6377600" y="3512425"/>
            <a:ext cx="975300" cy="60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32400" y="1036950"/>
            <a:ext cx="70737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Findings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	</a:t>
            </a:r>
            <a:r>
              <a:rPr lang="zh-CN" sz="3000">
                <a:solidFill>
                  <a:srgbClr val="000000"/>
                </a:solidFill>
              </a:rPr>
              <a:t>-Making a “good” wine is possible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</a:rPr>
              <a:t>	-The characteristics of red and white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</a:rPr>
              <a:t>	-Decision Tree is useful and accurate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</a:rPr>
              <a:t>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632400" y="1036950"/>
            <a:ext cx="70737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For a Better Accuracy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	</a:t>
            </a:r>
            <a:r>
              <a:rPr lang="zh-CN" sz="3000">
                <a:solidFill>
                  <a:srgbClr val="000000"/>
                </a:solidFill>
              </a:rPr>
              <a:t>-More Descriptive Data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</a:rPr>
              <a:t>	-Domain Knowledge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Using the Findings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</a:rPr>
              <a:t>	-Optimizing wine blends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000000"/>
                </a:solidFill>
              </a:rPr>
              <a:t>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454700" y="321750"/>
            <a:ext cx="3417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/>
              <a:t>Introduction</a:t>
            </a:r>
            <a:endParaRPr sz="36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454700" y="1273250"/>
            <a:ext cx="64149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Primary data is from Analytic Vidhya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Find out what makes good quality wine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2 datasets: red and white wine 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Our goal is to create a robust model for classification whose variables are linked to real world methods of testing batches of wine</a:t>
            </a:r>
            <a:endParaRPr sz="18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325" y="39600"/>
            <a:ext cx="3152476" cy="29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93225" y="152400"/>
            <a:ext cx="66621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Descriptive analytics</a:t>
            </a:r>
            <a:endParaRPr/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643500" y="1022850"/>
            <a:ext cx="4615200" cy="32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FFFF"/>
                </a:solidFill>
              </a:rPr>
              <a:t> </a:t>
            </a:r>
            <a:r>
              <a:rPr b="1" lang="zh-CN" sz="1800">
                <a:solidFill>
                  <a:srgbClr val="FFFFFF"/>
                </a:solidFill>
              </a:rPr>
              <a:t>Variables: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Fixed acidity,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volatile acidity,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citric acid,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residual sugar,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>
                <a:solidFill>
                  <a:srgbClr val="FFFFFF"/>
                </a:solidFill>
              </a:rPr>
              <a:t>chlorides</a:t>
            </a:r>
            <a:r>
              <a:rPr lang="zh-CN" sz="1800">
                <a:solidFill>
                  <a:srgbClr val="FFFFFF"/>
                </a:solidFill>
              </a:rPr>
              <a:t>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free sulfur dioxide,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total sulfur dioxide,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density,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pH</a:t>
            </a:r>
            <a:r>
              <a:rPr lang="zh-CN">
                <a:solidFill>
                  <a:srgbClr val="FFFFFF"/>
                </a:solidFill>
              </a:rPr>
              <a:t> (scale 0 to 14)，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sulphates,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alcohol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quality.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572000" y="429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Variable: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b="1" lang="zh-C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Quality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(score between 0 to 10)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09975" y="624625"/>
            <a:ext cx="59292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Descriptive analytics</a:t>
            </a:r>
            <a:endParaRPr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58075" y="1230650"/>
            <a:ext cx="52659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Both red wine and white wine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00" y="2041875"/>
            <a:ext cx="8039000" cy="26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1162000" y="2801850"/>
            <a:ext cx="7373700" cy="24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510450" y="1296375"/>
            <a:ext cx="81231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800"/>
              <a:t>Raw data: </a:t>
            </a:r>
            <a:endParaRPr sz="1800"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510450" y="5271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3600"/>
              <a:t>Descriptive analytics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50" y="1722477"/>
            <a:ext cx="6034051" cy="65622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10450" y="2985750"/>
            <a:ext cx="2447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zh-CN" sz="1800">
                <a:solidFill>
                  <a:srgbClr val="FFFFFF"/>
                </a:solidFill>
              </a:rPr>
              <a:t>No missing data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550" y="3024950"/>
            <a:ext cx="6034049" cy="2049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038" y="2246050"/>
            <a:ext cx="7067924" cy="23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038050" y="1294525"/>
            <a:ext cx="56094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2836 datas are in the quality score 6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76175" y="552325"/>
            <a:ext cx="61791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Descriptive analytics</a:t>
            </a:r>
            <a:endParaRPr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439532" y="179806"/>
            <a:ext cx="2839500" cy="848100"/>
          </a:xfrm>
          <a:prstGeom prst="round1Rect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AutoNum type="arabicParenR"/>
            </a:pPr>
            <a:r>
              <a:rPr lang="zh-C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11857" y="3866906"/>
            <a:ext cx="2839500" cy="848100"/>
          </a:xfrm>
          <a:prstGeom prst="round1Rect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lang="zh-C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 and White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9532" y="2023356"/>
            <a:ext cx="2839500" cy="848100"/>
          </a:xfrm>
          <a:prstGeom prst="round1Rect">
            <a:avLst>
              <a:gd fmla="val 50000" name="adj"/>
            </a:avLst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zh-C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5400000">
            <a:off x="1574275" y="1279950"/>
            <a:ext cx="1043700" cy="5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 rot="5400000">
            <a:off x="623900" y="3131550"/>
            <a:ext cx="1043700" cy="5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70" y="179800"/>
            <a:ext cx="4081100" cy="4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4689000" y="1498825"/>
            <a:ext cx="3880800" cy="589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723525" y="3705225"/>
            <a:ext cx="3880800" cy="589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881250" y="2980925"/>
            <a:ext cx="1181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Good &gt;=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Bad &lt; 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5" y="248575"/>
            <a:ext cx="3804275" cy="46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025" y="248575"/>
            <a:ext cx="3995650" cy="4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4852850" y="3917125"/>
            <a:ext cx="3998400" cy="772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95525" y="3917125"/>
            <a:ext cx="3804300" cy="772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95500" y="1170625"/>
            <a:ext cx="3804300" cy="772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1"/>
          <p:cNvCxnSpPr>
            <a:stCxn id="128" idx="2"/>
            <a:endCxn id="129" idx="1"/>
          </p:cNvCxnSpPr>
          <p:nvPr/>
        </p:nvCxnSpPr>
        <p:spPr>
          <a:xfrm rot="5400000">
            <a:off x="534450" y="580575"/>
            <a:ext cx="3817200" cy="4257900"/>
          </a:xfrm>
          <a:prstGeom prst="bentConnector4">
            <a:avLst>
              <a:gd fmla="val 46558" name="adj1"/>
              <a:gd fmla="val 105591" name="adj2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1"/>
          <p:cNvCxnSpPr>
            <a:stCxn id="128" idx="2"/>
            <a:endCxn id="131" idx="1"/>
          </p:cNvCxnSpPr>
          <p:nvPr/>
        </p:nvCxnSpPr>
        <p:spPr>
          <a:xfrm flipH="1" rot="-5400000">
            <a:off x="2935050" y="2437875"/>
            <a:ext cx="3817200" cy="543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1"/>
          <p:cNvSpPr/>
          <p:nvPr/>
        </p:nvSpPr>
        <p:spPr>
          <a:xfrm>
            <a:off x="2951400" y="275625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Wine Classification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5115150" y="43553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 Wine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314175" y="43553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 Wine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00" y="1076075"/>
            <a:ext cx="3724250" cy="29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86" y="1227843"/>
            <a:ext cx="3208050" cy="27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