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7" r:id="rId1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29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9C7CF-EE33-7640-9DAE-9A7D867F9464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DF9F4-1F5A-1247-9E39-73947B17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DF9F4-1F5A-1247-9E39-73947B170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5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0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848F-A7D9-2F44-8019-B54071B2950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93AF-2C07-7D4E-9E5B-897696B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to manage Workshop Assets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2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all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working each lab in turn until finished with entire workshop</a:t>
            </a:r>
          </a:p>
          <a:p>
            <a:r>
              <a:rPr lang="en-US" dirty="0" smtClean="0"/>
              <a:t>Push all changes to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–all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--tag</a:t>
            </a:r>
            <a:endParaRPr lang="en-US" dirty="0"/>
          </a:p>
        </p:txBody>
      </p:sp>
      <p:cxnSp>
        <p:nvCxnSpPr>
          <p:cNvPr id="4" name="Straight Connector 3"/>
          <p:cNvCxnSpPr>
            <a:endCxn id="6" idx="2"/>
          </p:cNvCxnSpPr>
          <p:nvPr/>
        </p:nvCxnSpPr>
        <p:spPr>
          <a:xfrm flipV="1">
            <a:off x="609600" y="1332779"/>
            <a:ext cx="1723593" cy="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1070" y="981773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master</a:t>
            </a:r>
            <a:endParaRPr lang="en-US" sz="11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33193" y="1243383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00025" y="981773"/>
            <a:ext cx="6189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tep-0</a:t>
            </a:r>
            <a:endParaRPr lang="en-US" sz="12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706747" y="1243383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6"/>
            <a:endCxn id="8" idx="2"/>
          </p:cNvCxnSpPr>
          <p:nvPr/>
        </p:nvCxnSpPr>
        <p:spPr>
          <a:xfrm>
            <a:off x="2516073" y="1332779"/>
            <a:ext cx="1190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87768" y="981773"/>
            <a:ext cx="618979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2746" y="981773"/>
            <a:ext cx="61897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tep-n</a:t>
            </a:r>
            <a:endParaRPr lang="en-US" sz="1200" dirty="0"/>
          </a:p>
        </p:txBody>
      </p:sp>
      <p:cxnSp>
        <p:nvCxnSpPr>
          <p:cNvPr id="12" name="Straight Connector 11"/>
          <p:cNvCxnSpPr>
            <a:stCxn id="8" idx="6"/>
            <a:endCxn id="13" idx="2"/>
          </p:cNvCxnSpPr>
          <p:nvPr/>
        </p:nvCxnSpPr>
        <p:spPr>
          <a:xfrm>
            <a:off x="3889627" y="1332779"/>
            <a:ext cx="2314135" cy="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6203762" y="1244105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Workshop -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77665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Participants start by cloning from </a:t>
            </a:r>
            <a:r>
              <a:rPr lang="en-US" sz="2000" dirty="0" err="1" smtClean="0"/>
              <a:t>Git</a:t>
            </a:r>
            <a:r>
              <a:rPr lang="en-US" sz="2000" dirty="0" smtClean="0"/>
              <a:t> Hub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" y="1722370"/>
            <a:ext cx="8686800" cy="11554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12220"/>
            <a:ext cx="8229600" cy="776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Participants reset to workshop starting point using checkout to tag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4" y="3327948"/>
            <a:ext cx="6134100" cy="21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7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Workshop - Waypoints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77665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Participants can reset their environment to a known good state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9" y="1937400"/>
            <a:ext cx="8492392" cy="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updates and 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is inevitable that you will need to make updates to your assets.</a:t>
            </a:r>
          </a:p>
          <a:p>
            <a:r>
              <a:rPr lang="en-US" sz="2000" dirty="0" smtClean="0"/>
              <a:t>In order to continue to support waypoints, you must create a branch for each lab</a:t>
            </a:r>
          </a:p>
          <a:p>
            <a:r>
              <a:rPr lang="en-US" sz="2000" dirty="0" smtClean="0"/>
              <a:t>The waypoint labels will be applied to the HEAD of the branches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387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corrections to step-0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489"/>
            <a:ext cx="8229600" cy="11478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 branch rooted at the current step-0 tag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2" y="2425354"/>
            <a:ext cx="8450385" cy="56401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147635"/>
            <a:ext cx="8229600" cy="1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Make changes, add, commit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52" y="3583298"/>
            <a:ext cx="8440615" cy="969599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24" idx="2"/>
          </p:cNvCxnSpPr>
          <p:nvPr/>
        </p:nvCxnSpPr>
        <p:spPr>
          <a:xfrm>
            <a:off x="742461" y="1338395"/>
            <a:ext cx="2035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24" idx="6"/>
            <a:endCxn id="27" idx="2"/>
          </p:cNvCxnSpPr>
          <p:nvPr/>
        </p:nvCxnSpPr>
        <p:spPr>
          <a:xfrm>
            <a:off x="1128842" y="1338395"/>
            <a:ext cx="851767" cy="509068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06268" y="1072198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master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686" y="1562823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tep-0-updates</a:t>
            </a:r>
            <a:endParaRPr lang="en-US" sz="11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692791" y="1248999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45962" y="1248999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1980609" y="1758067"/>
            <a:ext cx="182880" cy="1787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2100" y="972000"/>
            <a:ext cx="61897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tep-0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24" idx="6"/>
            <a:endCxn id="19" idx="2"/>
          </p:cNvCxnSpPr>
          <p:nvPr/>
        </p:nvCxnSpPr>
        <p:spPr>
          <a:xfrm>
            <a:off x="1128842" y="1338395"/>
            <a:ext cx="15639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457200" y="4552897"/>
            <a:ext cx="8229600" cy="1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Move the tag</a:t>
            </a:r>
            <a:endParaRPr lang="en-US" sz="20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4926081"/>
            <a:ext cx="8041054" cy="72775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776286" y="1470852"/>
            <a:ext cx="6189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tep-0</a:t>
            </a:r>
            <a:endParaRPr lang="en-US" sz="12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098345" y="1246574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9" idx="6"/>
            <a:endCxn id="47" idx="2"/>
          </p:cNvCxnSpPr>
          <p:nvPr/>
        </p:nvCxnSpPr>
        <p:spPr>
          <a:xfrm flipV="1">
            <a:off x="3870269" y="1335970"/>
            <a:ext cx="2228076" cy="2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spect="1"/>
          </p:cNvSpPr>
          <p:nvPr/>
        </p:nvSpPr>
        <p:spPr>
          <a:xfrm>
            <a:off x="3687389" y="1248999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19" idx="6"/>
            <a:endCxn id="49" idx="2"/>
          </p:cNvCxnSpPr>
          <p:nvPr/>
        </p:nvCxnSpPr>
        <p:spPr>
          <a:xfrm>
            <a:off x="2875671" y="1338395"/>
            <a:ext cx="8117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73812" y="969575"/>
            <a:ext cx="618979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tep-1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79366" y="994046"/>
            <a:ext cx="61897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354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7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Propagate changes to step-1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2130"/>
            <a:ext cx="8229600" cy="11478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 branch rooted at the current step-1 tag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294975"/>
            <a:ext cx="8229600" cy="1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Merge the changes from step-0-updates</a:t>
            </a:r>
            <a:endParaRPr lang="en-US" sz="2000" dirty="0"/>
          </a:p>
        </p:txBody>
      </p:sp>
      <p:cxnSp>
        <p:nvCxnSpPr>
          <p:cNvPr id="8" name="Straight Connector 7"/>
          <p:cNvCxnSpPr>
            <a:endCxn id="24" idx="2"/>
          </p:cNvCxnSpPr>
          <p:nvPr/>
        </p:nvCxnSpPr>
        <p:spPr>
          <a:xfrm>
            <a:off x="742461" y="1338395"/>
            <a:ext cx="2035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24" idx="6"/>
            <a:endCxn id="27" idx="2"/>
          </p:cNvCxnSpPr>
          <p:nvPr/>
        </p:nvCxnSpPr>
        <p:spPr>
          <a:xfrm>
            <a:off x="1128842" y="1338395"/>
            <a:ext cx="851767" cy="509068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06268" y="1072198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master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686" y="1562823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tep-0-updates</a:t>
            </a:r>
            <a:endParaRPr lang="en-US" sz="11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692791" y="1248999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45962" y="1248999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1980609" y="1758067"/>
            <a:ext cx="182880" cy="1787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2100" y="972000"/>
            <a:ext cx="61897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tep-0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24" idx="6"/>
            <a:endCxn id="19" idx="2"/>
          </p:cNvCxnSpPr>
          <p:nvPr/>
        </p:nvCxnSpPr>
        <p:spPr>
          <a:xfrm>
            <a:off x="1128842" y="1338395"/>
            <a:ext cx="15639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457200" y="4552897"/>
            <a:ext cx="8229600" cy="1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Resolve conflicts, add, commit, move tag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764322" y="1481068"/>
            <a:ext cx="6189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tep-0</a:t>
            </a:r>
            <a:endParaRPr lang="en-US" sz="12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098345" y="1246574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9" idx="6"/>
            <a:endCxn id="47" idx="2"/>
          </p:cNvCxnSpPr>
          <p:nvPr/>
        </p:nvCxnSpPr>
        <p:spPr>
          <a:xfrm flipV="1">
            <a:off x="3870269" y="1335970"/>
            <a:ext cx="2228076" cy="2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spect="1"/>
          </p:cNvSpPr>
          <p:nvPr/>
        </p:nvSpPr>
        <p:spPr>
          <a:xfrm>
            <a:off x="3687389" y="1248999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19" idx="6"/>
            <a:endCxn id="49" idx="2"/>
          </p:cNvCxnSpPr>
          <p:nvPr/>
        </p:nvCxnSpPr>
        <p:spPr>
          <a:xfrm>
            <a:off x="2875671" y="1338395"/>
            <a:ext cx="8117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73812" y="969575"/>
            <a:ext cx="61897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tep-1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79366" y="994046"/>
            <a:ext cx="61897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7" y="2649241"/>
            <a:ext cx="8198038" cy="634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2" y="3695512"/>
            <a:ext cx="7105908" cy="9663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4895170"/>
            <a:ext cx="8015158" cy="616551"/>
          </a:xfrm>
          <a:prstGeom prst="rect">
            <a:avLst/>
          </a:prstGeom>
        </p:spPr>
      </p:pic>
      <p:sp>
        <p:nvSpPr>
          <p:cNvPr id="33" name="Oval 32"/>
          <p:cNvSpPr>
            <a:spLocks noChangeAspect="1"/>
          </p:cNvSpPr>
          <p:nvPr/>
        </p:nvSpPr>
        <p:spPr>
          <a:xfrm>
            <a:off x="3308171" y="1999862"/>
            <a:ext cx="182880" cy="17879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8237" y="1957599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tep-1-</a:t>
            </a:r>
            <a:r>
              <a:rPr lang="en-US" sz="1100" dirty="0" smtClean="0"/>
              <a:t>updates</a:t>
            </a:r>
            <a:endParaRPr lang="en-US" sz="1100" dirty="0"/>
          </a:p>
        </p:txBody>
      </p:sp>
      <p:cxnSp>
        <p:nvCxnSpPr>
          <p:cNvPr id="36" name="Curved Connector 35"/>
          <p:cNvCxnSpPr>
            <a:stCxn id="27" idx="6"/>
            <a:endCxn id="33" idx="2"/>
          </p:cNvCxnSpPr>
          <p:nvPr/>
        </p:nvCxnSpPr>
        <p:spPr>
          <a:xfrm>
            <a:off x="2163489" y="1847463"/>
            <a:ext cx="1144682" cy="241795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33" idx="1"/>
          </p:cNvCxnSpPr>
          <p:nvPr/>
        </p:nvCxnSpPr>
        <p:spPr>
          <a:xfrm>
            <a:off x="2848889" y="1401607"/>
            <a:ext cx="486064" cy="62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34953" y="1657811"/>
            <a:ext cx="618979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896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7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7"/>
            <a:ext cx="8229600" cy="9525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Propagate changes through all steps and master</a:t>
            </a:r>
            <a:endParaRPr lang="en-US" sz="3200" dirty="0"/>
          </a:p>
        </p:txBody>
      </p:sp>
      <p:cxnSp>
        <p:nvCxnSpPr>
          <p:cNvPr id="8" name="Straight Connector 7"/>
          <p:cNvCxnSpPr>
            <a:endCxn id="24" idx="2"/>
          </p:cNvCxnSpPr>
          <p:nvPr/>
        </p:nvCxnSpPr>
        <p:spPr>
          <a:xfrm>
            <a:off x="742461" y="1338395"/>
            <a:ext cx="2035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24" idx="6"/>
            <a:endCxn id="27" idx="2"/>
          </p:cNvCxnSpPr>
          <p:nvPr/>
        </p:nvCxnSpPr>
        <p:spPr>
          <a:xfrm>
            <a:off x="1128842" y="1338395"/>
            <a:ext cx="851767" cy="509068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06268" y="1072198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master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686" y="1562823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tep-0-updates</a:t>
            </a:r>
            <a:endParaRPr lang="en-US" sz="11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692791" y="1248999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45962" y="1248999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1980609" y="1758067"/>
            <a:ext cx="182880" cy="1787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2100" y="972000"/>
            <a:ext cx="61897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tep-0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24" idx="6"/>
            <a:endCxn id="19" idx="2"/>
          </p:cNvCxnSpPr>
          <p:nvPr/>
        </p:nvCxnSpPr>
        <p:spPr>
          <a:xfrm>
            <a:off x="1128842" y="1338395"/>
            <a:ext cx="15639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460981" y="2713923"/>
            <a:ext cx="8229600" cy="1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Continue through all waypoints,</a:t>
            </a:r>
            <a:r>
              <a:rPr lang="en-US" sz="2000" dirty="0"/>
              <a:t> </a:t>
            </a:r>
            <a:r>
              <a:rPr lang="en-US" sz="2000" dirty="0" smtClean="0"/>
              <a:t>creating branches, merging and tagging</a:t>
            </a:r>
          </a:p>
          <a:p>
            <a:r>
              <a:rPr lang="en-US" sz="2000" dirty="0" smtClean="0"/>
              <a:t>Merge step-n into master so master contains final completed version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764322" y="1481068"/>
            <a:ext cx="6189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tep-0</a:t>
            </a:r>
            <a:endParaRPr lang="en-US" sz="12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098345" y="1246574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9" idx="6"/>
            <a:endCxn id="47" idx="2"/>
          </p:cNvCxnSpPr>
          <p:nvPr/>
        </p:nvCxnSpPr>
        <p:spPr>
          <a:xfrm flipV="1">
            <a:off x="3870269" y="1335970"/>
            <a:ext cx="2228076" cy="2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spect="1"/>
          </p:cNvSpPr>
          <p:nvPr/>
        </p:nvSpPr>
        <p:spPr>
          <a:xfrm>
            <a:off x="3687389" y="1248999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19" idx="6"/>
            <a:endCxn id="49" idx="2"/>
          </p:cNvCxnSpPr>
          <p:nvPr/>
        </p:nvCxnSpPr>
        <p:spPr>
          <a:xfrm>
            <a:off x="2875671" y="1338395"/>
            <a:ext cx="8117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73812" y="969575"/>
            <a:ext cx="61897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tep-1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79366" y="994046"/>
            <a:ext cx="61897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tep-n</a:t>
            </a:r>
            <a:endParaRPr lang="en-US" sz="1200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308171" y="1999862"/>
            <a:ext cx="182880" cy="17879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1686" y="1958453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tep-1-</a:t>
            </a:r>
            <a:r>
              <a:rPr lang="en-US" sz="1100" dirty="0" smtClean="0"/>
              <a:t>updates</a:t>
            </a:r>
            <a:endParaRPr lang="en-US" sz="1100" dirty="0"/>
          </a:p>
        </p:txBody>
      </p:sp>
      <p:cxnSp>
        <p:nvCxnSpPr>
          <p:cNvPr id="36" name="Curved Connector 35"/>
          <p:cNvCxnSpPr>
            <a:stCxn id="27" idx="6"/>
            <a:endCxn id="33" idx="2"/>
          </p:cNvCxnSpPr>
          <p:nvPr/>
        </p:nvCxnSpPr>
        <p:spPr>
          <a:xfrm>
            <a:off x="2163489" y="1847463"/>
            <a:ext cx="1144682" cy="241795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33" idx="1"/>
          </p:cNvCxnSpPr>
          <p:nvPr/>
        </p:nvCxnSpPr>
        <p:spPr>
          <a:xfrm>
            <a:off x="2848889" y="1401607"/>
            <a:ext cx="486064" cy="62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34953" y="1657811"/>
            <a:ext cx="618979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tep-1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337" y="2453899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tep-n-</a:t>
            </a:r>
            <a:r>
              <a:rPr lang="en-US" sz="1100" dirty="0" smtClean="0"/>
              <a:t>updates</a:t>
            </a:r>
            <a:endParaRPr lang="en-US" sz="11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007954" y="2462410"/>
            <a:ext cx="182880" cy="1787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881344" y="2081563"/>
            <a:ext cx="61897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tep-n</a:t>
            </a:r>
            <a:endParaRPr lang="en-US" sz="1200" dirty="0"/>
          </a:p>
        </p:txBody>
      </p:sp>
      <p:cxnSp>
        <p:nvCxnSpPr>
          <p:cNvPr id="38" name="Straight Connector 37"/>
          <p:cNvCxnSpPr>
            <a:stCxn id="47" idx="5"/>
            <a:endCxn id="32" idx="1"/>
          </p:cNvCxnSpPr>
          <p:nvPr/>
        </p:nvCxnSpPr>
        <p:spPr>
          <a:xfrm>
            <a:off x="6254443" y="1399182"/>
            <a:ext cx="780293" cy="1089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3" idx="6"/>
            <a:endCxn id="32" idx="2"/>
          </p:cNvCxnSpPr>
          <p:nvPr/>
        </p:nvCxnSpPr>
        <p:spPr>
          <a:xfrm>
            <a:off x="3491051" y="2089258"/>
            <a:ext cx="3516903" cy="462548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 noChangeAspect="1"/>
          </p:cNvSpPr>
          <p:nvPr/>
        </p:nvSpPr>
        <p:spPr>
          <a:xfrm>
            <a:off x="8124378" y="1248999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/>
          <p:cNvCxnSpPr>
            <a:stCxn id="32" idx="6"/>
            <a:endCxn id="41" idx="2"/>
          </p:cNvCxnSpPr>
          <p:nvPr/>
        </p:nvCxnSpPr>
        <p:spPr>
          <a:xfrm flipV="1">
            <a:off x="7190834" y="1338395"/>
            <a:ext cx="933544" cy="1213411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7" idx="6"/>
            <a:endCxn id="41" idx="2"/>
          </p:cNvCxnSpPr>
          <p:nvPr/>
        </p:nvCxnSpPr>
        <p:spPr>
          <a:xfrm>
            <a:off x="6281225" y="1335970"/>
            <a:ext cx="1843153" cy="2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6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7" grpId="0" animBg="1"/>
      <p:bldP spid="49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Propagating changes - details</a:t>
            </a:r>
            <a:endParaRPr lang="en-US" dirty="0"/>
          </a:p>
        </p:txBody>
      </p:sp>
      <p:cxnSp>
        <p:nvCxnSpPr>
          <p:cNvPr id="7" name="Straight Connector 6"/>
          <p:cNvCxnSpPr>
            <a:endCxn id="56" idx="2"/>
          </p:cNvCxnSpPr>
          <p:nvPr/>
        </p:nvCxnSpPr>
        <p:spPr>
          <a:xfrm>
            <a:off x="742461" y="1778000"/>
            <a:ext cx="3993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2"/>
            <a:endCxn id="46" idx="6"/>
          </p:cNvCxnSpPr>
          <p:nvPr/>
        </p:nvCxnSpPr>
        <p:spPr>
          <a:xfrm rot="10800000" flipV="1">
            <a:off x="7458513" y="1778000"/>
            <a:ext cx="392433" cy="131582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7" idx="2"/>
          </p:cNvCxnSpPr>
          <p:nvPr/>
        </p:nvCxnSpPr>
        <p:spPr>
          <a:xfrm>
            <a:off x="742461" y="3093820"/>
            <a:ext cx="33749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58" idx="2"/>
          </p:cNvCxnSpPr>
          <p:nvPr/>
        </p:nvCxnSpPr>
        <p:spPr>
          <a:xfrm flipV="1">
            <a:off x="742461" y="2647236"/>
            <a:ext cx="2825125" cy="9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9" idx="2"/>
          </p:cNvCxnSpPr>
          <p:nvPr/>
        </p:nvCxnSpPr>
        <p:spPr>
          <a:xfrm>
            <a:off x="742461" y="2189142"/>
            <a:ext cx="2147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8" idx="2"/>
            <a:endCxn id="29" idx="6"/>
          </p:cNvCxnSpPr>
          <p:nvPr/>
        </p:nvCxnSpPr>
        <p:spPr>
          <a:xfrm rot="10800000">
            <a:off x="6516003" y="2647236"/>
            <a:ext cx="458376" cy="446584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9" idx="2"/>
            <a:endCxn id="30" idx="6"/>
          </p:cNvCxnSpPr>
          <p:nvPr/>
        </p:nvCxnSpPr>
        <p:spPr>
          <a:xfrm rot="10800000">
            <a:off x="5458743" y="2189142"/>
            <a:ext cx="874380" cy="458094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1070" y="1470223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master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141070" y="2817627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tep-n-updates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11687" y="2349453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tep-1-updates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11687" y="1898878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tep-0-updates</a:t>
            </a:r>
            <a:endParaRPr lang="en-US" sz="11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7850945" y="1688604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74379" y="3004424"/>
            <a:ext cx="182880" cy="1787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333123" y="2557840"/>
            <a:ext cx="182880" cy="17879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275863" y="2099746"/>
            <a:ext cx="182880" cy="1787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3586" y="3903048"/>
            <a:ext cx="6295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latin typeface="Courier"/>
                <a:cs typeface="Courier"/>
              </a:rPr>
              <a:t>git</a:t>
            </a:r>
            <a:r>
              <a:rPr lang="en-US" sz="1200" dirty="0" smtClean="0">
                <a:latin typeface="Courier"/>
                <a:cs typeface="Courier"/>
              </a:rPr>
              <a:t> checkout –f step-0-updates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Courier"/>
                <a:cs typeface="Courier"/>
              </a:rPr>
              <a:t>// make changes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latin typeface="Courier"/>
                <a:cs typeface="Courier"/>
              </a:rPr>
              <a:t>git</a:t>
            </a:r>
            <a:r>
              <a:rPr lang="en-US" sz="1200" dirty="0" smtClean="0">
                <a:latin typeface="Courier"/>
                <a:cs typeface="Courier"/>
              </a:rPr>
              <a:t> add –all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Courier"/>
                <a:cs typeface="Courier"/>
              </a:rPr>
              <a:t>g</a:t>
            </a:r>
            <a:r>
              <a:rPr lang="en-US" sz="1200" dirty="0" err="1" smtClean="0">
                <a:latin typeface="Courier"/>
                <a:cs typeface="Courier"/>
              </a:rPr>
              <a:t>it</a:t>
            </a:r>
            <a:r>
              <a:rPr lang="en-US" sz="1200" dirty="0" smtClean="0">
                <a:latin typeface="Courier"/>
                <a:cs typeface="Courier"/>
              </a:rPr>
              <a:t> commit –m “memo </a:t>
            </a:r>
            <a:r>
              <a:rPr lang="en-US" sz="1200" dirty="0" smtClean="0">
                <a:latin typeface="Courier"/>
                <a:cs typeface="Courier"/>
              </a:rPr>
              <a:t>text A”</a:t>
            </a:r>
            <a:endParaRPr lang="en-US" sz="1200" dirty="0" smtClean="0">
              <a:latin typeface="Courier"/>
              <a:cs typeface="Courier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latin typeface="Courier"/>
                <a:cs typeface="Courier"/>
              </a:rPr>
              <a:t>git</a:t>
            </a:r>
            <a:r>
              <a:rPr lang="en-US" sz="1200" dirty="0" smtClean="0">
                <a:latin typeface="Courier"/>
                <a:cs typeface="Courier"/>
              </a:rPr>
              <a:t> checkout –f step-1-updates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latin typeface="Courier"/>
                <a:cs typeface="Courier"/>
              </a:rPr>
              <a:t>git</a:t>
            </a:r>
            <a:r>
              <a:rPr lang="en-US" sz="1200" dirty="0" smtClean="0">
                <a:latin typeface="Courier"/>
                <a:cs typeface="Courier"/>
              </a:rPr>
              <a:t> merge --</a:t>
            </a:r>
            <a:r>
              <a:rPr lang="en-US" sz="1200" dirty="0" err="1" smtClean="0">
                <a:latin typeface="Courier"/>
                <a:cs typeface="Courier"/>
              </a:rPr>
              <a:t>nocommit</a:t>
            </a:r>
            <a:r>
              <a:rPr lang="en-US" sz="1200" dirty="0" smtClean="0">
                <a:latin typeface="Courier"/>
                <a:cs typeface="Courier"/>
              </a:rPr>
              <a:t> --no-</a:t>
            </a:r>
            <a:r>
              <a:rPr lang="en-US" sz="1200" dirty="0" err="1" smtClean="0">
                <a:latin typeface="Courier"/>
                <a:cs typeface="Courier"/>
              </a:rPr>
              <a:t>ff</a:t>
            </a:r>
            <a:r>
              <a:rPr lang="en-US" sz="1200" dirty="0" smtClean="0">
                <a:latin typeface="Courier"/>
                <a:cs typeface="Courier"/>
              </a:rPr>
              <a:t> step-0-updates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Courier"/>
                <a:cs typeface="Courier"/>
              </a:rPr>
              <a:t>g</a:t>
            </a:r>
            <a:r>
              <a:rPr lang="en-US" sz="1200" dirty="0" err="1" smtClean="0">
                <a:latin typeface="Courier"/>
                <a:cs typeface="Courier"/>
              </a:rPr>
              <a:t>it</a:t>
            </a:r>
            <a:r>
              <a:rPr lang="en-US" sz="1200" dirty="0" smtClean="0">
                <a:latin typeface="Courier"/>
                <a:cs typeface="Courier"/>
              </a:rPr>
              <a:t> commit -m “memo text”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7275632" y="3004424"/>
            <a:ext cx="182880" cy="1787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4736424" y="1688604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4117402" y="3004424"/>
            <a:ext cx="182880" cy="1787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3567586" y="2557840"/>
            <a:ext cx="182880" cy="17879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2889513" y="2099746"/>
            <a:ext cx="182880" cy="1787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1940248" y="1871878"/>
            <a:ext cx="2160335" cy="1188226"/>
            <a:chOff x="1940248" y="1871878"/>
            <a:chExt cx="2160335" cy="1188226"/>
          </a:xfrm>
        </p:grpSpPr>
        <p:sp>
          <p:nvSpPr>
            <p:cNvPr id="60" name="TextBox 59"/>
            <p:cNvSpPr txBox="1"/>
            <p:nvPr/>
          </p:nvSpPr>
          <p:spPr>
            <a:xfrm>
              <a:off x="1940248" y="1871878"/>
              <a:ext cx="618979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</a:t>
              </a:r>
              <a:r>
                <a:rPr lang="en-US" sz="1200" dirty="0" smtClean="0"/>
                <a:t>tep-0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44435" y="2304979"/>
              <a:ext cx="618979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</a:t>
              </a:r>
              <a:r>
                <a:rPr lang="en-US" sz="1200" dirty="0" smtClean="0"/>
                <a:t>tep-1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1604" y="2783105"/>
              <a:ext cx="618979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</a:t>
              </a:r>
              <a:r>
                <a:rPr lang="en-US" sz="1200" dirty="0" smtClean="0"/>
                <a:t>tep-n</a:t>
              </a:r>
              <a:endParaRPr lang="en-US" sz="1200" dirty="0"/>
            </a:p>
          </p:txBody>
        </p:sp>
      </p:grpSp>
      <p:cxnSp>
        <p:nvCxnSpPr>
          <p:cNvPr id="68" name="Straight Connector 67"/>
          <p:cNvCxnSpPr>
            <a:stCxn id="59" idx="6"/>
            <a:endCxn id="30" idx="2"/>
          </p:cNvCxnSpPr>
          <p:nvPr/>
        </p:nvCxnSpPr>
        <p:spPr>
          <a:xfrm>
            <a:off x="3072393" y="2189142"/>
            <a:ext cx="22034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6"/>
            <a:endCxn id="29" idx="2"/>
          </p:cNvCxnSpPr>
          <p:nvPr/>
        </p:nvCxnSpPr>
        <p:spPr>
          <a:xfrm>
            <a:off x="3750466" y="2647236"/>
            <a:ext cx="2582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7" idx="6"/>
            <a:endCxn id="28" idx="2"/>
          </p:cNvCxnSpPr>
          <p:nvPr/>
        </p:nvCxnSpPr>
        <p:spPr>
          <a:xfrm>
            <a:off x="4300282" y="3093820"/>
            <a:ext cx="26740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6" idx="6"/>
            <a:endCxn id="5" idx="2"/>
          </p:cNvCxnSpPr>
          <p:nvPr/>
        </p:nvCxnSpPr>
        <p:spPr>
          <a:xfrm>
            <a:off x="4919304" y="1778000"/>
            <a:ext cx="2931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8" idx="6"/>
            <a:endCxn id="46" idx="2"/>
          </p:cNvCxnSpPr>
          <p:nvPr/>
        </p:nvCxnSpPr>
        <p:spPr>
          <a:xfrm>
            <a:off x="7157259" y="3093820"/>
            <a:ext cx="118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217519" y="3840065"/>
            <a:ext cx="6295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8"/>
            </a:pPr>
            <a:r>
              <a:rPr lang="en-US" sz="1200" dirty="0" err="1" smtClean="0">
                <a:latin typeface="Courier"/>
                <a:cs typeface="Courier"/>
              </a:rPr>
              <a:t>git</a:t>
            </a:r>
            <a:r>
              <a:rPr lang="en-US" sz="1200" dirty="0" smtClean="0">
                <a:latin typeface="Courier"/>
                <a:cs typeface="Courier"/>
              </a:rPr>
              <a:t> checkout –f step</a:t>
            </a:r>
            <a:r>
              <a:rPr lang="en-US" sz="1200" dirty="0" smtClean="0">
                <a:latin typeface="Courier"/>
                <a:cs typeface="Courier"/>
              </a:rPr>
              <a:t>-n-</a:t>
            </a:r>
            <a:r>
              <a:rPr lang="en-US" sz="1200" dirty="0" smtClean="0">
                <a:latin typeface="Courier"/>
                <a:cs typeface="Courier"/>
              </a:rPr>
              <a:t>updates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en-US" sz="1200" dirty="0" err="1" smtClean="0">
                <a:latin typeface="Courier"/>
                <a:cs typeface="Courier"/>
              </a:rPr>
              <a:t>git</a:t>
            </a:r>
            <a:r>
              <a:rPr lang="en-US" sz="1200" dirty="0" smtClean="0">
                <a:latin typeface="Courier"/>
                <a:cs typeface="Courier"/>
              </a:rPr>
              <a:t> merge  --</a:t>
            </a:r>
            <a:r>
              <a:rPr lang="en-US" sz="1200" dirty="0" err="1" smtClean="0">
                <a:latin typeface="Courier"/>
                <a:cs typeface="Courier"/>
              </a:rPr>
              <a:t>nocommit</a:t>
            </a:r>
            <a:r>
              <a:rPr lang="en-US" sz="1200" dirty="0" smtClean="0">
                <a:latin typeface="Courier"/>
                <a:cs typeface="Courier"/>
              </a:rPr>
              <a:t> –no-</a:t>
            </a:r>
            <a:r>
              <a:rPr lang="en-US" sz="1200" dirty="0" err="1" smtClean="0">
                <a:latin typeface="Courier"/>
                <a:cs typeface="Courier"/>
              </a:rPr>
              <a:t>ff</a:t>
            </a:r>
            <a:r>
              <a:rPr lang="en-US" sz="1200" dirty="0" smtClean="0">
                <a:latin typeface="Courier"/>
                <a:cs typeface="Courier"/>
              </a:rPr>
              <a:t> step</a:t>
            </a:r>
            <a:r>
              <a:rPr lang="en-US" sz="1200" dirty="0" smtClean="0">
                <a:latin typeface="Courier"/>
                <a:cs typeface="Courier"/>
              </a:rPr>
              <a:t>-(n-1)-</a:t>
            </a:r>
            <a:r>
              <a:rPr lang="en-US" sz="1200" dirty="0" smtClean="0">
                <a:latin typeface="Courier"/>
                <a:cs typeface="Courier"/>
              </a:rPr>
              <a:t>updates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en-US" sz="1200" dirty="0" err="1" smtClean="0">
                <a:latin typeface="Courier"/>
                <a:cs typeface="Courier"/>
              </a:rPr>
              <a:t>git</a:t>
            </a:r>
            <a:r>
              <a:rPr lang="en-US" sz="1200" dirty="0" smtClean="0">
                <a:latin typeface="Courier"/>
                <a:cs typeface="Courier"/>
              </a:rPr>
              <a:t> add –all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en-US" sz="1200" dirty="0" err="1">
                <a:latin typeface="Courier"/>
                <a:cs typeface="Courier"/>
              </a:rPr>
              <a:t>g</a:t>
            </a:r>
            <a:r>
              <a:rPr lang="en-US" sz="1200" dirty="0" err="1" smtClean="0">
                <a:latin typeface="Courier"/>
                <a:cs typeface="Courier"/>
              </a:rPr>
              <a:t>it</a:t>
            </a:r>
            <a:r>
              <a:rPr lang="en-US" sz="1200" dirty="0" smtClean="0">
                <a:latin typeface="Courier"/>
                <a:cs typeface="Courier"/>
              </a:rPr>
              <a:t> commit –m “memo </a:t>
            </a:r>
            <a:r>
              <a:rPr lang="en-US" sz="1200" dirty="0" smtClean="0">
                <a:latin typeface="Courier"/>
                <a:cs typeface="Courier"/>
              </a:rPr>
              <a:t>text A”</a:t>
            </a:r>
            <a:endParaRPr lang="en-US" sz="1200" dirty="0" smtClean="0">
              <a:latin typeface="Courier"/>
              <a:cs typeface="Courier"/>
            </a:endParaRPr>
          </a:p>
          <a:p>
            <a:pPr marL="228600" indent="-228600">
              <a:buFont typeface="+mj-lt"/>
              <a:buAutoNum type="arabicPeriod" startAt="8"/>
            </a:pPr>
            <a:r>
              <a:rPr lang="en-US" sz="1200" dirty="0" smtClean="0">
                <a:latin typeface="Courier"/>
                <a:cs typeface="Courier"/>
              </a:rPr>
              <a:t>// make more changes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en-US" sz="1200" dirty="0" err="1" smtClean="0">
                <a:latin typeface="Courier"/>
                <a:cs typeface="Courier"/>
              </a:rPr>
              <a:t>git</a:t>
            </a:r>
            <a:r>
              <a:rPr lang="en-US" sz="1200" dirty="0" smtClean="0">
                <a:latin typeface="Courier"/>
                <a:cs typeface="Courier"/>
              </a:rPr>
              <a:t> commit -m “memo </a:t>
            </a:r>
            <a:r>
              <a:rPr lang="en-US" sz="1200" dirty="0" smtClean="0">
                <a:latin typeface="Courier"/>
                <a:cs typeface="Courier"/>
              </a:rPr>
              <a:t>text B”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en-US" sz="1200" dirty="0" smtClean="0">
                <a:latin typeface="Courier"/>
                <a:cs typeface="Courier"/>
              </a:rPr>
              <a:t>// repeat for master branch</a:t>
            </a:r>
            <a:endParaRPr lang="en-US" sz="1200" dirty="0" smtClean="0">
              <a:latin typeface="Courier"/>
              <a:cs typeface="Courier"/>
            </a:endParaRPr>
          </a:p>
          <a:p>
            <a:pPr marL="228600" indent="-228600">
              <a:buFont typeface="+mj-lt"/>
              <a:buAutoNum type="arabicPeriod" startAt="8"/>
            </a:pPr>
            <a:endParaRPr lang="en-US" sz="1200" dirty="0">
              <a:latin typeface="Courier"/>
              <a:cs typeface="Courier"/>
            </a:endParaRPr>
          </a:p>
          <a:p>
            <a:pPr marL="228600" indent="-228600">
              <a:buFont typeface="+mj-lt"/>
              <a:buAutoNum type="arabicPeriod" startAt="8"/>
            </a:pPr>
            <a:r>
              <a:rPr lang="en-US" sz="1200" dirty="0" smtClean="0">
                <a:cs typeface="Courier"/>
              </a:rPr>
              <a:t>For each branch</a:t>
            </a:r>
          </a:p>
          <a:p>
            <a:pPr lvl="1"/>
            <a:r>
              <a:rPr lang="en-US" sz="1200" dirty="0" err="1" smtClean="0">
                <a:latin typeface="Courier"/>
                <a:cs typeface="Courier"/>
              </a:rPr>
              <a:t>Git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tag -f -a step-x -m “Completion of Lab x”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304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3516E-6 1.44364E-7 L 0.33842 -0.0041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3" y="-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29" grpId="0" animBg="1"/>
      <p:bldP spid="30" grpId="0" animBg="1"/>
      <p:bldP spid="49" grpId="0" build="p"/>
      <p:bldP spid="46" grpId="0" animBg="1"/>
      <p:bldP spid="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common repository of assets</a:t>
            </a:r>
          </a:p>
          <a:p>
            <a:r>
              <a:rPr lang="en-US" dirty="0" smtClean="0"/>
              <a:t>Single point to update</a:t>
            </a:r>
          </a:p>
          <a:p>
            <a:r>
              <a:rPr lang="en-US" dirty="0" smtClean="0"/>
              <a:t>Simplify and minimize distributed VM’s</a:t>
            </a:r>
          </a:p>
          <a:p>
            <a:r>
              <a:rPr lang="en-US" dirty="0" smtClean="0"/>
              <a:t>Support “waypoints” to help keep people on track</a:t>
            </a:r>
          </a:p>
          <a:p>
            <a:r>
              <a:rPr lang="en-US" dirty="0" smtClean="0"/>
              <a:t>Built-in backups!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6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“Central” </a:t>
            </a:r>
            <a:r>
              <a:rPr lang="en-US" dirty="0" err="1" smtClean="0"/>
              <a:t>Git</a:t>
            </a:r>
            <a:r>
              <a:rPr lang="en-US" dirty="0" smtClean="0"/>
              <a:t> repository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Workshop is broken into multiple Labs.  Each lab may or may not be dependent on prior lab.</a:t>
            </a:r>
          </a:p>
          <a:p>
            <a:r>
              <a:rPr lang="en-US" dirty="0" smtClean="0"/>
              <a:t>Workshop participants start by cloning the central repo to get initial assets.</a:t>
            </a:r>
          </a:p>
          <a:p>
            <a:r>
              <a:rPr lang="en-US" dirty="0" smtClean="0"/>
              <a:t>Participants can reset workspace to known good point at the end of any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3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‘master’ branch </a:t>
            </a:r>
          </a:p>
          <a:p>
            <a:pPr lvl="1"/>
            <a:r>
              <a:rPr lang="en-US" dirty="0" smtClean="0"/>
              <a:t>contains fully completed workshop artifacts</a:t>
            </a:r>
          </a:p>
          <a:p>
            <a:r>
              <a:rPr lang="en-US" dirty="0" smtClean="0"/>
              <a:t>‘step-n-updates’ branch </a:t>
            </a:r>
          </a:p>
          <a:p>
            <a:pPr lvl="1"/>
            <a:r>
              <a:rPr lang="en-US" dirty="0" smtClean="0"/>
              <a:t>exists for each Lab in the workshop</a:t>
            </a:r>
          </a:p>
          <a:p>
            <a:pPr lvl="1"/>
            <a:r>
              <a:rPr lang="en-US" dirty="0" smtClean="0"/>
              <a:t>Represents the desired state when Lab N has been </a:t>
            </a:r>
            <a:r>
              <a:rPr lang="en-US" b="1" i="1" dirty="0" smtClean="0"/>
              <a:t>completed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‘step-n’ tag</a:t>
            </a:r>
          </a:p>
          <a:p>
            <a:pPr lvl="1"/>
            <a:r>
              <a:rPr lang="en-US" dirty="0" smtClean="0"/>
              <a:t>Anchor point for resetting workspace to known good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0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87179" cy="37716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repository</a:t>
            </a:r>
          </a:p>
          <a:p>
            <a:pPr lvl="1"/>
            <a:r>
              <a:rPr lang="en-US" sz="2000" dirty="0" smtClean="0"/>
              <a:t>Repository name will be the base directory for all work in the workshop</a:t>
            </a:r>
          </a:p>
          <a:p>
            <a:pPr lvl="1"/>
            <a:r>
              <a:rPr lang="en-US" sz="2000" dirty="0" smtClean="0"/>
              <a:t>Public</a:t>
            </a:r>
          </a:p>
          <a:p>
            <a:pPr lvl="1"/>
            <a:r>
              <a:rPr lang="en-US" sz="2000" dirty="0" smtClean="0"/>
              <a:t>Optionally add a .</a:t>
            </a:r>
            <a:r>
              <a:rPr lang="en-US" sz="2000" dirty="0" err="1" smtClean="0"/>
              <a:t>gitignore</a:t>
            </a:r>
            <a:endParaRPr lang="en-US" sz="2000" dirty="0" smtClean="0"/>
          </a:p>
          <a:p>
            <a:r>
              <a:rPr lang="en-US" sz="2400" dirty="0" smtClean="0"/>
              <a:t>Make note of URL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379" y="1181367"/>
            <a:ext cx="4781158" cy="36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5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Local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Clone the repository locally</a:t>
            </a:r>
          </a:p>
          <a:p>
            <a:pPr lvl="1"/>
            <a:r>
              <a:rPr lang="en-US" sz="2000" dirty="0" smtClean="0"/>
              <a:t>For example, in a base snapshot of a VM that you will provide to workshop participants</a:t>
            </a:r>
          </a:p>
          <a:p>
            <a:pPr lvl="1"/>
            <a:r>
              <a:rPr lang="en-US" sz="2000" dirty="0" err="1">
                <a:latin typeface="Courier"/>
                <a:cs typeface="Courier"/>
              </a:rPr>
              <a:t>g</a:t>
            </a:r>
            <a:r>
              <a:rPr lang="en-US" sz="2000" dirty="0" err="1" smtClean="0">
                <a:latin typeface="Courier"/>
                <a:cs typeface="Courier"/>
              </a:rPr>
              <a:t>it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clone https://</a:t>
            </a:r>
            <a:r>
              <a:rPr lang="en-US" sz="2000" dirty="0" err="1">
                <a:latin typeface="Courier"/>
                <a:cs typeface="Courier"/>
              </a:rPr>
              <a:t>github.com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dschultz-mo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MyCoolWorkshop.git</a:t>
            </a:r>
            <a:endParaRPr lang="en-US" sz="2000" dirty="0" smtClean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" y="4096237"/>
            <a:ext cx="8686800" cy="115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8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“step-0” 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8805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Create/populate with artifacts that you will provide as a starting point (before ANY lab work has been done)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738076"/>
            <a:ext cx="8229600" cy="254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Set a tag as “step-0”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40" y="2184400"/>
            <a:ext cx="8342923" cy="121140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477847"/>
            <a:ext cx="8229600" cy="53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Stage and commit your changes</a:t>
            </a: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40" y="4008640"/>
            <a:ext cx="8206154" cy="729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40" y="5108329"/>
            <a:ext cx="6477000" cy="546100"/>
          </a:xfrm>
          <a:prstGeom prst="rect">
            <a:avLst/>
          </a:prstGeom>
        </p:spPr>
      </p:pic>
      <p:cxnSp>
        <p:nvCxnSpPr>
          <p:cNvPr id="9" name="Straight Connector 8"/>
          <p:cNvCxnSpPr>
            <a:endCxn id="12" idx="2"/>
          </p:cNvCxnSpPr>
          <p:nvPr/>
        </p:nvCxnSpPr>
        <p:spPr>
          <a:xfrm flipV="1">
            <a:off x="609600" y="1332779"/>
            <a:ext cx="1723593" cy="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1070" y="981773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master</a:t>
            </a:r>
            <a:endParaRPr lang="en-US" sz="11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333193" y="1243383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00025" y="981773"/>
            <a:ext cx="6189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54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updates to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updates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"/>
                <a:cs typeface="Courier"/>
              </a:rPr>
              <a:t>--all </a:t>
            </a:r>
            <a:r>
              <a:rPr lang="en-US" dirty="0" smtClean="0"/>
              <a:t>to ensure any new branches are created on the </a:t>
            </a:r>
            <a:r>
              <a:rPr lang="en-US" dirty="0" err="1" smtClean="0"/>
              <a:t>Git</a:t>
            </a:r>
            <a:r>
              <a:rPr lang="en-US" dirty="0" smtClean="0"/>
              <a:t> Hub repo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023543"/>
            <a:ext cx="7112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5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Lab 1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Perform Lab 1 exercises just as a participant would.</a:t>
            </a:r>
          </a:p>
          <a:p>
            <a:r>
              <a:rPr lang="en-US" sz="2400" dirty="0" smtClean="0"/>
              <a:t>When finished, commit changes</a:t>
            </a:r>
          </a:p>
          <a:p>
            <a:r>
              <a:rPr lang="en-US" sz="2400" dirty="0" smtClean="0"/>
              <a:t>Tag with ‘step-1’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2" y="3793408"/>
            <a:ext cx="8686800" cy="1468036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8" idx="2"/>
          </p:cNvCxnSpPr>
          <p:nvPr/>
        </p:nvCxnSpPr>
        <p:spPr>
          <a:xfrm flipV="1">
            <a:off x="609600" y="1332779"/>
            <a:ext cx="1723593" cy="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70" y="981773"/>
            <a:ext cx="198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master</a:t>
            </a:r>
            <a:endParaRPr lang="en-US" sz="11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333193" y="1243383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00025" y="981773"/>
            <a:ext cx="6189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tep-0</a:t>
            </a:r>
            <a:endParaRPr lang="en-US" sz="12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706747" y="1243383"/>
            <a:ext cx="182880" cy="1787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8" idx="6"/>
            <a:endCxn id="10" idx="2"/>
          </p:cNvCxnSpPr>
          <p:nvPr/>
        </p:nvCxnSpPr>
        <p:spPr>
          <a:xfrm>
            <a:off x="2516073" y="1332779"/>
            <a:ext cx="1190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7768" y="981773"/>
            <a:ext cx="618979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tep-1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696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775</Words>
  <Application>Microsoft Macintosh PowerPoint</Application>
  <PresentationFormat>On-screen Show (16:10)</PresentationFormat>
  <Paragraphs>125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Using Git to manage Workshop Assets</vt:lpstr>
      <vt:lpstr>Why use Git?</vt:lpstr>
      <vt:lpstr>Fundamental assumptions</vt:lpstr>
      <vt:lpstr>Git Repository Organization</vt:lpstr>
      <vt:lpstr>Create GitHub repo</vt:lpstr>
      <vt:lpstr>Create Local clone</vt:lpstr>
      <vt:lpstr>“step-0” Starting Point</vt:lpstr>
      <vt:lpstr>Push updates to Git Hub</vt:lpstr>
      <vt:lpstr>Perform Lab 1 exercises</vt:lpstr>
      <vt:lpstr>Complete all Labs</vt:lpstr>
      <vt:lpstr>Delivering Workshop - Startup</vt:lpstr>
      <vt:lpstr>Delivering Workshop - Waypoints</vt:lpstr>
      <vt:lpstr>Making updates and corrections</vt:lpstr>
      <vt:lpstr>Making corrections to step-0</vt:lpstr>
      <vt:lpstr>Propagate changes to step-1</vt:lpstr>
      <vt:lpstr>Propagate changes through all steps and master</vt:lpstr>
      <vt:lpstr>Propagating changes - details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Schultz</dc:creator>
  <cp:lastModifiedBy>Dennis Schultz</cp:lastModifiedBy>
  <cp:revision>28</cp:revision>
  <dcterms:created xsi:type="dcterms:W3CDTF">2015-11-13T16:55:34Z</dcterms:created>
  <dcterms:modified xsi:type="dcterms:W3CDTF">2015-11-16T20:02:09Z</dcterms:modified>
</cp:coreProperties>
</file>