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9144000" cy="5143500" type="screen16x9"/>
  <p:notesSz cx="6858000" cy="9144000"/>
  <p:embeddedFontLs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fb3db334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b3db334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00b493fe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e00b493fe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0978553e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0978553e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0978553e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0978553e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fb3db334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fb3db334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fb3db334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fb3db334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fb3db334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fb3db334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0978553e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0978553e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fb3db334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fb3db334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0978553e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0978553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0978553e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0978553e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0978553e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e0978553e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eliranjw/Renewable-Energ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285850" y="1384893"/>
            <a:ext cx="30546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dirty="0"/>
              <a:t>Energy &amp; CO2 Emissions</a:t>
            </a:r>
            <a:endParaRPr dirty="0"/>
          </a:p>
        </p:txBody>
      </p:sp>
      <p:pic>
        <p:nvPicPr>
          <p:cNvPr id="55" name="Google Shape;55;p13"/>
          <p:cNvPicPr preferRelativeResize="0"/>
          <p:nvPr/>
        </p:nvPicPr>
        <p:blipFill>
          <a:blip r:embed="rId3">
            <a:alphaModFix/>
          </a:blip>
          <a:stretch>
            <a:fillRect/>
          </a:stretch>
        </p:blipFill>
        <p:spPr>
          <a:xfrm>
            <a:off x="5355675" y="152400"/>
            <a:ext cx="3629027" cy="4838702"/>
          </a:xfrm>
          <a:prstGeom prst="rect">
            <a:avLst/>
          </a:prstGeom>
          <a:noFill/>
          <a:ln>
            <a:noFill/>
          </a:ln>
        </p:spPr>
      </p:pic>
      <p:sp>
        <p:nvSpPr>
          <p:cNvPr id="2" name="TextBox 1">
            <a:extLst>
              <a:ext uri="{FF2B5EF4-FFF2-40B4-BE49-F238E27FC236}">
                <a16:creationId xmlns:a16="http://schemas.microsoft.com/office/drawing/2014/main" id="{CFA49168-5CC3-4E30-B756-21664B99A967}"/>
              </a:ext>
            </a:extLst>
          </p:cNvPr>
          <p:cNvSpPr txBox="1"/>
          <p:nvPr/>
        </p:nvSpPr>
        <p:spPr>
          <a:xfrm>
            <a:off x="286653" y="4579374"/>
            <a:ext cx="2755939" cy="307777"/>
          </a:xfrm>
          <a:prstGeom prst="rect">
            <a:avLst/>
          </a:prstGeom>
          <a:noFill/>
        </p:spPr>
        <p:txBody>
          <a:bodyPr wrap="square" rtlCol="0">
            <a:spAutoFit/>
          </a:bodyPr>
          <a:lstStyle/>
          <a:p>
            <a:r>
              <a:rPr lang="en-US" dirty="0"/>
              <a:t>Eliran Giar &amp; Shon Malinski</a:t>
            </a:r>
            <a:endParaRPr lang="en-IL" dirty="0"/>
          </a:p>
        </p:txBody>
      </p:sp>
      <p:sp>
        <p:nvSpPr>
          <p:cNvPr id="5" name="TextBox 4">
            <a:extLst>
              <a:ext uri="{FF2B5EF4-FFF2-40B4-BE49-F238E27FC236}">
                <a16:creationId xmlns:a16="http://schemas.microsoft.com/office/drawing/2014/main" id="{7DB3A74A-D285-48F4-9FCF-7C4D921735F9}"/>
              </a:ext>
            </a:extLst>
          </p:cNvPr>
          <p:cNvSpPr txBox="1"/>
          <p:nvPr/>
        </p:nvSpPr>
        <p:spPr>
          <a:xfrm>
            <a:off x="2410356" y="3214356"/>
            <a:ext cx="2755939" cy="307777"/>
          </a:xfrm>
          <a:prstGeom prst="rect">
            <a:avLst/>
          </a:prstGeom>
          <a:noFill/>
        </p:spPr>
        <p:txBody>
          <a:bodyPr wrap="square" rtlCol="0">
            <a:spAutoFit/>
          </a:bodyPr>
          <a:lstStyle/>
          <a:p>
            <a:r>
              <a:rPr lang="en-US" dirty="0">
                <a:hlinkClick r:id="rId4"/>
              </a:rPr>
              <a:t>GitHub</a:t>
            </a:r>
            <a:endParaRPr lang="en-I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Correlation Between Features</a:t>
            </a:r>
            <a:endParaRPr dirty="0"/>
          </a:p>
        </p:txBody>
      </p:sp>
      <p:sp>
        <p:nvSpPr>
          <p:cNvPr id="117" name="Google Shape;117;p22"/>
          <p:cNvSpPr txBox="1">
            <a:spLocks noGrp="1"/>
          </p:cNvSpPr>
          <p:nvPr>
            <p:ph type="body" idx="1"/>
          </p:nvPr>
        </p:nvSpPr>
        <p:spPr>
          <a:xfrm>
            <a:off x="5100025" y="1354850"/>
            <a:ext cx="3549600" cy="3354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dirty="0">
                <a:solidFill>
                  <a:srgbClr val="000000"/>
                </a:solidFill>
                <a:latin typeface="+mn-lt"/>
              </a:rPr>
              <a:t>A correlation matrix is a tabular data representing the ‘correlations’ between pairs of variables in a given data. This image shows that correlation between energy consumption and co2 emission are highly positive with score of 95% but correlation between renewable energy and co2 emission are very low about 35%.</a:t>
            </a:r>
            <a:endParaRPr dirty="0">
              <a:solidFill>
                <a:srgbClr val="000000"/>
              </a:solidFill>
              <a:latin typeface="+mn-lt"/>
            </a:endParaRPr>
          </a:p>
        </p:txBody>
      </p:sp>
      <p:pic>
        <p:nvPicPr>
          <p:cNvPr id="118" name="Google Shape;118;p22"/>
          <p:cNvPicPr preferRelativeResize="0"/>
          <p:nvPr/>
        </p:nvPicPr>
        <p:blipFill>
          <a:blip r:embed="rId3">
            <a:alphaModFix/>
          </a:blip>
          <a:stretch>
            <a:fillRect/>
          </a:stretch>
        </p:blipFill>
        <p:spPr>
          <a:xfrm>
            <a:off x="191175" y="1506925"/>
            <a:ext cx="4443900" cy="269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energy consumption and co2 emission</a:t>
            </a:r>
            <a:endParaRPr dirty="0"/>
          </a:p>
        </p:txBody>
      </p:sp>
      <p:sp>
        <p:nvSpPr>
          <p:cNvPr id="124" name="Google Shape;124;p23"/>
          <p:cNvSpPr txBox="1">
            <a:spLocks noGrp="1"/>
          </p:cNvSpPr>
          <p:nvPr>
            <p:ph type="body" idx="1"/>
          </p:nvPr>
        </p:nvSpPr>
        <p:spPr>
          <a:xfrm>
            <a:off x="311700" y="1152475"/>
            <a:ext cx="3792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rgbClr val="000000"/>
                </a:solidFill>
                <a:latin typeface="+mn-lt"/>
              </a:rPr>
              <a:t>From this image we can clearly see that energy consumption and co2 emission has positive correlation</a:t>
            </a:r>
            <a:endParaRPr dirty="0">
              <a:solidFill>
                <a:srgbClr val="000000"/>
              </a:solidFill>
              <a:latin typeface="+mn-lt"/>
            </a:endParaRPr>
          </a:p>
        </p:txBody>
      </p:sp>
      <p:pic>
        <p:nvPicPr>
          <p:cNvPr id="125" name="Google Shape;125;p23"/>
          <p:cNvPicPr preferRelativeResize="0"/>
          <p:nvPr/>
        </p:nvPicPr>
        <p:blipFill>
          <a:blip r:embed="rId3">
            <a:alphaModFix/>
          </a:blip>
          <a:stretch>
            <a:fillRect/>
          </a:stretch>
        </p:blipFill>
        <p:spPr>
          <a:xfrm>
            <a:off x="4104325" y="1152479"/>
            <a:ext cx="4727975" cy="322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74DD-AABD-4905-8BEC-7287C41C0260}"/>
              </a:ext>
            </a:extLst>
          </p:cNvPr>
          <p:cNvSpPr>
            <a:spLocks noGrp="1"/>
          </p:cNvSpPr>
          <p:nvPr>
            <p:ph type="title"/>
          </p:nvPr>
        </p:nvSpPr>
        <p:spPr/>
        <p:txBody>
          <a:bodyPr>
            <a:normAutofit fontScale="90000"/>
          </a:bodyPr>
          <a:lstStyle/>
          <a:p>
            <a:r>
              <a:rPr lang="en-US" b="0" i="0" dirty="0">
                <a:solidFill>
                  <a:srgbClr val="000000"/>
                </a:solidFill>
                <a:effectLst/>
                <a:latin typeface="+mj-lt"/>
              </a:rPr>
              <a:t>Pearson correlation &amp; </a:t>
            </a:r>
            <a:r>
              <a:rPr lang="en-US" b="0" i="0" dirty="0" err="1">
                <a:solidFill>
                  <a:srgbClr val="000000"/>
                </a:solidFill>
                <a:effectLst/>
                <a:latin typeface="+mj-lt"/>
              </a:rPr>
              <a:t>Spearmans</a:t>
            </a:r>
            <a:r>
              <a:rPr lang="en-US" b="0" i="0" dirty="0">
                <a:solidFill>
                  <a:srgbClr val="000000"/>
                </a:solidFill>
                <a:effectLst/>
                <a:latin typeface="+mj-lt"/>
              </a:rPr>
              <a:t> correlation</a:t>
            </a:r>
            <a:endParaRPr lang="en-IL" dirty="0">
              <a:latin typeface="+mj-lt"/>
            </a:endParaRPr>
          </a:p>
        </p:txBody>
      </p:sp>
      <p:sp>
        <p:nvSpPr>
          <p:cNvPr id="3" name="Text Placeholder 2">
            <a:extLst>
              <a:ext uri="{FF2B5EF4-FFF2-40B4-BE49-F238E27FC236}">
                <a16:creationId xmlns:a16="http://schemas.microsoft.com/office/drawing/2014/main" id="{F882499C-6B0B-41A4-A930-E9FE83B970CD}"/>
              </a:ext>
            </a:extLst>
          </p:cNvPr>
          <p:cNvSpPr>
            <a:spLocks noGrp="1"/>
          </p:cNvSpPr>
          <p:nvPr>
            <p:ph type="body" idx="1"/>
          </p:nvPr>
        </p:nvSpPr>
        <p:spPr>
          <a:xfrm>
            <a:off x="231018" y="1571843"/>
            <a:ext cx="8520600" cy="3416400"/>
          </a:xfrm>
        </p:spPr>
        <p:txBody>
          <a:bodyPr/>
          <a:lstStyle/>
          <a:p>
            <a:pPr marL="114300" indent="0">
              <a:buNone/>
            </a:pPr>
            <a:r>
              <a:rPr lang="en-US" dirty="0">
                <a:solidFill>
                  <a:srgbClr val="000000"/>
                </a:solidFill>
                <a:latin typeface="+mj-lt"/>
                <a:cs typeface="+mn-cs"/>
              </a:rPr>
              <a:t>Each one of them had a </a:t>
            </a:r>
          </a:p>
          <a:p>
            <a:pPr marL="114300" indent="0">
              <a:buNone/>
            </a:pPr>
            <a:r>
              <a:rPr lang="en-US" dirty="0">
                <a:solidFill>
                  <a:srgbClr val="000000"/>
                </a:solidFill>
                <a:latin typeface="+mj-lt"/>
                <a:cs typeface="+mn-cs"/>
              </a:rPr>
              <a:t>different way to calculate </a:t>
            </a:r>
          </a:p>
          <a:p>
            <a:pPr marL="114300" indent="0">
              <a:buNone/>
            </a:pPr>
            <a:r>
              <a:rPr lang="en-US" dirty="0">
                <a:solidFill>
                  <a:srgbClr val="000000"/>
                </a:solidFill>
                <a:latin typeface="+mj-lt"/>
                <a:cs typeface="+mn-cs"/>
              </a:rPr>
              <a:t>the correlation and as </a:t>
            </a:r>
          </a:p>
          <a:p>
            <a:pPr marL="114300" indent="0">
              <a:buNone/>
            </a:pPr>
            <a:r>
              <a:rPr lang="en-US" dirty="0">
                <a:solidFill>
                  <a:srgbClr val="000000"/>
                </a:solidFill>
                <a:latin typeface="+mj-lt"/>
                <a:cs typeface="+mn-cs"/>
              </a:rPr>
              <a:t>we can see </a:t>
            </a:r>
            <a:r>
              <a:rPr lang="en-US" dirty="0" err="1">
                <a:solidFill>
                  <a:srgbClr val="000000"/>
                </a:solidFill>
                <a:latin typeface="+mj-lt"/>
                <a:cs typeface="+mn-cs"/>
              </a:rPr>
              <a:t>spearmans</a:t>
            </a:r>
            <a:r>
              <a:rPr lang="en-US" dirty="0">
                <a:solidFill>
                  <a:srgbClr val="000000"/>
                </a:solidFill>
                <a:latin typeface="+mj-lt"/>
                <a:cs typeface="+mn-cs"/>
              </a:rPr>
              <a:t> </a:t>
            </a:r>
          </a:p>
          <a:p>
            <a:pPr marL="114300" indent="0">
              <a:buNone/>
            </a:pPr>
            <a:r>
              <a:rPr lang="en-US" dirty="0">
                <a:solidFill>
                  <a:srgbClr val="000000"/>
                </a:solidFill>
                <a:latin typeface="+mj-lt"/>
                <a:cs typeface="+mn-cs"/>
              </a:rPr>
              <a:t>correlation show our </a:t>
            </a:r>
          </a:p>
          <a:p>
            <a:pPr marL="114300" indent="0">
              <a:buNone/>
            </a:pPr>
            <a:r>
              <a:rPr lang="en-US" dirty="0">
                <a:solidFill>
                  <a:srgbClr val="000000"/>
                </a:solidFill>
                <a:latin typeface="+mj-lt"/>
                <a:cs typeface="+mn-cs"/>
              </a:rPr>
              <a:t>idea better then </a:t>
            </a:r>
            <a:r>
              <a:rPr lang="en-US" dirty="0" err="1">
                <a:solidFill>
                  <a:srgbClr val="000000"/>
                </a:solidFill>
                <a:latin typeface="+mj-lt"/>
                <a:cs typeface="+mn-cs"/>
              </a:rPr>
              <a:t>pearson</a:t>
            </a:r>
            <a:r>
              <a:rPr lang="en-US" dirty="0">
                <a:solidFill>
                  <a:srgbClr val="000000"/>
                </a:solidFill>
                <a:latin typeface="+mj-lt"/>
                <a:cs typeface="+mn-cs"/>
              </a:rPr>
              <a:t>.</a:t>
            </a:r>
            <a:endParaRPr lang="en-IL" dirty="0">
              <a:solidFill>
                <a:srgbClr val="000000"/>
              </a:solidFill>
              <a:latin typeface="+mj-lt"/>
              <a:cs typeface="+mn-cs"/>
            </a:endParaRPr>
          </a:p>
        </p:txBody>
      </p:sp>
      <p:pic>
        <p:nvPicPr>
          <p:cNvPr id="5" name="Picture 4">
            <a:extLst>
              <a:ext uri="{FF2B5EF4-FFF2-40B4-BE49-F238E27FC236}">
                <a16:creationId xmlns:a16="http://schemas.microsoft.com/office/drawing/2014/main" id="{DA651DAF-E47C-426A-9255-AB9C8B2BBE5A}"/>
              </a:ext>
            </a:extLst>
          </p:cNvPr>
          <p:cNvPicPr>
            <a:picLocks noChangeAspect="1"/>
          </p:cNvPicPr>
          <p:nvPr/>
        </p:nvPicPr>
        <p:blipFill>
          <a:blip r:embed="rId2"/>
          <a:stretch>
            <a:fillRect/>
          </a:stretch>
        </p:blipFill>
        <p:spPr>
          <a:xfrm>
            <a:off x="3306972" y="1670455"/>
            <a:ext cx="5606010" cy="1954095"/>
          </a:xfrm>
          <a:prstGeom prst="rect">
            <a:avLst/>
          </a:prstGeom>
        </p:spPr>
      </p:pic>
    </p:spTree>
    <p:extLst>
      <p:ext uri="{BB962C8B-B14F-4D97-AF65-F5344CB8AC3E}">
        <p14:creationId xmlns:p14="http://schemas.microsoft.com/office/powerpoint/2010/main" val="90394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Linear regression using </a:t>
            </a:r>
            <a:r>
              <a:rPr lang="en-GB" dirty="0" err="1"/>
              <a:t>Statsmodels</a:t>
            </a:r>
            <a:r>
              <a:rPr lang="en-GB" dirty="0"/>
              <a:t> on Energy Data</a:t>
            </a:r>
            <a:endParaRPr dirty="0"/>
          </a:p>
        </p:txBody>
      </p:sp>
      <p:sp>
        <p:nvSpPr>
          <p:cNvPr id="131" name="Google Shape;131;p24"/>
          <p:cNvSpPr txBox="1">
            <a:spLocks noGrp="1"/>
          </p:cNvSpPr>
          <p:nvPr>
            <p:ph type="body" idx="1"/>
          </p:nvPr>
        </p:nvSpPr>
        <p:spPr>
          <a:xfrm>
            <a:off x="311700" y="1152475"/>
            <a:ext cx="8520600" cy="2329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dirty="0" err="1">
                <a:solidFill>
                  <a:schemeClr val="tx1"/>
                </a:solidFill>
              </a:rPr>
              <a:t>Statsmodels</a:t>
            </a:r>
            <a:r>
              <a:rPr lang="en-GB" dirty="0">
                <a:solidFill>
                  <a:schemeClr val="tx1"/>
                </a:solidFill>
              </a:rPr>
              <a:t> is “a Python module that provides classes and functions for the estimation of many different statistical models, as well as for conducting statistical tests, and statistical data exploration.” (from the documentation).</a:t>
            </a:r>
            <a:endParaRPr dirty="0">
              <a:solidFill>
                <a:schemeClr val="tx1"/>
              </a:solidFill>
            </a:endParaRPr>
          </a:p>
          <a:p>
            <a:pPr marL="0" lvl="0" indent="0" algn="l" rtl="0">
              <a:spcBef>
                <a:spcPts val="1200"/>
              </a:spcBef>
              <a:spcAft>
                <a:spcPts val="1200"/>
              </a:spcAft>
              <a:buNone/>
            </a:pPr>
            <a:r>
              <a:rPr lang="en-GB" dirty="0">
                <a:solidFill>
                  <a:schemeClr val="tx1"/>
                </a:solidFill>
              </a:rPr>
              <a:t>The </a:t>
            </a:r>
            <a:r>
              <a:rPr lang="en-GB" dirty="0" err="1">
                <a:solidFill>
                  <a:schemeClr val="tx1"/>
                </a:solidFill>
              </a:rPr>
              <a:t>energy_consumption</a:t>
            </a:r>
            <a:r>
              <a:rPr lang="en-GB" dirty="0">
                <a:solidFill>
                  <a:schemeClr val="tx1"/>
                </a:solidFill>
              </a:rPr>
              <a:t> has statistically significant p-value; there is a 95% confidence intervals for the </a:t>
            </a:r>
            <a:r>
              <a:rPr lang="en-GB" dirty="0" err="1">
                <a:solidFill>
                  <a:schemeClr val="tx1"/>
                </a:solidFill>
              </a:rPr>
              <a:t>energy_consumption</a:t>
            </a:r>
            <a:r>
              <a:rPr lang="en-GB" dirty="0">
                <a:solidFill>
                  <a:schemeClr val="tx1"/>
                </a:solidFill>
              </a:rPr>
              <a:t>  (meaning we predict at a 95% percent confidence that the value of </a:t>
            </a:r>
            <a:r>
              <a:rPr lang="en-GB" dirty="0" err="1">
                <a:solidFill>
                  <a:schemeClr val="tx1"/>
                </a:solidFill>
              </a:rPr>
              <a:t>energy_consumption</a:t>
            </a:r>
            <a:r>
              <a:rPr lang="en-GB" dirty="0">
                <a:solidFill>
                  <a:schemeClr val="tx1"/>
                </a:solidFill>
              </a:rPr>
              <a:t> is between 0.897 to 0.960).</a:t>
            </a:r>
            <a:endParaRPr dirty="0">
              <a:solidFill>
                <a:schemeClr val="tx1"/>
              </a:solidFill>
            </a:endParaRPr>
          </a:p>
        </p:txBody>
      </p:sp>
      <p:pic>
        <p:nvPicPr>
          <p:cNvPr id="132" name="Google Shape;132;p24"/>
          <p:cNvPicPr preferRelativeResize="0"/>
          <p:nvPr/>
        </p:nvPicPr>
        <p:blipFill>
          <a:blip r:embed="rId3">
            <a:alphaModFix/>
          </a:blip>
          <a:stretch>
            <a:fillRect/>
          </a:stretch>
        </p:blipFill>
        <p:spPr>
          <a:xfrm>
            <a:off x="152400" y="3662800"/>
            <a:ext cx="8839200" cy="10104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body" idx="1"/>
          </p:nvPr>
        </p:nvSpPr>
        <p:spPr>
          <a:xfrm>
            <a:off x="311700" y="469300"/>
            <a:ext cx="8520600" cy="1949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GB" dirty="0">
                <a:solidFill>
                  <a:schemeClr val="tx1"/>
                </a:solidFill>
              </a:rPr>
              <a:t>We can see here that this model has a much higher R-squared value 0.999, meaning that this model explains 99.9% of the variance in our dependent variable. </a:t>
            </a:r>
            <a:r>
              <a:rPr lang="en-GB" dirty="0" err="1">
                <a:solidFill>
                  <a:schemeClr val="tx1"/>
                </a:solidFill>
              </a:rPr>
              <a:t>Everytime</a:t>
            </a:r>
            <a:r>
              <a:rPr lang="en-GB" dirty="0">
                <a:solidFill>
                  <a:schemeClr val="tx1"/>
                </a:solidFill>
              </a:rPr>
              <a:t> we add variables to a regression model, R² will be higher, but this number shows almost a perfect number of R². We can see that both "</a:t>
            </a:r>
            <a:r>
              <a:rPr lang="en-GB" dirty="0" err="1">
                <a:solidFill>
                  <a:schemeClr val="tx1"/>
                </a:solidFill>
              </a:rPr>
              <a:t>energy_consumption</a:t>
            </a:r>
            <a:r>
              <a:rPr lang="en-GB" dirty="0">
                <a:solidFill>
                  <a:schemeClr val="tx1"/>
                </a:solidFill>
              </a:rPr>
              <a:t>" and "</a:t>
            </a:r>
            <a:r>
              <a:rPr lang="en-GB" dirty="0" err="1">
                <a:solidFill>
                  <a:schemeClr val="tx1"/>
                </a:solidFill>
              </a:rPr>
              <a:t>renew_consumption</a:t>
            </a:r>
            <a:r>
              <a:rPr lang="en-GB" dirty="0">
                <a:solidFill>
                  <a:schemeClr val="tx1"/>
                </a:solidFill>
              </a:rPr>
              <a:t>" are statistically significant in predicting (or estimating) the median of co2 emissions. So, combination between "</a:t>
            </a:r>
            <a:r>
              <a:rPr lang="en-GB" dirty="0" err="1">
                <a:solidFill>
                  <a:schemeClr val="tx1"/>
                </a:solidFill>
              </a:rPr>
              <a:t>energy_consumption</a:t>
            </a:r>
            <a:r>
              <a:rPr lang="en-GB" dirty="0">
                <a:solidFill>
                  <a:schemeClr val="tx1"/>
                </a:solidFill>
              </a:rPr>
              <a:t>" and "</a:t>
            </a:r>
            <a:r>
              <a:rPr lang="en-GB" dirty="0" err="1">
                <a:solidFill>
                  <a:schemeClr val="tx1"/>
                </a:solidFill>
              </a:rPr>
              <a:t>renew_consumption</a:t>
            </a:r>
            <a:r>
              <a:rPr lang="en-GB" dirty="0">
                <a:solidFill>
                  <a:schemeClr val="tx1"/>
                </a:solidFill>
              </a:rPr>
              <a:t>" are giving high impact on reducing the co2 emissions.</a:t>
            </a:r>
            <a:endParaRPr dirty="0">
              <a:solidFill>
                <a:schemeClr val="tx1"/>
              </a:solidFill>
            </a:endParaRPr>
          </a:p>
        </p:txBody>
      </p:sp>
      <p:pic>
        <p:nvPicPr>
          <p:cNvPr id="138" name="Google Shape;138;p25"/>
          <p:cNvPicPr preferRelativeResize="0"/>
          <p:nvPr/>
        </p:nvPicPr>
        <p:blipFill>
          <a:blip r:embed="rId3">
            <a:alphaModFix/>
          </a:blip>
          <a:stretch>
            <a:fillRect/>
          </a:stretch>
        </p:blipFill>
        <p:spPr>
          <a:xfrm>
            <a:off x="152400" y="3399975"/>
            <a:ext cx="8839199" cy="1477818"/>
          </a:xfrm>
          <a:prstGeom prst="rect">
            <a:avLst/>
          </a:prstGeom>
          <a:noFill/>
          <a:ln>
            <a:noFill/>
          </a:ln>
        </p:spPr>
      </p:pic>
      <p:pic>
        <p:nvPicPr>
          <p:cNvPr id="139" name="Google Shape;139;p25"/>
          <p:cNvPicPr preferRelativeResize="0"/>
          <p:nvPr/>
        </p:nvPicPr>
        <p:blipFill>
          <a:blip r:embed="rId4">
            <a:alphaModFix/>
          </a:blip>
          <a:stretch>
            <a:fillRect/>
          </a:stretch>
        </p:blipFill>
        <p:spPr>
          <a:xfrm>
            <a:off x="152400" y="2418913"/>
            <a:ext cx="9124950" cy="79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Our research</a:t>
            </a:r>
            <a:endParaRPr dirty="0"/>
          </a:p>
        </p:txBody>
      </p:sp>
      <p:sp>
        <p:nvSpPr>
          <p:cNvPr id="61" name="Google Shape;61;p14"/>
          <p:cNvSpPr txBox="1">
            <a:spLocks noGrp="1"/>
          </p:cNvSpPr>
          <p:nvPr>
            <p:ph type="body" idx="1"/>
          </p:nvPr>
        </p:nvSpPr>
        <p:spPr>
          <a:xfrm>
            <a:off x="311700" y="2705200"/>
            <a:ext cx="8520600" cy="134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Research questions: </a:t>
            </a:r>
            <a:endParaRPr dirty="0">
              <a:solidFill>
                <a:schemeClr val="tx1"/>
              </a:solidFill>
            </a:endParaRPr>
          </a:p>
          <a:p>
            <a:pPr marL="457200" lvl="0" indent="-342900" algn="l" rtl="0">
              <a:spcBef>
                <a:spcPts val="1200"/>
              </a:spcBef>
              <a:spcAft>
                <a:spcPts val="0"/>
              </a:spcAft>
              <a:buSzPts val="1800"/>
              <a:buChar char="-"/>
            </a:pPr>
            <a:r>
              <a:rPr lang="en-GB" dirty="0">
                <a:solidFill>
                  <a:schemeClr val="tx1"/>
                </a:solidFill>
              </a:rPr>
              <a:t>Is there correlation between renewable energy to CO2 Emission?</a:t>
            </a:r>
            <a:endParaRPr dirty="0">
              <a:solidFill>
                <a:schemeClr val="tx1"/>
              </a:solidFill>
            </a:endParaRPr>
          </a:p>
        </p:txBody>
      </p:sp>
      <p:sp>
        <p:nvSpPr>
          <p:cNvPr id="62" name="Google Shape;62;p14"/>
          <p:cNvSpPr txBox="1"/>
          <p:nvPr/>
        </p:nvSpPr>
        <p:spPr>
          <a:xfrm>
            <a:off x="311700" y="1331725"/>
            <a:ext cx="7815300" cy="109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GB" sz="1800" dirty="0">
                <a:solidFill>
                  <a:schemeClr val="dk1"/>
                </a:solidFill>
                <a:latin typeface="Open Sans"/>
                <a:ea typeface="Open Sans"/>
                <a:cs typeface="Open Sans"/>
                <a:sym typeface="Open Sans"/>
              </a:rPr>
              <a:t>Carbon dioxide (CO2): Carbon dioxide is the primary greenhouse gas, mainly come from burning organic materials: coal, oil, gas, wood, and solid waste.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sources</a:t>
            </a:r>
            <a:endParaRPr/>
          </a:p>
        </p:txBody>
      </p:sp>
      <p:sp>
        <p:nvSpPr>
          <p:cNvPr id="68" name="Google Shape;68;p15"/>
          <p:cNvSpPr txBox="1">
            <a:spLocks noGrp="1"/>
          </p:cNvSpPr>
          <p:nvPr>
            <p:ph type="body" idx="1"/>
          </p:nvPr>
        </p:nvSpPr>
        <p:spPr>
          <a:xfrm>
            <a:off x="311700" y="1225225"/>
            <a:ext cx="6618000" cy="1465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solidFill>
                  <a:schemeClr val="tx1"/>
                </a:solidFill>
              </a:rPr>
              <a:t>Data retrieve from Statistical Review of World Energy from BP</a:t>
            </a:r>
            <a:endParaRPr dirty="0">
              <a:solidFill>
                <a:schemeClr val="tx1"/>
              </a:solidFill>
            </a:endParaRPr>
          </a:p>
          <a:p>
            <a:pPr marL="457200" lvl="0" indent="-342900" algn="l" rtl="0">
              <a:spcBef>
                <a:spcPts val="0"/>
              </a:spcBef>
              <a:spcAft>
                <a:spcPts val="0"/>
              </a:spcAft>
              <a:buSzPts val="1800"/>
              <a:buChar char="-"/>
            </a:pPr>
            <a:r>
              <a:rPr lang="en-GB" dirty="0">
                <a:solidFill>
                  <a:schemeClr val="tx1"/>
                </a:solidFill>
              </a:rPr>
              <a:t>It’s an excel format with sheet 77 sheet contains fossil and non fossil dataset</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Dataframes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Here we only create 3 </a:t>
            </a:r>
            <a:r>
              <a:rPr lang="en-GB" dirty="0" err="1">
                <a:solidFill>
                  <a:schemeClr val="tx1"/>
                </a:solidFill>
              </a:rPr>
              <a:t>dataframes</a:t>
            </a:r>
            <a:r>
              <a:rPr lang="en-GB" dirty="0">
                <a:solidFill>
                  <a:schemeClr val="tx1"/>
                </a:solidFill>
              </a:rPr>
              <a:t>; </a:t>
            </a:r>
            <a:endParaRPr dirty="0">
              <a:solidFill>
                <a:schemeClr val="tx1"/>
              </a:solidFill>
            </a:endParaRPr>
          </a:p>
          <a:p>
            <a:pPr marL="457200" lvl="0" indent="-342900" algn="l" rtl="0">
              <a:spcBef>
                <a:spcPts val="1200"/>
              </a:spcBef>
              <a:spcAft>
                <a:spcPts val="0"/>
              </a:spcAft>
              <a:buSzPts val="1800"/>
              <a:buAutoNum type="arabicPeriod"/>
            </a:pPr>
            <a:r>
              <a:rPr lang="en-GB" dirty="0">
                <a:solidFill>
                  <a:schemeClr val="tx1"/>
                </a:solidFill>
              </a:rPr>
              <a:t>Energy Consumption</a:t>
            </a:r>
            <a:endParaRPr dirty="0">
              <a:solidFill>
                <a:schemeClr val="tx1"/>
              </a:solidFill>
            </a:endParaRPr>
          </a:p>
          <a:p>
            <a:pPr marL="457200" lvl="0" indent="-342900" algn="l" rtl="0">
              <a:spcBef>
                <a:spcPts val="0"/>
              </a:spcBef>
              <a:spcAft>
                <a:spcPts val="0"/>
              </a:spcAft>
              <a:buSzPts val="1800"/>
              <a:buAutoNum type="arabicPeriod"/>
            </a:pPr>
            <a:r>
              <a:rPr lang="en-GB" dirty="0">
                <a:solidFill>
                  <a:schemeClr val="tx1"/>
                </a:solidFill>
              </a:rPr>
              <a:t>Carbon Dioxide Emissions</a:t>
            </a:r>
            <a:endParaRPr dirty="0">
              <a:solidFill>
                <a:schemeClr val="tx1"/>
              </a:solidFill>
            </a:endParaRPr>
          </a:p>
          <a:p>
            <a:pPr marL="457200" lvl="0" indent="-342900" algn="l" rtl="0">
              <a:spcBef>
                <a:spcPts val="0"/>
              </a:spcBef>
              <a:spcAft>
                <a:spcPts val="0"/>
              </a:spcAft>
              <a:buSzPts val="1800"/>
              <a:buAutoNum type="arabicPeriod"/>
            </a:pPr>
            <a:r>
              <a:rPr lang="en-GB" dirty="0">
                <a:solidFill>
                  <a:schemeClr val="tx1"/>
                </a:solidFill>
              </a:rPr>
              <a:t>Renewable Consumption</a:t>
            </a:r>
            <a:endParaRPr dirty="0">
              <a:solidFill>
                <a:schemeClr val="tx1"/>
              </a:solidFill>
            </a:endParaRPr>
          </a:p>
          <a:p>
            <a:pPr marL="0" lvl="0" indent="0" algn="l" rtl="0">
              <a:spcBef>
                <a:spcPts val="1200"/>
              </a:spcBef>
              <a:spcAft>
                <a:spcPts val="1200"/>
              </a:spcAft>
              <a:buNone/>
            </a:pPr>
            <a:r>
              <a:rPr lang="en-GB" dirty="0">
                <a:solidFill>
                  <a:schemeClr val="tx1"/>
                </a:solidFill>
              </a:rPr>
              <a:t>And breaking down these 3 datasets into country wise dataframe.</a:t>
            </a: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Data Cleaning and Formatting</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solidFill>
                  <a:schemeClr val="tx1"/>
                </a:solidFill>
                <a:latin typeface="+mn-lt"/>
              </a:rPr>
              <a:t>Dealing with missing values</a:t>
            </a:r>
            <a:endParaRPr dirty="0">
              <a:solidFill>
                <a:schemeClr val="tx1"/>
              </a:solidFill>
              <a:latin typeface="+mn-lt"/>
            </a:endParaRPr>
          </a:p>
          <a:p>
            <a:pPr marL="914400" lvl="1" indent="-317500" algn="l" rtl="0">
              <a:spcBef>
                <a:spcPts val="0"/>
              </a:spcBef>
              <a:spcAft>
                <a:spcPts val="0"/>
              </a:spcAft>
              <a:buSzPts val="1400"/>
              <a:buChar char="○"/>
            </a:pPr>
            <a:r>
              <a:rPr lang="en-GB" sz="1800" dirty="0">
                <a:solidFill>
                  <a:schemeClr val="tx1"/>
                </a:solidFill>
                <a:latin typeface="+mn-lt"/>
              </a:rPr>
              <a:t>Dropping rows with too many missing values.</a:t>
            </a:r>
            <a:endParaRPr sz="1800" dirty="0">
              <a:solidFill>
                <a:schemeClr val="tx1"/>
              </a:solidFill>
              <a:latin typeface="+mn-lt"/>
            </a:endParaRPr>
          </a:p>
          <a:p>
            <a:pPr marL="457200" lvl="0" indent="-342900" algn="l" rtl="0">
              <a:spcBef>
                <a:spcPts val="0"/>
              </a:spcBef>
              <a:spcAft>
                <a:spcPts val="0"/>
              </a:spcAft>
              <a:buSzPts val="1800"/>
              <a:buChar char="●"/>
            </a:pPr>
            <a:r>
              <a:rPr lang="en-GB" dirty="0">
                <a:solidFill>
                  <a:schemeClr val="tx1"/>
                </a:solidFill>
                <a:latin typeface="+mn-lt"/>
              </a:rPr>
              <a:t>Selecting rows and columns</a:t>
            </a:r>
            <a:endParaRPr dirty="0">
              <a:solidFill>
                <a:schemeClr val="tx1"/>
              </a:solidFill>
              <a:latin typeface="+mn-lt"/>
            </a:endParaRPr>
          </a:p>
          <a:p>
            <a:pPr marL="914400" lvl="1" indent="-317500" algn="l" rtl="0">
              <a:spcBef>
                <a:spcPts val="0"/>
              </a:spcBef>
              <a:spcAft>
                <a:spcPts val="0"/>
              </a:spcAft>
              <a:buSzPts val="1400"/>
              <a:buChar char="○"/>
            </a:pPr>
            <a:r>
              <a:rPr lang="en-GB" sz="1800" dirty="0">
                <a:solidFill>
                  <a:schemeClr val="tx1"/>
                </a:solidFill>
                <a:latin typeface="+mn-lt"/>
              </a:rPr>
              <a:t>Many rows and columns contained unnecessary values, so we cleaning it by using </a:t>
            </a:r>
            <a:r>
              <a:rPr lang="en-GB" sz="1800" dirty="0" err="1">
                <a:solidFill>
                  <a:schemeClr val="tx1"/>
                </a:solidFill>
                <a:latin typeface="+mn-lt"/>
              </a:rPr>
              <a:t>iloc</a:t>
            </a:r>
            <a:r>
              <a:rPr lang="en-GB" sz="1800" dirty="0">
                <a:solidFill>
                  <a:schemeClr val="tx1"/>
                </a:solidFill>
                <a:latin typeface="+mn-lt"/>
              </a:rPr>
              <a:t> methods.</a:t>
            </a:r>
            <a:endParaRPr sz="1800" dirty="0">
              <a:solidFill>
                <a:schemeClr val="tx1"/>
              </a:solidFill>
              <a:latin typeface="+mn-lt"/>
            </a:endParaRPr>
          </a:p>
          <a:p>
            <a:pPr marL="457200" lvl="0" indent="-342900" algn="l" rtl="0">
              <a:spcBef>
                <a:spcPts val="0"/>
              </a:spcBef>
              <a:spcAft>
                <a:spcPts val="0"/>
              </a:spcAft>
              <a:buSzPts val="1800"/>
              <a:buChar char="●"/>
            </a:pPr>
            <a:r>
              <a:rPr lang="en-GB" dirty="0">
                <a:solidFill>
                  <a:schemeClr val="tx1"/>
                </a:solidFill>
                <a:latin typeface="+mn-lt"/>
              </a:rPr>
              <a:t>Get rid of unnecessary rows</a:t>
            </a:r>
            <a:endParaRPr dirty="0">
              <a:solidFill>
                <a:schemeClr val="tx1"/>
              </a:solidFill>
              <a:latin typeface="+mn-lt"/>
            </a:endParaRPr>
          </a:p>
          <a:p>
            <a:pPr marL="914400" lvl="1" indent="-317500" algn="l" rtl="0">
              <a:spcBef>
                <a:spcPts val="0"/>
              </a:spcBef>
              <a:spcAft>
                <a:spcPts val="0"/>
              </a:spcAft>
              <a:buSzPts val="1400"/>
              <a:buChar char="○"/>
            </a:pPr>
            <a:r>
              <a:rPr lang="en-GB" sz="1800" dirty="0">
                <a:solidFill>
                  <a:schemeClr val="tx1"/>
                </a:solidFill>
                <a:latin typeface="+mn-lt"/>
              </a:rPr>
              <a:t>The countries columns contain regions, and non country name, so this have to be deleted.</a:t>
            </a:r>
            <a:endParaRPr sz="1800" dirty="0">
              <a:solidFill>
                <a:schemeClr val="tx1"/>
              </a:solidFill>
              <a:latin typeface="+mn-lt"/>
            </a:endParaRPr>
          </a:p>
          <a:p>
            <a:pPr marL="457200" lvl="0" indent="-342900" algn="l" rtl="0">
              <a:spcBef>
                <a:spcPts val="0"/>
              </a:spcBef>
              <a:spcAft>
                <a:spcPts val="0"/>
              </a:spcAft>
              <a:buSzPts val="1800"/>
              <a:buChar char="●"/>
            </a:pPr>
            <a:r>
              <a:rPr lang="en-GB" dirty="0">
                <a:solidFill>
                  <a:schemeClr val="tx1"/>
                </a:solidFill>
                <a:latin typeface="+mn-lt"/>
              </a:rPr>
              <a:t>Formatting new dataframe</a:t>
            </a:r>
            <a:endParaRPr dirty="0">
              <a:solidFill>
                <a:schemeClr val="tx1"/>
              </a:solidFill>
              <a:latin typeface="+mn-lt"/>
            </a:endParaRPr>
          </a:p>
          <a:p>
            <a:pPr marL="914400" lvl="1" indent="-317500" algn="l" rtl="0">
              <a:spcBef>
                <a:spcPts val="0"/>
              </a:spcBef>
              <a:spcAft>
                <a:spcPts val="0"/>
              </a:spcAft>
              <a:buSzPts val="1400"/>
              <a:buChar char="○"/>
            </a:pPr>
            <a:r>
              <a:rPr lang="en-GB" sz="1800" dirty="0">
                <a:solidFill>
                  <a:schemeClr val="tx1"/>
                </a:solidFill>
                <a:latin typeface="+mn-lt"/>
              </a:rPr>
              <a:t>Transpose the dataset and using year as an index</a:t>
            </a:r>
            <a:endParaRPr sz="1800" dirty="0">
              <a:solidFill>
                <a:schemeClr val="tx1"/>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557550" y="445025"/>
            <a:ext cx="8274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EDA &amp; </a:t>
            </a:r>
            <a:r>
              <a:rPr lang="en-GB" dirty="0" err="1"/>
              <a:t>VIsualization</a:t>
            </a:r>
            <a:endParaRPr dirty="0"/>
          </a:p>
        </p:txBody>
      </p:sp>
      <p:sp>
        <p:nvSpPr>
          <p:cNvPr id="86" name="Google Shape;86;p18"/>
          <p:cNvSpPr txBox="1">
            <a:spLocks noGrp="1"/>
          </p:cNvSpPr>
          <p:nvPr>
            <p:ph type="body" idx="1"/>
          </p:nvPr>
        </p:nvSpPr>
        <p:spPr>
          <a:xfrm>
            <a:off x="477900" y="1290375"/>
            <a:ext cx="3918900" cy="270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rgbClr val="000000"/>
                </a:solidFill>
                <a:latin typeface="+mn-lt"/>
              </a:rPr>
              <a:t>China was by far the biggest driver of energy, accounting for more than three quarters of net global growth. India were the next largest contributors to growth, while the US and Germany posted the largest declines. </a:t>
            </a:r>
            <a:endParaRPr dirty="0">
              <a:solidFill>
                <a:srgbClr val="000000"/>
              </a:solidFill>
              <a:latin typeface="+mn-lt"/>
            </a:endParaRPr>
          </a:p>
        </p:txBody>
      </p:sp>
      <p:pic>
        <p:nvPicPr>
          <p:cNvPr id="87" name="Google Shape;87;p18"/>
          <p:cNvPicPr preferRelativeResize="0"/>
          <p:nvPr/>
        </p:nvPicPr>
        <p:blipFill>
          <a:blip r:embed="rId3">
            <a:alphaModFix/>
          </a:blip>
          <a:stretch>
            <a:fillRect/>
          </a:stretch>
        </p:blipFill>
        <p:spPr>
          <a:xfrm>
            <a:off x="5021938" y="2571750"/>
            <a:ext cx="3460337" cy="2244075"/>
          </a:xfrm>
          <a:prstGeom prst="rect">
            <a:avLst/>
          </a:prstGeom>
          <a:noFill/>
          <a:ln>
            <a:noFill/>
          </a:ln>
        </p:spPr>
      </p:pic>
      <p:pic>
        <p:nvPicPr>
          <p:cNvPr id="88" name="Google Shape;88;p18"/>
          <p:cNvPicPr preferRelativeResize="0"/>
          <p:nvPr/>
        </p:nvPicPr>
        <p:blipFill>
          <a:blip r:embed="rId4">
            <a:alphaModFix/>
          </a:blip>
          <a:stretch>
            <a:fillRect/>
          </a:stretch>
        </p:blipFill>
        <p:spPr>
          <a:xfrm>
            <a:off x="5021950" y="359533"/>
            <a:ext cx="3460325" cy="23068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dirty="0"/>
              <a:t>Top 8 countries with the highest renewable energy</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pic>
        <p:nvPicPr>
          <p:cNvPr id="94" name="Google Shape;94;p19"/>
          <p:cNvPicPr preferRelativeResize="0"/>
          <p:nvPr/>
        </p:nvPicPr>
        <p:blipFill>
          <a:blip r:embed="rId3">
            <a:alphaModFix/>
          </a:blip>
          <a:stretch>
            <a:fillRect/>
          </a:stretch>
        </p:blipFill>
        <p:spPr>
          <a:xfrm>
            <a:off x="4360972" y="1326550"/>
            <a:ext cx="4471328" cy="3091000"/>
          </a:xfrm>
          <a:prstGeom prst="rect">
            <a:avLst/>
          </a:prstGeom>
          <a:noFill/>
          <a:ln>
            <a:noFill/>
          </a:ln>
        </p:spPr>
      </p:pic>
      <p:sp>
        <p:nvSpPr>
          <p:cNvPr id="95" name="Google Shape;95;p19"/>
          <p:cNvSpPr txBox="1">
            <a:spLocks noGrp="1"/>
          </p:cNvSpPr>
          <p:nvPr>
            <p:ph type="body" idx="1"/>
          </p:nvPr>
        </p:nvSpPr>
        <p:spPr>
          <a:xfrm>
            <a:off x="311701" y="1326550"/>
            <a:ext cx="4180500" cy="3229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rgbClr val="000000"/>
                </a:solidFill>
                <a:latin typeface="+mn-lt"/>
              </a:rPr>
              <a:t>Renewable energy (including biofuels) posted a record increase in consumption in energy since 2005. This was also the largest increment for any source of energy in 2019. China’s use of renewables grew by more than any other country. </a:t>
            </a:r>
            <a:endParaRPr dirty="0">
              <a:solidFill>
                <a:srgbClr val="000000"/>
              </a:solidFill>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Exploring &amp; Visualizing the Country Data</a:t>
            </a:r>
            <a:endParaRPr dirty="0"/>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rgbClr val="000000"/>
                </a:solidFill>
                <a:latin typeface="+mn-lt"/>
              </a:rPr>
              <a:t>Exploring &amp; Visualizing the Country Data are made for better understanding about the energy sector in a given country.</a:t>
            </a:r>
            <a:endParaRPr dirty="0">
              <a:solidFill>
                <a:srgbClr val="000000"/>
              </a:solidFill>
              <a:latin typeface="+mn-lt"/>
            </a:endParaRPr>
          </a:p>
          <a:p>
            <a:pPr marL="0" lvl="0" indent="0" algn="l" rtl="0">
              <a:spcBef>
                <a:spcPts val="1200"/>
              </a:spcBef>
              <a:spcAft>
                <a:spcPts val="0"/>
              </a:spcAft>
              <a:buNone/>
            </a:pPr>
            <a:r>
              <a:rPr lang="en-GB" dirty="0">
                <a:solidFill>
                  <a:srgbClr val="000000"/>
                </a:solidFill>
                <a:latin typeface="+mn-lt"/>
              </a:rPr>
              <a:t>First we create dataframe that takes 1 feature (year) and takes values of three feature (Energy Consumption, Carbon Dioxide Emissions Renewable consumption) from respective </a:t>
            </a:r>
            <a:r>
              <a:rPr lang="en-GB" dirty="0" err="1">
                <a:solidFill>
                  <a:srgbClr val="000000"/>
                </a:solidFill>
                <a:latin typeface="+mn-lt"/>
              </a:rPr>
              <a:t>dataframes</a:t>
            </a:r>
            <a:r>
              <a:rPr lang="en-GB" dirty="0">
                <a:solidFill>
                  <a:srgbClr val="000000"/>
                </a:solidFill>
                <a:latin typeface="+mn-lt"/>
              </a:rPr>
              <a:t>.</a:t>
            </a:r>
            <a:endParaRPr dirty="0">
              <a:solidFill>
                <a:srgbClr val="000000"/>
              </a:solidFill>
              <a:latin typeface="+mn-lt"/>
            </a:endParaRPr>
          </a:p>
          <a:p>
            <a:pPr marL="0" lvl="0" indent="0" algn="l" rtl="0">
              <a:spcBef>
                <a:spcPts val="1200"/>
              </a:spcBef>
              <a:spcAft>
                <a:spcPts val="1200"/>
              </a:spcAft>
              <a:buNone/>
            </a:pPr>
            <a:r>
              <a:rPr lang="en-GB" dirty="0">
                <a:solidFill>
                  <a:srgbClr val="000000"/>
                </a:solidFill>
                <a:latin typeface="+mn-lt"/>
              </a:rPr>
              <a:t>Here are the example of US Energy &gt;&gt;</a:t>
            </a:r>
            <a:endParaRPr dirty="0">
              <a:solidFill>
                <a:srgbClr val="000000"/>
              </a:solidFill>
              <a:latin typeface="+mn-lt"/>
            </a:endParaRPr>
          </a:p>
        </p:txBody>
      </p:sp>
      <p:pic>
        <p:nvPicPr>
          <p:cNvPr id="102" name="Google Shape;102;p20"/>
          <p:cNvPicPr preferRelativeResize="0"/>
          <p:nvPr/>
        </p:nvPicPr>
        <p:blipFill>
          <a:blip r:embed="rId3">
            <a:alphaModFix/>
          </a:blip>
          <a:stretch>
            <a:fillRect/>
          </a:stretch>
        </p:blipFill>
        <p:spPr>
          <a:xfrm>
            <a:off x="4486475" y="2759451"/>
            <a:ext cx="4572005" cy="2292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 Energy Data Visualization</a:t>
            </a:r>
            <a:endParaRPr/>
          </a:p>
        </p:txBody>
      </p:sp>
      <p:sp>
        <p:nvSpPr>
          <p:cNvPr id="108" name="Google Shape;108;p21"/>
          <p:cNvSpPr txBox="1">
            <a:spLocks noGrp="1"/>
          </p:cNvSpPr>
          <p:nvPr>
            <p:ph type="body" idx="1"/>
          </p:nvPr>
        </p:nvSpPr>
        <p:spPr>
          <a:xfrm>
            <a:off x="311700" y="1230413"/>
            <a:ext cx="8520600" cy="126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dirty="0">
                <a:solidFill>
                  <a:srgbClr val="000000"/>
                </a:solidFill>
                <a:latin typeface="+mn-lt"/>
              </a:rPr>
              <a:t>From the data visualization below we can see that energy consumption and co2 emission are highly correlated, but co2 emission keep decreasing and slightly negative correlation with the renewable energy.</a:t>
            </a:r>
            <a:endParaRPr dirty="0">
              <a:solidFill>
                <a:srgbClr val="000000"/>
              </a:solidFill>
              <a:latin typeface="+mn-lt"/>
            </a:endParaRPr>
          </a:p>
        </p:txBody>
      </p:sp>
      <p:pic>
        <p:nvPicPr>
          <p:cNvPr id="109" name="Google Shape;109;p21"/>
          <p:cNvPicPr preferRelativeResize="0"/>
          <p:nvPr/>
        </p:nvPicPr>
        <p:blipFill>
          <a:blip r:embed="rId3">
            <a:alphaModFix/>
          </a:blip>
          <a:stretch>
            <a:fillRect/>
          </a:stretch>
        </p:blipFill>
        <p:spPr>
          <a:xfrm>
            <a:off x="311700" y="2751797"/>
            <a:ext cx="2707601" cy="1818952"/>
          </a:xfrm>
          <a:prstGeom prst="rect">
            <a:avLst/>
          </a:prstGeom>
          <a:noFill/>
          <a:ln>
            <a:noFill/>
          </a:ln>
        </p:spPr>
      </p:pic>
      <p:pic>
        <p:nvPicPr>
          <p:cNvPr id="110" name="Google Shape;110;p21"/>
          <p:cNvPicPr preferRelativeResize="0"/>
          <p:nvPr/>
        </p:nvPicPr>
        <p:blipFill>
          <a:blip r:embed="rId4">
            <a:alphaModFix/>
          </a:blip>
          <a:stretch>
            <a:fillRect/>
          </a:stretch>
        </p:blipFill>
        <p:spPr>
          <a:xfrm>
            <a:off x="6124698" y="2770923"/>
            <a:ext cx="2707601" cy="1818952"/>
          </a:xfrm>
          <a:prstGeom prst="rect">
            <a:avLst/>
          </a:prstGeom>
          <a:noFill/>
          <a:ln>
            <a:noFill/>
          </a:ln>
        </p:spPr>
      </p:pic>
      <p:pic>
        <p:nvPicPr>
          <p:cNvPr id="111" name="Google Shape;111;p21"/>
          <p:cNvPicPr preferRelativeResize="0"/>
          <p:nvPr/>
        </p:nvPicPr>
        <p:blipFill>
          <a:blip r:embed="rId5">
            <a:alphaModFix/>
          </a:blip>
          <a:stretch>
            <a:fillRect/>
          </a:stretch>
        </p:blipFill>
        <p:spPr>
          <a:xfrm>
            <a:off x="3218199" y="2751797"/>
            <a:ext cx="2707601" cy="181895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685</Words>
  <Application>Microsoft Office PowerPoint</Application>
  <PresentationFormat>On-screen Show (16:9)</PresentationFormat>
  <Paragraphs>50</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Open Sans</vt:lpstr>
      <vt:lpstr>Simple Light</vt:lpstr>
      <vt:lpstr>Energy &amp; CO2 Emissions</vt:lpstr>
      <vt:lpstr>Our research</vt:lpstr>
      <vt:lpstr>Data sources</vt:lpstr>
      <vt:lpstr>Dataframes</vt:lpstr>
      <vt:lpstr>Data Cleaning and Formatting</vt:lpstr>
      <vt:lpstr>EDA &amp; VIsualization</vt:lpstr>
      <vt:lpstr>Top 8 countries with the highest renewable energy  </vt:lpstr>
      <vt:lpstr>Exploring &amp; Visualizing the Country Data</vt:lpstr>
      <vt:lpstr>US Energy Data Visualization</vt:lpstr>
      <vt:lpstr>Correlation Between Features</vt:lpstr>
      <vt:lpstr>energy consumption and co2 emission</vt:lpstr>
      <vt:lpstr>Pearson correlation &amp; Spearmans correlation</vt:lpstr>
      <vt:lpstr>Linear regression using Statsmodels on Energy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&amp; CO2 Emissions</dc:title>
  <dc:creator>shon</dc:creator>
  <cp:lastModifiedBy>eliran giar</cp:lastModifiedBy>
  <cp:revision>22</cp:revision>
  <dcterms:modified xsi:type="dcterms:W3CDTF">2021-06-21T19:05:19Z</dcterms:modified>
</cp:coreProperties>
</file>