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b3db334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b3db334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00b493f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00b493f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097855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097855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0978553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0978553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fb3db33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fb3db33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fb3db33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fb3db33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fb3db334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fb3db334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0978553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0978553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fb3db33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fb3db334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0978553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0978553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978553e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0978553e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978553e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978553e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85850" y="1384893"/>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Energy &amp; CO2 Emissions</a:t>
            </a:r>
            <a:endParaRPr/>
          </a:p>
        </p:txBody>
      </p:sp>
      <p:pic>
        <p:nvPicPr>
          <p:cNvPr id="55" name="Google Shape;55;p13"/>
          <p:cNvPicPr preferRelativeResize="0"/>
          <p:nvPr/>
        </p:nvPicPr>
        <p:blipFill>
          <a:blip r:embed="rId3">
            <a:alphaModFix/>
          </a:blip>
          <a:stretch>
            <a:fillRect/>
          </a:stretch>
        </p:blipFill>
        <p:spPr>
          <a:xfrm>
            <a:off x="5355675" y="152400"/>
            <a:ext cx="3629027"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Correlation Between Features</a:t>
            </a:r>
            <a:endParaRPr/>
          </a:p>
        </p:txBody>
      </p:sp>
      <p:sp>
        <p:nvSpPr>
          <p:cNvPr id="117" name="Google Shape;117;p22"/>
          <p:cNvSpPr txBox="1">
            <a:spLocks noGrp="1"/>
          </p:cNvSpPr>
          <p:nvPr>
            <p:ph type="body" idx="1"/>
          </p:nvPr>
        </p:nvSpPr>
        <p:spPr>
          <a:xfrm>
            <a:off x="5100025" y="1354850"/>
            <a:ext cx="35496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dirty="0"/>
              <a:t>A correlation matrix is a tabular data representing the ‘correlations’ between pairs of variables in a given data. This image shows that correlation between energy consumption and co2 emission are highly positive with score of 95% but correlation between renewable energy and co2 emission are very low about 35%.</a:t>
            </a:r>
            <a:endParaRPr dirty="0"/>
          </a:p>
        </p:txBody>
      </p:sp>
      <p:pic>
        <p:nvPicPr>
          <p:cNvPr id="118" name="Google Shape;118;p22"/>
          <p:cNvPicPr preferRelativeResize="0"/>
          <p:nvPr/>
        </p:nvPicPr>
        <p:blipFill>
          <a:blip r:embed="rId3">
            <a:alphaModFix/>
          </a:blip>
          <a:stretch>
            <a:fillRect/>
          </a:stretch>
        </p:blipFill>
        <p:spPr>
          <a:xfrm>
            <a:off x="191175" y="1506925"/>
            <a:ext cx="4443900" cy="26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energy consumption and co2 emission</a:t>
            </a:r>
            <a:endParaRPr/>
          </a:p>
        </p:txBody>
      </p:sp>
      <p:sp>
        <p:nvSpPr>
          <p:cNvPr id="124" name="Google Shape;124;p23"/>
          <p:cNvSpPr txBox="1">
            <a:spLocks noGrp="1"/>
          </p:cNvSpPr>
          <p:nvPr>
            <p:ph type="body" idx="1"/>
          </p:nvPr>
        </p:nvSpPr>
        <p:spPr>
          <a:xfrm>
            <a:off x="311700" y="1152475"/>
            <a:ext cx="379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From this image we can clearly see that energy consumption and co2 emission has positive correlation</a:t>
            </a:r>
            <a:endParaRPr dirty="0"/>
          </a:p>
        </p:txBody>
      </p:sp>
      <p:pic>
        <p:nvPicPr>
          <p:cNvPr id="125" name="Google Shape;125;p23"/>
          <p:cNvPicPr preferRelativeResize="0"/>
          <p:nvPr/>
        </p:nvPicPr>
        <p:blipFill>
          <a:blip r:embed="rId3">
            <a:alphaModFix/>
          </a:blip>
          <a:stretch>
            <a:fillRect/>
          </a:stretch>
        </p:blipFill>
        <p:spPr>
          <a:xfrm>
            <a:off x="4104325" y="1152479"/>
            <a:ext cx="4727975" cy="322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Linear regression using Statsmodels on Energy Data</a:t>
            </a:r>
            <a:endParaRPr/>
          </a:p>
        </p:txBody>
      </p:sp>
      <p:sp>
        <p:nvSpPr>
          <p:cNvPr id="131" name="Google Shape;131;p24"/>
          <p:cNvSpPr txBox="1">
            <a:spLocks noGrp="1"/>
          </p:cNvSpPr>
          <p:nvPr>
            <p:ph type="body" idx="1"/>
          </p:nvPr>
        </p:nvSpPr>
        <p:spPr>
          <a:xfrm>
            <a:off x="311700" y="1152475"/>
            <a:ext cx="8520600" cy="2329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err="1"/>
              <a:t>Statsmodels</a:t>
            </a:r>
            <a:r>
              <a:rPr lang="en-GB" dirty="0"/>
              <a:t> is “a Python module that provides classes and functions for the estimation of many different statistical models, as well as for conducting statistical tests, and statistical data exploration.” (from the documentation).</a:t>
            </a:r>
            <a:endParaRPr dirty="0"/>
          </a:p>
          <a:p>
            <a:pPr marL="0" lvl="0" indent="0" algn="l" rtl="0">
              <a:spcBef>
                <a:spcPts val="1200"/>
              </a:spcBef>
              <a:spcAft>
                <a:spcPts val="1200"/>
              </a:spcAft>
              <a:buNone/>
            </a:pPr>
            <a:r>
              <a:rPr lang="en-GB" dirty="0"/>
              <a:t>The </a:t>
            </a:r>
            <a:r>
              <a:rPr lang="en-GB" dirty="0" err="1"/>
              <a:t>energy_consumption</a:t>
            </a:r>
            <a:r>
              <a:rPr lang="en-GB" dirty="0"/>
              <a:t> has statistically significant p-value; there is a 95% confidence intervals for the </a:t>
            </a:r>
            <a:r>
              <a:rPr lang="en-GB" dirty="0" err="1"/>
              <a:t>energy_consumption</a:t>
            </a:r>
            <a:r>
              <a:rPr lang="en-GB" dirty="0"/>
              <a:t>  (meaning we predict at a 95% percent confidence that the value of </a:t>
            </a:r>
            <a:r>
              <a:rPr lang="en-GB" dirty="0" err="1"/>
              <a:t>energy_consumption</a:t>
            </a:r>
            <a:r>
              <a:rPr lang="en-GB" dirty="0"/>
              <a:t> is between 0.897 to 0.960).</a:t>
            </a:r>
            <a:endParaRPr dirty="0"/>
          </a:p>
        </p:txBody>
      </p:sp>
      <p:pic>
        <p:nvPicPr>
          <p:cNvPr id="132" name="Google Shape;132;p24"/>
          <p:cNvPicPr preferRelativeResize="0"/>
          <p:nvPr/>
        </p:nvPicPr>
        <p:blipFill>
          <a:blip r:embed="rId3">
            <a:alphaModFix/>
          </a:blip>
          <a:stretch>
            <a:fillRect/>
          </a:stretch>
        </p:blipFill>
        <p:spPr>
          <a:xfrm>
            <a:off x="152400" y="3662800"/>
            <a:ext cx="8839200" cy="10104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469300"/>
            <a:ext cx="8520600" cy="1949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dirty="0"/>
              <a:t>We can see here that this model has a much higher R-squared value 0.999, meaning that this model explains 99.9% of the variance in our dependent variable. </a:t>
            </a:r>
            <a:r>
              <a:rPr lang="en-GB" dirty="0" err="1"/>
              <a:t>Everytime</a:t>
            </a:r>
            <a:r>
              <a:rPr lang="en-GB" dirty="0"/>
              <a:t> we add variables to a regression model, R² will be higher, but this number shows almost a perfect number of R². We can see that both "</a:t>
            </a:r>
            <a:r>
              <a:rPr lang="en-GB" dirty="0" err="1"/>
              <a:t>energy_consumption</a:t>
            </a:r>
            <a:r>
              <a:rPr lang="en-GB" dirty="0"/>
              <a:t>" and "</a:t>
            </a:r>
            <a:r>
              <a:rPr lang="en-GB" dirty="0" err="1"/>
              <a:t>renew_consumption</a:t>
            </a:r>
            <a:r>
              <a:rPr lang="en-GB" dirty="0"/>
              <a:t>" are statistically significant in predicting (or estimating) the median of co2 </a:t>
            </a:r>
            <a:r>
              <a:rPr lang="en-GB" dirty="0" err="1"/>
              <a:t>emissons</a:t>
            </a:r>
            <a:r>
              <a:rPr lang="en-GB" dirty="0"/>
              <a:t>. So, combination between "</a:t>
            </a:r>
            <a:r>
              <a:rPr lang="en-GB" dirty="0" err="1"/>
              <a:t>energy_consumption</a:t>
            </a:r>
            <a:r>
              <a:rPr lang="en-GB" dirty="0"/>
              <a:t>" and "</a:t>
            </a:r>
            <a:r>
              <a:rPr lang="en-GB" dirty="0" err="1"/>
              <a:t>renew_consumption</a:t>
            </a:r>
            <a:r>
              <a:rPr lang="en-GB" dirty="0"/>
              <a:t>" are giving high impact on reducing the co2 emissions.</a:t>
            </a:r>
            <a:endParaRPr dirty="0"/>
          </a:p>
        </p:txBody>
      </p:sp>
      <p:pic>
        <p:nvPicPr>
          <p:cNvPr id="138" name="Google Shape;138;p25"/>
          <p:cNvPicPr preferRelativeResize="0"/>
          <p:nvPr/>
        </p:nvPicPr>
        <p:blipFill>
          <a:blip r:embed="rId3">
            <a:alphaModFix/>
          </a:blip>
          <a:stretch>
            <a:fillRect/>
          </a:stretch>
        </p:blipFill>
        <p:spPr>
          <a:xfrm>
            <a:off x="152400" y="3399975"/>
            <a:ext cx="8839199" cy="1477818"/>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2418913"/>
            <a:ext cx="9124950"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Our research</a:t>
            </a:r>
            <a:endParaRPr dirty="0"/>
          </a:p>
        </p:txBody>
      </p:sp>
      <p:sp>
        <p:nvSpPr>
          <p:cNvPr id="61" name="Google Shape;61;p14"/>
          <p:cNvSpPr txBox="1">
            <a:spLocks noGrp="1"/>
          </p:cNvSpPr>
          <p:nvPr>
            <p:ph type="body" idx="1"/>
          </p:nvPr>
        </p:nvSpPr>
        <p:spPr>
          <a:xfrm>
            <a:off x="311700" y="2705200"/>
            <a:ext cx="8520600" cy="13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Research questions: </a:t>
            </a:r>
            <a:endParaRPr dirty="0"/>
          </a:p>
          <a:p>
            <a:pPr marL="457200" lvl="0" indent="-342900" algn="l" rtl="0">
              <a:spcBef>
                <a:spcPts val="1200"/>
              </a:spcBef>
              <a:spcAft>
                <a:spcPts val="0"/>
              </a:spcAft>
              <a:buSzPts val="1800"/>
              <a:buChar char="-"/>
            </a:pPr>
            <a:r>
              <a:rPr lang="en-GB" dirty="0"/>
              <a:t>Is there correlation between renewable energy to CO2 Emission?</a:t>
            </a:r>
            <a:endParaRPr dirty="0"/>
          </a:p>
        </p:txBody>
      </p:sp>
      <p:sp>
        <p:nvSpPr>
          <p:cNvPr id="62" name="Google Shape;62;p14"/>
          <p:cNvSpPr txBox="1"/>
          <p:nvPr/>
        </p:nvSpPr>
        <p:spPr>
          <a:xfrm>
            <a:off x="311700" y="1331725"/>
            <a:ext cx="78153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dirty="0">
                <a:solidFill>
                  <a:schemeClr val="dk1"/>
                </a:solidFill>
                <a:latin typeface="Open Sans"/>
                <a:ea typeface="Open Sans"/>
                <a:cs typeface="Open Sans"/>
                <a:sym typeface="Open Sans"/>
              </a:rPr>
              <a:t>Carbon dioxide (CO2): Carbon dioxide is the primary greenhouse gas, mainly come from burning organic materials: coal, oil, gas, wood, and solid waste.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sources</a:t>
            </a:r>
            <a:endParaRPr/>
          </a:p>
        </p:txBody>
      </p:sp>
      <p:sp>
        <p:nvSpPr>
          <p:cNvPr id="68" name="Google Shape;68;p15"/>
          <p:cNvSpPr txBox="1">
            <a:spLocks noGrp="1"/>
          </p:cNvSpPr>
          <p:nvPr>
            <p:ph type="body" idx="1"/>
          </p:nvPr>
        </p:nvSpPr>
        <p:spPr>
          <a:xfrm>
            <a:off x="311700" y="1225225"/>
            <a:ext cx="6618000" cy="146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Data retrieve from Statistical Review of World Energy from BP</a:t>
            </a:r>
            <a:endParaRPr dirty="0"/>
          </a:p>
          <a:p>
            <a:pPr marL="457200" lvl="0" indent="-342900" algn="l" rtl="0">
              <a:spcBef>
                <a:spcPts val="0"/>
              </a:spcBef>
              <a:spcAft>
                <a:spcPts val="0"/>
              </a:spcAft>
              <a:buSzPts val="1800"/>
              <a:buChar char="-"/>
            </a:pPr>
            <a:r>
              <a:rPr lang="en-GB" dirty="0"/>
              <a:t>It’s an excel format with sheet 77 sheet contains fossil and non fossil 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Dataframes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Here we only create 3 </a:t>
            </a:r>
            <a:r>
              <a:rPr lang="en-GB" dirty="0" err="1"/>
              <a:t>dataframes</a:t>
            </a:r>
            <a:r>
              <a:rPr lang="en-GB" dirty="0"/>
              <a:t>; </a:t>
            </a:r>
            <a:endParaRPr dirty="0"/>
          </a:p>
          <a:p>
            <a:pPr marL="457200" lvl="0" indent="-342900" algn="l" rtl="0">
              <a:spcBef>
                <a:spcPts val="1200"/>
              </a:spcBef>
              <a:spcAft>
                <a:spcPts val="0"/>
              </a:spcAft>
              <a:buSzPts val="1800"/>
              <a:buAutoNum type="arabicPeriod"/>
            </a:pPr>
            <a:r>
              <a:rPr lang="en-GB" dirty="0"/>
              <a:t>Energy Consumption</a:t>
            </a:r>
            <a:endParaRPr dirty="0"/>
          </a:p>
          <a:p>
            <a:pPr marL="457200" lvl="0" indent="-342900" algn="l" rtl="0">
              <a:spcBef>
                <a:spcPts val="0"/>
              </a:spcBef>
              <a:spcAft>
                <a:spcPts val="0"/>
              </a:spcAft>
              <a:buSzPts val="1800"/>
              <a:buAutoNum type="arabicPeriod"/>
            </a:pPr>
            <a:r>
              <a:rPr lang="en-GB" dirty="0"/>
              <a:t>Carbon Dioxide Emissions</a:t>
            </a:r>
            <a:endParaRPr dirty="0"/>
          </a:p>
          <a:p>
            <a:pPr marL="457200" lvl="0" indent="-342900" algn="l" rtl="0">
              <a:spcBef>
                <a:spcPts val="0"/>
              </a:spcBef>
              <a:spcAft>
                <a:spcPts val="0"/>
              </a:spcAft>
              <a:buSzPts val="1800"/>
              <a:buAutoNum type="arabicPeriod"/>
            </a:pPr>
            <a:r>
              <a:rPr lang="en-GB" dirty="0"/>
              <a:t>Renewable Consumption</a:t>
            </a:r>
            <a:endParaRPr dirty="0"/>
          </a:p>
          <a:p>
            <a:pPr marL="0" lvl="0" indent="0" algn="l" rtl="0">
              <a:spcBef>
                <a:spcPts val="1200"/>
              </a:spcBef>
              <a:spcAft>
                <a:spcPts val="1200"/>
              </a:spcAft>
              <a:buNone/>
            </a:pPr>
            <a:r>
              <a:rPr lang="en-GB" dirty="0"/>
              <a:t>And breaking down these 3 datasets into country wise dataframe.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Cleaning and Formatting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Dealing with missing values</a:t>
            </a:r>
            <a:endParaRPr dirty="0"/>
          </a:p>
          <a:p>
            <a:pPr marL="914400" lvl="1" indent="-317500" algn="l" rtl="0">
              <a:spcBef>
                <a:spcPts val="0"/>
              </a:spcBef>
              <a:spcAft>
                <a:spcPts val="0"/>
              </a:spcAft>
              <a:buSzPts val="1400"/>
              <a:buChar char="○"/>
            </a:pPr>
            <a:r>
              <a:rPr lang="en-GB" dirty="0"/>
              <a:t>Dropping rows with too many missing values.</a:t>
            </a:r>
            <a:endParaRPr dirty="0"/>
          </a:p>
          <a:p>
            <a:pPr marL="457200" lvl="0" indent="-342900" algn="l" rtl="0">
              <a:spcBef>
                <a:spcPts val="0"/>
              </a:spcBef>
              <a:spcAft>
                <a:spcPts val="0"/>
              </a:spcAft>
              <a:buSzPts val="1800"/>
              <a:buChar char="●"/>
            </a:pPr>
            <a:r>
              <a:rPr lang="en-GB" dirty="0"/>
              <a:t>Selecting rows and columns</a:t>
            </a:r>
            <a:endParaRPr dirty="0"/>
          </a:p>
          <a:p>
            <a:pPr marL="914400" lvl="1" indent="-317500" algn="l" rtl="0">
              <a:spcBef>
                <a:spcPts val="0"/>
              </a:spcBef>
              <a:spcAft>
                <a:spcPts val="0"/>
              </a:spcAft>
              <a:buSzPts val="1400"/>
              <a:buChar char="○"/>
            </a:pPr>
            <a:r>
              <a:rPr lang="en-GB" dirty="0"/>
              <a:t>Many rows and columns contained unnecessary values, so we cleaning it by using </a:t>
            </a:r>
            <a:r>
              <a:rPr lang="en-GB" dirty="0" err="1"/>
              <a:t>iloc</a:t>
            </a:r>
            <a:r>
              <a:rPr lang="en-GB" dirty="0"/>
              <a:t> methods.</a:t>
            </a:r>
            <a:endParaRPr dirty="0"/>
          </a:p>
          <a:p>
            <a:pPr marL="457200" lvl="0" indent="-342900" algn="l" rtl="0">
              <a:spcBef>
                <a:spcPts val="0"/>
              </a:spcBef>
              <a:spcAft>
                <a:spcPts val="0"/>
              </a:spcAft>
              <a:buSzPts val="1800"/>
              <a:buChar char="●"/>
            </a:pPr>
            <a:r>
              <a:rPr lang="en-GB" dirty="0"/>
              <a:t>Get rid of unnecessary rows</a:t>
            </a:r>
            <a:endParaRPr dirty="0"/>
          </a:p>
          <a:p>
            <a:pPr marL="914400" lvl="1" indent="-317500" algn="l" rtl="0">
              <a:spcBef>
                <a:spcPts val="0"/>
              </a:spcBef>
              <a:spcAft>
                <a:spcPts val="0"/>
              </a:spcAft>
              <a:buSzPts val="1400"/>
              <a:buChar char="○"/>
            </a:pPr>
            <a:r>
              <a:rPr lang="en-GB" dirty="0"/>
              <a:t>The countries columns contain regions, and non country name, so this have to be deleted.</a:t>
            </a:r>
            <a:endParaRPr dirty="0"/>
          </a:p>
          <a:p>
            <a:pPr marL="457200" lvl="0" indent="-342900" algn="l" rtl="0">
              <a:spcBef>
                <a:spcPts val="0"/>
              </a:spcBef>
              <a:spcAft>
                <a:spcPts val="0"/>
              </a:spcAft>
              <a:buSzPts val="1800"/>
              <a:buChar char="●"/>
            </a:pPr>
            <a:r>
              <a:rPr lang="en-GB" dirty="0"/>
              <a:t>Formatting new dataframe</a:t>
            </a:r>
            <a:endParaRPr dirty="0"/>
          </a:p>
          <a:p>
            <a:pPr marL="914400" lvl="1" indent="-317500" algn="l" rtl="0">
              <a:spcBef>
                <a:spcPts val="0"/>
              </a:spcBef>
              <a:spcAft>
                <a:spcPts val="0"/>
              </a:spcAft>
              <a:buSzPts val="1400"/>
              <a:buChar char="○"/>
            </a:pPr>
            <a:r>
              <a:rPr lang="en-GB" dirty="0"/>
              <a:t>Transpose the dataset and using year as an index</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557550" y="445025"/>
            <a:ext cx="827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EDA &amp; VIsualization</a:t>
            </a:r>
            <a:endParaRPr/>
          </a:p>
        </p:txBody>
      </p:sp>
      <p:sp>
        <p:nvSpPr>
          <p:cNvPr id="86" name="Google Shape;86;p18"/>
          <p:cNvSpPr txBox="1">
            <a:spLocks noGrp="1"/>
          </p:cNvSpPr>
          <p:nvPr>
            <p:ph type="body" idx="1"/>
          </p:nvPr>
        </p:nvSpPr>
        <p:spPr>
          <a:xfrm>
            <a:off x="477900" y="1290375"/>
            <a:ext cx="3918900" cy="270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By country, China was by far the biggest driver of energy, accounting for more than three quarters of net global growth. India were the next largest contributors to growth, while the US and Germany posted the largest declines. </a:t>
            </a:r>
            <a:endParaRPr dirty="0"/>
          </a:p>
        </p:txBody>
      </p:sp>
      <p:pic>
        <p:nvPicPr>
          <p:cNvPr id="87" name="Google Shape;87;p18"/>
          <p:cNvPicPr preferRelativeResize="0"/>
          <p:nvPr/>
        </p:nvPicPr>
        <p:blipFill>
          <a:blip r:embed="rId3">
            <a:alphaModFix/>
          </a:blip>
          <a:stretch>
            <a:fillRect/>
          </a:stretch>
        </p:blipFill>
        <p:spPr>
          <a:xfrm>
            <a:off x="5021938" y="2571750"/>
            <a:ext cx="3460337" cy="2244075"/>
          </a:xfrm>
          <a:prstGeom prst="rect">
            <a:avLst/>
          </a:prstGeom>
          <a:noFill/>
          <a:ln>
            <a:noFill/>
          </a:ln>
        </p:spPr>
      </p:pic>
      <p:pic>
        <p:nvPicPr>
          <p:cNvPr id="88" name="Google Shape;88;p18"/>
          <p:cNvPicPr preferRelativeResize="0"/>
          <p:nvPr/>
        </p:nvPicPr>
        <p:blipFill>
          <a:blip r:embed="rId4">
            <a:alphaModFix/>
          </a:blip>
          <a:stretch>
            <a:fillRect/>
          </a:stretch>
        </p:blipFill>
        <p:spPr>
          <a:xfrm>
            <a:off x="5021950" y="359533"/>
            <a:ext cx="3460325" cy="2306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Top 8 countries with the highest renewable energy</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pic>
        <p:nvPicPr>
          <p:cNvPr id="94" name="Google Shape;94;p19"/>
          <p:cNvPicPr preferRelativeResize="0"/>
          <p:nvPr/>
        </p:nvPicPr>
        <p:blipFill>
          <a:blip r:embed="rId3">
            <a:alphaModFix/>
          </a:blip>
          <a:stretch>
            <a:fillRect/>
          </a:stretch>
        </p:blipFill>
        <p:spPr>
          <a:xfrm>
            <a:off x="4360972" y="1326550"/>
            <a:ext cx="4471328" cy="3091000"/>
          </a:xfrm>
          <a:prstGeom prst="rect">
            <a:avLst/>
          </a:prstGeom>
          <a:noFill/>
          <a:ln>
            <a:noFill/>
          </a:ln>
        </p:spPr>
      </p:pic>
      <p:sp>
        <p:nvSpPr>
          <p:cNvPr id="95" name="Google Shape;95;p19"/>
          <p:cNvSpPr txBox="1">
            <a:spLocks noGrp="1"/>
          </p:cNvSpPr>
          <p:nvPr>
            <p:ph type="body" idx="1"/>
          </p:nvPr>
        </p:nvSpPr>
        <p:spPr>
          <a:xfrm>
            <a:off x="311701" y="1326550"/>
            <a:ext cx="4180500" cy="322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Renewable energy (including biofuels) posted a record increase in consumption in energy since 2005. This was also the largest increment for any source of energy in 2019. China’s use of renewables grew by more than any other country.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Exploring &amp; Visualizing the Country Data</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t>Exploring &amp; Visualizing the Country Data are made for better understanding about the energy sector in a given country.</a:t>
            </a:r>
            <a:endParaRPr sz="1700" dirty="0"/>
          </a:p>
          <a:p>
            <a:pPr marL="0" lvl="0" indent="0" algn="l" rtl="0">
              <a:spcBef>
                <a:spcPts val="1200"/>
              </a:spcBef>
              <a:spcAft>
                <a:spcPts val="0"/>
              </a:spcAft>
              <a:buNone/>
            </a:pPr>
            <a:r>
              <a:rPr lang="en-GB" sz="1700" dirty="0"/>
              <a:t>First we create dataframe that takes 1 feature (year) and takes values of three feature (Energy Consumption, Carbon Dioxide Emissions Renewable consumption) from respective </a:t>
            </a:r>
            <a:r>
              <a:rPr lang="en-GB" sz="1700" dirty="0" err="1"/>
              <a:t>dataframes</a:t>
            </a:r>
            <a:r>
              <a:rPr lang="en-GB" sz="1700" dirty="0"/>
              <a:t>.</a:t>
            </a:r>
            <a:endParaRPr sz="1700" dirty="0"/>
          </a:p>
          <a:p>
            <a:pPr marL="0" lvl="0" indent="0" algn="l" rtl="0">
              <a:spcBef>
                <a:spcPts val="1200"/>
              </a:spcBef>
              <a:spcAft>
                <a:spcPts val="1200"/>
              </a:spcAft>
              <a:buNone/>
            </a:pPr>
            <a:r>
              <a:rPr lang="en-GB" sz="1700" dirty="0"/>
              <a:t>Here are the example of US Energy &gt;&gt;</a:t>
            </a:r>
            <a:endParaRPr sz="1700" dirty="0"/>
          </a:p>
        </p:txBody>
      </p:sp>
      <p:pic>
        <p:nvPicPr>
          <p:cNvPr id="102" name="Google Shape;102;p20"/>
          <p:cNvPicPr preferRelativeResize="0"/>
          <p:nvPr/>
        </p:nvPicPr>
        <p:blipFill>
          <a:blip r:embed="rId3">
            <a:alphaModFix/>
          </a:blip>
          <a:stretch>
            <a:fillRect/>
          </a:stretch>
        </p:blipFill>
        <p:spPr>
          <a:xfrm>
            <a:off x="4486475" y="2759451"/>
            <a:ext cx="4572005" cy="229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 Energy Data Visualization</a:t>
            </a:r>
            <a:endParaRPr/>
          </a:p>
        </p:txBody>
      </p:sp>
      <p:sp>
        <p:nvSpPr>
          <p:cNvPr id="108" name="Google Shape;108;p21"/>
          <p:cNvSpPr txBox="1">
            <a:spLocks noGrp="1"/>
          </p:cNvSpPr>
          <p:nvPr>
            <p:ph type="body" idx="1"/>
          </p:nvPr>
        </p:nvSpPr>
        <p:spPr>
          <a:xfrm>
            <a:off x="311700" y="1230413"/>
            <a:ext cx="8520600" cy="126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t>From the data visualization below we can see that energy consumption and co2 emission are highly correlated, but co2 emission keep decreasing and slightly negative correlation with the renewable energy.</a:t>
            </a:r>
            <a:endParaRPr dirty="0"/>
          </a:p>
        </p:txBody>
      </p:sp>
      <p:pic>
        <p:nvPicPr>
          <p:cNvPr id="109" name="Google Shape;109;p21"/>
          <p:cNvPicPr preferRelativeResize="0"/>
          <p:nvPr/>
        </p:nvPicPr>
        <p:blipFill>
          <a:blip r:embed="rId3">
            <a:alphaModFix/>
          </a:blip>
          <a:stretch>
            <a:fillRect/>
          </a:stretch>
        </p:blipFill>
        <p:spPr>
          <a:xfrm>
            <a:off x="311700" y="2751797"/>
            <a:ext cx="2707601" cy="1818952"/>
          </a:xfrm>
          <a:prstGeom prst="rect">
            <a:avLst/>
          </a:prstGeom>
          <a:noFill/>
          <a:ln>
            <a:noFill/>
          </a:ln>
        </p:spPr>
      </p:pic>
      <p:pic>
        <p:nvPicPr>
          <p:cNvPr id="110" name="Google Shape;110;p21"/>
          <p:cNvPicPr preferRelativeResize="0"/>
          <p:nvPr/>
        </p:nvPicPr>
        <p:blipFill>
          <a:blip r:embed="rId4">
            <a:alphaModFix/>
          </a:blip>
          <a:stretch>
            <a:fillRect/>
          </a:stretch>
        </p:blipFill>
        <p:spPr>
          <a:xfrm>
            <a:off x="6124698" y="2770923"/>
            <a:ext cx="2707601" cy="1818952"/>
          </a:xfrm>
          <a:prstGeom prst="rect">
            <a:avLst/>
          </a:prstGeom>
          <a:noFill/>
          <a:ln>
            <a:noFill/>
          </a:ln>
        </p:spPr>
      </p:pic>
      <p:pic>
        <p:nvPicPr>
          <p:cNvPr id="111" name="Google Shape;111;p21"/>
          <p:cNvPicPr preferRelativeResize="0"/>
          <p:nvPr/>
        </p:nvPicPr>
        <p:blipFill>
          <a:blip r:embed="rId5">
            <a:alphaModFix/>
          </a:blip>
          <a:stretch>
            <a:fillRect/>
          </a:stretch>
        </p:blipFill>
        <p:spPr>
          <a:xfrm>
            <a:off x="3218199" y="2751797"/>
            <a:ext cx="2707601" cy="18189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651</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Open Sans</vt:lpstr>
      <vt:lpstr>Simple Light</vt:lpstr>
      <vt:lpstr>Energy &amp; CO2 Emissions</vt:lpstr>
      <vt:lpstr>Our research</vt:lpstr>
      <vt:lpstr>Data sources</vt:lpstr>
      <vt:lpstr>Dataframes</vt:lpstr>
      <vt:lpstr>Data Cleaning and Formatting</vt:lpstr>
      <vt:lpstr>EDA &amp; VIsualization</vt:lpstr>
      <vt:lpstr>Top 8 countries with the highest renewable energy  </vt:lpstr>
      <vt:lpstr>Exploring &amp; Visualizing the Country Data</vt:lpstr>
      <vt:lpstr>US Energy Data Visualization</vt:lpstr>
      <vt:lpstr>Correlation Between Features</vt:lpstr>
      <vt:lpstr>energy consumption and co2 emission</vt:lpstr>
      <vt:lpstr>Linear regression using Statsmodels on Energy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&amp; CO2 Emissions</dc:title>
  <cp:lastModifiedBy>eliran giar</cp:lastModifiedBy>
  <cp:revision>12</cp:revision>
  <dcterms:modified xsi:type="dcterms:W3CDTF">2021-06-18T14:03:21Z</dcterms:modified>
</cp:coreProperties>
</file>