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7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29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53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281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330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71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5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4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7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9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5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92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03902D-646D-4274-80A5-015175328BD1}" type="datetimeFigureOut">
              <a:rPr lang="ru-RU" smtClean="0"/>
              <a:t>15.12.2016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0C8F-0CB9-4793-A752-D4A13FDEB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graphics.info/3D/lighting/phong_reflection_model.php" TargetMode="External"/><Relationship Id="rId2" Type="http://schemas.openxmlformats.org/officeDocument/2006/relationships/hyperlink" Target="http://blog.scaytrase.ru/image_synthesis/8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8652" y="520505"/>
            <a:ext cx="9418320" cy="32918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2"/>
                </a:solidFill>
                <a:latin typeface="Arial Black" panose="020B0A04020102020204" pitchFamily="34" charset="0"/>
              </a:rPr>
              <a:t>Проект:</a:t>
            </a:r>
            <a:br>
              <a:rPr lang="ru-RU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br>
              <a:rPr lang="ru-RU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sz="9800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RayTracing</a:t>
            </a:r>
            <a:endParaRPr lang="ru-RU" sz="98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225808" cy="861420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9600" dirty="0"/>
              <a:t>Автор: Евтеева А.В.</a:t>
            </a:r>
          </a:p>
          <a:p>
            <a:pPr algn="r"/>
            <a:r>
              <a:rPr lang="ru-RU" sz="9600" dirty="0"/>
              <a:t>Группа 4103</a:t>
            </a:r>
          </a:p>
          <a:p>
            <a:pPr algn="ctr"/>
            <a:r>
              <a:rPr lang="ru-RU" sz="7400" dirty="0"/>
              <a:t>ФНБИК МФТИ</a:t>
            </a:r>
          </a:p>
          <a:p>
            <a:pPr algn="ctr"/>
            <a:r>
              <a:rPr lang="ru-RU" sz="7400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6755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Суть алгоритма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7573" y="1514420"/>
            <a:ext cx="4881491" cy="445028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Для каждого пикселя на изображении, мы вычисляем его положение в трехмерном пространстве и пускаем луч из точки наблюдения в заданном направлении</a:t>
            </a:r>
          </a:p>
          <a:p>
            <a:pPr lvl="0"/>
            <a:r>
              <a:rPr lang="ru-RU" dirty="0"/>
              <a:t>Для каждого объекта на сцене вычисляем, пересекается ли он с лучом, находим ближайший объект и точку его пересечения</a:t>
            </a:r>
          </a:p>
          <a:p>
            <a:pPr lvl="0"/>
            <a:r>
              <a:rPr lang="ru-RU" dirty="0"/>
              <a:t>Для каждого источника света вычисляем направление на этот источник </a:t>
            </a:r>
          </a:p>
          <a:p>
            <a:pPr lvl="0"/>
            <a:r>
              <a:rPr lang="ru-RU" dirty="0"/>
              <a:t>Для каждого объекта в сцене определяем, пересекается ли луч на источник света с объектом (в тени ли точка)</a:t>
            </a:r>
          </a:p>
          <a:p>
            <a:pPr lvl="0"/>
            <a:r>
              <a:rPr lang="ru-RU" dirty="0"/>
              <a:t>Если точка не в тени, то добавим к цвету интенсивность света, которую мы вычисляем с помощью моделей освещения Ламберта и </a:t>
            </a:r>
            <a:r>
              <a:rPr lang="ru-RU" dirty="0" err="1"/>
              <a:t>Фонга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14420"/>
            <a:ext cx="5648864" cy="38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03312" y="4164037"/>
            <a:ext cx="8946541" cy="20843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Расчёт освещения требует вычисления цветовой интенсивности трёх компонент освещения: фоновой (</a:t>
            </a:r>
            <a:r>
              <a:rPr lang="ru-RU" dirty="0" err="1"/>
              <a:t>ambient</a:t>
            </a:r>
            <a:r>
              <a:rPr lang="ru-RU" dirty="0"/>
              <a:t>), рассеянной (</a:t>
            </a:r>
            <a:r>
              <a:rPr lang="ru-RU" dirty="0" err="1"/>
              <a:t>diffuse</a:t>
            </a:r>
            <a:r>
              <a:rPr lang="ru-RU" dirty="0"/>
              <a:t>) и глянцевых бликов (</a:t>
            </a:r>
            <a:r>
              <a:rPr lang="ru-RU" dirty="0" err="1"/>
              <a:t>specular</a:t>
            </a:r>
            <a:r>
              <a:rPr lang="ru-RU" dirty="0"/>
              <a:t>). Фоновая компонента — грубое приближение лучей света, рассеянных соседними объектами и затем достигших заданной точки; остальные две компоненты имитируют рассеивание и отражение прямого излучения.</a:t>
            </a:r>
          </a:p>
        </p:txBody>
      </p:sp>
      <p:sp>
        <p:nvSpPr>
          <p:cNvPr id="5" name="AutoShape 4" descr="https://upload.wikimedia.org/wikipedia/commons/thumb/6/6b/Phong_components_version_4.png/500px-Phong_components_version_4.png"/>
          <p:cNvSpPr>
            <a:spLocks noChangeAspect="1" noChangeArrowheads="1"/>
          </p:cNvSpPr>
          <p:nvPr/>
        </p:nvSpPr>
        <p:spPr bwMode="auto">
          <a:xfrm>
            <a:off x="3714750" y="2767013"/>
            <a:ext cx="4762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82" y="797753"/>
            <a:ext cx="8971536" cy="24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Модель Ламберта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AutoShape 4" descr="{\displaystyle I=K_{a}I_{a}+K_{d}({\vec {n}},{\vec {l}})+K_{s}({\vec {n}},{\vec {h}})^{p}}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78303" y="1546481"/>
            <a:ext cx="6836897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dirty="0"/>
              <a:t>Модель Ламберта определяет освещенность объекта, зависящую только от параметров сцены, и не зависящую от положения наблюдателя. Она предполагает, что объект рассеивает свет одинаково во все стороны, а интенсивность падающего света пропорциональна косинусу угла падения (относительно нормали в точке падения). 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I=I0*max(0,(L,N))</a:t>
            </a:r>
          </a:p>
          <a:p>
            <a:r>
              <a:rPr lang="en-US" dirty="0"/>
              <a:t>(L,N)-</a:t>
            </a:r>
            <a:r>
              <a:rPr lang="ru-RU" dirty="0"/>
              <a:t>скалярное произведение векторов направления на источник света и нормали</a:t>
            </a:r>
            <a:endParaRPr lang="en-US" dirty="0"/>
          </a:p>
          <a:p>
            <a:r>
              <a:rPr lang="en-US" dirty="0"/>
              <a:t>I0-</a:t>
            </a:r>
            <a:r>
              <a:rPr lang="ru-RU" dirty="0"/>
              <a:t>интенсивность источника</a:t>
            </a:r>
          </a:p>
        </p:txBody>
      </p:sp>
      <p:pic>
        <p:nvPicPr>
          <p:cNvPr id="2054" name="Picture 6" descr="https://static.scaytrase.ru/img/blog/raytracing_article/output_lamb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36" y="1152983"/>
            <a:ext cx="5284763" cy="37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2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Модель </a:t>
            </a:r>
            <a:r>
              <a:rPr lang="ru-RU" b="1" dirty="0" err="1"/>
              <a:t>Фонга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" y="1533378"/>
            <a:ext cx="7141404" cy="4715021"/>
          </a:xfrm>
        </p:spPr>
        <p:txBody>
          <a:bodyPr>
            <a:normAutofit/>
          </a:bodyPr>
          <a:lstStyle/>
          <a:p>
            <a:r>
              <a:rPr lang="ru-RU" dirty="0"/>
              <a:t>Эта модель рассчитывает, насколько хорошо наблюдатель видит источник света в отражении объекта. Для этого луч, падающий от источника света на рассматриваемую точку, отражается относительно касательно поверхности к этой точке. Далее вычисляется скалярное произведение отраженного луча и луча, ведущего от рассматриваемой точки до наблюдателя. Итоговая формула:</a:t>
            </a:r>
            <a:endParaRPr lang="en-US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I=I0*max(0,(</a:t>
            </a:r>
            <a:r>
              <a:rPr lang="en-US" sz="2400" b="1" dirty="0" err="1">
                <a:solidFill>
                  <a:srgbClr val="FF0000"/>
                </a:solidFill>
              </a:rPr>
              <a:t>Lm,V</a:t>
            </a:r>
            <a:r>
              <a:rPr lang="en-US" sz="2400" b="1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/>
              <a:t>Lm</a:t>
            </a:r>
            <a:r>
              <a:rPr lang="en-US" dirty="0"/>
              <a:t>-</a:t>
            </a:r>
            <a:r>
              <a:rPr lang="ru-RU" dirty="0"/>
              <a:t>отраженный вектор,</a:t>
            </a:r>
          </a:p>
          <a:p>
            <a:r>
              <a:rPr lang="en-US" dirty="0"/>
              <a:t>V-</a:t>
            </a:r>
            <a:r>
              <a:rPr lang="ru-RU" dirty="0"/>
              <a:t>вектор на наблюдателя</a:t>
            </a:r>
          </a:p>
          <a:p>
            <a:r>
              <a:rPr lang="en-US" dirty="0"/>
              <a:t>S-</a:t>
            </a:r>
            <a:r>
              <a:rPr lang="ru-RU" dirty="0"/>
              <a:t>коэффициент блеска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38" y="1318109"/>
            <a:ext cx="4847396" cy="32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 итоге: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0" y="149213"/>
            <a:ext cx="6780629" cy="6476670"/>
          </a:xfrm>
        </p:spPr>
      </p:pic>
    </p:spTree>
    <p:extLst>
      <p:ext uri="{BB962C8B-B14F-4D97-AF65-F5344CB8AC3E}">
        <p14:creationId xmlns:p14="http://schemas.microsoft.com/office/powerpoint/2010/main" val="111176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 </a:t>
            </a:r>
          </a:p>
        </p:txBody>
      </p:sp>
      <p:sp>
        <p:nvSpPr>
          <p:cNvPr id="15" name="Объект 14"/>
          <p:cNvSpPr>
            <a:spLocks noGrp="1"/>
          </p:cNvSpPr>
          <p:nvPr>
            <p:ph idx="1"/>
          </p:nvPr>
        </p:nvSpPr>
        <p:spPr>
          <a:xfrm>
            <a:off x="7906042" y="2052918"/>
            <a:ext cx="3137095" cy="4587033"/>
          </a:xfrm>
        </p:spPr>
        <p:txBody>
          <a:bodyPr/>
          <a:lstStyle/>
          <a:p>
            <a:r>
              <a:rPr lang="ru-RU" dirty="0"/>
              <a:t>Имя текстового файла</a:t>
            </a:r>
          </a:p>
          <a:p>
            <a:r>
              <a:rPr lang="ru-RU" dirty="0"/>
              <a:t>Ширина изображения</a:t>
            </a:r>
          </a:p>
          <a:p>
            <a:r>
              <a:rPr lang="ru-RU" dirty="0"/>
              <a:t>Длина изображения </a:t>
            </a:r>
          </a:p>
          <a:p>
            <a:endParaRPr lang="ru-RU" dirty="0"/>
          </a:p>
          <a:p>
            <a:r>
              <a:rPr lang="ru-RU" dirty="0"/>
              <a:t>Пример работы при вводе некорректных данных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66" y="1728019"/>
            <a:ext cx="5113303" cy="2602757"/>
          </a:xfrm>
          <a:prstGeom prst="rect">
            <a:avLst/>
          </a:prstGeom>
        </p:spPr>
      </p:pic>
      <p:sp>
        <p:nvSpPr>
          <p:cNvPr id="9" name="Стрелка: влево 8"/>
          <p:cNvSpPr/>
          <p:nvPr/>
        </p:nvSpPr>
        <p:spPr>
          <a:xfrm>
            <a:off x="5064369" y="2686929"/>
            <a:ext cx="2602523" cy="239151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 10"/>
          <p:cNvSpPr/>
          <p:nvPr/>
        </p:nvSpPr>
        <p:spPr>
          <a:xfrm>
            <a:off x="5064369" y="3029397"/>
            <a:ext cx="2602523" cy="24837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лево 13"/>
          <p:cNvSpPr/>
          <p:nvPr/>
        </p:nvSpPr>
        <p:spPr>
          <a:xfrm>
            <a:off x="5064369" y="3376246"/>
            <a:ext cx="2602523" cy="239151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1" y="4642260"/>
            <a:ext cx="4729392" cy="1727857"/>
          </a:xfrm>
          <a:prstGeom prst="rect">
            <a:avLst/>
          </a:prstGeom>
        </p:spPr>
      </p:pic>
      <p:sp>
        <p:nvSpPr>
          <p:cNvPr id="20" name="Стрелка: влево 19"/>
          <p:cNvSpPr/>
          <p:nvPr/>
        </p:nvSpPr>
        <p:spPr>
          <a:xfrm>
            <a:off x="5978769" y="5148775"/>
            <a:ext cx="1583319" cy="48463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Используемые 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http://blog.scaytrase.ru/image_synthesis/83/</a:t>
            </a:r>
            <a:endParaRPr lang="ru-RU" dirty="0"/>
          </a:p>
          <a:p>
            <a:r>
              <a:rPr lang="en-US" dirty="0">
                <a:hlinkClick r:id="rId3"/>
              </a:rPr>
              <a:t>http://compgraphics.info/3D/lighting/phong_reflection_model.php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561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368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Ион</vt:lpstr>
      <vt:lpstr>Проект:  RayTracing</vt:lpstr>
      <vt:lpstr>Суть алгоритма </vt:lpstr>
      <vt:lpstr>  </vt:lpstr>
      <vt:lpstr>Модель Ламберта </vt:lpstr>
      <vt:lpstr>Модель Фонга </vt:lpstr>
      <vt:lpstr>В итоге:</vt:lpstr>
      <vt:lpstr>Интерфейс программы </vt:lpstr>
      <vt:lpstr>Используемые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RayTracing</dc:title>
  <dc:creator>Анастасия</dc:creator>
  <cp:lastModifiedBy>Анастасия</cp:lastModifiedBy>
  <cp:revision>14</cp:revision>
  <dcterms:created xsi:type="dcterms:W3CDTF">2016-12-14T21:11:58Z</dcterms:created>
  <dcterms:modified xsi:type="dcterms:W3CDTF">2016-12-15T12:50:59Z</dcterms:modified>
</cp:coreProperties>
</file>