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tags/tag5.xml" ContentType="application/vnd.openxmlformats-officedocument.presentationml.tag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1" r:id="rId3"/>
    <p:sldId id="260" r:id="rId4"/>
    <p:sldId id="257" r:id="rId5"/>
    <p:sldId id="258" r:id="rId6"/>
    <p:sldId id="259" r:id="rId7"/>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20" autoAdjust="0"/>
    <p:restoredTop sz="94717" autoAdjust="0"/>
  </p:normalViewPr>
  <p:slideViewPr>
    <p:cSldViewPr>
      <p:cViewPr>
        <p:scale>
          <a:sx n="90" d="100"/>
          <a:sy n="90" d="100"/>
        </p:scale>
        <p:origin x="-594" y="-3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8" name="27 Marcador de fecha"/>
          <p:cNvSpPr>
            <a:spLocks noGrp="1"/>
          </p:cNvSpPr>
          <p:nvPr>
            <p:ph type="dt" sz="half" idx="10"/>
          </p:nvPr>
        </p:nvSpPr>
        <p:spPr/>
        <p:txBody>
          <a:bodyPr/>
          <a:lstStyle>
            <a:extLst/>
          </a:lstStyle>
          <a:p>
            <a:fld id="{B9DD250B-0CC4-426B-97EB-076752BBC954}" type="datetimeFigureOut">
              <a:rPr lang="es-ES" smtClean="0"/>
              <a:t>12/04/2017</a:t>
            </a:fld>
            <a:endParaRPr lang="es-ES" dirty="0"/>
          </a:p>
        </p:txBody>
      </p:sp>
      <p:sp>
        <p:nvSpPr>
          <p:cNvPr id="17" name="16 Marcador de pie de página"/>
          <p:cNvSpPr>
            <a:spLocks noGrp="1"/>
          </p:cNvSpPr>
          <p:nvPr>
            <p:ph type="ftr" sz="quarter" idx="11"/>
          </p:nvPr>
        </p:nvSpPr>
        <p:spPr/>
        <p:txBody>
          <a:bodyPr/>
          <a:lstStyle>
            <a:extLst/>
          </a:lstStyle>
          <a:p>
            <a:endParaRPr lang="es-ES" dirty="0"/>
          </a:p>
        </p:txBody>
      </p:sp>
      <p:sp>
        <p:nvSpPr>
          <p:cNvPr id="29" name="28 Marcador de número de diapositiva"/>
          <p:cNvSpPr>
            <a:spLocks noGrp="1"/>
          </p:cNvSpPr>
          <p:nvPr>
            <p:ph type="sldNum" sz="quarter" idx="12"/>
          </p:nvPr>
        </p:nvSpPr>
        <p:spPr/>
        <p:txBody>
          <a:bodyPr/>
          <a:lstStyle>
            <a:extLst/>
          </a:lstStyle>
          <a:p>
            <a:fld id="{409112A0-13D7-4A28-912D-9304472474DE}" type="slidenum">
              <a:rPr lang="es-ES" smtClean="0"/>
              <a:t>‹Nº›</a:t>
            </a:fld>
            <a:endParaRPr lang="es-ES" dirty="0"/>
          </a:p>
        </p:txBody>
      </p:sp>
      <p:sp>
        <p:nvSpPr>
          <p:cNvPr id="32" name="31 Rectángulo"/>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38 Rectángulo"/>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39 Rectángulo"/>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40 Rectángulo"/>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41 Rectángulo"/>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7 Título"/>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sp>
        <p:nvSpPr>
          <p:cNvPr id="56" name="55 Rectángulo"/>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64 Rectángulo"/>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65 Rectángulo"/>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66 Rectángulo"/>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B9DD250B-0CC4-426B-97EB-076752BBC954}" type="datetimeFigureOut">
              <a:rPr lang="es-ES" smtClean="0"/>
              <a:t>12/04/2017</a:t>
            </a:fld>
            <a:endParaRPr lang="es-ES" dirty="0"/>
          </a:p>
        </p:txBody>
      </p:sp>
      <p:sp>
        <p:nvSpPr>
          <p:cNvPr id="5" name="4 Marcador de pie de página"/>
          <p:cNvSpPr>
            <a:spLocks noGrp="1"/>
          </p:cNvSpPr>
          <p:nvPr>
            <p:ph type="ftr" sz="quarter" idx="11"/>
          </p:nvPr>
        </p:nvSpPr>
        <p:spPr/>
        <p:txBody>
          <a:bodyPr/>
          <a:lstStyle>
            <a:extLst/>
          </a:lstStyle>
          <a:p>
            <a:endParaRPr lang="es-ES" dirty="0"/>
          </a:p>
        </p:txBody>
      </p:sp>
      <p:sp>
        <p:nvSpPr>
          <p:cNvPr id="6" name="5 Marcador de número de diapositiva"/>
          <p:cNvSpPr>
            <a:spLocks noGrp="1"/>
          </p:cNvSpPr>
          <p:nvPr>
            <p:ph type="sldNum" sz="quarter" idx="12"/>
          </p:nvPr>
        </p:nvSpPr>
        <p:spPr/>
        <p:txBody>
          <a:bodyPr/>
          <a:lstStyle>
            <a:extLst/>
          </a:lstStyle>
          <a:p>
            <a:fld id="{409112A0-13D7-4A28-912D-9304472474DE}" type="slidenum">
              <a:rPr lang="es-ES" smtClean="0"/>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981200" cy="5851525"/>
          </a:xfrm>
        </p:spPr>
        <p:txBody>
          <a:bodyPr vert="eaVert" anchor="ct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609600" y="274639"/>
            <a:ext cx="5867400" cy="5851525"/>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B9DD250B-0CC4-426B-97EB-076752BBC954}" type="datetimeFigureOut">
              <a:rPr lang="es-ES" smtClean="0"/>
              <a:t>12/04/2017</a:t>
            </a:fld>
            <a:endParaRPr lang="es-ES" dirty="0"/>
          </a:p>
        </p:txBody>
      </p:sp>
      <p:sp>
        <p:nvSpPr>
          <p:cNvPr id="5" name="4 Marcador de pie de página"/>
          <p:cNvSpPr>
            <a:spLocks noGrp="1"/>
          </p:cNvSpPr>
          <p:nvPr>
            <p:ph type="ftr" sz="quarter" idx="11"/>
          </p:nvPr>
        </p:nvSpPr>
        <p:spPr/>
        <p:txBody>
          <a:bodyPr/>
          <a:lstStyle>
            <a:extLst/>
          </a:lstStyle>
          <a:p>
            <a:endParaRPr lang="es-ES" dirty="0"/>
          </a:p>
        </p:txBody>
      </p:sp>
      <p:sp>
        <p:nvSpPr>
          <p:cNvPr id="6" name="5 Marcador de número de diapositiva"/>
          <p:cNvSpPr>
            <a:spLocks noGrp="1"/>
          </p:cNvSpPr>
          <p:nvPr>
            <p:ph type="sldNum" sz="quarter" idx="12"/>
          </p:nvPr>
        </p:nvSpPr>
        <p:spPr/>
        <p:txBody>
          <a:bodyPr/>
          <a:lstStyle>
            <a:extLst/>
          </a:lstStyle>
          <a:p>
            <a:fld id="{409112A0-13D7-4A28-912D-9304472474DE}" type="slidenum">
              <a:rPr lang="es-ES" smtClean="0"/>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B9DD250B-0CC4-426B-97EB-076752BBC954}" type="datetimeFigureOut">
              <a:rPr lang="es-ES" smtClean="0"/>
              <a:t>12/04/2017</a:t>
            </a:fld>
            <a:endParaRPr lang="es-ES" dirty="0"/>
          </a:p>
        </p:txBody>
      </p:sp>
      <p:sp>
        <p:nvSpPr>
          <p:cNvPr id="5" name="4 Marcador de pie de página"/>
          <p:cNvSpPr>
            <a:spLocks noGrp="1"/>
          </p:cNvSpPr>
          <p:nvPr>
            <p:ph type="ftr" sz="quarter" idx="11"/>
          </p:nvPr>
        </p:nvSpPr>
        <p:spPr/>
        <p:txBody>
          <a:bodyPr/>
          <a:lstStyle>
            <a:extLst/>
          </a:lstStyle>
          <a:p>
            <a:endParaRPr lang="es-ES" dirty="0"/>
          </a:p>
        </p:txBody>
      </p:sp>
      <p:sp>
        <p:nvSpPr>
          <p:cNvPr id="6" name="5 Marcador de número de diapositiva"/>
          <p:cNvSpPr>
            <a:spLocks noGrp="1"/>
          </p:cNvSpPr>
          <p:nvPr>
            <p:ph type="sldNum" sz="quarter" idx="12"/>
          </p:nvPr>
        </p:nvSpPr>
        <p:spPr/>
        <p:txBody>
          <a:bodyPr/>
          <a:lstStyle>
            <a:extLst/>
          </a:lstStyle>
          <a:p>
            <a:fld id="{409112A0-13D7-4A28-912D-9304472474DE}" type="slidenum">
              <a:rPr lang="es-ES" smtClean="0"/>
              <a:t>‹Nº›</a:t>
            </a:fld>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4" name="13 Forma libre"/>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14 Forma libre"/>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12 Forma libre"/>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15 Forma libre"/>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16 Forma libre"/>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17 Forma libre"/>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18 Forma libre"/>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19 Forma libre"/>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20 Forma libre"/>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21 Forma libre"/>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22 Forma libre"/>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23 Forma libre"/>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24 Forma libre"/>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25 Forma libre"/>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26 Forma libre"/>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2 Marcador de texto"/>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B9DD250B-0CC4-426B-97EB-076752BBC954}" type="datetimeFigureOut">
              <a:rPr lang="es-ES" smtClean="0"/>
              <a:t>12/04/2017</a:t>
            </a:fld>
            <a:endParaRPr lang="es-ES" dirty="0"/>
          </a:p>
        </p:txBody>
      </p:sp>
      <p:sp>
        <p:nvSpPr>
          <p:cNvPr id="5" name="4 Marcador de pie de página"/>
          <p:cNvSpPr>
            <a:spLocks noGrp="1"/>
          </p:cNvSpPr>
          <p:nvPr>
            <p:ph type="ftr" sz="quarter" idx="11"/>
          </p:nvPr>
        </p:nvSpPr>
        <p:spPr/>
        <p:txBody>
          <a:bodyPr/>
          <a:lstStyle>
            <a:extLst/>
          </a:lstStyle>
          <a:p>
            <a:endParaRPr lang="es-ES" dirty="0"/>
          </a:p>
        </p:txBody>
      </p:sp>
      <p:sp>
        <p:nvSpPr>
          <p:cNvPr id="6" name="5 Marcador de número de diapositiva"/>
          <p:cNvSpPr>
            <a:spLocks noGrp="1"/>
          </p:cNvSpPr>
          <p:nvPr>
            <p:ph type="sldNum" sz="quarter" idx="12"/>
          </p:nvPr>
        </p:nvSpPr>
        <p:spPr/>
        <p:txBody>
          <a:bodyPr/>
          <a:lstStyle>
            <a:extLst/>
          </a:lstStyle>
          <a:p>
            <a:fld id="{409112A0-13D7-4A28-912D-9304472474DE}" type="slidenum">
              <a:rPr lang="es-ES" smtClean="0"/>
              <a:t>‹Nº›</a:t>
            </a:fld>
            <a:endParaRPr lang="es-ES" dirty="0"/>
          </a:p>
        </p:txBody>
      </p:sp>
      <p:sp>
        <p:nvSpPr>
          <p:cNvPr id="7" name="6 Rectángulo"/>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s-ES" smtClean="0"/>
              <a:t>Haga clic para modificar el estilo de título del patrón</a:t>
            </a:r>
            <a:endParaRPr kumimoji="0" lang="en-US"/>
          </a:p>
        </p:txBody>
      </p:sp>
      <p:sp>
        <p:nvSpPr>
          <p:cNvPr id="8" name="7 Rectángulo"/>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8 Rectángulo"/>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9 Rectángulo"/>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Rectángulo"/>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11 Rectángulo"/>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512064"/>
            <a:ext cx="8229600" cy="914400"/>
          </a:xfrm>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B9DD250B-0CC4-426B-97EB-076752BBC954}" type="datetimeFigureOut">
              <a:rPr lang="es-ES" smtClean="0"/>
              <a:t>12/04/2017</a:t>
            </a:fld>
            <a:endParaRPr lang="es-ES" dirty="0"/>
          </a:p>
        </p:txBody>
      </p:sp>
      <p:sp>
        <p:nvSpPr>
          <p:cNvPr id="6" name="5 Marcador de pie de página"/>
          <p:cNvSpPr>
            <a:spLocks noGrp="1"/>
          </p:cNvSpPr>
          <p:nvPr>
            <p:ph type="ftr" sz="quarter" idx="11"/>
          </p:nvPr>
        </p:nvSpPr>
        <p:spPr/>
        <p:txBody>
          <a:bodyPr/>
          <a:lstStyle>
            <a:extLst/>
          </a:lstStyle>
          <a:p>
            <a:endParaRPr lang="es-ES" dirty="0"/>
          </a:p>
        </p:txBody>
      </p:sp>
      <p:sp>
        <p:nvSpPr>
          <p:cNvPr id="7" name="6 Marcador de número de diapositiva"/>
          <p:cNvSpPr>
            <a:spLocks noGrp="1"/>
          </p:cNvSpPr>
          <p:nvPr>
            <p:ph type="sldNum" sz="quarter" idx="12"/>
          </p:nvPr>
        </p:nvSpPr>
        <p:spPr/>
        <p:txBody>
          <a:bodyPr/>
          <a:lstStyle>
            <a:extLst/>
          </a:lstStyle>
          <a:p>
            <a:fld id="{409112A0-13D7-4A28-912D-9304472474DE}" type="slidenum">
              <a:rPr lang="es-ES" smtClean="0"/>
              <a:t>‹Nº›</a:t>
            </a:fld>
            <a:endParaRPr lang="es-E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5" name="24 Rectángulo"/>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504824" y="512064"/>
            <a:ext cx="7772400" cy="914400"/>
          </a:xfrm>
        </p:spPr>
        <p:txBody>
          <a:bodyPr anchor="t"/>
          <a:lstStyle>
            <a:lvl1pPr>
              <a:defRPr sz="400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B9DD250B-0CC4-426B-97EB-076752BBC954}" type="datetimeFigureOut">
              <a:rPr lang="es-ES" smtClean="0"/>
              <a:t>12/04/2017</a:t>
            </a:fld>
            <a:endParaRPr lang="es-ES" dirty="0"/>
          </a:p>
        </p:txBody>
      </p:sp>
      <p:sp>
        <p:nvSpPr>
          <p:cNvPr id="8" name="7 Marcador de pie de página"/>
          <p:cNvSpPr>
            <a:spLocks noGrp="1"/>
          </p:cNvSpPr>
          <p:nvPr>
            <p:ph type="ftr" sz="quarter" idx="11"/>
          </p:nvPr>
        </p:nvSpPr>
        <p:spPr/>
        <p:txBody>
          <a:bodyPr/>
          <a:lstStyle>
            <a:extLst/>
          </a:lstStyle>
          <a:p>
            <a:endParaRPr lang="es-ES" dirty="0"/>
          </a:p>
        </p:txBody>
      </p:sp>
      <p:sp>
        <p:nvSpPr>
          <p:cNvPr id="9" name="8 Marcador de número de diapositiva"/>
          <p:cNvSpPr>
            <a:spLocks noGrp="1"/>
          </p:cNvSpPr>
          <p:nvPr>
            <p:ph type="sldNum" sz="quarter" idx="12"/>
          </p:nvPr>
        </p:nvSpPr>
        <p:spPr/>
        <p:txBody>
          <a:bodyPr/>
          <a:lstStyle>
            <a:extLst/>
          </a:lstStyle>
          <a:p>
            <a:fld id="{409112A0-13D7-4A28-912D-9304472474DE}" type="slidenum">
              <a:rPr lang="es-ES" smtClean="0"/>
              <a:t>‹Nº›</a:t>
            </a:fld>
            <a:endParaRPr lang="es-ES" dirty="0"/>
          </a:p>
        </p:txBody>
      </p:sp>
      <p:sp>
        <p:nvSpPr>
          <p:cNvPr id="16" name="15 Rectángulo"/>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16 Rectángulo"/>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17 Rectángulo"/>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18 Rectángulo"/>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19 Rectángulo"/>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20 Rectángulo"/>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21 Rectángulo"/>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28 Rectángulo"/>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29 Rectángulo"/>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914400" y="512064"/>
            <a:ext cx="7772400" cy="914400"/>
          </a:xfrm>
        </p:spPr>
        <p:txBody>
          <a:bodyPr/>
          <a:lstStyle>
            <a:lvl1pPr>
              <a:defRPr sz="4000" cap="none" baseline="0"/>
            </a:lvl1pPr>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extLst/>
          </a:lstStyle>
          <a:p>
            <a:fld id="{B9DD250B-0CC4-426B-97EB-076752BBC954}" type="datetimeFigureOut">
              <a:rPr lang="es-ES" smtClean="0"/>
              <a:t>12/04/2017</a:t>
            </a:fld>
            <a:endParaRPr lang="es-ES" dirty="0"/>
          </a:p>
        </p:txBody>
      </p:sp>
      <p:sp>
        <p:nvSpPr>
          <p:cNvPr id="4" name="3 Marcador de pie de página"/>
          <p:cNvSpPr>
            <a:spLocks noGrp="1"/>
          </p:cNvSpPr>
          <p:nvPr>
            <p:ph type="ftr" sz="quarter" idx="11"/>
          </p:nvPr>
        </p:nvSpPr>
        <p:spPr/>
        <p:txBody>
          <a:bodyPr/>
          <a:lstStyle>
            <a:extLst/>
          </a:lstStyle>
          <a:p>
            <a:endParaRPr lang="es-ES" dirty="0"/>
          </a:p>
        </p:txBody>
      </p:sp>
      <p:sp>
        <p:nvSpPr>
          <p:cNvPr id="5" name="4 Marcador de número de diapositiva"/>
          <p:cNvSpPr>
            <a:spLocks noGrp="1"/>
          </p:cNvSpPr>
          <p:nvPr>
            <p:ph type="sldNum" sz="quarter" idx="12"/>
          </p:nvPr>
        </p:nvSpPr>
        <p:spPr/>
        <p:txBody>
          <a:bodyPr/>
          <a:lstStyle>
            <a:extLst/>
          </a:lstStyle>
          <a:p>
            <a:fld id="{409112A0-13D7-4A28-912D-9304472474DE}" type="slidenum">
              <a:rPr lang="es-ES" smtClean="0"/>
              <a:t>‹Nº›</a:t>
            </a:fld>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B9DD250B-0CC4-426B-97EB-076752BBC954}" type="datetimeFigureOut">
              <a:rPr lang="es-ES" smtClean="0"/>
              <a:t>12/04/2017</a:t>
            </a:fld>
            <a:endParaRPr lang="es-ES" dirty="0"/>
          </a:p>
        </p:txBody>
      </p:sp>
      <p:sp>
        <p:nvSpPr>
          <p:cNvPr id="3" name="2 Marcador de pie de página"/>
          <p:cNvSpPr>
            <a:spLocks noGrp="1"/>
          </p:cNvSpPr>
          <p:nvPr>
            <p:ph type="ftr" sz="quarter" idx="11"/>
          </p:nvPr>
        </p:nvSpPr>
        <p:spPr/>
        <p:txBody>
          <a:bodyPr/>
          <a:lstStyle>
            <a:extLst/>
          </a:lstStyle>
          <a:p>
            <a:endParaRPr lang="es-ES" dirty="0"/>
          </a:p>
        </p:txBody>
      </p:sp>
      <p:sp>
        <p:nvSpPr>
          <p:cNvPr id="4" name="3 Marcador de número de diapositiva"/>
          <p:cNvSpPr>
            <a:spLocks noGrp="1"/>
          </p:cNvSpPr>
          <p:nvPr>
            <p:ph type="sldNum" sz="quarter" idx="12"/>
          </p:nvPr>
        </p:nvSpPr>
        <p:spPr/>
        <p:txBody>
          <a:bodyPr/>
          <a:lstStyle>
            <a:extLst/>
          </a:lstStyle>
          <a:p>
            <a:fld id="{409112A0-13D7-4A28-912D-9304472474DE}" type="slidenum">
              <a:rPr lang="es-ES" smtClean="0"/>
              <a:t>‹Nº›</a:t>
            </a:fld>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273050"/>
            <a:ext cx="8229600" cy="1162050"/>
          </a:xfrm>
        </p:spPr>
        <p:txBody>
          <a:bodyPr anchor="ctr"/>
          <a:lstStyle>
            <a:lvl1pPr algn="l">
              <a:buNone/>
              <a:defRPr sz="3600" b="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B9DD250B-0CC4-426B-97EB-076752BBC954}" type="datetimeFigureOut">
              <a:rPr lang="es-ES" smtClean="0"/>
              <a:t>12/04/2017</a:t>
            </a:fld>
            <a:endParaRPr lang="es-ES" dirty="0"/>
          </a:p>
        </p:txBody>
      </p:sp>
      <p:sp>
        <p:nvSpPr>
          <p:cNvPr id="6" name="5 Marcador de pie de página"/>
          <p:cNvSpPr>
            <a:spLocks noGrp="1"/>
          </p:cNvSpPr>
          <p:nvPr>
            <p:ph type="ftr" sz="quarter" idx="11"/>
          </p:nvPr>
        </p:nvSpPr>
        <p:spPr/>
        <p:txBody>
          <a:bodyPr/>
          <a:lstStyle>
            <a:extLst/>
          </a:lstStyle>
          <a:p>
            <a:endParaRPr lang="es-ES" dirty="0"/>
          </a:p>
        </p:txBody>
      </p:sp>
      <p:sp>
        <p:nvSpPr>
          <p:cNvPr id="7" name="6 Marcador de número de diapositiva"/>
          <p:cNvSpPr>
            <a:spLocks noGrp="1"/>
          </p:cNvSpPr>
          <p:nvPr>
            <p:ph type="sldNum" sz="quarter" idx="12"/>
          </p:nvPr>
        </p:nvSpPr>
        <p:spPr/>
        <p:txBody>
          <a:bodyPr/>
          <a:lstStyle>
            <a:extLst/>
          </a:lstStyle>
          <a:p>
            <a:fld id="{409112A0-13D7-4A28-912D-9304472474DE}" type="slidenum">
              <a:rPr lang="es-ES" smtClean="0"/>
              <a:t>‹Nº›</a:t>
            </a:fld>
            <a:endParaRPr lang="es-E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7 Rectángulo"/>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8 Conector recto"/>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9 Grupo"/>
          <p:cNvGrpSpPr/>
          <p:nvPr/>
        </p:nvGrpSpPr>
        <p:grpSpPr>
          <a:xfrm rot="5400000">
            <a:off x="8514581" y="1219200"/>
            <a:ext cx="132763" cy="128466"/>
            <a:chOff x="6668087" y="1297746"/>
            <a:chExt cx="161840" cy="156602"/>
          </a:xfrm>
        </p:grpSpPr>
        <p:cxnSp>
          <p:nvCxnSpPr>
            <p:cNvPr id="15" name="14 Conector recto"/>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15 Conector recto"/>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16 Conector recto"/>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1 Título"/>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s-ES" smtClean="0"/>
              <a:t>Haga clic en el icono para agregar una imagen</a:t>
            </a:r>
            <a:endParaRPr kumimoji="0" lang="en-US"/>
          </a:p>
        </p:txBody>
      </p:sp>
      <p:sp>
        <p:nvSpPr>
          <p:cNvPr id="4" name="3 Marcador de texto"/>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grpSp>
        <p:nvGrpSpPr>
          <p:cNvPr id="14" name="13 Grupo"/>
          <p:cNvGrpSpPr/>
          <p:nvPr/>
        </p:nvGrpSpPr>
        <p:grpSpPr>
          <a:xfrm rot="5400000">
            <a:off x="8666981" y="1371600"/>
            <a:ext cx="132763" cy="128466"/>
            <a:chOff x="6668087" y="1297746"/>
            <a:chExt cx="161840" cy="156602"/>
          </a:xfrm>
        </p:grpSpPr>
        <p:cxnSp>
          <p:nvCxnSpPr>
            <p:cNvPr id="11" name="10 Conector recto"/>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11 Conector recto"/>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12 Conector recto"/>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17 Grupo"/>
          <p:cNvGrpSpPr/>
          <p:nvPr/>
        </p:nvGrpSpPr>
        <p:grpSpPr>
          <a:xfrm rot="5400000">
            <a:off x="8320088" y="1474763"/>
            <a:ext cx="132763" cy="128466"/>
            <a:chOff x="6668087" y="1297746"/>
            <a:chExt cx="161840" cy="156602"/>
          </a:xfrm>
        </p:grpSpPr>
        <p:cxnSp>
          <p:nvCxnSpPr>
            <p:cNvPr id="19" name="18 Conector recto"/>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19 Conector recto"/>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20 Conector recto"/>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4 Marcador de fecha"/>
          <p:cNvSpPr>
            <a:spLocks noGrp="1"/>
          </p:cNvSpPr>
          <p:nvPr>
            <p:ph type="dt" sz="half" idx="10"/>
          </p:nvPr>
        </p:nvSpPr>
        <p:spPr>
          <a:xfrm>
            <a:off x="6477000" y="55499"/>
            <a:ext cx="2133600" cy="365125"/>
          </a:xfrm>
        </p:spPr>
        <p:txBody>
          <a:bodyPr/>
          <a:lstStyle>
            <a:extLst/>
          </a:lstStyle>
          <a:p>
            <a:fld id="{B9DD250B-0CC4-426B-97EB-076752BBC954}" type="datetimeFigureOut">
              <a:rPr lang="es-ES" smtClean="0"/>
              <a:t>12/04/2017</a:t>
            </a:fld>
            <a:endParaRPr lang="es-ES" dirty="0"/>
          </a:p>
        </p:txBody>
      </p:sp>
      <p:sp>
        <p:nvSpPr>
          <p:cNvPr id="6" name="5 Marcador de pie de página"/>
          <p:cNvSpPr>
            <a:spLocks noGrp="1"/>
          </p:cNvSpPr>
          <p:nvPr>
            <p:ph type="ftr" sz="quarter" idx="11"/>
          </p:nvPr>
        </p:nvSpPr>
        <p:spPr>
          <a:xfrm>
            <a:off x="914400" y="55499"/>
            <a:ext cx="5562600" cy="365125"/>
          </a:xfrm>
        </p:spPr>
        <p:txBody>
          <a:bodyPr/>
          <a:lstStyle>
            <a:extLst/>
          </a:lstStyle>
          <a:p>
            <a:endParaRPr lang="es-ES" dirty="0"/>
          </a:p>
        </p:txBody>
      </p:sp>
      <p:sp>
        <p:nvSpPr>
          <p:cNvPr id="7" name="6 Marcador de número de diapositiva"/>
          <p:cNvSpPr>
            <a:spLocks noGrp="1"/>
          </p:cNvSpPr>
          <p:nvPr>
            <p:ph type="sldNum" sz="quarter" idx="12"/>
          </p:nvPr>
        </p:nvSpPr>
        <p:spPr>
          <a:xfrm>
            <a:off x="8610600" y="55499"/>
            <a:ext cx="457200" cy="365125"/>
          </a:xfrm>
        </p:spPr>
        <p:txBody>
          <a:bodyPr/>
          <a:lstStyle>
            <a:extLst/>
          </a:lstStyle>
          <a:p>
            <a:fld id="{409112A0-13D7-4A28-912D-9304472474DE}" type="slidenum">
              <a:rPr lang="es-ES" smtClean="0"/>
              <a:t>‹Nº›</a:t>
            </a:fld>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6 Rectángulo"/>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Rectángulo"/>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Rectángulo"/>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9 Rectángulo"/>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Rectángulo"/>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11 Rectángulo"/>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14 Rectángulo"/>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15 Rectángulo"/>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16 Rectángulo"/>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21 Marcador de título"/>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B9DD250B-0CC4-426B-97EB-076752BBC954}" type="datetimeFigureOut">
              <a:rPr lang="es-ES" smtClean="0"/>
              <a:t>12/04/2017</a:t>
            </a:fld>
            <a:endParaRPr lang="es-ES" dirty="0"/>
          </a:p>
        </p:txBody>
      </p:sp>
      <p:sp>
        <p:nvSpPr>
          <p:cNvPr id="3" name="2 Marcador de pie de página"/>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s-ES" dirty="0"/>
          </a:p>
        </p:txBody>
      </p:sp>
      <p:sp>
        <p:nvSpPr>
          <p:cNvPr id="23" name="22 Marcador de número de diapositiva"/>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409112A0-13D7-4A28-912D-9304472474DE}" type="slidenum">
              <a:rPr lang="es-ES" smtClean="0"/>
              <a:t>‹Nº›</a:t>
            </a:fld>
            <a:endParaRPr lang="es-ES" dirty="0"/>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rot="19940111">
            <a:off x="374504" y="1124055"/>
            <a:ext cx="8198078" cy="3631763"/>
          </a:xfrm>
          <a:prstGeom prst="rect">
            <a:avLst/>
          </a:prstGeom>
          <a:noFill/>
          <a:effectLst>
            <a:glow rad="139700">
              <a:schemeClr val="accent1">
                <a:satMod val="175000"/>
                <a:alpha val="40000"/>
              </a:schemeClr>
            </a:glow>
            <a:outerShdw blurRad="76200" dist="12700" dir="2700000" sy="-23000" kx="-800400" algn="bl" rotWithShape="0">
              <a:prstClr val="black">
                <a:alpha val="20000"/>
              </a:prstClr>
            </a:outerShdw>
          </a:effectLst>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s-ES" sz="115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gency FB" pitchFamily="34" charset="0"/>
              </a:rPr>
              <a:t>HISTORIA DE LA </a:t>
            </a:r>
          </a:p>
          <a:p>
            <a:pPr algn="ctr"/>
            <a:r>
              <a:rPr lang="es-ES" sz="115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gency FB" pitchFamily="34" charset="0"/>
              </a:rPr>
              <a:t>PROGRAMACIÓN</a:t>
            </a:r>
            <a:endParaRPr lang="es-ES" sz="115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gency FB" pitchFamily="34" charset="0"/>
            </a:endParaRPr>
          </a:p>
        </p:txBody>
      </p:sp>
      <p:pic>
        <p:nvPicPr>
          <p:cNvPr id="35844" name="Picture 4" descr="Resultado de imagen para PROGRAMACION"/>
          <p:cNvPicPr>
            <a:picLocks noChangeAspect="1" noChangeArrowheads="1"/>
          </p:cNvPicPr>
          <p:nvPr/>
        </p:nvPicPr>
        <p:blipFill>
          <a:blip r:embed="rId3"/>
          <a:srcRect/>
          <a:stretch>
            <a:fillRect/>
          </a:stretch>
        </p:blipFill>
        <p:spPr bwMode="auto">
          <a:xfrm>
            <a:off x="5500694" y="4429132"/>
            <a:ext cx="2879225" cy="1928802"/>
          </a:xfrm>
          <a:prstGeom prst="rect">
            <a:avLst/>
          </a:prstGeom>
          <a:noFill/>
        </p:spPr>
      </p:pic>
    </p:spTree>
    <p:custDataLst>
      <p:tags r:id="rId1"/>
    </p:custDataLst>
  </p:cSld>
  <p:clrMapOvr>
    <a:masterClrMapping/>
  </p:clrMapOvr>
  <p:transition advTm="5507">
    <p:wheel spokes="2"/>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5844"/>
                                        </p:tgtEl>
                                        <p:attrNameLst>
                                          <p:attrName>style.visibility</p:attrName>
                                        </p:attrNameLst>
                                      </p:cBhvr>
                                      <p:to>
                                        <p:strVal val="visible"/>
                                      </p:to>
                                    </p:set>
                                    <p:animEffect transition="in" filter="dissolve">
                                      <p:cBhvr>
                                        <p:cTn id="12" dur="500"/>
                                        <p:tgtEl>
                                          <p:spTgt spid="35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rot="21033327">
            <a:off x="489886" y="884571"/>
            <a:ext cx="8360210" cy="2308324"/>
          </a:xfrm>
          <a:prstGeom prst="rect">
            <a:avLst/>
          </a:prstGeom>
        </p:spPr>
        <p:style>
          <a:lnRef idx="1">
            <a:schemeClr val="accent2"/>
          </a:lnRef>
          <a:fillRef idx="3">
            <a:schemeClr val="accent2"/>
          </a:fillRef>
          <a:effectRef idx="2">
            <a:schemeClr val="accent2"/>
          </a:effectRef>
          <a:fontRef idx="minor">
            <a:schemeClr val="lt1"/>
          </a:fontRef>
        </p:style>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s-ES" sz="7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Bell MT" pitchFamily="18" charset="0"/>
              </a:rPr>
              <a:t>Nora Elizabeth</a:t>
            </a:r>
          </a:p>
          <a:p>
            <a:pPr algn="ctr"/>
            <a:r>
              <a:rPr lang="es-ES" sz="7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Bell MT" pitchFamily="18" charset="0"/>
              </a:rPr>
              <a:t>Sánchez oliveros</a:t>
            </a:r>
            <a:endParaRPr lang="es-ES" sz="7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Bell MT" pitchFamily="18" charset="0"/>
            </a:endParaRPr>
          </a:p>
        </p:txBody>
      </p:sp>
      <p:sp>
        <p:nvSpPr>
          <p:cNvPr id="5" name="4 Corazón"/>
          <p:cNvSpPr/>
          <p:nvPr/>
        </p:nvSpPr>
        <p:spPr>
          <a:xfrm rot="1829706">
            <a:off x="6286512" y="3571876"/>
            <a:ext cx="2428892" cy="1785950"/>
          </a:xfrm>
          <a:prstGeom prst="hear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ES"/>
          </a:p>
        </p:txBody>
      </p:sp>
      <p:pic>
        <p:nvPicPr>
          <p:cNvPr id="6" name="5 Imagen" descr="foto.jpg"/>
          <p:cNvPicPr>
            <a:picLocks noChangeAspect="1"/>
          </p:cNvPicPr>
          <p:nvPr/>
        </p:nvPicPr>
        <p:blipFill>
          <a:blip r:embed="rId3"/>
          <a:stretch>
            <a:fillRect/>
          </a:stretch>
        </p:blipFill>
        <p:spPr>
          <a:xfrm>
            <a:off x="3714744" y="3786190"/>
            <a:ext cx="1785950" cy="208358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custDataLst>
      <p:tags r:id="rId1"/>
    </p:custDataLst>
  </p:cSld>
  <p:clrMapOvr>
    <a:masterClrMapping/>
  </p:clrMapOvr>
  <p:transition advTm="9187">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edge">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7"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0" fill="hold"/>
                                        <p:tgtEl>
                                          <p:spTgt spid="5"/>
                                        </p:tgtEl>
                                        <p:attrNameLst>
                                          <p:attrName>ppt_x</p:attrName>
                                        </p:attrNameLst>
                                      </p:cBhvr>
                                      <p:tavLst>
                                        <p:tav tm="0">
                                          <p:val>
                                            <p:strVal val="#ppt_x"/>
                                          </p:val>
                                        </p:tav>
                                        <p:tav tm="100000">
                                          <p:val>
                                            <p:strVal val="#ppt_x"/>
                                          </p:val>
                                        </p:tav>
                                      </p:tavLst>
                                    </p:anim>
                                    <p:anim calcmode="lin" valueType="num">
                                      <p:cBhvr additive="base">
                                        <p:cTn id="18" dur="5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428992" y="285728"/>
            <a:ext cx="5357850" cy="928694"/>
          </a:xfrm>
        </p:spPr>
        <p:style>
          <a:lnRef idx="1">
            <a:schemeClr val="accent5"/>
          </a:lnRef>
          <a:fillRef idx="3">
            <a:schemeClr val="accent5"/>
          </a:fillRef>
          <a:effectRef idx="2">
            <a:schemeClr val="accent5"/>
          </a:effectRef>
          <a:fontRef idx="minor">
            <a:schemeClr val="lt1"/>
          </a:fontRef>
        </p:style>
        <p:txBody>
          <a:bodyPr/>
          <a:lstStyle/>
          <a:p>
            <a:r>
              <a:rPr lang="es-ES" sz="3600" dirty="0" smtClean="0">
                <a:latin typeface="Agency FB" pitchFamily="34" charset="0"/>
              </a:rPr>
              <a:t>Historia de la programación </a:t>
            </a:r>
            <a:endParaRPr lang="es-ES" sz="3600" dirty="0">
              <a:latin typeface="Agency FB" pitchFamily="34" charset="0"/>
            </a:endParaRPr>
          </a:p>
        </p:txBody>
      </p:sp>
      <p:sp>
        <p:nvSpPr>
          <p:cNvPr id="3" name="2 Subtítulo"/>
          <p:cNvSpPr>
            <a:spLocks noGrp="1"/>
          </p:cNvSpPr>
          <p:nvPr>
            <p:ph type="subTitle" idx="1"/>
          </p:nvPr>
        </p:nvSpPr>
        <p:spPr>
          <a:xfrm>
            <a:off x="642910" y="1357298"/>
            <a:ext cx="8286808" cy="3786214"/>
          </a:xfrm>
        </p:spPr>
        <p:txBody>
          <a:bodyPr>
            <a:normAutofit fontScale="92500"/>
          </a:bodyPr>
          <a:lstStyle/>
          <a:p>
            <a:r>
              <a:rPr lang="es-ES" sz="1800" b="1" dirty="0" smtClean="0">
                <a:solidFill>
                  <a:schemeClr val="tx1"/>
                </a:solidFill>
                <a:latin typeface="Andalus" pitchFamily="18" charset="-78"/>
                <a:cs typeface="Andalus" pitchFamily="18" charset="-78"/>
              </a:rPr>
              <a:t>Gottfried Wilheml von Leibniz</a:t>
            </a:r>
            <a:r>
              <a:rPr lang="es-ES" sz="1800" dirty="0" smtClean="0">
                <a:solidFill>
                  <a:schemeClr val="tx1"/>
                </a:solidFill>
                <a:latin typeface="Andalus" pitchFamily="18" charset="-78"/>
                <a:cs typeface="Andalus" pitchFamily="18" charset="-78"/>
              </a:rPr>
              <a:t> (1646-1716), quien aprendió matemáticas de forma autodidacta (método no aconsejable en programación) construyó una máquina similar a la de Pascal, aunque algo más compleja, podía dividir, multiplicar y resolver raíces cuadradas.</a:t>
            </a:r>
          </a:p>
          <a:p>
            <a:r>
              <a:rPr lang="es-ES" sz="1800" dirty="0" smtClean="0">
                <a:solidFill>
                  <a:schemeClr val="tx1"/>
                </a:solidFill>
                <a:latin typeface="Andalus" pitchFamily="18" charset="-78"/>
                <a:cs typeface="Andalus" pitchFamily="18" charset="-78"/>
              </a:rPr>
              <a:t>Pero quien realmente influyó en el diseño de los primeros computadores fue </a:t>
            </a:r>
            <a:r>
              <a:rPr lang="es-ES" sz="1800" b="1" dirty="0" smtClean="0">
                <a:solidFill>
                  <a:schemeClr val="tx1"/>
                </a:solidFill>
                <a:latin typeface="Andalus" pitchFamily="18" charset="-78"/>
                <a:cs typeface="Andalus" pitchFamily="18" charset="-78"/>
              </a:rPr>
              <a:t>Charles Babbage</a:t>
            </a:r>
            <a:r>
              <a:rPr lang="es-ES" sz="1800" dirty="0" smtClean="0">
                <a:solidFill>
                  <a:schemeClr val="tx1"/>
                </a:solidFill>
                <a:latin typeface="Andalus" pitchFamily="18" charset="-78"/>
                <a:cs typeface="Andalus" pitchFamily="18" charset="-78"/>
              </a:rPr>
              <a:t> (1793-1871). Con la colaboración de la hija de Lord Byron, </a:t>
            </a:r>
            <a:r>
              <a:rPr lang="es-ES" sz="1800" b="1" dirty="0" smtClean="0">
                <a:solidFill>
                  <a:schemeClr val="tx1"/>
                </a:solidFill>
                <a:latin typeface="Andalus" pitchFamily="18" charset="-78"/>
                <a:cs typeface="Andalus" pitchFamily="18" charset="-78"/>
              </a:rPr>
              <a:t>Lady Ada Countess of Lovelace</a:t>
            </a:r>
            <a:r>
              <a:rPr lang="es-ES" sz="1800" dirty="0" smtClean="0">
                <a:solidFill>
                  <a:schemeClr val="tx1"/>
                </a:solidFill>
                <a:latin typeface="Andalus" pitchFamily="18" charset="-78"/>
                <a:cs typeface="Andalus" pitchFamily="18" charset="-78"/>
              </a:rPr>
              <a:t> (1815-1852), a la que debe su nombre el lenguaje ADA creado por el DoD (Departamento de defensa de Estados Unidos) en los años 70. Babbage diseñó y construyó la "máquina diferencial" para el cálculo de polinomios. Más tarde diseñó la "máquina analitica" de propósito general, capaz de resolver cualquier operación matemática. Murió sin poder terminarla, debido al escepticismo de sus patrocinadores y a que la tecnología de la época no era lo suficientemente avanzada. Un equipo del Museo de las Ciencias de Londres, en 1991, consiguió construir la máquina analítica de Babbage, totalmente funcional, siguiendo sus dibujos y especificaciones</a:t>
            </a:r>
            <a:r>
              <a:rPr lang="es-ES" sz="2400" dirty="0" smtClean="0">
                <a:solidFill>
                  <a:schemeClr val="tx1"/>
                </a:solidFill>
                <a:latin typeface="Andalus" pitchFamily="18" charset="-78"/>
                <a:cs typeface="Andalus" pitchFamily="18" charset="-78"/>
              </a:rPr>
              <a:t>.</a:t>
            </a:r>
          </a:p>
          <a:p>
            <a:endParaRPr lang="es-ES" dirty="0"/>
          </a:p>
        </p:txBody>
      </p:sp>
      <p:pic>
        <p:nvPicPr>
          <p:cNvPr id="35842" name="Picture 2" descr="Máquina diferencial de Babbage"/>
          <p:cNvPicPr>
            <a:picLocks noChangeAspect="1" noChangeArrowheads="1"/>
          </p:cNvPicPr>
          <p:nvPr/>
        </p:nvPicPr>
        <p:blipFill>
          <a:blip r:embed="rId3"/>
          <a:srcRect/>
          <a:stretch>
            <a:fillRect/>
          </a:stretch>
        </p:blipFill>
        <p:spPr bwMode="auto">
          <a:xfrm>
            <a:off x="4929190" y="5000636"/>
            <a:ext cx="2000264" cy="1720228"/>
          </a:xfrm>
          <a:prstGeom prst="rect">
            <a:avLst/>
          </a:prstGeom>
          <a:noFill/>
        </p:spPr>
      </p:pic>
    </p:spTree>
    <p:custDataLst>
      <p:tags r:id="rId1"/>
    </p:custDataLst>
  </p:cSld>
  <p:clrMapOvr>
    <a:masterClrMapping/>
  </p:clrMapOvr>
  <p:transition advTm="7098">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7" presetClass="emph" presetSubtype="2" fill="hold" nodeType="clickEffect">
                                  <p:stCondLst>
                                    <p:cond delay="0"/>
                                  </p:stCondLst>
                                  <p:childTnLst>
                                    <p:animClr clrSpc="rgb">
                                      <p:cBhvr>
                                        <p:cTn id="10" dur="2000" fill="hold"/>
                                        <p:tgtEl>
                                          <p:spTgt spid="3"/>
                                        </p:tgtEl>
                                        <p:attrNameLst>
                                          <p:attrName>stroke.color</p:attrName>
                                        </p:attrNameLst>
                                      </p:cBhvr>
                                      <p:to>
                                        <a:schemeClr val="accent2"/>
                                      </p:to>
                                    </p:animClr>
                                    <p:set>
                                      <p:cBhvr>
                                        <p:cTn id="11" dur="2000" fill="hold"/>
                                        <p:tgtEl>
                                          <p:spTgt spid="3"/>
                                        </p:tgtEl>
                                        <p:attrNameLst>
                                          <p:attrName>stroke.on</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8" presetClass="emph" presetSubtype="0" fill="hold" nodeType="clickEffect">
                                  <p:stCondLst>
                                    <p:cond delay="0"/>
                                  </p:stCondLst>
                                  <p:childTnLst>
                                    <p:animRot by="21600000">
                                      <p:cBhvr>
                                        <p:cTn id="15" dur="2000" fill="hold"/>
                                        <p:tgtEl>
                                          <p:spTgt spid="3584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0" y="500042"/>
            <a:ext cx="8858280" cy="3929090"/>
          </a:xfrm>
        </p:spPr>
        <p:txBody>
          <a:bodyPr>
            <a:noAutofit/>
          </a:bodyPr>
          <a:lstStyle/>
          <a:p>
            <a:r>
              <a:rPr lang="es-ES" sz="2400" dirty="0" smtClean="0">
                <a:solidFill>
                  <a:schemeClr val="tx1"/>
                </a:solidFill>
                <a:latin typeface="Agency FB" pitchFamily="34" charset="0"/>
              </a:rPr>
              <a:t>Un hito importante en la historia de la informática fueron las tarjetas perforadas como medio para "alimentar" los computadores. Lady Ada Lovelace propuso la utilización de las tarjetas perforadas en la máquina de Babbage. Para que se enteren todos esos machistas desaprensivos, el primer programador/a fue una mujer. En 1880 el censo en Estados Unidos tardó más de 7 años en realizarse. Es obvio que los datos no eran muy actualizados. Un asistente de la oficina del censo llamado </a:t>
            </a:r>
            <a:r>
              <a:rPr lang="es-ES" sz="2400" b="1" dirty="0" smtClean="0">
                <a:solidFill>
                  <a:schemeClr val="tx1"/>
                </a:solidFill>
                <a:latin typeface="Agency FB" pitchFamily="34" charset="0"/>
              </a:rPr>
              <a:t>Herman Hollerit</a:t>
            </a:r>
            <a:r>
              <a:rPr lang="es-ES" sz="2400" dirty="0" smtClean="0">
                <a:solidFill>
                  <a:schemeClr val="tx1"/>
                </a:solidFill>
                <a:latin typeface="Agency FB" pitchFamily="34" charset="0"/>
              </a:rPr>
              <a:t> (1860-1929) desarrolló un sistema para automatizar la pesada tarea del censo. Mediante tarjetas perforadas y un sistema de circuitos eléctricos, capaz de leer unas 60 tarjetas por minuto realizó el censo de 1890 en 3 años ahorrando tiempo y dinero. Más tarde fundó la Tabulating Machine Company y en 1924 tras alguna que otra fusión nació la Internacional Bussines Machines, IBM. ¿ Os suena </a:t>
            </a:r>
            <a:r>
              <a:rPr lang="es-ES" sz="1800" dirty="0" smtClean="0">
                <a:solidFill>
                  <a:schemeClr val="tx1"/>
                </a:solidFill>
              </a:rPr>
              <a:t>?</a:t>
            </a:r>
            <a:endParaRPr lang="es-ES" sz="1800" dirty="0">
              <a:solidFill>
                <a:schemeClr val="tx1"/>
              </a:solidFill>
            </a:endParaRPr>
          </a:p>
        </p:txBody>
      </p:sp>
      <p:pic>
        <p:nvPicPr>
          <p:cNvPr id="38914" name="Picture 2" descr="Atanasoff Berry Computer (ABC)"/>
          <p:cNvPicPr>
            <a:picLocks noChangeAspect="1" noChangeArrowheads="1"/>
          </p:cNvPicPr>
          <p:nvPr/>
        </p:nvPicPr>
        <p:blipFill>
          <a:blip r:embed="rId3"/>
          <a:srcRect/>
          <a:stretch>
            <a:fillRect/>
          </a:stretch>
        </p:blipFill>
        <p:spPr bwMode="auto">
          <a:xfrm>
            <a:off x="5429256" y="5286388"/>
            <a:ext cx="1930180" cy="1338259"/>
          </a:xfrm>
          <a:prstGeom prst="rect">
            <a:avLst/>
          </a:prstGeom>
          <a:noFill/>
        </p:spPr>
      </p:pic>
    </p:spTree>
    <p:custDataLst>
      <p:tags r:id="rId1"/>
    </p:custDataLst>
  </p:cSld>
  <p:clrMapOvr>
    <a:masterClrMapping/>
  </p:clrMapOvr>
  <p:transition advTm="1262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mph" presetSubtype="0" fill="hold" nodeType="clickEffect">
                                  <p:stCondLst>
                                    <p:cond delay="0"/>
                                  </p:stCondLst>
                                  <p:childTnLst>
                                    <p:animRot by="21600000">
                                      <p:cBhvr>
                                        <p:cTn id="11" dur="2000" fill="hold"/>
                                        <p:tgtEl>
                                          <p:spTgt spid="389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428564" y="-285776"/>
            <a:ext cx="8715436" cy="5500726"/>
          </a:xfrm>
        </p:spPr>
        <p:txBody>
          <a:bodyPr>
            <a:noAutofit/>
          </a:bodyPr>
          <a:lstStyle/>
          <a:p>
            <a:r>
              <a:rPr lang="es-ES" sz="1600" dirty="0" smtClean="0">
                <a:solidFill>
                  <a:schemeClr val="tx1"/>
                </a:solidFill>
                <a:latin typeface="Agency FB" pitchFamily="34" charset="0"/>
              </a:rPr>
              <a:t>Las computadoras de hoy en día se sustentan en la </a:t>
            </a:r>
            <a:r>
              <a:rPr lang="es-ES" sz="1600" b="1" dirty="0" smtClean="0">
                <a:solidFill>
                  <a:schemeClr val="tx1"/>
                </a:solidFill>
                <a:latin typeface="Agency FB" pitchFamily="34" charset="0"/>
              </a:rPr>
              <a:t>lógica matemática</a:t>
            </a:r>
            <a:r>
              <a:rPr lang="es-ES" sz="1600" dirty="0" smtClean="0">
                <a:solidFill>
                  <a:schemeClr val="tx1"/>
                </a:solidFill>
                <a:latin typeface="Agency FB" pitchFamily="34" charset="0"/>
              </a:rPr>
              <a:t> basada en un </a:t>
            </a:r>
            <a:r>
              <a:rPr lang="es-ES" sz="1600" b="1" dirty="0" smtClean="0">
                <a:solidFill>
                  <a:schemeClr val="tx1"/>
                </a:solidFill>
                <a:latin typeface="Agency FB" pitchFamily="34" charset="0"/>
              </a:rPr>
              <a:t>sistema binario</a:t>
            </a:r>
            <a:r>
              <a:rPr lang="es-ES" sz="1600" dirty="0" smtClean="0">
                <a:solidFill>
                  <a:schemeClr val="tx1"/>
                </a:solidFill>
                <a:latin typeface="Agency FB" pitchFamily="34" charset="0"/>
              </a:rPr>
              <a:t>. Dicho sistema se implementa sobre dispositivos electrónicos que permiten, o no, pasar la corriente, con lo que se consiguen los 2 estados binarios: 0 y 1. A mediados del siglo XX, cuando se empezaron a construir las primeras computadoras digitales, se utilizaban tubos de vacío para implementar los 2 estados binarios, pero ¿ cómo aparecieron estos conceptos ? </a:t>
            </a:r>
            <a:r>
              <a:rPr lang="es-ES" sz="1600" b="1" dirty="0" smtClean="0">
                <a:solidFill>
                  <a:schemeClr val="tx1"/>
                </a:solidFill>
                <a:latin typeface="Agency FB" pitchFamily="34" charset="0"/>
              </a:rPr>
              <a:t>Alan Mathison Turing</a:t>
            </a:r>
            <a:r>
              <a:rPr lang="es-ES" sz="1600" dirty="0" smtClean="0">
                <a:solidFill>
                  <a:schemeClr val="tx1"/>
                </a:solidFill>
                <a:latin typeface="Agency FB" pitchFamily="34" charset="0"/>
              </a:rPr>
              <a:t> (1912-1954) diseñó una calculadora universal para resolver cualquier problema, la "máquina de Turing". Tuvo mucha influencia en el desarrollo de la lógica matemática. En 1937 hizo una de sus primeras contribuciones a la lógica matemática y en 1943 plasmó sus ideas en una computadora que utilizaba tubos de vacío. </a:t>
            </a:r>
            <a:r>
              <a:rPr lang="es-ES" sz="1600" b="1" dirty="0" smtClean="0">
                <a:solidFill>
                  <a:schemeClr val="tx1"/>
                </a:solidFill>
                <a:latin typeface="Agency FB" pitchFamily="34" charset="0"/>
              </a:rPr>
              <a:t>George Boole</a:t>
            </a:r>
            <a:r>
              <a:rPr lang="es-ES" sz="1600" dirty="0" smtClean="0">
                <a:solidFill>
                  <a:schemeClr val="tx1"/>
                </a:solidFill>
                <a:latin typeface="Agency FB" pitchFamily="34" charset="0"/>
              </a:rPr>
              <a:t> (1815-1864) también contribuyó al algebra binaria y a los sistemas de circuitos de computadora, de hecho, en su honor fue bautizada el álgebra booleana.</a:t>
            </a:r>
          </a:p>
          <a:p>
            <a:r>
              <a:rPr lang="es-ES" sz="1600" dirty="0" smtClean="0">
                <a:solidFill>
                  <a:schemeClr val="tx1"/>
                </a:solidFill>
                <a:latin typeface="Agency FB" pitchFamily="34" charset="0"/>
              </a:rPr>
              <a:t>La primera computadora digital electrónica patentada fue obra de </a:t>
            </a:r>
            <a:r>
              <a:rPr lang="es-ES" sz="1600" b="1" dirty="0" smtClean="0">
                <a:solidFill>
                  <a:schemeClr val="tx1"/>
                </a:solidFill>
                <a:latin typeface="Agency FB" pitchFamily="34" charset="0"/>
              </a:rPr>
              <a:t>John Vincent Atanasoff</a:t>
            </a:r>
            <a:r>
              <a:rPr lang="es-ES" sz="1600" dirty="0" smtClean="0">
                <a:solidFill>
                  <a:schemeClr val="tx1"/>
                </a:solidFill>
                <a:latin typeface="Agency FB" pitchFamily="34" charset="0"/>
              </a:rPr>
              <a:t> (1903-1995). Conocedor de las inventos de Pascal y Babbage, y ayudado por </a:t>
            </a:r>
            <a:r>
              <a:rPr lang="es-ES" sz="1600" b="1" dirty="0" smtClean="0">
                <a:solidFill>
                  <a:schemeClr val="tx1"/>
                </a:solidFill>
                <a:latin typeface="Agency FB" pitchFamily="34" charset="0"/>
              </a:rPr>
              <a:t>Clifford Berry</a:t>
            </a:r>
            <a:r>
              <a:rPr lang="es-ES" sz="1600" dirty="0" smtClean="0">
                <a:solidFill>
                  <a:schemeClr val="tx1"/>
                </a:solidFill>
                <a:latin typeface="Agency FB" pitchFamily="34" charset="0"/>
              </a:rPr>
              <a:t> (1918-1963), construyó el Atanasoff Berry Computer (ABC). El ABC se desarrolló entre 1937 y 1942. Consistía en una calculadora electrónica que utilizaba tubos de vacío y estaba basada en el sistema binario (sistema numérico en el que se combinan los valores verdadero y falso, o 0 y 1).</a:t>
            </a:r>
          </a:p>
          <a:p>
            <a:r>
              <a:rPr lang="es-ES" sz="1600" dirty="0" smtClean="0">
                <a:solidFill>
                  <a:schemeClr val="tx1"/>
                </a:solidFill>
                <a:latin typeface="Agency FB" pitchFamily="34" charset="0"/>
              </a:rPr>
              <a:t>Entre 1939 y 1944, </a:t>
            </a:r>
            <a:r>
              <a:rPr lang="es-ES" sz="1600" b="1" dirty="0" smtClean="0">
                <a:solidFill>
                  <a:schemeClr val="tx1"/>
                </a:solidFill>
                <a:latin typeface="Agency FB" pitchFamily="34" charset="0"/>
              </a:rPr>
              <a:t>Howard Aiken</a:t>
            </a:r>
            <a:r>
              <a:rPr lang="es-ES" sz="1600" dirty="0" smtClean="0">
                <a:solidFill>
                  <a:schemeClr val="tx1"/>
                </a:solidFill>
                <a:latin typeface="Agency FB" pitchFamily="34" charset="0"/>
              </a:rPr>
              <a:t> (1900-1973) de la universidad de Harvard en colaboración con IBM desarrolló el Mark 1. Era una computadora electromecánica de 16 metros de largo y más de dos de alto. Tenía 700.000 elementos móviles y varios centenares de kilómetros de cables. Podía realizar las cuatro operaciones básicas y trabajar con información almacenada en forma de tablas.</a:t>
            </a:r>
          </a:p>
          <a:p>
            <a:r>
              <a:rPr lang="es-ES" sz="1600" dirty="0" smtClean="0">
                <a:solidFill>
                  <a:schemeClr val="tx1"/>
                </a:solidFill>
                <a:latin typeface="Agency FB" pitchFamily="34" charset="0"/>
              </a:rPr>
              <a:t>Por desgracia, los avances tecnológicos suelen producirse gracias a los militares que se aprovechan de la ciencia para perfeccionar sus armas. En la Moore School de la Universidad de Pensilvania se estaba trabajando en un proyecto militar para realizar unas tablas de tiro para armas balísticas. Los cálculos eran enormes y se tardaban semanas en realizarlos. Parece ser que </a:t>
            </a:r>
            <a:r>
              <a:rPr lang="es-ES" sz="1600" b="1" dirty="0" smtClean="0">
                <a:solidFill>
                  <a:schemeClr val="tx1"/>
                </a:solidFill>
                <a:latin typeface="Agency FB" pitchFamily="34" charset="0"/>
              </a:rPr>
              <a:t>John W. Mauchly</a:t>
            </a:r>
            <a:r>
              <a:rPr lang="es-ES" sz="1600" dirty="0" smtClean="0">
                <a:solidFill>
                  <a:schemeClr val="tx1"/>
                </a:solidFill>
                <a:latin typeface="Agency FB" pitchFamily="34" charset="0"/>
              </a:rPr>
              <a:t> (1907-1980), quien dirigía el departamento de física del Ursine College de Filadelfia vivió en casa de Atanasoff durante cuatro días a partir del 13 de Junio de 1941, lo que seguramente aprovechó para conocer las ideas de Atanasoff</a:t>
            </a:r>
            <a:r>
              <a:rPr lang="es-ES" sz="1400" dirty="0" smtClean="0">
                <a:solidFill>
                  <a:schemeClr val="tx1"/>
                </a:solidFill>
                <a:latin typeface="Agency FB" pitchFamily="34" charset="0"/>
              </a:rPr>
              <a:t>.</a:t>
            </a:r>
          </a:p>
        </p:txBody>
      </p:sp>
      <p:pic>
        <p:nvPicPr>
          <p:cNvPr id="54274" name="Picture 2" descr="Resultado de imagen para PROGRAMACION"/>
          <p:cNvPicPr>
            <a:picLocks noChangeAspect="1" noChangeArrowheads="1"/>
          </p:cNvPicPr>
          <p:nvPr/>
        </p:nvPicPr>
        <p:blipFill>
          <a:blip r:embed="rId3" cstate="print"/>
          <a:srcRect/>
          <a:stretch>
            <a:fillRect/>
          </a:stretch>
        </p:blipFill>
        <p:spPr bwMode="auto">
          <a:xfrm>
            <a:off x="5429256" y="5286388"/>
            <a:ext cx="1847805" cy="1385854"/>
          </a:xfrm>
          <a:prstGeom prst="rect">
            <a:avLst/>
          </a:prstGeom>
          <a:noFill/>
        </p:spPr>
      </p:pic>
    </p:spTree>
    <p:custDataLst>
      <p:tags r:id="rId1"/>
    </p:custDataLst>
  </p:cSld>
  <p:clrMapOvr>
    <a:masterClrMapping/>
  </p:clrMapOvr>
  <p:transition advTm="14602">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4274"/>
                                        </p:tgtEl>
                                        <p:attrNameLst>
                                          <p:attrName>style.visibility</p:attrName>
                                        </p:attrNameLst>
                                      </p:cBhvr>
                                      <p:to>
                                        <p:strVal val="visible"/>
                                      </p:to>
                                    </p:set>
                                    <p:animEffect transition="in" filter="wipe(down)">
                                      <p:cBhvr>
                                        <p:cTn id="27" dur="500"/>
                                        <p:tgtEl>
                                          <p:spTgt spid="54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357158" y="142852"/>
            <a:ext cx="8572560" cy="6286544"/>
          </a:xfrm>
        </p:spPr>
        <p:txBody>
          <a:bodyPr>
            <a:normAutofit fontScale="55000" lnSpcReduction="20000"/>
          </a:bodyPr>
          <a:lstStyle/>
          <a:p>
            <a:r>
              <a:rPr lang="es-ES" sz="2500" dirty="0" smtClean="0">
                <a:solidFill>
                  <a:schemeClr val="tx1"/>
                </a:solidFill>
                <a:latin typeface="Andalus" pitchFamily="18" charset="-78"/>
                <a:cs typeface="Andalus" pitchFamily="18" charset="-78"/>
              </a:rPr>
              <a:t>Junto a </a:t>
            </a:r>
            <a:r>
              <a:rPr lang="es-ES" sz="2500" b="1" dirty="0" smtClean="0">
                <a:solidFill>
                  <a:schemeClr val="tx1"/>
                </a:solidFill>
                <a:latin typeface="Andalus" pitchFamily="18" charset="-78"/>
                <a:cs typeface="Andalus" pitchFamily="18" charset="-78"/>
              </a:rPr>
              <a:t>John Presper Eckert</a:t>
            </a:r>
            <a:r>
              <a:rPr lang="es-ES" sz="2500" dirty="0" smtClean="0">
                <a:solidFill>
                  <a:schemeClr val="tx1"/>
                </a:solidFill>
                <a:latin typeface="Andalus" pitchFamily="18" charset="-78"/>
                <a:cs typeface="Andalus" pitchFamily="18" charset="-78"/>
              </a:rPr>
              <a:t> (1919-1995), Mauchly desarrolló una computadora electrónica completamente operacional a gran escala, para acelerar los complicados cálculos del proyecto militar de la universidad Moore. Se terminó en 1946 y se llamó Electronic Numerical Integrator And Computer (ENIAC). El ENIAC tenía 18.000 tubos electrónicos integrados en un volumen de 84 metros cúbicos. Pesaba unas 30 toneladas y consumía alrededor de 100.000 vatios. Su capacidad de cálculo era de 5.000 operaciones por segundo, aunque tenía que programarse manualmente conectándola a 3 tableros que contenían más de 6000 interruptores. Cargar un programa podía ser una tarea de varios días. El calor dispado por semejante monstruo debía ser importante, y se necesitaba una instalación de aire acondicionado. En definitiva, un ordenador portátil... más o menos.Puede que no os suene, pero quien conozca de "los entresijos de la informática" seguro que considera importante nombrar a </a:t>
            </a:r>
            <a:r>
              <a:rPr lang="es-ES" sz="2500" b="1" dirty="0" smtClean="0">
                <a:solidFill>
                  <a:schemeClr val="tx1"/>
                </a:solidFill>
                <a:latin typeface="Andalus" pitchFamily="18" charset="-78"/>
                <a:cs typeface="Andalus" pitchFamily="18" charset="-78"/>
              </a:rPr>
              <a:t>Johann Ludwig Von Neumann</a:t>
            </a:r>
            <a:r>
              <a:rPr lang="es-ES" sz="2500" dirty="0" smtClean="0">
                <a:solidFill>
                  <a:schemeClr val="tx1"/>
                </a:solidFill>
                <a:latin typeface="Andalus" pitchFamily="18" charset="-78"/>
                <a:cs typeface="Andalus" pitchFamily="18" charset="-78"/>
              </a:rPr>
              <a:t> (1903-1957), genio de las matemáticas, quien tuvo el honor de asistir a las clases de Albert Einstein en la universidad de Berlín. Autor de trabajos de lógica simbólica, matemática pura y aplicada, física y tecnología, publicó un artículo acerca del almacenamiento de los programas, en 1945. Proponía que los programas se guardaran en memoria al igual que los datos, en forma binaria. Esto tuvo como consecuencia el aumento de velocidad de los cálculos y la ausencia de errores producidos por fallos mecánicos al programar la máquina mediante cables.</a:t>
            </a:r>
          </a:p>
          <a:p>
            <a:r>
              <a:rPr lang="es-ES" sz="2500" dirty="0" smtClean="0">
                <a:solidFill>
                  <a:schemeClr val="tx1"/>
                </a:solidFill>
                <a:latin typeface="Andalus" pitchFamily="18" charset="-78"/>
                <a:cs typeface="Andalus" pitchFamily="18" charset="-78"/>
              </a:rPr>
              <a:t>En cuanto a la aparición de los lenguajes de programación, el archiconocido COBOL, que tantos problemas causó con el "efecto 2000", fue el primer lenguaje en el que no había que programar directamente en código binario, y fue </a:t>
            </a:r>
            <a:r>
              <a:rPr lang="es-ES" sz="2500" b="1" dirty="0" smtClean="0">
                <a:solidFill>
                  <a:schemeClr val="tx1"/>
                </a:solidFill>
                <a:latin typeface="Andalus" pitchFamily="18" charset="-78"/>
                <a:cs typeface="Andalus" pitchFamily="18" charset="-78"/>
              </a:rPr>
              <a:t>Grace Murray Hoper</a:t>
            </a:r>
            <a:r>
              <a:rPr lang="es-ES" sz="2500" dirty="0" smtClean="0">
                <a:solidFill>
                  <a:schemeClr val="tx1"/>
                </a:solidFill>
                <a:latin typeface="Andalus" pitchFamily="18" charset="-78"/>
                <a:cs typeface="Andalus" pitchFamily="18" charset="-78"/>
              </a:rPr>
              <a:t> en 1952, una oficial de la Marina de Estados Unidos desarrolló el primer compilador, un programa que puede traducir enunciados parecidos al inglés en un código binario comprensible para la maquina llamado COBOL (COmmon Business-Oriented Languaje).</a:t>
            </a:r>
          </a:p>
          <a:p>
            <a:r>
              <a:rPr lang="es-ES" sz="2500" dirty="0" smtClean="0">
                <a:solidFill>
                  <a:schemeClr val="tx1"/>
                </a:solidFill>
                <a:latin typeface="Andalus" pitchFamily="18" charset="-78"/>
                <a:cs typeface="Andalus" pitchFamily="18" charset="-78"/>
              </a:rPr>
              <a:t>A partir de ahí, los avances han sido vertiginosos.</a:t>
            </a:r>
          </a:p>
          <a:p>
            <a:r>
              <a:rPr lang="es-ES" sz="2500" dirty="0" smtClean="0">
                <a:solidFill>
                  <a:schemeClr val="tx1"/>
                </a:solidFill>
                <a:latin typeface="Andalus" pitchFamily="18" charset="-78"/>
                <a:cs typeface="Andalus" pitchFamily="18" charset="-78"/>
              </a:rPr>
              <a:t>La utilización del transistor en las computadoras en 1958, sustituyendo los tubos de vacío</a:t>
            </a:r>
          </a:p>
          <a:p>
            <a:r>
              <a:rPr lang="es-ES" sz="2500" dirty="0" smtClean="0">
                <a:solidFill>
                  <a:schemeClr val="tx1"/>
                </a:solidFill>
                <a:latin typeface="Andalus" pitchFamily="18" charset="-78"/>
                <a:cs typeface="Andalus" pitchFamily="18" charset="-78"/>
              </a:rPr>
              <a:t>La aparición del circuito integrado de mano de Jack Kilby, también en 1958</a:t>
            </a:r>
          </a:p>
          <a:p>
            <a:r>
              <a:rPr lang="es-ES" sz="2500" dirty="0" smtClean="0">
                <a:solidFill>
                  <a:schemeClr val="tx1"/>
                </a:solidFill>
                <a:latin typeface="Andalus" pitchFamily="18" charset="-78"/>
                <a:cs typeface="Andalus" pitchFamily="18" charset="-78"/>
              </a:rPr>
              <a:t>La miniaturización de un circuito electrónico en un chip de silicio en 1961</a:t>
            </a:r>
          </a:p>
          <a:p>
            <a:r>
              <a:rPr lang="es-ES" sz="2500" dirty="0" smtClean="0">
                <a:solidFill>
                  <a:schemeClr val="tx1"/>
                </a:solidFill>
                <a:latin typeface="Andalus" pitchFamily="18" charset="-78"/>
                <a:cs typeface="Andalus" pitchFamily="18" charset="-78"/>
              </a:rPr>
              <a:t>El primer microprocesador, el 4004 de Intel, en 1971</a:t>
            </a:r>
          </a:p>
          <a:p>
            <a:r>
              <a:rPr lang="es-ES" sz="2500" dirty="0" smtClean="0">
                <a:solidFill>
                  <a:schemeClr val="tx1"/>
                </a:solidFill>
                <a:latin typeface="Andalus" pitchFamily="18" charset="-78"/>
                <a:cs typeface="Andalus" pitchFamily="18" charset="-78"/>
              </a:rPr>
              <a:t>Gary Kildall crea el sistema operativo CP/M en 1973</a:t>
            </a:r>
          </a:p>
          <a:p>
            <a:r>
              <a:rPr lang="es-ES" sz="2500" dirty="0" smtClean="0">
                <a:solidFill>
                  <a:schemeClr val="tx1"/>
                </a:solidFill>
                <a:latin typeface="Andalus" pitchFamily="18" charset="-78"/>
                <a:cs typeface="Andalus" pitchFamily="18" charset="-78"/>
              </a:rPr>
              <a:t>IBM comercializa el primer PC en 1980</a:t>
            </a:r>
          </a:p>
          <a:p>
            <a:r>
              <a:rPr lang="es-ES" sz="2500" dirty="0" smtClean="0">
                <a:solidFill>
                  <a:schemeClr val="tx1"/>
                </a:solidFill>
                <a:latin typeface="Andalus" pitchFamily="18" charset="-78"/>
                <a:cs typeface="Andalus" pitchFamily="18" charset="-78"/>
              </a:rPr>
              <a:t>Recordando a los primeros tiempos del ENIAC, con enormes computadores, en 1998 se terminó el proyecto Blue Pacific. La "maquinita" tiene la nada despreciable cantidad de 5856 procesadores que en conjunto tienen una velocidad de 3'9 teraflops, 2'6 Terabytes de memoria, ocupa 2400 metros cuadrados y tiene un peso de 47 toneladas. Se utiliza para la simulación de explosiones nucleares, y "ha salido" por unos 13000 millones de pesetas... baratito.</a:t>
            </a:r>
          </a:p>
          <a:p>
            <a:r>
              <a:rPr lang="es-ES" sz="2500" dirty="0" smtClean="0">
                <a:solidFill>
                  <a:schemeClr val="tx1"/>
                </a:solidFill>
                <a:latin typeface="Andalus" pitchFamily="18" charset="-78"/>
                <a:cs typeface="Andalus" pitchFamily="18" charset="-78"/>
              </a:rPr>
              <a:t>Hay muchos más personajes que intervienen en la historia y que han realizado grandes aportaciones, pero no es cuestión de extenderse.</a:t>
            </a:r>
          </a:p>
          <a:p>
            <a:endParaRPr lang="es-ES" dirty="0" smtClean="0"/>
          </a:p>
          <a:p>
            <a:endParaRPr lang="es-ES" dirty="0"/>
          </a:p>
        </p:txBody>
      </p:sp>
    </p:spTree>
  </p:cSld>
  <p:clrMapOvr>
    <a:masterClrMapping/>
  </p:clrMapOvr>
  <p:transition advTm="7347">
    <p:blinds/>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6|3"/>
</p:tagLst>
</file>

<file path=ppt/tags/tag2.xml><?xml version="1.0" encoding="utf-8"?>
<p:tagLst xmlns:a="http://schemas.openxmlformats.org/drawingml/2006/main" xmlns:r="http://schemas.openxmlformats.org/officeDocument/2006/relationships" xmlns:p="http://schemas.openxmlformats.org/presentationml/2006/main">
  <p:tag name="TIMING" val="|0|1.3|2.4"/>
</p:tagLst>
</file>

<file path=ppt/tags/tag3.xml><?xml version="1.0" encoding="utf-8"?>
<p:tagLst xmlns:a="http://schemas.openxmlformats.org/drawingml/2006/main" xmlns:r="http://schemas.openxmlformats.org/officeDocument/2006/relationships" xmlns:p="http://schemas.openxmlformats.org/presentationml/2006/main">
  <p:tag name="TIMING" val="|1|2.6|1"/>
</p:tagLst>
</file>

<file path=ppt/tags/tag4.xml><?xml version="1.0" encoding="utf-8"?>
<p:tagLst xmlns:a="http://schemas.openxmlformats.org/drawingml/2006/main" xmlns:r="http://schemas.openxmlformats.org/officeDocument/2006/relationships" xmlns:p="http://schemas.openxmlformats.org/presentationml/2006/main">
  <p:tag name="TIMING" val="|0.3|1.6"/>
</p:tagLst>
</file>

<file path=ppt/tags/tag5.xml><?xml version="1.0" encoding="utf-8"?>
<p:tagLst xmlns:a="http://schemas.openxmlformats.org/drawingml/2006/main" xmlns:r="http://schemas.openxmlformats.org/officeDocument/2006/relationships" xmlns:p="http://schemas.openxmlformats.org/presentationml/2006/main">
  <p:tag name="TIMING" val="|0.2|0.9|1|1.9|2.3"/>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22</TotalTime>
  <Words>115</Words>
  <Application>Microsoft Office PowerPoint</Application>
  <PresentationFormat>Presentación en pantalla (4:3)</PresentationFormat>
  <Paragraphs>23</Paragraphs>
  <Slides>6</Slides>
  <Notes>0</Notes>
  <HiddenSlides>0</HiddenSlides>
  <MMClips>0</MMClips>
  <ScaleCrop>false</ScaleCrop>
  <HeadingPairs>
    <vt:vector size="4" baseType="variant">
      <vt:variant>
        <vt:lpstr>Tema</vt:lpstr>
      </vt:variant>
      <vt:variant>
        <vt:i4>1</vt:i4>
      </vt:variant>
      <vt:variant>
        <vt:lpstr>Títulos de diapositiva</vt:lpstr>
      </vt:variant>
      <vt:variant>
        <vt:i4>6</vt:i4>
      </vt:variant>
    </vt:vector>
  </HeadingPairs>
  <TitlesOfParts>
    <vt:vector size="7" baseType="lpstr">
      <vt:lpstr>Metro</vt:lpstr>
      <vt:lpstr>Diapositiva 1</vt:lpstr>
      <vt:lpstr>Diapositiva 2</vt:lpstr>
      <vt:lpstr>Historia de la programación </vt:lpstr>
      <vt:lpstr>Diapositiva 4</vt:lpstr>
      <vt:lpstr>Diapositiva 5</vt:lpstr>
      <vt:lpstr>Diapositiva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usaurio</dc:creator>
  <cp:lastModifiedBy>usaurio</cp:lastModifiedBy>
  <cp:revision>3</cp:revision>
  <dcterms:created xsi:type="dcterms:W3CDTF">2017-04-12T17:40:38Z</dcterms:created>
  <dcterms:modified xsi:type="dcterms:W3CDTF">2017-04-12T18:02:50Z</dcterms:modified>
</cp:coreProperties>
</file>