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9" r:id="rId3"/>
    <p:sldId id="261" r:id="rId4"/>
    <p:sldId id="267" r:id="rId5"/>
    <p:sldId id="268" r:id="rId6"/>
    <p:sldId id="270" r:id="rId7"/>
    <p:sldId id="269" r:id="rId8"/>
    <p:sldId id="262" r:id="rId9"/>
    <p:sldId id="265" r:id="rId10"/>
    <p:sldId id="263" r:id="rId11"/>
    <p:sldId id="266" r:id="rId12"/>
    <p:sldId id="272" r:id="rId13"/>
    <p:sldId id="275"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8" y="68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720726" y="776289"/>
            <a:ext cx="10750549"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828800" y="6012657"/>
            <a:ext cx="7721600" cy="365125"/>
          </a:xfrm>
        </p:spPr>
        <p:txBody>
          <a:bodyPr tIns="0" bIns="0" anchor="t"/>
          <a:lstStyle>
            <a:lvl1pPr algn="r">
              <a:defRPr sz="1000"/>
            </a:lvl1pPr>
          </a:lstStyle>
          <a:p>
            <a:fld id="{B61BEF0D-F0BB-DE4B-95CE-6DB70DBA9567}" type="datetimeFigureOut">
              <a:rPr lang="en-US" smtClean="0"/>
              <a:pPr/>
              <a:t>6/12/2017</a:t>
            </a:fld>
            <a:endParaRPr lang="en-US" dirty="0"/>
          </a:p>
        </p:txBody>
      </p:sp>
      <p:sp>
        <p:nvSpPr>
          <p:cNvPr id="17" name="16 Marcador de pie de página"/>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28 Marcador de número de diapositiva"/>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D57F1E4F-1CFF-5643-939E-217C01CDF565}" type="slidenum">
              <a:rPr lang="en-US" smtClean="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042400" y="381000"/>
            <a:ext cx="2540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381000"/>
            <a:ext cx="83312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67494"/>
            <a:ext cx="109728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609600" y="1882808"/>
            <a:ext cx="109728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388608" y="6480048"/>
            <a:ext cx="2844800" cy="301752"/>
          </a:xfrm>
        </p:spPr>
        <p:txBody>
          <a:bodyPr/>
          <a:lstStyle/>
          <a:p>
            <a:fld id="{B61BEF0D-F0BB-DE4B-95CE-6DB70DBA9567}" type="datetimeFigureOut">
              <a:rPr lang="en-US" smtClean="0"/>
              <a:pPr/>
              <a:t>6/12/2017</a:t>
            </a:fld>
            <a:endParaRPr lang="en-US" dirty="0"/>
          </a:p>
        </p:txBody>
      </p:sp>
      <p:sp>
        <p:nvSpPr>
          <p:cNvPr id="5" name="4 Marcador de pie de página"/>
          <p:cNvSpPr>
            <a:spLocks noGrp="1"/>
          </p:cNvSpPr>
          <p:nvPr>
            <p:ph type="ftr" sz="quarter" idx="11"/>
          </p:nvPr>
        </p:nvSpPr>
        <p:spPr>
          <a:xfrm>
            <a:off x="609600" y="6480970"/>
            <a:ext cx="5680075" cy="300831"/>
          </a:xfrm>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9274176" y="6477000"/>
            <a:ext cx="2844800" cy="304800"/>
          </a:xfrm>
        </p:spPr>
        <p:txBody>
          <a:bodyPr/>
          <a:lstStyle/>
          <a:p>
            <a:fld id="{B61BEF0D-F0BB-DE4B-95CE-6DB70DBA9567}" type="datetimeFigureOut">
              <a:rPr lang="en-US" smtClean="0"/>
              <a:pPr/>
              <a:t>6/12/2017</a:t>
            </a:fld>
            <a:endParaRPr lang="en-US" dirty="0"/>
          </a:p>
        </p:txBody>
      </p:sp>
      <p:sp>
        <p:nvSpPr>
          <p:cNvPr id="5" name="4 Marcador de pie de página"/>
          <p:cNvSpPr>
            <a:spLocks noGrp="1"/>
          </p:cNvSpPr>
          <p:nvPr>
            <p:ph type="ftr" sz="quarter" idx="11"/>
          </p:nvPr>
        </p:nvSpPr>
        <p:spPr>
          <a:xfrm>
            <a:off x="3492501" y="6480970"/>
            <a:ext cx="5680075" cy="300831"/>
          </a:xfrm>
        </p:spPr>
        <p:txBody>
          <a:bodyPr/>
          <a:lstStyle/>
          <a:p>
            <a:endParaRPr lang="en-US" dirty="0"/>
          </a:p>
        </p:txBody>
      </p:sp>
      <p:sp>
        <p:nvSpPr>
          <p:cNvPr id="6" name="5 Marcador de número de diapositiva"/>
          <p:cNvSpPr>
            <a:spLocks noGrp="1"/>
          </p:cNvSpPr>
          <p:nvPr>
            <p:ph type="sldNum" sz="quarter" idx="12"/>
          </p:nvPr>
        </p:nvSpPr>
        <p:spPr>
          <a:xfrm>
            <a:off x="11268075" y="809625"/>
            <a:ext cx="670560" cy="300831"/>
          </a:xfrm>
        </p:spPr>
        <p:txBody>
          <a:bodyPr/>
          <a:lstStyle/>
          <a:p>
            <a:fld id="{D57F1E4F-1CFF-5643-939E-217C01CDF565}" type="slidenum">
              <a:rPr lang="en-US" smtClean="0"/>
              <a:pPr/>
              <a:t>‹Nº›</a:t>
            </a:fld>
            <a:endParaRPr lang="en-US" dirty="0"/>
          </a:p>
        </p:txBody>
      </p:sp>
      <p:cxnSp>
        <p:nvCxnSpPr>
          <p:cNvPr id="11" name="10 Conector recto"/>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388608" y="6480969"/>
            <a:ext cx="2844800" cy="301752"/>
          </a:xfrm>
        </p:spPr>
        <p:txBody>
          <a:bodyPr/>
          <a:lstStyle/>
          <a:p>
            <a:fld id="{B61BEF0D-F0BB-DE4B-95CE-6DB70DBA9567}" type="datetimeFigureOut">
              <a:rPr lang="en-US" smtClean="0"/>
              <a:pPr/>
              <a:t>6/12/2017</a:t>
            </a:fld>
            <a:endParaRPr lang="en-US" dirty="0"/>
          </a:p>
        </p:txBody>
      </p:sp>
      <p:sp>
        <p:nvSpPr>
          <p:cNvPr id="6" name="5 Marcador de pie de página"/>
          <p:cNvSpPr>
            <a:spLocks noGrp="1"/>
          </p:cNvSpPr>
          <p:nvPr>
            <p:ph type="ftr" sz="quarter" idx="11"/>
          </p:nvPr>
        </p:nvSpPr>
        <p:spPr>
          <a:xfrm>
            <a:off x="609600" y="6480969"/>
            <a:ext cx="5680075" cy="301752"/>
          </a:xfrm>
        </p:spPr>
        <p:txBody>
          <a:bodyPr/>
          <a:lstStyle/>
          <a:p>
            <a:endParaRPr lang="en-US" dirty="0"/>
          </a:p>
        </p:txBody>
      </p:sp>
      <p:sp>
        <p:nvSpPr>
          <p:cNvPr id="7" name="6 Marcador de número de diapositiva"/>
          <p:cNvSpPr>
            <a:spLocks noGrp="1"/>
          </p:cNvSpPr>
          <p:nvPr>
            <p:ph type="sldNum" sz="quarter" idx="12"/>
          </p:nvPr>
        </p:nvSpPr>
        <p:spPr>
          <a:xfrm>
            <a:off x="10119360" y="6480969"/>
            <a:ext cx="670560" cy="301752"/>
          </a:xfrm>
        </p:spPr>
        <p:txBody>
          <a:bodyPr/>
          <a:lstStyle/>
          <a:p>
            <a:fld id="{D57F1E4F-1CFF-5643-939E-217C01CDF565}"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6388608" y="6480969"/>
            <a:ext cx="2840736" cy="301752"/>
          </a:xfrm>
        </p:spPr>
        <p:txBody>
          <a:bodyPr/>
          <a:lstStyle/>
          <a:p>
            <a:fld id="{B61BEF0D-F0BB-DE4B-95CE-6DB70DBA9567}" type="datetimeFigureOut">
              <a:rPr lang="en-US" smtClean="0"/>
              <a:pPr/>
              <a:t>6/12/2017</a:t>
            </a:fld>
            <a:endParaRPr lang="en-US" dirty="0"/>
          </a:p>
        </p:txBody>
      </p:sp>
      <p:sp>
        <p:nvSpPr>
          <p:cNvPr id="8" name="7 Marcador de pie de página"/>
          <p:cNvSpPr>
            <a:spLocks noGrp="1"/>
          </p:cNvSpPr>
          <p:nvPr>
            <p:ph type="ftr" sz="quarter" idx="11"/>
          </p:nvPr>
        </p:nvSpPr>
        <p:spPr>
          <a:xfrm>
            <a:off x="609600" y="6480969"/>
            <a:ext cx="5681472" cy="301752"/>
          </a:xfrm>
        </p:spPr>
        <p:txBody>
          <a:bodyPr/>
          <a:lstStyle/>
          <a:p>
            <a:endParaRPr lang="en-US" dirty="0"/>
          </a:p>
        </p:txBody>
      </p:sp>
      <p:sp>
        <p:nvSpPr>
          <p:cNvPr id="9" name="8 Marcador de número de diapositiva"/>
          <p:cNvSpPr>
            <a:spLocks noGrp="1"/>
          </p:cNvSpPr>
          <p:nvPr>
            <p:ph type="sldNum" sz="quarter" idx="12"/>
          </p:nvPr>
        </p:nvSpPr>
        <p:spPr>
          <a:xfrm>
            <a:off x="10119360" y="6483096"/>
            <a:ext cx="670560" cy="301752"/>
          </a:xfrm>
        </p:spPr>
        <p:txBody>
          <a:bodyPr/>
          <a:lstStyle>
            <a:lvl1pPr algn="ctr">
              <a:defRPr/>
            </a:lvl1pPr>
          </a:lstStyle>
          <a:p>
            <a:fld id="{D57F1E4F-1CFF-5643-939E-217C01CDF565}" type="slidenum">
              <a:rPr lang="en-US" smtClean="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61BEF0D-F0BB-DE4B-95CE-6DB70DBA9567}" type="datetimeFigureOut">
              <a:rPr lang="en-US" smtClean="0"/>
              <a:pPr/>
              <a:t>6/12/2017</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6388608" y="6480969"/>
            <a:ext cx="2844800" cy="301752"/>
          </a:xfrm>
        </p:spPr>
        <p:txBody>
          <a:bodyPr/>
          <a:lstStyle/>
          <a:p>
            <a:fld id="{B61BEF0D-F0BB-DE4B-95CE-6DB70DBA9567}" type="datetimeFigureOut">
              <a:rPr lang="en-US" smtClean="0"/>
              <a:pPr/>
              <a:t>6/12/2017</a:t>
            </a:fld>
            <a:endParaRPr lang="en-US" dirty="0"/>
          </a:p>
        </p:txBody>
      </p:sp>
      <p:sp>
        <p:nvSpPr>
          <p:cNvPr id="3" name="2 Marcador de pie de página"/>
          <p:cNvSpPr>
            <a:spLocks noGrp="1"/>
          </p:cNvSpPr>
          <p:nvPr>
            <p:ph type="ftr" sz="quarter" idx="11"/>
          </p:nvPr>
        </p:nvSpPr>
        <p:spPr>
          <a:xfrm>
            <a:off x="609600" y="6481891"/>
            <a:ext cx="5680075" cy="300831"/>
          </a:xfrm>
        </p:spPr>
        <p:txBody>
          <a:bodyPr/>
          <a:lstStyle/>
          <a:p>
            <a:endParaRPr lang="en-US" dirty="0"/>
          </a:p>
        </p:txBody>
      </p:sp>
      <p:sp>
        <p:nvSpPr>
          <p:cNvPr id="4" name="3 Marcador de número de diapositiva"/>
          <p:cNvSpPr>
            <a:spLocks noGrp="1"/>
          </p:cNvSpPr>
          <p:nvPr>
            <p:ph type="sldNum" sz="quarter" idx="12"/>
          </p:nvPr>
        </p:nvSpPr>
        <p:spPr>
          <a:xfrm>
            <a:off x="10119360" y="6480969"/>
            <a:ext cx="670560" cy="301752"/>
          </a:xfrm>
        </p:spPr>
        <p:txBody>
          <a:bodyPr/>
          <a:lstStyle/>
          <a:p>
            <a:fld id="{D57F1E4F-1CFF-5643-939E-217C01CDF565}"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8371968" y="6556248"/>
            <a:ext cx="2844800" cy="301752"/>
          </a:xfrm>
        </p:spPr>
        <p:txBody>
          <a:bodyPr/>
          <a:lstStyle>
            <a:lvl1pPr>
              <a:defRPr sz="900"/>
            </a:lvl1pPr>
          </a:lstStyle>
          <a:p>
            <a:fld id="{B61BEF0D-F0BB-DE4B-95CE-6DB70DBA9567}" type="datetimeFigureOut">
              <a:rPr lang="en-US" smtClean="0"/>
              <a:pPr/>
              <a:t>6/12/2017</a:t>
            </a:fld>
            <a:endParaRPr lang="en-US" dirty="0"/>
          </a:p>
        </p:txBody>
      </p:sp>
      <p:sp>
        <p:nvSpPr>
          <p:cNvPr id="6" name="5 Marcador de pie de página"/>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6 Marcador de número de diapositiva"/>
          <p:cNvSpPr>
            <a:spLocks noGrp="1"/>
          </p:cNvSpPr>
          <p:nvPr>
            <p:ph type="sldNum" sz="quarter" idx="12"/>
          </p:nvPr>
        </p:nvSpPr>
        <p:spPr>
          <a:xfrm>
            <a:off x="11214101" y="6556248"/>
            <a:ext cx="670560" cy="301752"/>
          </a:xfrm>
        </p:spPr>
        <p:txBody>
          <a:bodyPr/>
          <a:lstStyle>
            <a:lvl1pPr>
              <a:defRPr sz="900"/>
            </a:lvl1pPr>
          </a:lstStyle>
          <a:p>
            <a:fld id="{D57F1E4F-1CFF-5643-939E-217C01CDF565}" type="slidenum">
              <a:rPr lang="en-US" smtClean="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8144256" y="6556248"/>
            <a:ext cx="2804160" cy="301752"/>
          </a:xfrm>
        </p:spPr>
        <p:txBody>
          <a:bodyPr/>
          <a:lstStyle>
            <a:lvl1pPr>
              <a:defRPr sz="900"/>
            </a:lvl1pPr>
          </a:lstStyle>
          <a:p>
            <a:fld id="{B61BEF0D-F0BB-DE4B-95CE-6DB70DBA9567}" type="datetimeFigureOut">
              <a:rPr lang="en-US" smtClean="0"/>
              <a:pPr/>
              <a:t>6/12/2017</a:t>
            </a:fld>
            <a:endParaRPr lang="en-US" dirty="0"/>
          </a:p>
        </p:txBody>
      </p:sp>
      <p:sp>
        <p:nvSpPr>
          <p:cNvPr id="6" name="5 Marcador de pie de página"/>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6 Marcador de número de diapositiva"/>
          <p:cNvSpPr>
            <a:spLocks noGrp="1"/>
          </p:cNvSpPr>
          <p:nvPr>
            <p:ph type="sldNum" sz="quarter" idx="12"/>
          </p:nvPr>
        </p:nvSpPr>
        <p:spPr>
          <a:xfrm>
            <a:off x="10956256" y="6556248"/>
            <a:ext cx="487680" cy="301752"/>
          </a:xfrm>
        </p:spPr>
        <p:txBody>
          <a:bodyPr/>
          <a:lstStyle>
            <a:lvl1pPr algn="ctr">
              <a:defRPr sz="900"/>
            </a:lvl1pPr>
          </a:lstStyle>
          <a:p>
            <a:fld id="{D57F1E4F-1CFF-5643-939E-217C01CDF565}" type="slidenum">
              <a:rPr lang="en-US" smtClean="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609600" y="267494"/>
            <a:ext cx="109728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B61BEF0D-F0BB-DE4B-95CE-6DB70DBA9567}" type="datetimeFigureOut">
              <a:rPr lang="en-US" smtClean="0"/>
              <a:pPr/>
              <a:t>6/12/2017</a:t>
            </a:fld>
            <a:endParaRPr lang="en-US" dirty="0"/>
          </a:p>
        </p:txBody>
      </p:sp>
      <p:sp>
        <p:nvSpPr>
          <p:cNvPr id="3" name="2 Marcador de pie de página"/>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22 Marcador de número de diapositiva"/>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D57F1E4F-1CFF-5643-939E-217C01CDF565}"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1125" y="541827"/>
            <a:ext cx="10750549" cy="1470025"/>
          </a:xfrm>
        </p:spPr>
        <p:txBody>
          <a:bodyPr>
            <a:noAutofit/>
          </a:bodyPr>
          <a:lstStyle/>
          <a:p>
            <a:pPr algn="ctr"/>
            <a:r>
              <a:rPr lang="es-ES" sz="8800" dirty="0" smtClean="0">
                <a:latin typeface="Algerian" pitchFamily="82" charset="0"/>
              </a:rPr>
              <a:t>hardware</a:t>
            </a:r>
            <a:endParaRPr lang="es-ES" sz="8800" dirty="0">
              <a:latin typeface="Algerian" pitchFamily="82" charset="0"/>
            </a:endParaRPr>
          </a:p>
        </p:txBody>
      </p:sp>
      <p:sp>
        <p:nvSpPr>
          <p:cNvPr id="3" name="Cara sonriente 2"/>
          <p:cNvSpPr/>
          <p:nvPr/>
        </p:nvSpPr>
        <p:spPr>
          <a:xfrm>
            <a:off x="5884985" y="2011852"/>
            <a:ext cx="4466493" cy="4255477"/>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GT"/>
          </a:p>
        </p:txBody>
      </p:sp>
    </p:spTree>
    <p:custDataLst>
      <p:tags r:id="rId1"/>
    </p:custDataLst>
    <p:extLst>
      <p:ext uri="{BB962C8B-B14F-4D97-AF65-F5344CB8AC3E}">
        <p14:creationId xmlns:p14="http://schemas.microsoft.com/office/powerpoint/2010/main" val="249853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298">
        <p15:prstTrans prst="airplane"/>
      </p:transition>
    </mc:Choice>
    <mc:Fallback>
      <p:transition spd="slow" advTm="42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5155" y="368026"/>
            <a:ext cx="10625070" cy="3012107"/>
          </a:xfrm>
          <a:prstGeom prst="rect">
            <a:avLst/>
          </a:prstGeom>
        </p:spPr>
        <p:txBody>
          <a:bodyPr wrap="square">
            <a:spAutoFit/>
          </a:bodyPr>
          <a:lstStyle/>
          <a:p>
            <a:pPr>
              <a:lnSpc>
                <a:spcPct val="115000"/>
              </a:lnSpc>
              <a:spcAft>
                <a:spcPts val="1000"/>
              </a:spcAft>
            </a:pPr>
            <a:r>
              <a:rPr lang="es-ES" sz="2800" b="1" dirty="0" smtClean="0">
                <a:latin typeface="Times New Roman" panose="02020603050405020304" pitchFamily="18" charset="0"/>
                <a:ea typeface="Times New Roman" panose="02020603050405020304" pitchFamily="18" charset="0"/>
                <a:cs typeface="Times New Roman" panose="02020603050405020304" pitchFamily="18" charset="0"/>
              </a:rPr>
              <a:t> Mouse Ergonómicos</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Cada vez son más quienes se pasan el día utilizando la computadora, ya sea por trabajo o por placer.</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El abuso puede afectar a la salud, no sólo para la vista o la espalda, sino que también puede llegar a provocarnos lesiones en las muñecas, como el</a:t>
            </a:r>
            <a:r>
              <a:rPr lang="es-ES" b="1" dirty="0">
                <a:latin typeface="Times New Roman" panose="02020603050405020304" pitchFamily="18" charset="0"/>
                <a:ea typeface="Times New Roman" panose="02020603050405020304" pitchFamily="18" charset="0"/>
                <a:cs typeface="Times New Roman" panose="02020603050405020304" pitchFamily="18" charset="0"/>
              </a:rPr>
              <a:t> síndrome del túnel carpiano.</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Derechos de autor de la imagen Thinkstock Image caption ¿Quieres prevenir lesiones? Utiliza un mouse ergonómico</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 </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Resultado de imagen de mouse Ergonómicos"/>
          <p:cNvPicPr/>
          <p:nvPr/>
        </p:nvPicPr>
        <p:blipFill>
          <a:blip r:embed="rId3"/>
          <a:srcRect/>
          <a:stretch>
            <a:fillRect/>
          </a:stretch>
        </p:blipFill>
        <p:spPr bwMode="auto">
          <a:xfrm>
            <a:off x="2936383" y="3120019"/>
            <a:ext cx="5898273" cy="319062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61599192"/>
      </p:ext>
    </p:extLst>
  </p:cSld>
  <p:clrMapOvr>
    <a:masterClrMapping/>
  </p:clrMapOvr>
  <p:transition spd="slow" advTm="11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99025" y="562009"/>
            <a:ext cx="9633912" cy="2031325"/>
          </a:xfrm>
          <a:prstGeom prst="rect">
            <a:avLst/>
          </a:prstGeom>
        </p:spPr>
        <p:txBody>
          <a:bodyPr wrap="square">
            <a:spAutoFit/>
          </a:bodyPr>
          <a:lstStyle/>
          <a:p>
            <a:r>
              <a:rPr lang="es-ES" b="1" dirty="0">
                <a:latin typeface="Times New Roman" panose="02020603050405020304" pitchFamily="18" charset="0"/>
                <a:ea typeface="Times New Roman" panose="02020603050405020304" pitchFamily="18" charset="0"/>
              </a:rPr>
              <a:t> Mouse Mecánico: </a:t>
            </a:r>
            <a:endParaRPr lang="es-ES" dirty="0">
              <a:latin typeface="Times New Roman" panose="02020603050405020304" pitchFamily="18" charset="0"/>
              <a:ea typeface="Times New Roman" panose="02020603050405020304" pitchFamily="18" charset="0"/>
            </a:endParaRPr>
          </a:p>
          <a:p>
            <a:r>
              <a:rPr lang="es-ES" dirty="0">
                <a:latin typeface="Times New Roman" panose="02020603050405020304" pitchFamily="18" charset="0"/>
                <a:ea typeface="Times New Roman" panose="02020603050405020304" pitchFamily="18" charset="0"/>
              </a:rPr>
              <a:t>Tiene una bola de plástico, de varias capas, en su parte inferior para mover dos ruedas que generan pulsos en respuesta al movimiento de este sobre la superficie.</a:t>
            </a:r>
          </a:p>
          <a:p>
            <a:r>
              <a:rPr lang="es-ES" dirty="0">
                <a:latin typeface="Times New Roman" panose="02020603050405020304" pitchFamily="18" charset="0"/>
                <a:ea typeface="Times New Roman" panose="02020603050405020304" pitchFamily="18" charset="0"/>
              </a:rPr>
              <a:t>Una variante es el modelo de </a:t>
            </a:r>
            <a:r>
              <a:rPr lang="es-ES" dirty="0" smtClean="0">
                <a:latin typeface="Times New Roman" panose="02020603050405020304" pitchFamily="18" charset="0"/>
                <a:ea typeface="Times New Roman" panose="02020603050405020304" pitchFamily="18" charset="0"/>
              </a:rPr>
              <a:t>Hopewell, </a:t>
            </a:r>
            <a:r>
              <a:rPr lang="es-ES" dirty="0">
                <a:latin typeface="Times New Roman" panose="02020603050405020304" pitchFamily="18" charset="0"/>
                <a:ea typeface="Times New Roman" panose="02020603050405020304" pitchFamily="18" charset="0"/>
              </a:rPr>
              <a:t>utiliza dos ruedas inclinadas 90 grados entre ellas en vez de una bola en la parte inferior de mouse de cable y sensor óptico La circuitería interna cuenta los pulsos generados por las rueda y envía la información a la computadora, que mediante software procesa e interpreta.</a:t>
            </a:r>
            <a:endParaRPr lang="es-ES" dirty="0">
              <a:effectLst/>
              <a:latin typeface="Times New Roman" panose="02020603050405020304" pitchFamily="18" charset="0"/>
              <a:ea typeface="Times New Roman" panose="02020603050405020304" pitchFamily="18" charset="0"/>
            </a:endParaRPr>
          </a:p>
        </p:txBody>
      </p:sp>
      <p:pic>
        <p:nvPicPr>
          <p:cNvPr id="5" name="Imagen 4" descr="Resultado de imagen de mouse mecanico"/>
          <p:cNvPicPr/>
          <p:nvPr/>
        </p:nvPicPr>
        <p:blipFill>
          <a:blip r:embed="rId3"/>
          <a:srcRect/>
          <a:stretch>
            <a:fillRect/>
          </a:stretch>
        </p:blipFill>
        <p:spPr bwMode="auto">
          <a:xfrm>
            <a:off x="2305318" y="2593334"/>
            <a:ext cx="8538693" cy="362716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337217153"/>
      </p:ext>
    </p:extLst>
  </p:cSld>
  <p:clrMapOvr>
    <a:masterClrMapping/>
  </p:clrMapOvr>
  <p:transition spd="slow" advTm="1965">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idx="1"/>
          </p:nvPr>
        </p:nvSpPr>
        <p:spPr/>
        <p:txBody>
          <a:bodyPr>
            <a:normAutofit/>
          </a:bodyPr>
          <a:lstStyle/>
          <a:p>
            <a:pPr marL="64008" indent="0">
              <a:buNone/>
            </a:pPr>
            <a:r>
              <a:rPr lang="es-ES" sz="9600" dirty="0" smtClean="0">
                <a:latin typeface="Algerian" panose="04020705040A02060702" pitchFamily="82" charset="0"/>
              </a:rPr>
              <a:t>Tipos de monitor</a:t>
            </a:r>
            <a:endParaRPr lang="es-ES" sz="9600" dirty="0">
              <a:latin typeface="Algerian" panose="04020705040A02060702" pitchFamily="82" charset="0"/>
            </a:endParaRPr>
          </a:p>
        </p:txBody>
      </p:sp>
    </p:spTree>
    <p:extLst>
      <p:ext uri="{BB962C8B-B14F-4D97-AF65-F5344CB8AC3E}">
        <p14:creationId xmlns:p14="http://schemas.microsoft.com/office/powerpoint/2010/main" val="2420887428"/>
      </p:ext>
    </p:extLst>
  </p:cSld>
  <p:clrMapOvr>
    <a:masterClrMapping/>
  </p:clrMapOvr>
  <p:transition spd="slow" advTm="981">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88642" y="893754"/>
            <a:ext cx="9787944" cy="2185214"/>
          </a:xfrm>
          <a:prstGeom prst="rect">
            <a:avLst/>
          </a:prstGeom>
        </p:spPr>
        <p:txBody>
          <a:bodyPr wrap="square">
            <a:spAutoFit/>
          </a:bodyPr>
          <a:lstStyle/>
          <a:p>
            <a:r>
              <a:rPr lang="es-ES" sz="2800" b="1" dirty="0">
                <a:latin typeface="Times New Roman" panose="02020603050405020304" pitchFamily="18" charset="0"/>
                <a:ea typeface="Times New Roman" panose="02020603050405020304" pitchFamily="18" charset="0"/>
              </a:rPr>
              <a:t>Monitores de Cristal Líquido</a:t>
            </a:r>
          </a:p>
          <a:p>
            <a:r>
              <a:rPr lang="es-ES" dirty="0">
                <a:latin typeface="Times New Roman" panose="02020603050405020304" pitchFamily="18" charset="0"/>
                <a:ea typeface="Times New Roman" panose="02020603050405020304" pitchFamily="18" charset="0"/>
              </a:rPr>
              <a:t>Cuyo nombre más popular es el de</a:t>
            </a:r>
            <a:r>
              <a:rPr lang="es-ES" b="1" dirty="0">
                <a:latin typeface="Times New Roman" panose="02020603050405020304" pitchFamily="18" charset="0"/>
                <a:ea typeface="Times New Roman" panose="02020603050405020304" pitchFamily="18" charset="0"/>
              </a:rPr>
              <a:t> LCD </a:t>
            </a:r>
            <a:r>
              <a:rPr lang="es-ES" dirty="0">
                <a:latin typeface="Times New Roman" panose="02020603050405020304" pitchFamily="18" charset="0"/>
                <a:ea typeface="Times New Roman" panose="02020603050405020304" pitchFamily="18" charset="0"/>
              </a:rPr>
              <a:t>por sus siglas en inglés que significan </a:t>
            </a:r>
            <a:r>
              <a:rPr lang="es-ES" b="1" dirty="0" smtClean="0">
                <a:latin typeface="Times New Roman" panose="02020603050405020304" pitchFamily="18" charset="0"/>
                <a:ea typeface="Times New Roman" panose="02020603050405020304" pitchFamily="18" charset="0"/>
              </a:rPr>
              <a:t>liquida </a:t>
            </a:r>
            <a:r>
              <a:rPr lang="es-ES" b="1" dirty="0">
                <a:latin typeface="Times New Roman" panose="02020603050405020304" pitchFamily="18" charset="0"/>
                <a:ea typeface="Times New Roman" panose="02020603050405020304" pitchFamily="18" charset="0"/>
              </a:rPr>
              <a:t>cristal </a:t>
            </a:r>
            <a:r>
              <a:rPr lang="es-ES" b="1" dirty="0" smtClean="0">
                <a:latin typeface="Times New Roman" panose="02020603050405020304" pitchFamily="18" charset="0"/>
                <a:ea typeface="Times New Roman" panose="02020603050405020304" pitchFamily="18" charset="0"/>
              </a:rPr>
              <a:t>desplaye</a:t>
            </a:r>
            <a:r>
              <a:rPr lang="es-ES" dirty="0" smtClean="0">
                <a:latin typeface="Times New Roman" panose="02020603050405020304" pitchFamily="18" charset="0"/>
                <a:ea typeface="Times New Roman" panose="02020603050405020304" pitchFamily="18" charset="0"/>
              </a:rPr>
              <a:t>. </a:t>
            </a:r>
            <a:r>
              <a:rPr lang="es-ES" dirty="0">
                <a:latin typeface="Times New Roman" panose="02020603050405020304" pitchFamily="18" charset="0"/>
                <a:ea typeface="Times New Roman" panose="02020603050405020304" pitchFamily="18" charset="0"/>
              </a:rPr>
              <a:t>En español quiere decir, </a:t>
            </a:r>
            <a:r>
              <a:rPr lang="es-ES" dirty="0" smtClean="0">
                <a:latin typeface="Times New Roman" panose="02020603050405020304" pitchFamily="18" charset="0"/>
                <a:ea typeface="Times New Roman" panose="02020603050405020304" pitchFamily="18" charset="0"/>
              </a:rPr>
              <a:t>desplaye </a:t>
            </a:r>
            <a:r>
              <a:rPr lang="es-ES" dirty="0">
                <a:latin typeface="Times New Roman" panose="02020603050405020304" pitchFamily="18" charset="0"/>
                <a:ea typeface="Times New Roman" panose="02020603050405020304" pitchFamily="18" charset="0"/>
              </a:rPr>
              <a:t>de cristal líquido. Su estructura es delgada y funciona mediante una serie de píxeles monocromos que toman forma a través de una luz.</a:t>
            </a:r>
          </a:p>
          <a:p>
            <a:r>
              <a:rPr lang="es-ES" dirty="0">
                <a:latin typeface="Times New Roman" panose="02020603050405020304" pitchFamily="18" charset="0"/>
                <a:ea typeface="Times New Roman" panose="02020603050405020304" pitchFamily="18" charset="0"/>
              </a:rPr>
              <a:t>La resolución mínima de este tipo de monitores tiene una definición que va desde 1280 x 720 píxeles, a los 3840 x 2160 píxeles. El tiempo de respuesta de la imagen es el mismo que el que tarda un píxel en cambiar de color y son una de las opciones más disponibles en el mercado.</a:t>
            </a:r>
            <a:endParaRPr lang="es-ES" dirty="0">
              <a:effectLst/>
              <a:latin typeface="Times New Roman" panose="02020603050405020304" pitchFamily="18" charset="0"/>
              <a:ea typeface="Times New Roman" panose="02020603050405020304" pitchFamily="18" charset="0"/>
            </a:endParaRPr>
          </a:p>
        </p:txBody>
      </p:sp>
      <p:pic>
        <p:nvPicPr>
          <p:cNvPr id="5" name="Imagen 4" descr="Resultado de imagen de Monitores de Cristal Líquido"/>
          <p:cNvPicPr/>
          <p:nvPr/>
        </p:nvPicPr>
        <p:blipFill>
          <a:blip r:embed="rId2"/>
          <a:srcRect/>
          <a:stretch>
            <a:fillRect/>
          </a:stretch>
        </p:blipFill>
        <p:spPr bwMode="auto">
          <a:xfrm>
            <a:off x="2550142" y="3760631"/>
            <a:ext cx="7276438" cy="2756078"/>
          </a:xfrm>
          <a:prstGeom prst="rect">
            <a:avLst/>
          </a:prstGeom>
          <a:noFill/>
          <a:ln w="9525">
            <a:noFill/>
            <a:miter lim="800000"/>
            <a:headEnd/>
            <a:tailEnd/>
          </a:ln>
        </p:spPr>
      </p:pic>
    </p:spTree>
    <p:extLst>
      <p:ext uri="{BB962C8B-B14F-4D97-AF65-F5344CB8AC3E}">
        <p14:creationId xmlns:p14="http://schemas.microsoft.com/office/powerpoint/2010/main" val="3357576050"/>
      </p:ext>
    </p:extLst>
  </p:cSld>
  <p:clrMapOvr>
    <a:masterClrMapping/>
  </p:clrMapOvr>
  <p:transition spd="slow" advTm="17">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4212" y="499535"/>
            <a:ext cx="10082526" cy="2339102"/>
          </a:xfrm>
          <a:prstGeom prst="rect">
            <a:avLst/>
          </a:prstGeom>
        </p:spPr>
        <p:txBody>
          <a:bodyPr wrap="square">
            <a:spAutoFit/>
          </a:bodyPr>
          <a:lstStyle/>
          <a:p>
            <a:r>
              <a:rPr lang="es-ES" sz="3200" b="1" dirty="0">
                <a:latin typeface="Times New Roman" panose="02020603050405020304" pitchFamily="18" charset="0"/>
                <a:ea typeface="Times New Roman" panose="02020603050405020304" pitchFamily="18" charset="0"/>
              </a:rPr>
              <a:t>Monitor DLP</a:t>
            </a:r>
          </a:p>
          <a:p>
            <a:r>
              <a:rPr lang="es-ES" sz="2000" dirty="0">
                <a:latin typeface="Times New Roman" panose="02020603050405020304" pitchFamily="18" charset="0"/>
                <a:ea typeface="Times New Roman" panose="02020603050405020304" pitchFamily="18" charset="0"/>
              </a:rPr>
              <a:t>Es un monitor que tiene posiblemente la mayor definición en la actualidad. Funciona a base de los principios de los dispositivos digitales de </a:t>
            </a:r>
            <a:r>
              <a:rPr lang="es-ES" sz="2000" b="1" dirty="0" smtClean="0">
                <a:latin typeface="Times New Roman" panose="02020603050405020304" pitchFamily="18" charset="0"/>
                <a:ea typeface="Times New Roman" panose="02020603050405020304" pitchFamily="18" charset="0"/>
              </a:rPr>
              <a:t>micro espejos </a:t>
            </a:r>
            <a:r>
              <a:rPr lang="es-ES" sz="2000" b="1" dirty="0">
                <a:latin typeface="Times New Roman" panose="02020603050405020304" pitchFamily="18" charset="0"/>
                <a:ea typeface="Times New Roman" panose="02020603050405020304" pitchFamily="18" charset="0"/>
              </a:rPr>
              <a:t>o DMD</a:t>
            </a:r>
            <a:r>
              <a:rPr lang="es-ES" sz="2000" dirty="0">
                <a:latin typeface="Times New Roman" panose="02020603050405020304" pitchFamily="18" charset="0"/>
                <a:ea typeface="Times New Roman" panose="02020603050405020304" pitchFamily="18" charset="0"/>
              </a:rPr>
              <a:t>. En este tipo de pantallas se modula digitalmente la luz mediante millones de </a:t>
            </a:r>
            <a:r>
              <a:rPr lang="es-ES" sz="2000" dirty="0" smtClean="0">
                <a:latin typeface="Times New Roman" panose="02020603050405020304" pitchFamily="18" charset="0"/>
                <a:ea typeface="Times New Roman" panose="02020603050405020304" pitchFamily="18" charset="0"/>
              </a:rPr>
              <a:t>micro espejos.</a:t>
            </a:r>
            <a:endParaRPr lang="es-ES" sz="2000" dirty="0">
              <a:latin typeface="Times New Roman" panose="02020603050405020304" pitchFamily="18" charset="0"/>
              <a:ea typeface="Times New Roman" panose="02020603050405020304" pitchFamily="18" charset="0"/>
            </a:endParaRPr>
          </a:p>
          <a:p>
            <a:r>
              <a:rPr lang="es-ES" dirty="0">
                <a:latin typeface="Calibri" panose="020F0502020204030204" pitchFamily="34" charset="0"/>
                <a:ea typeface="Calibri" panose="020F0502020204030204" pitchFamily="34" charset="0"/>
                <a:cs typeface="Times New Roman" panose="02020603050405020304" pitchFamily="18" charset="0"/>
              </a:rPr>
              <a:t>Estas estructuras diminutas se coordinan para enviar esta luz hacia el espacio de un píxel. De este modo, pueden producir 1024 escalas de grises. Es una pantalla ideal para aquellos que prefieran jugar videojuegos o concentrarse en la edición de imagen </a:t>
            </a:r>
            <a:r>
              <a:rPr lang="es-ES" dirty="0" smtClean="0">
                <a:latin typeface="Calibri" panose="020F0502020204030204" pitchFamily="34" charset="0"/>
                <a:ea typeface="Calibri" panose="020F0502020204030204" pitchFamily="34" charset="0"/>
                <a:cs typeface="Times New Roman" panose="02020603050405020304" pitchFamily="18" charset="0"/>
              </a:rPr>
              <a:t>o video</a:t>
            </a:r>
            <a:endParaRPr lang="es-ES" dirty="0"/>
          </a:p>
        </p:txBody>
      </p:sp>
      <p:pic>
        <p:nvPicPr>
          <p:cNvPr id="5" name="Imagen 4" descr="Resultado de imagen de Monitor DLP"/>
          <p:cNvPicPr/>
          <p:nvPr/>
        </p:nvPicPr>
        <p:blipFill>
          <a:blip r:embed="rId2"/>
          <a:srcRect/>
          <a:stretch>
            <a:fillRect/>
          </a:stretch>
        </p:blipFill>
        <p:spPr bwMode="auto">
          <a:xfrm>
            <a:off x="3801424" y="3118543"/>
            <a:ext cx="5728941" cy="2908770"/>
          </a:xfrm>
          <a:prstGeom prst="rect">
            <a:avLst/>
          </a:prstGeom>
          <a:noFill/>
          <a:ln w="9525">
            <a:noFill/>
            <a:miter lim="800000"/>
            <a:headEnd/>
            <a:tailEnd/>
          </a:ln>
        </p:spPr>
      </p:pic>
    </p:spTree>
    <p:extLst>
      <p:ext uri="{BB962C8B-B14F-4D97-AF65-F5344CB8AC3E}">
        <p14:creationId xmlns:p14="http://schemas.microsoft.com/office/powerpoint/2010/main" val="2069944978"/>
      </p:ext>
    </p:extLst>
  </p:cSld>
  <p:clrMapOvr>
    <a:masterClrMapping/>
  </p:clrMapOvr>
  <p:transition spd="slow" advTm="101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89397" y="782534"/>
            <a:ext cx="9362941" cy="2246769"/>
          </a:xfrm>
          <a:prstGeom prst="rect">
            <a:avLst/>
          </a:prstGeom>
        </p:spPr>
        <p:txBody>
          <a:bodyPr wrap="square">
            <a:spAutoFit/>
          </a:bodyPr>
          <a:lstStyle/>
          <a:p>
            <a:r>
              <a:rPr lang="es-ES" sz="3200" b="1" dirty="0">
                <a:latin typeface="Times New Roman" panose="02020603050405020304" pitchFamily="18" charset="0"/>
                <a:ea typeface="Times New Roman" panose="02020603050405020304" pitchFamily="18" charset="0"/>
              </a:rPr>
              <a:t>Monitores OLED</a:t>
            </a:r>
          </a:p>
          <a:p>
            <a:r>
              <a:rPr lang="es-ES" dirty="0">
                <a:latin typeface="Calibri" panose="020F0502020204030204" pitchFamily="34" charset="0"/>
                <a:ea typeface="Calibri" panose="020F0502020204030204" pitchFamily="34" charset="0"/>
                <a:cs typeface="Times New Roman" panose="02020603050405020304" pitchFamily="18" charset="0"/>
              </a:rPr>
              <a:t>Este tipo de pantallas, aún no muy comunes en el mercado, es el modelo de monitor más extremo en esta materia. Funciona mediante un</a:t>
            </a:r>
            <a:r>
              <a:rPr lang="es-ES" b="1" dirty="0">
                <a:latin typeface="Calibri" panose="020F0502020204030204" pitchFamily="34" charset="0"/>
                <a:ea typeface="Calibri" panose="020F0502020204030204" pitchFamily="34" charset="0"/>
                <a:cs typeface="Times New Roman" panose="02020603050405020304" pitchFamily="18" charset="0"/>
              </a:rPr>
              <a:t> diodo orgánico de emisión de luz</a:t>
            </a:r>
            <a:r>
              <a:rPr lang="es-ES" dirty="0">
                <a:latin typeface="Calibri" panose="020F0502020204030204" pitchFamily="34" charset="0"/>
                <a:ea typeface="Calibri" panose="020F0502020204030204" pitchFamily="34" charset="0"/>
                <a:cs typeface="Times New Roman" panose="02020603050405020304" pitchFamily="18" charset="0"/>
              </a:rPr>
              <a:t>. De allí provienen sus siglas en inglés que forman el término OLED (</a:t>
            </a:r>
            <a:r>
              <a:rPr lang="es-ES" i="1" dirty="0">
                <a:latin typeface="Calibri" panose="020F0502020204030204" pitchFamily="34" charset="0"/>
                <a:ea typeface="Calibri" panose="020F0502020204030204" pitchFamily="34" charset="0"/>
                <a:cs typeface="Times New Roman" panose="02020603050405020304" pitchFamily="18" charset="0"/>
              </a:rPr>
              <a:t>organic light emitting diode</a:t>
            </a:r>
            <a:r>
              <a:rPr lang="es-ES" dirty="0">
                <a:latin typeface="Calibri" panose="020F0502020204030204" pitchFamily="34" charset="0"/>
                <a:ea typeface="Calibri" panose="020F0502020204030204" pitchFamily="34" charset="0"/>
                <a:cs typeface="Times New Roman" panose="02020603050405020304" pitchFamily="18" charset="0"/>
              </a:rPr>
              <a:t>).Dentro de su estructura delgada, una </a:t>
            </a:r>
            <a:r>
              <a:rPr lang="es-ES" b="1" dirty="0">
                <a:latin typeface="Calibri" panose="020F0502020204030204" pitchFamily="34" charset="0"/>
                <a:ea typeface="Calibri" panose="020F0502020204030204" pitchFamily="34" charset="0"/>
                <a:cs typeface="Times New Roman" panose="02020603050405020304" pitchFamily="18" charset="0"/>
              </a:rPr>
              <a:t>capa electro luminiscente</a:t>
            </a:r>
            <a:r>
              <a:rPr lang="es-ES" dirty="0">
                <a:latin typeface="Calibri" panose="020F0502020204030204" pitchFamily="34" charset="0"/>
                <a:ea typeface="Calibri" panose="020F0502020204030204" pitchFamily="34" charset="0"/>
                <a:cs typeface="Times New Roman" panose="02020603050405020304" pitchFamily="18" charset="0"/>
              </a:rPr>
              <a:t>, creada a base de componentes orgánicos trabajan con una luz que se genera en su interior. Así es como se forman laestapantallas se tornan transparente, e incluso se pueden curvar</a:t>
            </a:r>
            <a:endParaRPr lang="es-ES" dirty="0"/>
          </a:p>
        </p:txBody>
      </p:sp>
      <p:pic>
        <p:nvPicPr>
          <p:cNvPr id="5" name="Imagen 4" descr="Resultado de imagen de Monitores OLED"/>
          <p:cNvPicPr/>
          <p:nvPr/>
        </p:nvPicPr>
        <p:blipFill>
          <a:blip r:embed="rId2"/>
          <a:srcRect/>
          <a:stretch>
            <a:fillRect/>
          </a:stretch>
        </p:blipFill>
        <p:spPr bwMode="auto">
          <a:xfrm>
            <a:off x="2060621" y="3213144"/>
            <a:ext cx="7547018" cy="3174777"/>
          </a:xfrm>
          <a:prstGeom prst="rect">
            <a:avLst/>
          </a:prstGeom>
          <a:noFill/>
          <a:ln w="9525">
            <a:noFill/>
            <a:miter lim="800000"/>
            <a:headEnd/>
            <a:tailEnd/>
          </a:ln>
        </p:spPr>
      </p:pic>
    </p:spTree>
    <p:extLst>
      <p:ext uri="{BB962C8B-B14F-4D97-AF65-F5344CB8AC3E}">
        <p14:creationId xmlns:p14="http://schemas.microsoft.com/office/powerpoint/2010/main" val="2626397351"/>
      </p:ext>
    </p:extLst>
  </p:cSld>
  <p:clrMapOvr>
    <a:masterClrMapping/>
  </p:clrMapOvr>
  <p:transition spd="slow" advTm="17">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97458" y="923157"/>
            <a:ext cx="6410922" cy="584775"/>
          </a:xfrm>
          <a:prstGeom prst="rect">
            <a:avLst/>
          </a:prstGeom>
        </p:spPr>
        <p:txBody>
          <a:bodyPr wrap="none">
            <a:spAutoFit/>
          </a:bodyPr>
          <a:lstStyle/>
          <a:p>
            <a:pPr algn="ctr"/>
            <a:r>
              <a:rPr lang="es-ES" sz="3200" dirty="0">
                <a:latin typeface="Times New Roman" panose="02020603050405020304" pitchFamily="18" charset="0"/>
                <a:ea typeface="Times New Roman" panose="02020603050405020304" pitchFamily="18" charset="0"/>
                <a:cs typeface="Times New Roman" panose="02020603050405020304" pitchFamily="18" charset="0"/>
              </a:rPr>
              <a:t>HARDWARE COMPLEMENTARIO</a:t>
            </a:r>
            <a:endParaRPr lang="es-ES" sz="3200" dirty="0"/>
          </a:p>
        </p:txBody>
      </p:sp>
      <p:pic>
        <p:nvPicPr>
          <p:cNvPr id="5" name="Imagen 4" descr="Resultado de imagen de HARDWARE COMPLEMENTARIO"/>
          <p:cNvPicPr/>
          <p:nvPr/>
        </p:nvPicPr>
        <p:blipFill>
          <a:blip r:embed="rId3"/>
          <a:srcRect/>
          <a:stretch>
            <a:fillRect/>
          </a:stretch>
        </p:blipFill>
        <p:spPr bwMode="auto">
          <a:xfrm>
            <a:off x="2797459" y="1824037"/>
            <a:ext cx="7338214" cy="4332064"/>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395122305"/>
      </p:ext>
    </p:extLst>
  </p:cSld>
  <p:clrMapOvr>
    <a:masterClrMapping/>
  </p:clrMapOvr>
  <p:transition spd="slow" advTm="4698">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29806" y="835985"/>
            <a:ext cx="6013441" cy="523220"/>
          </a:xfrm>
          <a:prstGeom prst="rect">
            <a:avLst/>
          </a:prstGeom>
        </p:spPr>
        <p:txBody>
          <a:bodyPr wrap="none">
            <a:spAutoFit/>
          </a:bodyPr>
          <a:lstStyle/>
          <a:p>
            <a:r>
              <a:rPr lang="es-ES" sz="2800" dirty="0">
                <a:latin typeface="Times New Roman" panose="02020603050405020304" pitchFamily="18" charset="0"/>
                <a:ea typeface="Times New Roman" panose="02020603050405020304" pitchFamily="18" charset="0"/>
                <a:cs typeface="Times New Roman" panose="02020603050405020304" pitchFamily="18" charset="0"/>
              </a:rPr>
              <a:t>HARDWARE DE ENTRADA/SALIDA</a:t>
            </a:r>
            <a:endParaRPr lang="es-ES" sz="2800" dirty="0"/>
          </a:p>
        </p:txBody>
      </p:sp>
      <p:pic>
        <p:nvPicPr>
          <p:cNvPr id="5" name="Imagen 4" descr="Resultado de imagen de HARDWARE DE ENTRADA/SALIDA"/>
          <p:cNvPicPr/>
          <p:nvPr/>
        </p:nvPicPr>
        <p:blipFill>
          <a:blip r:embed="rId3"/>
          <a:srcRect/>
          <a:stretch>
            <a:fillRect/>
          </a:stretch>
        </p:blipFill>
        <p:spPr bwMode="auto">
          <a:xfrm>
            <a:off x="1416676" y="1938754"/>
            <a:ext cx="9916732" cy="450068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79146032"/>
      </p:ext>
    </p:extLst>
  </p:cSld>
  <p:clrMapOvr>
    <a:masterClrMapping/>
  </p:clrMapOvr>
  <p:transition spd="slow" advTm="154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idx="1"/>
          </p:nvPr>
        </p:nvSpPr>
        <p:spPr/>
        <p:txBody>
          <a:bodyPr>
            <a:normAutofit/>
          </a:bodyPr>
          <a:lstStyle/>
          <a:p>
            <a:pPr marL="64008" indent="0">
              <a:buNone/>
            </a:pPr>
            <a:r>
              <a:rPr lang="es-ES" sz="9600" dirty="0" smtClean="0">
                <a:latin typeface="Algerian" panose="04020705040A02060702" pitchFamily="82" charset="0"/>
              </a:rPr>
              <a:t>Tipos de teclado</a:t>
            </a:r>
            <a:endParaRPr lang="es-ES" sz="9600" dirty="0">
              <a:latin typeface="Algerian" panose="04020705040A02060702" pitchFamily="82" charset="0"/>
            </a:endParaRPr>
          </a:p>
        </p:txBody>
      </p:sp>
      <p:sp>
        <p:nvSpPr>
          <p:cNvPr id="2" name="Cara sonriente 1"/>
          <p:cNvSpPr/>
          <p:nvPr/>
        </p:nvSpPr>
        <p:spPr>
          <a:xfrm>
            <a:off x="5380893" y="3212123"/>
            <a:ext cx="3587261" cy="3387969"/>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GT"/>
          </a:p>
        </p:txBody>
      </p:sp>
    </p:spTree>
    <p:extLst>
      <p:ext uri="{BB962C8B-B14F-4D97-AF65-F5344CB8AC3E}">
        <p14:creationId xmlns:p14="http://schemas.microsoft.com/office/powerpoint/2010/main" val="2715742861"/>
      </p:ext>
    </p:extLst>
  </p:cSld>
  <p:clrMapOvr>
    <a:masterClrMapping/>
  </p:clrMapOvr>
  <p:transition spd="slow" advTm="18">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17293" y="499535"/>
            <a:ext cx="9833535" cy="1888722"/>
          </a:xfrm>
          <a:prstGeom prst="rect">
            <a:avLst/>
          </a:prstGeom>
        </p:spPr>
        <p:txBody>
          <a:bodyPr wrap="square">
            <a:spAutoFit/>
          </a:bodyPr>
          <a:lstStyle/>
          <a:p>
            <a:pPr>
              <a:lnSpc>
                <a:spcPct val="115000"/>
              </a:lnSpc>
              <a:spcAft>
                <a:spcPts val="1000"/>
              </a:spcAft>
            </a:pPr>
            <a:r>
              <a:rPr lang="es-ES" sz="1600" dirty="0">
                <a:latin typeface="Calibri" panose="020F0502020204030204" pitchFamily="34" charset="0"/>
                <a:ea typeface="Calibri" panose="020F0502020204030204" pitchFamily="34" charset="0"/>
                <a:cs typeface="Times New Roman" panose="02020603050405020304" pitchFamily="18" charset="0"/>
              </a:rPr>
              <a:t>TECLADO FLEXIBLE</a:t>
            </a:r>
          </a:p>
          <a:p>
            <a:r>
              <a:rPr lang="es-ES" dirty="0">
                <a:latin typeface="Times New Roman" panose="02020603050405020304" pitchFamily="18" charset="0"/>
                <a:ea typeface="Times New Roman" panose="02020603050405020304" pitchFamily="18" charset="0"/>
              </a:rPr>
              <a:t>Teclado flexible Teclado flexible Teclado flexible Es un tipo de teclado que se puede transportar con gran facilidad dentro de cualquier cartera o bulto, ya que es elaborado con silicona, lo que le da cierta elasticidad para que se pueda doblar con gran facilidad, este una vez está desplegado puede funcionar como cualquier otro teclado normal o se puede conectar a través de USB.</a:t>
            </a:r>
            <a:br>
              <a:rPr lang="es-ES" dirty="0">
                <a:latin typeface="Times New Roman" panose="02020603050405020304" pitchFamily="18" charset="0"/>
                <a:ea typeface="Times New Roman" panose="02020603050405020304" pitchFamily="18" charset="0"/>
              </a:rPr>
            </a:br>
            <a:endParaRPr lang="es-ES" dirty="0">
              <a:effectLst/>
              <a:latin typeface="Times New Roman" panose="02020603050405020304" pitchFamily="18" charset="0"/>
              <a:ea typeface="Times New Roman" panose="02020603050405020304" pitchFamily="18" charset="0"/>
            </a:endParaRPr>
          </a:p>
        </p:txBody>
      </p:sp>
      <p:pic>
        <p:nvPicPr>
          <p:cNvPr id="5" name="Imagen 4" descr="Resultado de imagen de TECLADO FLEXIBLE"/>
          <p:cNvPicPr/>
          <p:nvPr/>
        </p:nvPicPr>
        <p:blipFill>
          <a:blip r:embed="rId2"/>
          <a:srcRect/>
          <a:stretch>
            <a:fillRect/>
          </a:stretch>
        </p:blipFill>
        <p:spPr bwMode="auto">
          <a:xfrm>
            <a:off x="2189409" y="2388257"/>
            <a:ext cx="7753082" cy="4182951"/>
          </a:xfrm>
          <a:prstGeom prst="rect">
            <a:avLst/>
          </a:prstGeom>
          <a:noFill/>
          <a:ln w="9525">
            <a:noFill/>
            <a:miter lim="800000"/>
            <a:headEnd/>
            <a:tailEnd/>
          </a:ln>
        </p:spPr>
      </p:pic>
    </p:spTree>
    <p:extLst>
      <p:ext uri="{BB962C8B-B14F-4D97-AF65-F5344CB8AC3E}">
        <p14:creationId xmlns:p14="http://schemas.microsoft.com/office/powerpoint/2010/main" val="3018209244"/>
      </p:ext>
    </p:extLst>
  </p:cSld>
  <p:clrMapOvr>
    <a:masterClrMapping/>
  </p:clrMapOvr>
  <p:transition spd="slow" advTm="19">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0761" y="403821"/>
            <a:ext cx="10599312" cy="2862322"/>
          </a:xfrm>
          <a:prstGeom prst="rect">
            <a:avLst/>
          </a:prstGeom>
        </p:spPr>
        <p:txBody>
          <a:bodyPr wrap="square">
            <a:spAutoFit/>
          </a:bodyPr>
          <a:lstStyle/>
          <a:p>
            <a:r>
              <a:rPr lang="es-ES" dirty="0">
                <a:latin typeface="Calibri" panose="020F0502020204030204" pitchFamily="34" charset="0"/>
                <a:ea typeface="Calibri" panose="020F0502020204030204" pitchFamily="34" charset="0"/>
                <a:cs typeface="Times New Roman" panose="02020603050405020304" pitchFamily="18" charset="0"/>
              </a:rPr>
              <a:t>Teclado multifuncionales</a:t>
            </a:r>
            <a:br>
              <a:rPr lang="es-ES" dirty="0">
                <a:latin typeface="Calibri" panose="020F0502020204030204" pitchFamily="34" charset="0"/>
                <a:ea typeface="Calibri" panose="020F0502020204030204" pitchFamily="34" charset="0"/>
                <a:cs typeface="Times New Roman" panose="02020603050405020304" pitchFamily="18" charset="0"/>
              </a:rPr>
            </a:br>
            <a:r>
              <a:rPr lang="es-ES" dirty="0">
                <a:latin typeface="Calibri" panose="020F0502020204030204" pitchFamily="34" charset="0"/>
                <a:ea typeface="Calibri" panose="020F0502020204030204" pitchFamily="34" charset="0"/>
                <a:cs typeface="Times New Roman" panose="02020603050405020304" pitchFamily="18" charset="0"/>
              </a:rPr>
              <a:t/>
            </a:r>
            <a:br>
              <a:rPr lang="es-ES" dirty="0">
                <a:latin typeface="Calibri" panose="020F0502020204030204" pitchFamily="34" charset="0"/>
                <a:ea typeface="Calibri" panose="020F0502020204030204" pitchFamily="34" charset="0"/>
                <a:cs typeface="Times New Roman" panose="02020603050405020304" pitchFamily="18" charset="0"/>
              </a:rPr>
            </a:br>
            <a:r>
              <a:rPr lang="es-ES" dirty="0">
                <a:latin typeface="Calibri" panose="020F0502020204030204" pitchFamily="34" charset="0"/>
                <a:ea typeface="Calibri" panose="020F0502020204030204" pitchFamily="34" charset="0"/>
                <a:cs typeface="Times New Roman" panose="02020603050405020304" pitchFamily="18" charset="0"/>
              </a:rPr>
              <a:t>Teclados multifuncionales Estos teclados llegan a cubrir muy bien las necesidades de los usuarios, los mismos se presentan en diversos modelos, por ejemplo, hay teclados que integran hasta 130 teclas, también hay teclados para diversos idiomas, teclados compactos, teclados inalámbricos, etc. Con los teclados multifuncionales principalmente con los modulares se puede controlar muy bien dos o más computadoras con tan solo oprimir un botón. También con los teclados de tarjeta inteligentes los usuarios pueden comprar o negociar en línea; y lo mejor de todo es que tanto estos como los demás teclados multifuncionales son elaborados en tamaños delgados y compactos.</a:t>
            </a:r>
            <a:br>
              <a:rPr lang="es-ES" dirty="0">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descr="Resultado de imagen de Teclados multifuncionales"/>
          <p:cNvPicPr/>
          <p:nvPr/>
        </p:nvPicPr>
        <p:blipFill>
          <a:blip r:embed="rId2"/>
          <a:srcRect/>
          <a:stretch>
            <a:fillRect/>
          </a:stretch>
        </p:blipFill>
        <p:spPr bwMode="auto">
          <a:xfrm>
            <a:off x="2408350" y="3067049"/>
            <a:ext cx="7379594" cy="3127689"/>
          </a:xfrm>
          <a:prstGeom prst="rect">
            <a:avLst/>
          </a:prstGeom>
          <a:noFill/>
          <a:ln w="9525">
            <a:noFill/>
            <a:miter lim="800000"/>
            <a:headEnd/>
            <a:tailEnd/>
          </a:ln>
        </p:spPr>
      </p:pic>
    </p:spTree>
    <p:extLst>
      <p:ext uri="{BB962C8B-B14F-4D97-AF65-F5344CB8AC3E}">
        <p14:creationId xmlns:p14="http://schemas.microsoft.com/office/powerpoint/2010/main" val="3334114595"/>
      </p:ext>
    </p:extLst>
  </p:cSld>
  <p:clrMapOvr>
    <a:masterClrMapping/>
  </p:clrMapOvr>
  <p:transition spd="slow" advTm="18">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4212" y="384605"/>
            <a:ext cx="10431887" cy="2585323"/>
          </a:xfrm>
          <a:prstGeom prst="rect">
            <a:avLst/>
          </a:prstGeom>
        </p:spPr>
        <p:txBody>
          <a:bodyPr wrap="square">
            <a:spAutoFit/>
          </a:bodyPr>
          <a:lstStyle/>
          <a:p>
            <a:r>
              <a:rPr lang="es-ES" dirty="0">
                <a:latin typeface="Calibri" panose="020F0502020204030204" pitchFamily="34" charset="0"/>
                <a:ea typeface="Calibri" panose="020F0502020204030204" pitchFamily="34" charset="0"/>
                <a:cs typeface="Times New Roman" panose="02020603050405020304" pitchFamily="18" charset="0"/>
              </a:rPr>
              <a:t>Teclado estándar</a:t>
            </a:r>
            <a:br>
              <a:rPr lang="es-ES" dirty="0">
                <a:latin typeface="Calibri" panose="020F0502020204030204" pitchFamily="34" charset="0"/>
                <a:ea typeface="Calibri" panose="020F0502020204030204" pitchFamily="34" charset="0"/>
                <a:cs typeface="Times New Roman" panose="02020603050405020304" pitchFamily="18" charset="0"/>
              </a:rPr>
            </a:br>
            <a:r>
              <a:rPr lang="es-ES" dirty="0">
                <a:latin typeface="Calibri" panose="020F0502020204030204" pitchFamily="34" charset="0"/>
                <a:ea typeface="Calibri" panose="020F0502020204030204" pitchFamily="34" charset="0"/>
                <a:cs typeface="Times New Roman" panose="02020603050405020304" pitchFamily="18" charset="0"/>
              </a:rPr>
              <a:t/>
            </a:r>
            <a:br>
              <a:rPr lang="es-ES" dirty="0">
                <a:latin typeface="Calibri" panose="020F0502020204030204" pitchFamily="34" charset="0"/>
                <a:ea typeface="Calibri" panose="020F0502020204030204" pitchFamily="34" charset="0"/>
                <a:cs typeface="Times New Roman" panose="02020603050405020304" pitchFamily="18" charset="0"/>
              </a:rPr>
            </a:br>
            <a:r>
              <a:rPr lang="es-ES" dirty="0">
                <a:latin typeface="Calibri" panose="020F0502020204030204" pitchFamily="34" charset="0"/>
                <a:ea typeface="Calibri" panose="020F0502020204030204" pitchFamily="34" charset="0"/>
                <a:cs typeface="Times New Roman" panose="02020603050405020304" pitchFamily="18" charset="0"/>
              </a:rPr>
              <a:t>Teclado estándar Teclado </a:t>
            </a:r>
            <a:r>
              <a:rPr lang="es-ES" dirty="0" smtClean="0">
                <a:latin typeface="Calibri" panose="020F0502020204030204" pitchFamily="34" charset="0"/>
                <a:ea typeface="Calibri" panose="020F0502020204030204" pitchFamily="34" charset="0"/>
                <a:cs typeface="Times New Roman" panose="02020603050405020304" pitchFamily="18" charset="0"/>
              </a:rPr>
              <a:t>estándar </a:t>
            </a:r>
            <a:r>
              <a:rPr lang="es-ES" dirty="0">
                <a:latin typeface="Calibri" panose="020F0502020204030204" pitchFamily="34" charset="0"/>
                <a:ea typeface="Calibri" panose="020F0502020204030204" pitchFamily="34" charset="0"/>
                <a:cs typeface="Times New Roman" panose="02020603050405020304" pitchFamily="18" charset="0"/>
              </a:rPr>
              <a:t>Teclado </a:t>
            </a:r>
            <a:r>
              <a:rPr lang="es-ES" dirty="0" smtClean="0">
                <a:latin typeface="Calibri" panose="020F0502020204030204" pitchFamily="34" charset="0"/>
                <a:ea typeface="Calibri" panose="020F0502020204030204" pitchFamily="34" charset="0"/>
                <a:cs typeface="Times New Roman" panose="02020603050405020304" pitchFamily="18" charset="0"/>
              </a:rPr>
              <a:t>estándar </a:t>
            </a:r>
            <a:r>
              <a:rPr lang="es-ES" dirty="0">
                <a:latin typeface="Calibri" panose="020F0502020204030204" pitchFamily="34" charset="0"/>
                <a:ea typeface="Calibri" panose="020F0502020204030204" pitchFamily="34" charset="0"/>
                <a:cs typeface="Times New Roman" panose="02020603050405020304" pitchFamily="18" charset="0"/>
              </a:rPr>
              <a:t>Este tipo de teclado llega a organizar las teclas en orden alfabético, sea en QWERTY o en AZERTY. En un principio estos teclado eran fabricados con teclas alfanuméricas, con teclas de bloqueo de desplazamiento, impresión de pantalla, escape, las flechas, mayúsculas, detener, etc. Los teclados más actualizados además llegan a integrar teclas con los cuales se consiguen atajos en el Internet, por ejemplo, hay teclas con las cuales se accede al correo electrónico, también se puede guardar las páginas web favoritas, etc.</a:t>
            </a:r>
            <a:br>
              <a:rPr lang="es-ES" dirty="0">
                <a:latin typeface="Calibri" panose="020F0502020204030204" pitchFamily="34" charset="0"/>
                <a:ea typeface="Calibri" panose="020F0502020204030204" pitchFamily="34" charset="0"/>
                <a:cs typeface="Times New Roman" panose="02020603050405020304" pitchFamily="18" charset="0"/>
              </a:rPr>
            </a:br>
            <a:endParaRPr lang="es-ES" dirty="0"/>
          </a:p>
        </p:txBody>
      </p:sp>
      <p:pic>
        <p:nvPicPr>
          <p:cNvPr id="5" name="Imagen 4" descr="Resultado de imagen de Teclado estándar"/>
          <p:cNvPicPr/>
          <p:nvPr/>
        </p:nvPicPr>
        <p:blipFill>
          <a:blip r:embed="rId2"/>
          <a:srcRect/>
          <a:stretch>
            <a:fillRect/>
          </a:stretch>
        </p:blipFill>
        <p:spPr bwMode="auto">
          <a:xfrm>
            <a:off x="1596980" y="3353001"/>
            <a:ext cx="8693240" cy="2828858"/>
          </a:xfrm>
          <a:prstGeom prst="rect">
            <a:avLst/>
          </a:prstGeom>
          <a:noFill/>
          <a:ln w="9525">
            <a:noFill/>
            <a:miter lim="800000"/>
            <a:headEnd/>
            <a:tailEnd/>
          </a:ln>
        </p:spPr>
      </p:pic>
    </p:spTree>
    <p:extLst>
      <p:ext uri="{BB962C8B-B14F-4D97-AF65-F5344CB8AC3E}">
        <p14:creationId xmlns:p14="http://schemas.microsoft.com/office/powerpoint/2010/main" val="2741668235"/>
      </p:ext>
    </p:extLst>
  </p:cSld>
  <p:clrMapOvr>
    <a:masterClrMapping/>
  </p:clrMapOvr>
  <p:transition spd="slow" advTm="17">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lgn="ctr">
              <a:buNone/>
            </a:pPr>
            <a:r>
              <a:rPr lang="es-ES" sz="9600" dirty="0" smtClean="0">
                <a:latin typeface="Algerian" pitchFamily="82" charset="0"/>
              </a:rPr>
              <a:t>Tipos de mouse</a:t>
            </a:r>
            <a:endParaRPr lang="es-ES" sz="9600" dirty="0">
              <a:latin typeface="Algerian" pitchFamily="82" charset="0"/>
            </a:endParaRPr>
          </a:p>
        </p:txBody>
      </p:sp>
    </p:spTree>
    <p:custDataLst>
      <p:tags r:id="rId1"/>
    </p:custDataLst>
    <p:extLst>
      <p:ext uri="{BB962C8B-B14F-4D97-AF65-F5344CB8AC3E}">
        <p14:creationId xmlns:p14="http://schemas.microsoft.com/office/powerpoint/2010/main" val="4018061368"/>
      </p:ext>
    </p:extLst>
  </p:cSld>
  <p:clrMapOvr>
    <a:masterClrMapping/>
  </p:clrMapOvr>
  <p:transition spd="slow" advTm="148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16786" y="331115"/>
            <a:ext cx="10018132" cy="2308324"/>
          </a:xfrm>
          <a:prstGeom prst="rect">
            <a:avLst/>
          </a:prstGeom>
        </p:spPr>
        <p:txBody>
          <a:bodyPr wrap="square">
            <a:spAutoFit/>
          </a:bodyPr>
          <a:lstStyle/>
          <a:p>
            <a:r>
              <a:rPr lang="es-ES" sz="3600" b="1" dirty="0">
                <a:latin typeface="Shonar Bangla" panose="020B0502040204020203" pitchFamily="34" charset="0"/>
                <a:ea typeface="Times New Roman" panose="02020603050405020304" pitchFamily="18" charset="0"/>
                <a:cs typeface="Shonar Bangla" panose="020B0502040204020203" pitchFamily="34" charset="0"/>
              </a:rPr>
              <a:t>Mouse </a:t>
            </a:r>
            <a:r>
              <a:rPr lang="es-ES" sz="3600" b="1" dirty="0" smtClean="0">
                <a:latin typeface="Shonar Bangla" panose="020B0502040204020203" pitchFamily="34" charset="0"/>
                <a:ea typeface="Times New Roman" panose="02020603050405020304" pitchFamily="18" charset="0"/>
                <a:cs typeface="Shonar Bangla" panose="020B0502040204020203" pitchFamily="34" charset="0"/>
              </a:rPr>
              <a:t>Esfera</a:t>
            </a:r>
            <a:endParaRPr lang="es-ES" sz="3600" dirty="0">
              <a:latin typeface="Shonar Bangla" panose="020B0502040204020203" pitchFamily="34" charset="0"/>
              <a:ea typeface="Times New Roman" panose="02020603050405020304" pitchFamily="18" charset="0"/>
              <a:cs typeface="Shonar Bangla" panose="020B0502040204020203" pitchFamily="34" charset="0"/>
            </a:endParaRPr>
          </a:p>
          <a:p>
            <a:r>
              <a:rPr lang="es-ES" sz="3600" dirty="0">
                <a:latin typeface="Shonar Bangla" panose="020B0502040204020203" pitchFamily="34" charset="0"/>
                <a:ea typeface="Times New Roman" panose="02020603050405020304" pitchFamily="18" charset="0"/>
                <a:cs typeface="Shonar Bangla" panose="020B0502040204020203" pitchFamily="34" charset="0"/>
              </a:rPr>
              <a:t> </a:t>
            </a:r>
            <a:r>
              <a:rPr lang="es-ES" sz="2400" dirty="0">
                <a:latin typeface="Shonar Bangla" panose="020B0502040204020203" pitchFamily="34" charset="0"/>
                <a:ea typeface="Times New Roman" panose="02020603050405020304" pitchFamily="18" charset="0"/>
                <a:cs typeface="Shonar Bangla" panose="020B0502040204020203" pitchFamily="34" charset="0"/>
              </a:rPr>
              <a:t>apresentarem alguns tipos de problemas que fazem deles menos eficientes. Um dos principais problemas é a sujeira. Todo mouse acumula pó e outros materiais em seu interior e as peças dos mouses com esfera podem ser danificadas de acordo com o tempo e a forma como ele é utilizado.</a:t>
            </a:r>
            <a:endParaRPr lang="es-ES" sz="3600" dirty="0">
              <a:effectLst/>
              <a:latin typeface="Shonar Bangla" panose="020B0502040204020203" pitchFamily="34" charset="0"/>
              <a:ea typeface="Times New Roman" panose="02020603050405020304" pitchFamily="18" charset="0"/>
              <a:cs typeface="Shonar Bangla" panose="020B0502040204020203" pitchFamily="34" charset="0"/>
            </a:endParaRPr>
          </a:p>
        </p:txBody>
      </p:sp>
      <p:pic>
        <p:nvPicPr>
          <p:cNvPr id="5" name="Imagen 4" descr="Resultado de imagen de mouse con esfera"/>
          <p:cNvPicPr/>
          <p:nvPr/>
        </p:nvPicPr>
        <p:blipFill>
          <a:blip r:embed="rId2"/>
          <a:srcRect/>
          <a:stretch>
            <a:fillRect/>
          </a:stretch>
        </p:blipFill>
        <p:spPr bwMode="auto">
          <a:xfrm>
            <a:off x="2511380" y="2743200"/>
            <a:ext cx="7431110" cy="3902692"/>
          </a:xfrm>
          <a:prstGeom prst="rect">
            <a:avLst/>
          </a:prstGeom>
          <a:noFill/>
          <a:ln w="9525">
            <a:noFill/>
            <a:miter lim="800000"/>
            <a:headEnd/>
            <a:tailEnd/>
          </a:ln>
        </p:spPr>
      </p:pic>
    </p:spTree>
    <p:extLst>
      <p:ext uri="{BB962C8B-B14F-4D97-AF65-F5344CB8AC3E}">
        <p14:creationId xmlns:p14="http://schemas.microsoft.com/office/powerpoint/2010/main" val="2543804428"/>
      </p:ext>
    </p:extLst>
  </p:cSld>
  <p:clrMapOvr>
    <a:masterClrMapping/>
  </p:clrMapOvr>
  <p:transition spd="slow" advTm="1047">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2"/>
</p:tagLst>
</file>

<file path=ppt/tags/tag2.xml><?xml version="1.0" encoding="utf-8"?>
<p:tagLst xmlns:a="http://schemas.openxmlformats.org/drawingml/2006/main" xmlns:r="http://schemas.openxmlformats.org/officeDocument/2006/relationships" xmlns:p="http://schemas.openxmlformats.org/presentationml/2006/main">
  <p:tag name="TIMING" val="|0.2|2.4"/>
</p:tagLst>
</file>

<file path=ppt/tags/tag3.xml><?xml version="1.0" encoding="utf-8"?>
<p:tagLst xmlns:a="http://schemas.openxmlformats.org/drawingml/2006/main" xmlns:r="http://schemas.openxmlformats.org/officeDocument/2006/relationships" xmlns:p="http://schemas.openxmlformats.org/presentationml/2006/main">
  <p:tag name="TIMING" val="|0|0.9"/>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ags/tag5.xml><?xml version="1.0" encoding="utf-8"?>
<p:tagLst xmlns:a="http://schemas.openxmlformats.org/drawingml/2006/main" xmlns:r="http://schemas.openxmlformats.org/officeDocument/2006/relationships" xmlns:p="http://schemas.openxmlformats.org/presentationml/2006/main">
  <p:tag name="TIMING" val="|0.5"/>
</p:tagLst>
</file>

<file path=ppt/tags/tag6.xml><?xml version="1.0" encoding="utf-8"?>
<p:tagLst xmlns:a="http://schemas.openxmlformats.org/drawingml/2006/main" xmlns:r="http://schemas.openxmlformats.org/officeDocument/2006/relationships" xmlns:p="http://schemas.openxmlformats.org/presentationml/2006/main">
  <p:tag name="TIMING" val="|1.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98</TotalTime>
  <Words>563</Words>
  <Application>Microsoft Office PowerPoint</Application>
  <PresentationFormat>Panorámica</PresentationFormat>
  <Paragraphs>28</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Algerian</vt:lpstr>
      <vt:lpstr>Calibri</vt:lpstr>
      <vt:lpstr>Century Gothic</vt:lpstr>
      <vt:lpstr>Shonar Bangla</vt:lpstr>
      <vt:lpstr>Times New Roman</vt:lpstr>
      <vt:lpstr>Verdana</vt:lpstr>
      <vt:lpstr>Wingdings 2</vt:lpstr>
      <vt:lpstr>Brío</vt:lpstr>
      <vt:lpstr>hardware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hardware</dc:title>
  <dc:creator>Jorge Sagche</dc:creator>
  <cp:lastModifiedBy>estudiante de Liceo Compu-market</cp:lastModifiedBy>
  <cp:revision>12</cp:revision>
  <dcterms:created xsi:type="dcterms:W3CDTF">2017-06-06T00:59:26Z</dcterms:created>
  <dcterms:modified xsi:type="dcterms:W3CDTF">2017-06-12T18:04:24Z</dcterms:modified>
</cp:coreProperties>
</file>