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Red Hat Text Medium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ed Hat Display Medium"/>
      <p:regular r:id="rId20"/>
      <p:bold r:id="rId21"/>
      <p:italic r:id="rId22"/>
      <p:boldItalic r:id="rId23"/>
    </p:embeddedFont>
    <p:embeddedFont>
      <p:font typeface="Red Hat Display"/>
      <p:regular r:id="rId24"/>
      <p:bold r:id="rId25"/>
      <p:italic r:id="rId26"/>
      <p:boldItalic r:id="rId27"/>
    </p:embeddedFont>
    <p:embeddedFont>
      <p:font typeface="Overpass SemiBold"/>
      <p:regular r:id="rId28"/>
      <p:bold r:id="rId29"/>
      <p:italic r:id="rId30"/>
      <p:boldItalic r:id="rId31"/>
    </p:embeddedFont>
    <p:embeddedFont>
      <p:font typeface="Red Hat Tex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D89B0E-A7B6-4BC0-AD91-075AAAF5A9D5}">
  <a:tblStyle styleId="{6ED89B0E-A7B6-4BC0-AD91-075AAAF5A9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Medium-regular.fntdata"/><Relationship Id="rId22" Type="http://schemas.openxmlformats.org/officeDocument/2006/relationships/font" Target="fonts/RedHatDisplayMedium-italic.fntdata"/><Relationship Id="rId21" Type="http://schemas.openxmlformats.org/officeDocument/2006/relationships/font" Target="fonts/RedHatDisplayMedium-bold.fntdata"/><Relationship Id="rId24" Type="http://schemas.openxmlformats.org/officeDocument/2006/relationships/font" Target="fonts/RedHatDisplay-regular.fntdata"/><Relationship Id="rId23" Type="http://schemas.openxmlformats.org/officeDocument/2006/relationships/font" Target="fonts/RedHatDisplay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edHatDisplay-italic.fntdata"/><Relationship Id="rId25" Type="http://schemas.openxmlformats.org/officeDocument/2006/relationships/font" Target="fonts/RedHatDisplay-bold.fntdata"/><Relationship Id="rId28" Type="http://schemas.openxmlformats.org/officeDocument/2006/relationships/font" Target="fonts/OverpassSemiBold-regular.fntdata"/><Relationship Id="rId27" Type="http://schemas.openxmlformats.org/officeDocument/2006/relationships/font" Target="fonts/RedHatDisplay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verpassSemi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verpassSemiBold-boldItalic.fntdata"/><Relationship Id="rId30" Type="http://schemas.openxmlformats.org/officeDocument/2006/relationships/font" Target="fonts/OverpassSemiBold-italic.fntdata"/><Relationship Id="rId11" Type="http://schemas.openxmlformats.org/officeDocument/2006/relationships/slide" Target="slides/slide4.xml"/><Relationship Id="rId33" Type="http://schemas.openxmlformats.org/officeDocument/2006/relationships/font" Target="fonts/RedHatText-bold.fntdata"/><Relationship Id="rId10" Type="http://schemas.openxmlformats.org/officeDocument/2006/relationships/slide" Target="slides/slide3.xml"/><Relationship Id="rId32" Type="http://schemas.openxmlformats.org/officeDocument/2006/relationships/font" Target="fonts/RedHatText-regular.fntdata"/><Relationship Id="rId13" Type="http://schemas.openxmlformats.org/officeDocument/2006/relationships/font" Target="fonts/RedHatTextMedium-bold.fntdata"/><Relationship Id="rId35" Type="http://schemas.openxmlformats.org/officeDocument/2006/relationships/font" Target="fonts/RedHatText-boldItalic.fntdata"/><Relationship Id="rId12" Type="http://schemas.openxmlformats.org/officeDocument/2006/relationships/font" Target="fonts/RedHatTextMedium-regular.fntdata"/><Relationship Id="rId34" Type="http://schemas.openxmlformats.org/officeDocument/2006/relationships/font" Target="fonts/RedHatText-italic.fntdata"/><Relationship Id="rId15" Type="http://schemas.openxmlformats.org/officeDocument/2006/relationships/font" Target="fonts/RedHatTextMedium-boldItalic.fntdata"/><Relationship Id="rId14" Type="http://schemas.openxmlformats.org/officeDocument/2006/relationships/font" Target="fonts/RedHatTextMedium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d2d1f17e9_0_72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d2d1f17e9_0_72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06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ed Hat Text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d2d1f17e9_0_144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d2d1f17e9_0_14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d2d1f17e9_0_264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d2d1f17e9_0_264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d2d1f17e9_0_343:notes"/>
          <p:cNvSpPr/>
          <p:nvPr>
            <p:ph idx="2" type="sldImg"/>
          </p:nvPr>
        </p:nvSpPr>
        <p:spPr>
          <a:xfrm>
            <a:off x="1143221" y="685795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d2d1f17e9_0_343:notes"/>
          <p:cNvSpPr txBox="1"/>
          <p:nvPr>
            <p:ph idx="1" type="body"/>
          </p:nvPr>
        </p:nvSpPr>
        <p:spPr>
          <a:xfrm>
            <a:off x="685787" y="4343386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7200" y="205200"/>
            <a:ext cx="82293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7424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57200" y="120348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457200" y="120348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57200" y="276192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20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74240" y="120348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45720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4674240" y="276192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323964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6022080" y="120348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5720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5" type="body"/>
          </p:nvPr>
        </p:nvSpPr>
        <p:spPr>
          <a:xfrm>
            <a:off x="323964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6" type="body"/>
          </p:nvPr>
        </p:nvSpPr>
        <p:spPr>
          <a:xfrm>
            <a:off x="6022080" y="276192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06" name="Google Shape;106;p26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6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3" type="body"/>
          </p:nvPr>
        </p:nvSpPr>
        <p:spPr>
          <a:xfrm>
            <a:off x="1828800" y="1200150"/>
            <a:ext cx="5486400" cy="27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35502" y="720"/>
            <a:ext cx="378" cy="664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3"/>
          <p:cNvSpPr/>
          <p:nvPr/>
        </p:nvSpPr>
        <p:spPr>
          <a:xfrm rot="10800000">
            <a:off x="335502" y="4801698"/>
            <a:ext cx="378" cy="3419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308" l="0" r="0" t="317"/>
          <a:stretch/>
        </p:blipFill>
        <p:spPr>
          <a:xfrm>
            <a:off x="8033400" y="4735080"/>
            <a:ext cx="731160" cy="17028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Trustable QMS</a:t>
            </a:r>
            <a:endParaRPr sz="1000">
              <a:solidFill>
                <a:srgbClr val="EE000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447775" y="875200"/>
            <a:ext cx="4356900" cy="3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The trustability of the Quality Management System (QMS) is based on: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09550" lvl="0" marL="266700" marR="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Clr>
                <a:srgbClr val="EE0000"/>
              </a:buClr>
              <a:buSzPts val="1300"/>
              <a:buFont typeface="Red Hat Display"/>
              <a:buChar char="▸"/>
            </a:pPr>
            <a:r>
              <a:rPr lang="en" sz="1300">
                <a:latin typeface="Red Hat Display"/>
                <a:ea typeface="Red Hat Display"/>
                <a:cs typeface="Red Hat Display"/>
                <a:sym typeface="Red Hat Display"/>
              </a:rPr>
              <a:t>Internal management of people, tools, and processes responsible for the lifecycle of an application from conception to end of life</a:t>
            </a:r>
            <a:endParaRPr sz="13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09550" lvl="0" marL="266700" marR="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Clr>
                <a:srgbClr val="EE0000"/>
              </a:buClr>
              <a:buSzPts val="1300"/>
              <a:buFont typeface="Red Hat Display"/>
              <a:buChar char="▸"/>
            </a:pPr>
            <a:r>
              <a:rPr lang="en" sz="1300">
                <a:latin typeface="Red Hat Display"/>
                <a:ea typeface="Red Hat Display"/>
                <a:cs typeface="Red Hat Display"/>
                <a:sym typeface="Red Hat Display"/>
              </a:rPr>
              <a:t>Open source software development lifecycle practices to generate certified open source solutions</a:t>
            </a:r>
            <a:endParaRPr sz="13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09550" lvl="0" marL="266700" marR="0" rtl="0" algn="l">
              <a:lnSpc>
                <a:spcPct val="140000"/>
              </a:lnSpc>
              <a:spcBef>
                <a:spcPts val="1100"/>
              </a:spcBef>
              <a:spcAft>
                <a:spcPts val="0"/>
              </a:spcAft>
              <a:buClr>
                <a:srgbClr val="EE0000"/>
              </a:buClr>
              <a:buSzPts val="1300"/>
              <a:buFont typeface="Red Hat Display"/>
              <a:buChar char="▸"/>
            </a:pPr>
            <a:r>
              <a:rPr lang="en" sz="1300">
                <a:latin typeface="Red Hat Display"/>
                <a:ea typeface="Red Hat Display"/>
                <a:cs typeface="Red Hat Display"/>
                <a:sym typeface="Red Hat Display"/>
              </a:rPr>
              <a:t>Monitoring and enforcing interactions with external partners</a:t>
            </a:r>
            <a:endParaRPr sz="1300"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209550" lvl="0" marL="266700" marR="0" rtl="0" algn="l">
              <a:lnSpc>
                <a:spcPct val="140000"/>
              </a:lnSpc>
              <a:spcBef>
                <a:spcPts val="1100"/>
              </a:spcBef>
              <a:spcAft>
                <a:spcPts val="1100"/>
              </a:spcAft>
              <a:buClr>
                <a:srgbClr val="EE0000"/>
              </a:buClr>
              <a:buSzPts val="1300"/>
              <a:buFont typeface="Red Hat Display"/>
              <a:buChar char="▸"/>
            </a:pPr>
            <a:r>
              <a:rPr lang="en" sz="1300">
                <a:latin typeface="Red Hat Display"/>
                <a:ea typeface="Red Hat Display"/>
                <a:cs typeface="Red Hat Display"/>
                <a:sym typeface="Red Hat Display"/>
              </a:rPr>
              <a:t>Leadership (i.e., “influence more than a job title”)</a:t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latin typeface="Red Hat Text Medium"/>
                <a:ea typeface="Red Hat Text Medium"/>
                <a:cs typeface="Red Hat Text Medium"/>
                <a:sym typeface="Red Hat Text Medium"/>
              </a:rPr>
              <a:t>‹#›</a:t>
            </a:fld>
            <a:endParaRPr sz="6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11" y="1081974"/>
            <a:ext cx="4182702" cy="33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 txBox="1"/>
          <p:nvPr/>
        </p:nvSpPr>
        <p:spPr>
          <a:xfrm>
            <a:off x="4965363" y="764875"/>
            <a:ext cx="3700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i="1" lang="en" sz="18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ISO 9001:2015</a:t>
            </a:r>
            <a:endParaRPr b="1" i="1" sz="18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547850" y="4621675"/>
            <a:ext cx="7260900" cy="369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The next slide introduces the QMS schematic representation derived from ISO 9001:2015 Figure 2.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2297650" y="3760975"/>
            <a:ext cx="4650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model</a:t>
            </a:r>
            <a:endParaRPr/>
          </a:p>
        </p:txBody>
      </p:sp>
      <p:sp>
        <p:nvSpPr>
          <p:cNvPr id="127" name="Google Shape;127;p28"/>
          <p:cNvSpPr/>
          <p:nvPr/>
        </p:nvSpPr>
        <p:spPr>
          <a:xfrm>
            <a:off x="3138412" y="2505097"/>
            <a:ext cx="70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CI</a:t>
            </a:r>
            <a:endParaRPr sz="3800"/>
          </a:p>
        </p:txBody>
      </p:sp>
      <p:sp>
        <p:nvSpPr>
          <p:cNvPr id="128" name="Google Shape;128;p28"/>
          <p:cNvSpPr/>
          <p:nvPr/>
        </p:nvSpPr>
        <p:spPr>
          <a:xfrm>
            <a:off x="5496493" y="2495020"/>
            <a:ext cx="7011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CD</a:t>
            </a:r>
            <a:endParaRPr sz="3800"/>
          </a:p>
        </p:txBody>
      </p:sp>
      <p:sp>
        <p:nvSpPr>
          <p:cNvPr id="129" name="Google Shape;129;p28"/>
          <p:cNvSpPr/>
          <p:nvPr/>
        </p:nvSpPr>
        <p:spPr>
          <a:xfrm>
            <a:off x="393125" y="1791277"/>
            <a:ext cx="1743300" cy="3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/>
          <p:nvPr/>
        </p:nvSpPr>
        <p:spPr>
          <a:xfrm>
            <a:off x="393125" y="2284989"/>
            <a:ext cx="1743300" cy="3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406800" y="3159726"/>
            <a:ext cx="1743300" cy="3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8"/>
          <p:cNvSpPr/>
          <p:nvPr/>
        </p:nvSpPr>
        <p:spPr>
          <a:xfrm>
            <a:off x="7095200" y="1980203"/>
            <a:ext cx="1803600" cy="3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8"/>
          <p:cNvSpPr/>
          <p:nvPr/>
        </p:nvSpPr>
        <p:spPr>
          <a:xfrm>
            <a:off x="7095200" y="2510628"/>
            <a:ext cx="1803600" cy="3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/>
        </p:nvSpPr>
        <p:spPr>
          <a:xfrm>
            <a:off x="393125" y="2094416"/>
            <a:ext cx="191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Stakeholder</a:t>
            </a:r>
            <a:r>
              <a:rPr lang="en" sz="1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endParaRPr baseline="30000" sz="9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93125" y="1615800"/>
            <a:ext cx="1915500" cy="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People/team</a:t>
            </a:r>
            <a:endParaRPr sz="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7095197" y="1803583"/>
            <a:ext cx="1803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Compliance</a:t>
            </a:r>
            <a:endParaRPr sz="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7" name="Google Shape;137;p28"/>
          <p:cNvSpPr txBox="1"/>
          <p:nvPr/>
        </p:nvSpPr>
        <p:spPr>
          <a:xfrm>
            <a:off x="7095197" y="2342634"/>
            <a:ext cx="18036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Stakeholder</a:t>
            </a:r>
            <a:endParaRPr sz="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2598025" y="4246176"/>
            <a:ext cx="1851300" cy="31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Project</a:t>
            </a:r>
            <a:endParaRPr sz="1200"/>
          </a:p>
        </p:txBody>
      </p:sp>
      <p:sp>
        <p:nvSpPr>
          <p:cNvPr id="139" name="Google Shape;139;p28"/>
          <p:cNvSpPr/>
          <p:nvPr/>
        </p:nvSpPr>
        <p:spPr>
          <a:xfrm>
            <a:off x="4848628" y="4246176"/>
            <a:ext cx="1851300" cy="31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Quality Engineering</a:t>
            </a:r>
            <a:endParaRPr sz="10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0" name="Google Shape;140;p28"/>
          <p:cNvSpPr/>
          <p:nvPr/>
        </p:nvSpPr>
        <p:spPr>
          <a:xfrm>
            <a:off x="4449318" y="1130675"/>
            <a:ext cx="1604700" cy="484500"/>
          </a:xfrm>
          <a:prstGeom prst="cloudCallout">
            <a:avLst>
              <a:gd fmla="val -35190" name="adj1"/>
              <a:gd fmla="val 14382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Community</a:t>
            </a:r>
            <a:r>
              <a:rPr baseline="30000" lang="en" sz="1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*</a:t>
            </a:r>
            <a:endParaRPr sz="1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141" name="Google Shape;141;p28"/>
          <p:cNvGrpSpPr/>
          <p:nvPr/>
        </p:nvGrpSpPr>
        <p:grpSpPr>
          <a:xfrm>
            <a:off x="1807597" y="1328960"/>
            <a:ext cx="5680998" cy="2817030"/>
            <a:chOff x="1285764" y="655700"/>
            <a:chExt cx="7210304" cy="3774661"/>
          </a:xfrm>
        </p:grpSpPr>
        <p:sp>
          <p:nvSpPr>
            <p:cNvPr id="142" name="Google Shape;142;p28"/>
            <p:cNvSpPr/>
            <p:nvPr/>
          </p:nvSpPr>
          <p:spPr>
            <a:xfrm rot="-7480542">
              <a:off x="4096093" y="2276458"/>
              <a:ext cx="1620408" cy="570785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3" name="Google Shape;143;p28"/>
            <p:cNvSpPr/>
            <p:nvPr/>
          </p:nvSpPr>
          <p:spPr>
            <a:xfrm rot="-3245676">
              <a:off x="4014187" y="2293713"/>
              <a:ext cx="1668176" cy="588026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4" name="Google Shape;144;p28"/>
            <p:cNvSpPr/>
            <p:nvPr/>
          </p:nvSpPr>
          <p:spPr>
            <a:xfrm rot="2192544">
              <a:off x="4088084" y="2884103"/>
              <a:ext cx="755772" cy="480965"/>
            </a:xfrm>
            <a:prstGeom prst="triangle">
              <a:avLst>
                <a:gd fmla="val 50000" name="adj"/>
              </a:avLst>
            </a:prstGeom>
            <a:solidFill>
              <a:srgbClr val="666666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5" name="Google Shape;145;p28"/>
            <p:cNvSpPr txBox="1"/>
            <p:nvPr/>
          </p:nvSpPr>
          <p:spPr>
            <a:xfrm rot="-3032063">
              <a:off x="4887718" y="1890557"/>
              <a:ext cx="569685" cy="259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 rot="9172456">
              <a:off x="1900385" y="1115906"/>
              <a:ext cx="3029972" cy="2854611"/>
            </a:xfrm>
            <a:prstGeom prst="blockArc">
              <a:avLst>
                <a:gd fmla="val 14875732" name="adj1"/>
                <a:gd fmla="val 20193400" name="adj2"/>
                <a:gd fmla="val 19048" name="adj3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7" name="Google Shape;147;p28"/>
            <p:cNvSpPr txBox="1"/>
            <p:nvPr/>
          </p:nvSpPr>
          <p:spPr>
            <a:xfrm rot="-73919">
              <a:off x="3081030" y="3491063"/>
              <a:ext cx="1032539" cy="277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Testing</a:t>
              </a:r>
              <a:endParaRPr sz="9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8"/>
            <p:cNvSpPr/>
            <p:nvPr/>
          </p:nvSpPr>
          <p:spPr>
            <a:xfrm rot="7732590">
              <a:off x="2440511" y="3345559"/>
              <a:ext cx="755683" cy="481270"/>
            </a:xfrm>
            <a:prstGeom prst="triangle">
              <a:avLst>
                <a:gd fmla="val 50000" name="adj"/>
              </a:avLst>
            </a:prstGeom>
            <a:solidFill>
              <a:srgbClr val="666666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9" name="Google Shape;149;p28"/>
            <p:cNvSpPr/>
            <p:nvPr/>
          </p:nvSpPr>
          <p:spPr>
            <a:xfrm rot="-7382825">
              <a:off x="1985174" y="1028099"/>
              <a:ext cx="2854611" cy="3029972"/>
            </a:xfrm>
            <a:prstGeom prst="blockArc">
              <a:avLst>
                <a:gd fmla="val 14704976" name="adj1"/>
                <a:gd fmla="val 19375703" name="adj2"/>
                <a:gd fmla="val 19517" name="adj3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0" name="Google Shape;150;p28"/>
            <p:cNvSpPr txBox="1"/>
            <p:nvPr/>
          </p:nvSpPr>
          <p:spPr>
            <a:xfrm rot="3226493">
              <a:off x="1888771" y="2898618"/>
              <a:ext cx="933059" cy="277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Building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28"/>
            <p:cNvSpPr/>
            <p:nvPr/>
          </p:nvSpPr>
          <p:spPr>
            <a:xfrm rot="-9721922">
              <a:off x="1798204" y="2136162"/>
              <a:ext cx="756600" cy="480730"/>
            </a:xfrm>
            <a:prstGeom prst="triangle">
              <a:avLst>
                <a:gd fmla="val 50000" name="adj"/>
              </a:avLst>
            </a:prstGeom>
            <a:solidFill>
              <a:srgbClr val="666666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2" name="Google Shape;152;p28"/>
            <p:cNvSpPr/>
            <p:nvPr/>
          </p:nvSpPr>
          <p:spPr>
            <a:xfrm rot="-1627544">
              <a:off x="1897477" y="1115545"/>
              <a:ext cx="3029972" cy="2854611"/>
            </a:xfrm>
            <a:prstGeom prst="blockArc">
              <a:avLst>
                <a:gd fmla="val 13642180" name="adj1"/>
                <a:gd fmla="val 18842675" name="adj2"/>
                <a:gd fmla="val 20097" name="adj3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3" name="Google Shape;153;p28"/>
            <p:cNvSpPr txBox="1"/>
            <p:nvPr/>
          </p:nvSpPr>
          <p:spPr>
            <a:xfrm rot="-2507921">
              <a:off x="2180403" y="1631987"/>
              <a:ext cx="847092" cy="290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Coding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 rot="-4565105">
              <a:off x="3105817" y="1196955"/>
              <a:ext cx="755985" cy="481240"/>
            </a:xfrm>
            <a:prstGeom prst="triangle">
              <a:avLst>
                <a:gd fmla="val 50000" name="adj"/>
              </a:avLst>
            </a:prstGeom>
            <a:solidFill>
              <a:srgbClr val="666666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5" name="Google Shape;155;p28"/>
            <p:cNvSpPr/>
            <p:nvPr/>
          </p:nvSpPr>
          <p:spPr>
            <a:xfrm rot="3417175">
              <a:off x="1989303" y="1028072"/>
              <a:ext cx="2854611" cy="3029972"/>
            </a:xfrm>
            <a:prstGeom prst="blockArc">
              <a:avLst>
                <a:gd fmla="val 13505263" name="adj1"/>
                <a:gd fmla="val 16297446" name="adj2"/>
                <a:gd fmla="val 20274" name="adj3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6" name="Google Shape;156;p28"/>
            <p:cNvSpPr txBox="1"/>
            <p:nvPr/>
          </p:nvSpPr>
          <p:spPr>
            <a:xfrm rot="2174338">
              <a:off x="3497890" y="1554421"/>
              <a:ext cx="1367663" cy="277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Planning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8"/>
            <p:cNvSpPr/>
            <p:nvPr/>
          </p:nvSpPr>
          <p:spPr>
            <a:xfrm rot="-2179997">
              <a:off x="4896641" y="2861389"/>
              <a:ext cx="755973" cy="482005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8" name="Google Shape;158;p28"/>
            <p:cNvSpPr/>
            <p:nvPr/>
          </p:nvSpPr>
          <p:spPr>
            <a:xfrm rot="-7382825">
              <a:off x="4937931" y="1028099"/>
              <a:ext cx="2854611" cy="3029972"/>
            </a:xfrm>
            <a:prstGeom prst="blockArc">
              <a:avLst>
                <a:gd fmla="val 11373395" name="adj1"/>
                <a:gd fmla="val 15624252" name="adj2"/>
                <a:gd fmla="val 19701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9" name="Google Shape;159;p28"/>
            <p:cNvSpPr txBox="1"/>
            <p:nvPr/>
          </p:nvSpPr>
          <p:spPr>
            <a:xfrm rot="1577735">
              <a:off x="5288088" y="3379847"/>
              <a:ext cx="1141078" cy="265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Monitor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 rot="-7049434">
              <a:off x="6345636" y="3388741"/>
              <a:ext cx="755845" cy="481844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1" name="Google Shape;161;p28"/>
            <p:cNvSpPr/>
            <p:nvPr/>
          </p:nvSpPr>
          <p:spPr>
            <a:xfrm rot="9172456">
              <a:off x="4853143" y="1115906"/>
              <a:ext cx="3029972" cy="2854611"/>
            </a:xfrm>
            <a:prstGeom prst="blockArc">
              <a:avLst>
                <a:gd fmla="val 12191518" name="adj1"/>
                <a:gd fmla="val 16439492" name="adj2"/>
                <a:gd fmla="val 19939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2" name="Google Shape;162;p28"/>
            <p:cNvSpPr txBox="1"/>
            <p:nvPr/>
          </p:nvSpPr>
          <p:spPr>
            <a:xfrm rot="-2895682">
              <a:off x="6712457" y="3098354"/>
              <a:ext cx="1140997" cy="265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Operation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8"/>
            <p:cNvSpPr/>
            <p:nvPr/>
          </p:nvSpPr>
          <p:spPr>
            <a:xfrm rot="10323392">
              <a:off x="7272946" y="2321068"/>
              <a:ext cx="755449" cy="481586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4" name="Google Shape;164;p28"/>
            <p:cNvSpPr/>
            <p:nvPr/>
          </p:nvSpPr>
          <p:spPr>
            <a:xfrm rot="3417175">
              <a:off x="4942061" y="1028072"/>
              <a:ext cx="2854611" cy="3029972"/>
            </a:xfrm>
            <a:prstGeom prst="blockArc">
              <a:avLst>
                <a:gd fmla="val 12564381" name="adj1"/>
                <a:gd fmla="val 17350331" name="adj2"/>
                <a:gd fmla="val 19961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5" name="Google Shape;165;p28"/>
            <p:cNvSpPr txBox="1"/>
            <p:nvPr/>
          </p:nvSpPr>
          <p:spPr>
            <a:xfrm rot="2700557">
              <a:off x="6632573" y="1758400"/>
              <a:ext cx="1309491" cy="265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" name="Google Shape;166;p28"/>
            <p:cNvSpPr/>
            <p:nvPr/>
          </p:nvSpPr>
          <p:spPr>
            <a:xfrm rot="5181504">
              <a:off x="6111217" y="1196800"/>
              <a:ext cx="755726" cy="481554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7" name="Google Shape;167;p28"/>
            <p:cNvSpPr/>
            <p:nvPr/>
          </p:nvSpPr>
          <p:spPr>
            <a:xfrm rot="-1627544">
              <a:off x="4850235" y="1115545"/>
              <a:ext cx="3029972" cy="2854611"/>
            </a:xfrm>
            <a:prstGeom prst="blockArc">
              <a:avLst>
                <a:gd fmla="val 14482097" name="adj1"/>
                <a:gd fmla="val 17885892" name="adj2"/>
                <a:gd fmla="val 19866" name="adj3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8" name="Google Shape;168;p28"/>
            <p:cNvSpPr txBox="1"/>
            <p:nvPr/>
          </p:nvSpPr>
          <p:spPr>
            <a:xfrm rot="-1891300">
              <a:off x="5053654" y="1560409"/>
              <a:ext cx="1141309" cy="265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Releasing</a:t>
              </a:r>
              <a:endParaRPr b="1"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69" name="Google Shape;169;p28"/>
          <p:cNvCxnSpPr>
            <a:stCxn id="140" idx="2"/>
            <a:endCxn id="136" idx="0"/>
          </p:cNvCxnSpPr>
          <p:nvPr/>
        </p:nvCxnSpPr>
        <p:spPr>
          <a:xfrm>
            <a:off x="6052681" y="1372925"/>
            <a:ext cx="1944300" cy="430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stealth"/>
            <a:tailEnd len="med" w="med" type="stealth"/>
          </a:ln>
        </p:spPr>
      </p:cxnSp>
      <p:sp>
        <p:nvSpPr>
          <p:cNvPr id="170" name="Google Shape;170;p28"/>
          <p:cNvSpPr/>
          <p:nvPr/>
        </p:nvSpPr>
        <p:spPr>
          <a:xfrm>
            <a:off x="393125" y="2739038"/>
            <a:ext cx="1743300" cy="3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393125" y="2556363"/>
            <a:ext cx="191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latin typeface="Red Hat Display"/>
                <a:ea typeface="Red Hat Display"/>
                <a:cs typeface="Red Hat Display"/>
                <a:sym typeface="Red Hat Display"/>
              </a:rPr>
              <a:t>Risk</a:t>
            </a:r>
            <a:endParaRPr sz="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393125" y="2992918"/>
            <a:ext cx="191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SW artifacts</a:t>
            </a:r>
            <a:endParaRPr baseline="30000" sz="9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61560" y="4627080"/>
            <a:ext cx="5478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‹#›</a:t>
            </a:fld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Trustable QMS</a:t>
            </a:r>
            <a:endParaRPr sz="1000">
              <a:solidFill>
                <a:srgbClr val="EE000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175" name="Google Shape;175;p28"/>
          <p:cNvSpPr/>
          <p:nvPr/>
        </p:nvSpPr>
        <p:spPr>
          <a:xfrm rot="-5400000">
            <a:off x="4333225" y="3641825"/>
            <a:ext cx="671400" cy="3594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0" y="609600"/>
            <a:ext cx="91440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QMS schematic representation</a:t>
            </a:r>
            <a:endParaRPr sz="1800"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7095200" y="2777393"/>
            <a:ext cx="191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0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SW artifacts</a:t>
            </a:r>
            <a:endParaRPr baseline="30000" sz="9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7108875" y="2944003"/>
            <a:ext cx="1803600" cy="31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9" name="Google Shape;179;p28"/>
          <p:cNvGraphicFramePr/>
          <p:nvPr/>
        </p:nvGraphicFramePr>
        <p:xfrm>
          <a:off x="7039250" y="12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{6ED89B0E-A7B6-4BC0-AD91-075AAAF5A9D5}</a:tableStyleId>
              </a:tblPr>
              <a:tblGrid>
                <a:gridCol w="1915500"/>
              </a:tblGrid>
              <a:tr h="15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Legend</a:t>
                      </a:r>
                      <a:endParaRPr b="1" sz="8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15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Quality Management Areas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15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EE0000"/>
                          </a:solidFill>
                        </a:rPr>
                        <a:t>Input / Output of the process</a:t>
                      </a:r>
                      <a:endParaRPr sz="800">
                        <a:solidFill>
                          <a:srgbClr val="EE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0" y="457200"/>
            <a:ext cx="91440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Relevant aspects of the QMS</a:t>
            </a:r>
            <a:endParaRPr sz="1800"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61560" y="4627080"/>
            <a:ext cx="5478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‹#›</a:t>
            </a:fld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447775" y="55441"/>
            <a:ext cx="51489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0000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Trustable QMS</a:t>
            </a:r>
            <a:endParaRPr sz="1000">
              <a:solidFill>
                <a:srgbClr val="EE0000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45720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{6ED89B0E-A7B6-4BC0-AD91-075AAAF5A9D5}</a:tableStyleId>
              </a:tblPr>
              <a:tblGrid>
                <a:gridCol w="863175"/>
                <a:gridCol w="3068750"/>
              </a:tblGrid>
              <a:tr h="244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Display Medium"/>
                          <a:ea typeface="Red Hat Display Medium"/>
                          <a:cs typeface="Red Hat Display Medium"/>
                          <a:sym typeface="Red Hat Display Medium"/>
                        </a:rPr>
                        <a:t>QM Area</a:t>
                      </a:r>
                      <a:endParaRPr sz="1000">
                        <a:latin typeface="Red Hat Display Medium"/>
                        <a:ea typeface="Red Hat Display Medium"/>
                        <a:cs typeface="Red Hat Display Medium"/>
                        <a:sym typeface="Red Hat Display Medium"/>
                      </a:endParaRPr>
                    </a:p>
                  </a:txBody>
                  <a:tcPr marT="45700" marB="45700" marR="45700" marL="4570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Display Medium"/>
                          <a:ea typeface="Red Hat Display Medium"/>
                          <a:cs typeface="Red Hat Display Medium"/>
                          <a:sym typeface="Red Hat Display Medium"/>
                        </a:rPr>
                        <a:t>Aspects</a:t>
                      </a:r>
                      <a:endParaRPr sz="1000">
                        <a:latin typeface="Red Hat Display Medium"/>
                        <a:ea typeface="Red Hat Display Medium"/>
                        <a:cs typeface="Red Hat Display Medium"/>
                        <a:sym typeface="Red Hat Display Medium"/>
                      </a:endParaRPr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100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Risk</a:t>
                      </a:r>
                      <a:r>
                        <a:rPr lang="en" sz="1000">
                          <a:solidFill>
                            <a:srgbClr val="EE0000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*</a:t>
                      </a:r>
                      <a:endParaRPr sz="1000">
                        <a:solidFill>
                          <a:srgbClr val="EE0000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Risk Management strategy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Risk Management processes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Business Controls &amp; Internal Audit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Stakeholder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Stakeholder</a:t>
                      </a: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 Satisfaction, Feedback (Measured metrics)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Interactions &amp; Progress reporting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Quality control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9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Communication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Community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Involvement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 of organizations</a:t>
                      </a:r>
                      <a:endParaRPr sz="10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Resource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…</a:t>
                      </a:r>
                      <a:endParaRPr sz="10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Compliance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Processes &amp; products evaluated against industry &amp; government standards</a:t>
                      </a:r>
                      <a:endParaRPr sz="10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2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Contribution to standards, communities, regulations &amp; laws</a:t>
                      </a:r>
                      <a:endParaRPr sz="10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9"/>
          <p:cNvGraphicFramePr/>
          <p:nvPr/>
        </p:nvGraphicFramePr>
        <p:xfrm>
          <a:off x="468385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{6ED89B0E-A7B6-4BC0-AD91-075AAAF5A9D5}</a:tableStyleId>
              </a:tblPr>
              <a:tblGrid>
                <a:gridCol w="912450"/>
                <a:gridCol w="3085100"/>
              </a:tblGrid>
              <a:tr h="25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Display Medium"/>
                          <a:ea typeface="Red Hat Display Medium"/>
                          <a:cs typeface="Red Hat Display Medium"/>
                          <a:sym typeface="Red Hat Display Medium"/>
                        </a:rPr>
                        <a:t>QM Area</a:t>
                      </a:r>
                      <a:endParaRPr sz="1000">
                        <a:latin typeface="Red Hat Display Medium"/>
                        <a:ea typeface="Red Hat Display Medium"/>
                        <a:cs typeface="Red Hat Display Medium"/>
                        <a:sym typeface="Red Hat Display Medium"/>
                      </a:endParaRPr>
                    </a:p>
                  </a:txBody>
                  <a:tcPr marT="45700" marB="45700" marR="45700" marL="457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Display Medium"/>
                          <a:ea typeface="Red Hat Display Medium"/>
                          <a:cs typeface="Red Hat Display Medium"/>
                          <a:sym typeface="Red Hat Display Medium"/>
                        </a:rPr>
                        <a:t>Aspects</a:t>
                      </a:r>
                      <a:endParaRPr sz="1000">
                        <a:latin typeface="Red Hat Display Medium"/>
                        <a:ea typeface="Red Hat Display Medium"/>
                        <a:cs typeface="Red Hat Display Medium"/>
                        <a:sym typeface="Red Hat Display Medium"/>
                      </a:endParaRPr>
                    </a:p>
                  </a:txBody>
                  <a:tcPr marT="45700" marB="45700" marR="45700" marL="457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588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People/team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Roles &amp; responsibilities assignment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4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Management of the skills including training, coaching &amp; proven competencies 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Recording platform</a:t>
                      </a:r>
                      <a:endParaRPr sz="10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875">
                <a:tc vMerge="1"/>
                <a:tc>
                  <a:txBody>
                    <a:bodyPr/>
                    <a:lstStyle/>
                    <a:p>
                      <a:pPr indent="0" lvl="0" marL="0" marR="20320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Learning product &amp; service</a:t>
                      </a:r>
                      <a:endParaRPr sz="10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8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Program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Strategy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264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Project management: Backlog grooming, development / stabilization sprints</a:t>
                      </a:r>
                      <a:endParaRPr sz="1000">
                        <a:solidFill>
                          <a:schemeClr val="dk1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8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Problem Resolution &amp; Process improvement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Quality Engineering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Quality engineering strategy &amp; evidence traceability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8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Management of artifacts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8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Testing &amp; gating strategy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8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Tooling (including metrics &amp; reporting)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8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Release Readiness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 Report</a:t>
                      </a:r>
                      <a:endParaRPr sz="1000"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9" name="Google Shape;189;p29"/>
          <p:cNvSpPr txBox="1"/>
          <p:nvPr/>
        </p:nvSpPr>
        <p:spPr>
          <a:xfrm>
            <a:off x="488100" y="4787950"/>
            <a:ext cx="40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800">
                <a:solidFill>
                  <a:srgbClr val="EE0000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* Defined at corporate level</a:t>
            </a:r>
            <a:endParaRPr sz="800">
              <a:solidFill>
                <a:srgbClr val="EE0000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61560" y="4627080"/>
            <a:ext cx="547800" cy="1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rPr>
              <a:t>‹#›</a:t>
            </a:fld>
            <a:endParaRPr b="0" i="0" sz="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30"/>
          <p:cNvGraphicFramePr/>
          <p:nvPr/>
        </p:nvGraphicFramePr>
        <p:xfrm>
          <a:off x="455175" y="10058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{6ED89B0E-A7B6-4BC0-AD91-075AAAF5A9D5}</a:tableStyleId>
              </a:tblPr>
              <a:tblGrid>
                <a:gridCol w="776900"/>
                <a:gridCol w="1907650"/>
                <a:gridCol w="2570075"/>
                <a:gridCol w="2971175"/>
              </a:tblGrid>
              <a:tr h="127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Display Medium"/>
                          <a:ea typeface="Red Hat Display Medium"/>
                          <a:cs typeface="Red Hat Display Medium"/>
                          <a:sym typeface="Red Hat Display Medium"/>
                        </a:rPr>
                        <a:t>QM Area</a:t>
                      </a:r>
                      <a:endParaRPr sz="1000">
                        <a:latin typeface="Red Hat Display Medium"/>
                        <a:ea typeface="Red Hat Display Medium"/>
                        <a:cs typeface="Red Hat Display Medium"/>
                        <a:sym typeface="Red Hat Display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Display Medium"/>
                          <a:ea typeface="Red Hat Display Medium"/>
                          <a:cs typeface="Red Hat Display Medium"/>
                          <a:sym typeface="Red Hat Display Medium"/>
                        </a:rPr>
                        <a:t>Aspects</a:t>
                      </a:r>
                      <a:endParaRPr sz="1000">
                        <a:latin typeface="Red Hat Display Medium"/>
                        <a:ea typeface="Red Hat Display Medium"/>
                        <a:cs typeface="Red Hat Display Medium"/>
                        <a:sym typeface="Red Hat Display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Display Medium"/>
                          <a:ea typeface="Red Hat Display Medium"/>
                          <a:cs typeface="Red Hat Display Medium"/>
                          <a:sym typeface="Red Hat Display Medium"/>
                        </a:rPr>
                        <a:t>QM Requirements</a:t>
                      </a:r>
                      <a:endParaRPr sz="1000">
                        <a:latin typeface="Red Hat Display Medium"/>
                        <a:ea typeface="Red Hat Display Medium"/>
                        <a:cs typeface="Red Hat Display Medium"/>
                        <a:sym typeface="Red Hat Display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Display Medium"/>
                          <a:ea typeface="Red Hat Display Medium"/>
                          <a:cs typeface="Red Hat Display Medium"/>
                          <a:sym typeface="Red Hat Display Medium"/>
                        </a:rPr>
                        <a:t>OS </a:t>
                      </a:r>
                      <a:r>
                        <a:rPr lang="en" sz="1000">
                          <a:latin typeface="Red Hat Display Medium"/>
                          <a:ea typeface="Red Hat Display Medium"/>
                          <a:cs typeface="Red Hat Display Medium"/>
                          <a:sym typeface="Red Hat Display Medium"/>
                        </a:rPr>
                        <a:t>Evidence</a:t>
                      </a:r>
                      <a:endParaRPr sz="1000">
                        <a:latin typeface="Red Hat Display Medium"/>
                        <a:ea typeface="Red Hat Display Medium"/>
                        <a:cs typeface="Red Hat Display Medium"/>
                        <a:sym typeface="Red Hat Display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4CCCC"/>
                    </a:solidFill>
                  </a:tcPr>
                </a:tc>
              </a:tr>
              <a:tr h="1597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ed Hat Text"/>
                          <a:ea typeface="Red Hat Text"/>
                          <a:cs typeface="Red Hat Text"/>
                          <a:sym typeface="Red Hat Text"/>
                        </a:rPr>
                        <a:t>X</a:t>
                      </a:r>
                      <a:endParaRPr sz="1000">
                        <a:solidFill>
                          <a:srgbClr val="EE0000"/>
                        </a:solidFill>
                        <a:latin typeface="Red Hat Text"/>
                        <a:ea typeface="Red Hat Text"/>
                        <a:cs typeface="Red Hat Text"/>
                        <a:sym typeface="Red Hat Text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76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30"/>
          <p:cNvSpPr txBox="1"/>
          <p:nvPr/>
        </p:nvSpPr>
        <p:spPr>
          <a:xfrm>
            <a:off x="0" y="533400"/>
            <a:ext cx="91440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Display Medium"/>
                <a:ea typeface="Red Hat Display Medium"/>
                <a:cs typeface="Red Hat Display Medium"/>
                <a:sym typeface="Red Hat Display Medium"/>
              </a:rPr>
              <a:t>Relevant aspects of QMS</a:t>
            </a:r>
            <a:endParaRPr sz="1800"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