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2"/>
  </p:notesMasterIdLst>
  <p:sldIdLst>
    <p:sldId id="256" r:id="rId2"/>
    <p:sldId id="259" r:id="rId3"/>
    <p:sldId id="260" r:id="rId4"/>
    <p:sldId id="258" r:id="rId5"/>
    <p:sldId id="265" r:id="rId6"/>
    <p:sldId id="268" r:id="rId7"/>
    <p:sldId id="271" r:id="rId8"/>
    <p:sldId id="267" r:id="rId9"/>
    <p:sldId id="270" r:id="rId10"/>
    <p:sldId id="25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F68F93-0A9A-A0C2-D300-BA13CF341FDE}" name="Weber (US), Matthew L" initials="MW" userId="S::matthew.l.weber3@boeing.com::861fdf2c-730d-4625-a5f8-eafe6f3c038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245" autoAdjust="0"/>
  </p:normalViewPr>
  <p:slideViewPr>
    <p:cSldViewPr snapToGrid="0">
      <p:cViewPr varScale="1">
        <p:scale>
          <a:sx n="139" d="100"/>
          <a:sy n="139" d="100"/>
        </p:scale>
        <p:origin x="660"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f61e1cf2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f61e1cf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f61e1cf2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61e1cf2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61e1cf2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f61e1cf2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f61e1cf2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C5371F9-4FCF-CA34-BD2B-19E9FD459B87}"/>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77C5EB2F-8FD6-B3DC-1E1D-77D3CD813F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199B9E42-23D2-9B15-794A-ECBCA7BF04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864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D2AC4D9-F087-56ED-AABF-FD1AF51AB3FB}"/>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2C888CA4-EDD7-0FDA-6A21-37905B5A7A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98522FED-F962-FBC0-24DE-BBC30B9752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051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F148A084-4B8D-2598-AE77-3A091007DF0E}"/>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50728F5E-2D22-B2E7-7DA1-3693363535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9C43ADE7-5B2E-12B9-C49A-F3934523FE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01731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C64EF2ED-CF04-DB9D-CFB9-DDDA46DC2A0F}"/>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5FE3AC2F-66D1-56D1-2F27-EF86DA9859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60B01B93-A472-9017-441A-754365DEB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516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615A70C-6CCC-D886-F040-167263D81302}"/>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93EBD38F-037B-E068-6E90-C300630C5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7B3921A8-0E69-C8A8-E161-97333F9F13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6953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24242"/>
            </a:gs>
            <a:gs pos="100000">
              <a:srgbClr val="010101"/>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92750" y="3659725"/>
            <a:ext cx="8505000" cy="792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FFFFFF"/>
              </a:buClr>
              <a:buSzPts val="2400"/>
              <a:buNone/>
              <a:defRPr sz="2400">
                <a:solidFill>
                  <a:srgbClr val="FFFFFF"/>
                </a:solidFill>
              </a:defRPr>
            </a:lvl1pPr>
            <a:lvl2pPr lvl="1">
              <a:lnSpc>
                <a:spcPct val="100000"/>
              </a:lnSpc>
              <a:spcBef>
                <a:spcPts val="0"/>
              </a:spcBef>
              <a:spcAft>
                <a:spcPts val="0"/>
              </a:spcAft>
              <a:buClr>
                <a:srgbClr val="FFFFFF"/>
              </a:buClr>
              <a:buSzPts val="2400"/>
              <a:buNone/>
              <a:defRPr sz="2400">
                <a:solidFill>
                  <a:srgbClr val="FFFFFF"/>
                </a:solidFill>
              </a:defRPr>
            </a:lvl2pPr>
            <a:lvl3pPr lvl="2">
              <a:lnSpc>
                <a:spcPct val="100000"/>
              </a:lnSpc>
              <a:spcBef>
                <a:spcPts val="0"/>
              </a:spcBef>
              <a:spcAft>
                <a:spcPts val="0"/>
              </a:spcAft>
              <a:buClr>
                <a:srgbClr val="FFFFFF"/>
              </a:buClr>
              <a:buSzPts val="2400"/>
              <a:buNone/>
              <a:defRPr sz="2400">
                <a:solidFill>
                  <a:srgbClr val="FFFFFF"/>
                </a:solidFill>
              </a:defRPr>
            </a:lvl3pPr>
            <a:lvl4pPr lvl="3">
              <a:lnSpc>
                <a:spcPct val="100000"/>
              </a:lnSpc>
              <a:spcBef>
                <a:spcPts val="0"/>
              </a:spcBef>
              <a:spcAft>
                <a:spcPts val="0"/>
              </a:spcAft>
              <a:buClr>
                <a:srgbClr val="FFFFFF"/>
              </a:buClr>
              <a:buSzPts val="2400"/>
              <a:buNone/>
              <a:defRPr sz="2400">
                <a:solidFill>
                  <a:srgbClr val="FFFFFF"/>
                </a:solidFill>
              </a:defRPr>
            </a:lvl4pPr>
            <a:lvl5pPr lvl="4">
              <a:lnSpc>
                <a:spcPct val="100000"/>
              </a:lnSpc>
              <a:spcBef>
                <a:spcPts val="0"/>
              </a:spcBef>
              <a:spcAft>
                <a:spcPts val="0"/>
              </a:spcAft>
              <a:buClr>
                <a:srgbClr val="FFFFFF"/>
              </a:buClr>
              <a:buSzPts val="2400"/>
              <a:buNone/>
              <a:defRPr sz="2400">
                <a:solidFill>
                  <a:srgbClr val="FFFFFF"/>
                </a:solidFill>
              </a:defRPr>
            </a:lvl5pPr>
            <a:lvl6pPr lvl="5">
              <a:lnSpc>
                <a:spcPct val="100000"/>
              </a:lnSpc>
              <a:spcBef>
                <a:spcPts val="0"/>
              </a:spcBef>
              <a:spcAft>
                <a:spcPts val="0"/>
              </a:spcAft>
              <a:buClr>
                <a:srgbClr val="FFFFFF"/>
              </a:buClr>
              <a:buSzPts val="2400"/>
              <a:buNone/>
              <a:defRPr sz="2400">
                <a:solidFill>
                  <a:srgbClr val="FFFFFF"/>
                </a:solidFill>
              </a:defRPr>
            </a:lvl6pPr>
            <a:lvl7pPr lvl="6">
              <a:lnSpc>
                <a:spcPct val="100000"/>
              </a:lnSpc>
              <a:spcBef>
                <a:spcPts val="0"/>
              </a:spcBef>
              <a:spcAft>
                <a:spcPts val="0"/>
              </a:spcAft>
              <a:buClr>
                <a:srgbClr val="FFFFFF"/>
              </a:buClr>
              <a:buSzPts val="2400"/>
              <a:buNone/>
              <a:defRPr sz="2400">
                <a:solidFill>
                  <a:srgbClr val="FFFFFF"/>
                </a:solidFill>
              </a:defRPr>
            </a:lvl7pPr>
            <a:lvl8pPr lvl="7">
              <a:lnSpc>
                <a:spcPct val="100000"/>
              </a:lnSpc>
              <a:spcBef>
                <a:spcPts val="0"/>
              </a:spcBef>
              <a:spcAft>
                <a:spcPts val="0"/>
              </a:spcAft>
              <a:buClr>
                <a:srgbClr val="FFFFFF"/>
              </a:buClr>
              <a:buSzPts val="2400"/>
              <a:buNone/>
              <a:defRPr sz="2400">
                <a:solidFill>
                  <a:srgbClr val="FFFFFF"/>
                </a:solidFill>
              </a:defRPr>
            </a:lvl8pPr>
            <a:lvl9pPr lvl="8">
              <a:lnSpc>
                <a:spcPct val="100000"/>
              </a:lnSpc>
              <a:spcBef>
                <a:spcPts val="0"/>
              </a:spcBef>
              <a:spcAft>
                <a:spcPts val="0"/>
              </a:spcAft>
              <a:buClr>
                <a:srgbClr val="FFFFFF"/>
              </a:buClr>
              <a:buSzPts val="2400"/>
              <a:buNone/>
              <a:defRPr sz="2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450250" y="414575"/>
            <a:ext cx="3422774" cy="1265301"/>
          </a:xfrm>
          <a:prstGeom prst="rect">
            <a:avLst/>
          </a:prstGeom>
          <a:noFill/>
          <a:ln>
            <a:noFill/>
          </a:ln>
        </p:spPr>
      </p:pic>
      <p:pic>
        <p:nvPicPr>
          <p:cNvPr id="13" name="Google Shape;13;p2"/>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24242"/>
            </a:gs>
            <a:gs pos="100000">
              <a:srgbClr val="010101"/>
            </a:gs>
          </a:gsLst>
          <a:lin ang="5400012"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352650" y="4916400"/>
            <a:ext cx="746400" cy="2022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pic>
        <p:nvPicPr>
          <p:cNvPr id="16" name="Google Shape;16;p3"/>
          <p:cNvPicPr preferRelativeResize="0"/>
          <p:nvPr/>
        </p:nvPicPr>
        <p:blipFill>
          <a:blip r:embed="rId2">
            <a:alphaModFix/>
          </a:blip>
          <a:stretch>
            <a:fillRect/>
          </a:stretch>
        </p:blipFill>
        <p:spPr>
          <a:xfrm>
            <a:off x="319500" y="4618175"/>
            <a:ext cx="1108749" cy="409874"/>
          </a:xfrm>
          <a:prstGeom prst="rect">
            <a:avLst/>
          </a:prstGeom>
          <a:noFill/>
          <a:ln>
            <a:noFill/>
          </a:ln>
        </p:spPr>
      </p:pic>
      <p:sp>
        <p:nvSpPr>
          <p:cNvPr id="17" name="Google Shape;17;p3"/>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400"/>
              <a:buNone/>
              <a:defRPr sz="4400">
                <a:solidFill>
                  <a:srgbClr val="FFFFFF"/>
                </a:solidFill>
              </a:defRPr>
            </a:lvl1pPr>
            <a:lvl2pPr lvl="1" algn="ctr" rtl="0">
              <a:spcBef>
                <a:spcPts val="0"/>
              </a:spcBef>
              <a:spcAft>
                <a:spcPts val="0"/>
              </a:spcAft>
              <a:buClr>
                <a:srgbClr val="FFFFFF"/>
              </a:buClr>
              <a:buSzPts val="4400"/>
              <a:buNone/>
              <a:defRPr sz="4400">
                <a:solidFill>
                  <a:srgbClr val="FFFFFF"/>
                </a:solidFill>
              </a:defRPr>
            </a:lvl2pPr>
            <a:lvl3pPr lvl="2" algn="ctr" rtl="0">
              <a:spcBef>
                <a:spcPts val="0"/>
              </a:spcBef>
              <a:spcAft>
                <a:spcPts val="0"/>
              </a:spcAft>
              <a:buClr>
                <a:srgbClr val="FFFFFF"/>
              </a:buClr>
              <a:buSzPts val="4400"/>
              <a:buNone/>
              <a:defRPr sz="4400">
                <a:solidFill>
                  <a:srgbClr val="FFFFFF"/>
                </a:solidFill>
              </a:defRPr>
            </a:lvl3pPr>
            <a:lvl4pPr lvl="3" algn="ctr" rtl="0">
              <a:spcBef>
                <a:spcPts val="0"/>
              </a:spcBef>
              <a:spcAft>
                <a:spcPts val="0"/>
              </a:spcAft>
              <a:buClr>
                <a:srgbClr val="FFFFFF"/>
              </a:buClr>
              <a:buSzPts val="4400"/>
              <a:buNone/>
              <a:defRPr sz="4400">
                <a:solidFill>
                  <a:srgbClr val="FFFFFF"/>
                </a:solidFill>
              </a:defRPr>
            </a:lvl4pPr>
            <a:lvl5pPr lvl="4" algn="ctr" rtl="0">
              <a:spcBef>
                <a:spcPts val="0"/>
              </a:spcBef>
              <a:spcAft>
                <a:spcPts val="0"/>
              </a:spcAft>
              <a:buClr>
                <a:srgbClr val="FFFFFF"/>
              </a:buClr>
              <a:buSzPts val="4400"/>
              <a:buNone/>
              <a:defRPr sz="4400">
                <a:solidFill>
                  <a:srgbClr val="FFFFFF"/>
                </a:solidFill>
              </a:defRPr>
            </a:lvl5pPr>
            <a:lvl6pPr lvl="5" algn="ctr" rtl="0">
              <a:spcBef>
                <a:spcPts val="0"/>
              </a:spcBef>
              <a:spcAft>
                <a:spcPts val="0"/>
              </a:spcAft>
              <a:buClr>
                <a:srgbClr val="FFFFFF"/>
              </a:buClr>
              <a:buSzPts val="4400"/>
              <a:buNone/>
              <a:defRPr sz="4400">
                <a:solidFill>
                  <a:srgbClr val="FFFFFF"/>
                </a:solidFill>
              </a:defRPr>
            </a:lvl6pPr>
            <a:lvl7pPr lvl="6" algn="ctr" rtl="0">
              <a:spcBef>
                <a:spcPts val="0"/>
              </a:spcBef>
              <a:spcAft>
                <a:spcPts val="0"/>
              </a:spcAft>
              <a:buClr>
                <a:srgbClr val="FFFFFF"/>
              </a:buClr>
              <a:buSzPts val="4400"/>
              <a:buNone/>
              <a:defRPr sz="4400">
                <a:solidFill>
                  <a:srgbClr val="FFFFFF"/>
                </a:solidFill>
              </a:defRPr>
            </a:lvl7pPr>
            <a:lvl8pPr lvl="7" algn="ctr" rtl="0">
              <a:spcBef>
                <a:spcPts val="0"/>
              </a:spcBef>
              <a:spcAft>
                <a:spcPts val="0"/>
              </a:spcAft>
              <a:buClr>
                <a:srgbClr val="FFFFFF"/>
              </a:buClr>
              <a:buSzPts val="4400"/>
              <a:buNone/>
              <a:defRPr sz="4400">
                <a:solidFill>
                  <a:srgbClr val="FFFFFF"/>
                </a:solidFill>
              </a:defRPr>
            </a:lvl8pPr>
            <a:lvl9pPr lvl="8" algn="ctr" rtl="0">
              <a:spcBef>
                <a:spcPts val="0"/>
              </a:spcBef>
              <a:spcAft>
                <a:spcPts val="0"/>
              </a:spcAft>
              <a:buClr>
                <a:srgbClr val="FFFFFF"/>
              </a:buClr>
              <a:buSzPts val="4400"/>
              <a:buNone/>
              <a:defRPr sz="4400">
                <a:solidFill>
                  <a:srgbClr val="FFFFFF"/>
                </a:solidFill>
              </a:defRPr>
            </a:lvl9pPr>
          </a:lstStyle>
          <a:p>
            <a:endParaRPr/>
          </a:p>
        </p:txBody>
      </p:sp>
      <p:pic>
        <p:nvPicPr>
          <p:cNvPr id="18" name="Google Shape;18;p3"/>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mt="20000"/>
          </a:blip>
          <a:stretch>
            <a:fillRect/>
          </a:stretch>
        </p:blipFill>
        <p:spPr>
          <a:xfrm>
            <a:off x="5013175" y="577152"/>
            <a:ext cx="4130825" cy="456635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
        <p:nvSpPr>
          <p:cNvPr id="23" name="Google Shape;23;p4"/>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3">
            <a:alphaModFix/>
          </a:blip>
          <a:stretch>
            <a:fillRect/>
          </a:stretch>
        </p:blipFill>
        <p:spPr>
          <a:xfrm>
            <a:off x="311700" y="4618171"/>
            <a:ext cx="1108749" cy="4098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9" name="Google Shape;29;p5"/>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5"/>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1" name="Google Shape;31;p5"/>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6"/>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5" name="Google Shape;35;p6"/>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6" name="Google Shape;36;p6"/>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None/>
              <a:defRPr sz="2800">
                <a:solidFill>
                  <a:srgbClr val="434343"/>
                </a:solidFill>
              </a:defRPr>
            </a:lvl1pPr>
            <a:lvl2pPr lvl="1">
              <a:spcBef>
                <a:spcPts val="0"/>
              </a:spcBef>
              <a:spcAft>
                <a:spcPts val="0"/>
              </a:spcAft>
              <a:buClr>
                <a:srgbClr val="434343"/>
              </a:buClr>
              <a:buSzPts val="2800"/>
              <a:buNone/>
              <a:defRPr sz="2800">
                <a:solidFill>
                  <a:srgbClr val="434343"/>
                </a:solidFill>
              </a:defRPr>
            </a:lvl2pPr>
            <a:lvl3pPr lvl="2">
              <a:spcBef>
                <a:spcPts val="0"/>
              </a:spcBef>
              <a:spcAft>
                <a:spcPts val="0"/>
              </a:spcAft>
              <a:buClr>
                <a:srgbClr val="434343"/>
              </a:buClr>
              <a:buSzPts val="2800"/>
              <a:buNone/>
              <a:defRPr sz="2800">
                <a:solidFill>
                  <a:srgbClr val="434343"/>
                </a:solidFill>
              </a:defRPr>
            </a:lvl3pPr>
            <a:lvl4pPr lvl="3">
              <a:spcBef>
                <a:spcPts val="0"/>
              </a:spcBef>
              <a:spcAft>
                <a:spcPts val="0"/>
              </a:spcAft>
              <a:buClr>
                <a:srgbClr val="434343"/>
              </a:buClr>
              <a:buSzPts val="2800"/>
              <a:buNone/>
              <a:defRPr sz="2800">
                <a:solidFill>
                  <a:srgbClr val="434343"/>
                </a:solidFill>
              </a:defRPr>
            </a:lvl4pPr>
            <a:lvl5pPr lvl="4">
              <a:spcBef>
                <a:spcPts val="0"/>
              </a:spcBef>
              <a:spcAft>
                <a:spcPts val="0"/>
              </a:spcAft>
              <a:buClr>
                <a:srgbClr val="434343"/>
              </a:buClr>
              <a:buSzPts val="2800"/>
              <a:buNone/>
              <a:defRPr sz="2800">
                <a:solidFill>
                  <a:srgbClr val="434343"/>
                </a:solidFill>
              </a:defRPr>
            </a:lvl5pPr>
            <a:lvl6pPr lvl="5">
              <a:spcBef>
                <a:spcPts val="0"/>
              </a:spcBef>
              <a:spcAft>
                <a:spcPts val="0"/>
              </a:spcAft>
              <a:buClr>
                <a:srgbClr val="434343"/>
              </a:buClr>
              <a:buSzPts val="2800"/>
              <a:buNone/>
              <a:defRPr sz="2800">
                <a:solidFill>
                  <a:srgbClr val="434343"/>
                </a:solidFill>
              </a:defRPr>
            </a:lvl6pPr>
            <a:lvl7pPr lvl="6">
              <a:spcBef>
                <a:spcPts val="0"/>
              </a:spcBef>
              <a:spcAft>
                <a:spcPts val="0"/>
              </a:spcAft>
              <a:buClr>
                <a:srgbClr val="434343"/>
              </a:buClr>
              <a:buSzPts val="2800"/>
              <a:buNone/>
              <a:defRPr sz="2800">
                <a:solidFill>
                  <a:srgbClr val="434343"/>
                </a:solidFill>
              </a:defRPr>
            </a:lvl7pPr>
            <a:lvl8pPr lvl="7">
              <a:spcBef>
                <a:spcPts val="0"/>
              </a:spcBef>
              <a:spcAft>
                <a:spcPts val="0"/>
              </a:spcAft>
              <a:buClr>
                <a:srgbClr val="434343"/>
              </a:buClr>
              <a:buSzPts val="2800"/>
              <a:buNone/>
              <a:defRPr sz="2800">
                <a:solidFill>
                  <a:srgbClr val="434343"/>
                </a:solidFill>
              </a:defRPr>
            </a:lvl8pPr>
            <a:lvl9pPr lvl="8">
              <a:spcBef>
                <a:spcPts val="0"/>
              </a:spcBef>
              <a:spcAft>
                <a:spcPts val="0"/>
              </a:spcAft>
              <a:buClr>
                <a:srgbClr val="434343"/>
              </a:buClr>
              <a:buSzPts val="2800"/>
              <a:buNone/>
              <a:defRPr sz="2800">
                <a:solidFill>
                  <a:srgbClr val="43434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Char char="●"/>
              <a:defRPr sz="1800">
                <a:solidFill>
                  <a:srgbClr val="434343"/>
                </a:solidFill>
              </a:defRPr>
            </a:lvl1pPr>
            <a:lvl2pPr marL="914400" lvl="1" indent="-317500">
              <a:lnSpc>
                <a:spcPct val="114000"/>
              </a:lnSpc>
              <a:spcBef>
                <a:spcPts val="800"/>
              </a:spcBef>
              <a:spcAft>
                <a:spcPts val="0"/>
              </a:spcAft>
              <a:buClr>
                <a:srgbClr val="434343"/>
              </a:buClr>
              <a:buSzPts val="1400"/>
              <a:buChar char="○"/>
              <a:defRPr>
                <a:solidFill>
                  <a:srgbClr val="434343"/>
                </a:solidFill>
              </a:defRPr>
            </a:lvl2pPr>
            <a:lvl3pPr marL="1371600" lvl="2" indent="-317500">
              <a:lnSpc>
                <a:spcPct val="114000"/>
              </a:lnSpc>
              <a:spcBef>
                <a:spcPts val="800"/>
              </a:spcBef>
              <a:spcAft>
                <a:spcPts val="0"/>
              </a:spcAft>
              <a:buClr>
                <a:srgbClr val="434343"/>
              </a:buClr>
              <a:buSzPts val="1400"/>
              <a:buChar char="■"/>
              <a:defRPr>
                <a:solidFill>
                  <a:srgbClr val="434343"/>
                </a:solidFill>
              </a:defRPr>
            </a:lvl3pPr>
            <a:lvl4pPr marL="1828800" lvl="3" indent="-317500">
              <a:lnSpc>
                <a:spcPct val="114000"/>
              </a:lnSpc>
              <a:spcBef>
                <a:spcPts val="800"/>
              </a:spcBef>
              <a:spcAft>
                <a:spcPts val="0"/>
              </a:spcAft>
              <a:buClr>
                <a:srgbClr val="434343"/>
              </a:buClr>
              <a:buSzPts val="1400"/>
              <a:buChar char="●"/>
              <a:defRPr>
                <a:solidFill>
                  <a:srgbClr val="434343"/>
                </a:solidFill>
              </a:defRPr>
            </a:lvl4pPr>
            <a:lvl5pPr marL="2286000" lvl="4" indent="-317500">
              <a:lnSpc>
                <a:spcPct val="114000"/>
              </a:lnSpc>
              <a:spcBef>
                <a:spcPts val="800"/>
              </a:spcBef>
              <a:spcAft>
                <a:spcPts val="0"/>
              </a:spcAft>
              <a:buClr>
                <a:srgbClr val="434343"/>
              </a:buClr>
              <a:buSzPts val="1400"/>
              <a:buChar char="○"/>
              <a:defRPr>
                <a:solidFill>
                  <a:srgbClr val="434343"/>
                </a:solidFill>
              </a:defRPr>
            </a:lvl5pPr>
            <a:lvl6pPr marL="2743200" lvl="5" indent="-317500">
              <a:lnSpc>
                <a:spcPct val="114000"/>
              </a:lnSpc>
              <a:spcBef>
                <a:spcPts val="800"/>
              </a:spcBef>
              <a:spcAft>
                <a:spcPts val="0"/>
              </a:spcAft>
              <a:buClr>
                <a:srgbClr val="434343"/>
              </a:buClr>
              <a:buSzPts val="1400"/>
              <a:buChar char="■"/>
              <a:defRPr>
                <a:solidFill>
                  <a:srgbClr val="434343"/>
                </a:solidFill>
              </a:defRPr>
            </a:lvl6pPr>
            <a:lvl7pPr marL="3200400" lvl="6" indent="-317500">
              <a:lnSpc>
                <a:spcPct val="114000"/>
              </a:lnSpc>
              <a:spcBef>
                <a:spcPts val="800"/>
              </a:spcBef>
              <a:spcAft>
                <a:spcPts val="0"/>
              </a:spcAft>
              <a:buClr>
                <a:srgbClr val="434343"/>
              </a:buClr>
              <a:buSzPts val="1400"/>
              <a:buChar char="●"/>
              <a:defRPr>
                <a:solidFill>
                  <a:srgbClr val="434343"/>
                </a:solidFill>
              </a:defRPr>
            </a:lvl7pPr>
            <a:lvl8pPr marL="3657600" lvl="7" indent="-317500">
              <a:lnSpc>
                <a:spcPct val="114000"/>
              </a:lnSpc>
              <a:spcBef>
                <a:spcPts val="800"/>
              </a:spcBef>
              <a:spcAft>
                <a:spcPts val="0"/>
              </a:spcAft>
              <a:buClr>
                <a:srgbClr val="434343"/>
              </a:buClr>
              <a:buSzPts val="1400"/>
              <a:buChar char="○"/>
              <a:defRPr>
                <a:solidFill>
                  <a:srgbClr val="434343"/>
                </a:solidFill>
              </a:defRPr>
            </a:lvl8pPr>
            <a:lvl9pPr marL="4114800" lvl="8" indent="-317500">
              <a:lnSpc>
                <a:spcPct val="114000"/>
              </a:lnSpc>
              <a:spcBef>
                <a:spcPts val="800"/>
              </a:spcBef>
              <a:spcAft>
                <a:spcPts val="800"/>
              </a:spcAft>
              <a:buClr>
                <a:srgbClr val="434343"/>
              </a:buClr>
              <a:buSzPts val="1400"/>
              <a:buChar char="■"/>
              <a:defRPr>
                <a:solidFill>
                  <a:srgbClr val="434343"/>
                </a:solidFill>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youtube.com/playlist?list=PLuDNrzTpK8zqkRmHEDxIuULGob00YUaou" TargetMode="External"/><Relationship Id="rId4" Type="http://schemas.openxmlformats.org/officeDocument/2006/relationships/hyperlink" Target="https://directory.elisa.tech/annual-update/index.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elisa.tech/blog/2025/01/22/recap-of-the-elisa-workshop-at-nasa-goddard-advancing-space-grade-linux/" TargetMode="Externa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hyperlink" Target="https://elisa.tech/blog/2025/01/22/recap-of-the-elisa-workshop-at-nasa-goddard-advancing-space-grade-linux/"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elisa.tech/community/meetings/"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elisa-tech/sig-sgl" TargetMode="External"/><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lists.elisa.tech/g/aerospace" TargetMode="External"/><Relationship Id="rId5" Type="http://schemas.openxmlformats.org/officeDocument/2006/relationships/hyperlink" Target="https://www.youtube.com/playlist?list=PLuDNrzTpK8zqUX6OEuh2hEz3vmqyjlwYu" TargetMode="External"/><Relationship Id="rId4" Type="http://schemas.openxmlformats.org/officeDocument/2006/relationships/hyperlink" Target="https://elisa.tech/space-grade-linux-si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i="1" dirty="0"/>
            </a:br>
            <a:r>
              <a:rPr lang="en-US" i="1" dirty="0"/>
              <a:t>Making Penguins Fly</a:t>
            </a:r>
            <a:endParaRPr i="1" dirty="0"/>
          </a:p>
        </p:txBody>
      </p:sp>
      <p:pic>
        <p:nvPicPr>
          <p:cNvPr id="4" name="Picture 3">
            <a:extLst>
              <a:ext uri="{FF2B5EF4-FFF2-40B4-BE49-F238E27FC236}">
                <a16:creationId xmlns:a16="http://schemas.microsoft.com/office/drawing/2014/main" id="{BDD212B0-D3D4-5B1F-544A-B481D5BF2B1E}"/>
              </a:ext>
            </a:extLst>
          </p:cNvPr>
          <p:cNvPicPr>
            <a:picLocks noChangeAspect="1"/>
          </p:cNvPicPr>
          <p:nvPr/>
        </p:nvPicPr>
        <p:blipFill>
          <a:blip r:embed="rId3"/>
          <a:stretch>
            <a:fillRect/>
          </a:stretch>
        </p:blipFill>
        <p:spPr>
          <a:xfrm>
            <a:off x="6586430" y="226881"/>
            <a:ext cx="2096593" cy="25717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 for attending!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435836" y="445025"/>
            <a:ext cx="38049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Presenters</a:t>
            </a:r>
            <a:endParaRPr dirty="0"/>
          </a:p>
        </p:txBody>
      </p:sp>
      <p:sp>
        <p:nvSpPr>
          <p:cNvPr id="61" name="Google Shape;61;p11"/>
          <p:cNvSpPr txBox="1">
            <a:spLocks noGrp="1"/>
          </p:cNvSpPr>
          <p:nvPr>
            <p:ph type="body" idx="1"/>
          </p:nvPr>
        </p:nvSpPr>
        <p:spPr>
          <a:xfrm>
            <a:off x="644025" y="1350510"/>
            <a:ext cx="3999900" cy="2606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u="sng" dirty="0"/>
              <a:t>Matthew Weber</a:t>
            </a:r>
          </a:p>
          <a:p>
            <a:pPr marL="0" lvl="0" indent="0" algn="ctr" rtl="0">
              <a:spcBef>
                <a:spcPts val="800"/>
              </a:spcBef>
              <a:spcAft>
                <a:spcPts val="800"/>
              </a:spcAft>
              <a:buNone/>
            </a:pPr>
            <a:r>
              <a:rPr lang="en-US" sz="1800" b="1" dirty="0"/>
              <a:t>Associate Technical Fellow @</a:t>
            </a:r>
            <a:br>
              <a:rPr lang="en-US" sz="1800" b="1" dirty="0"/>
            </a:br>
            <a:r>
              <a:rPr lang="en-US" sz="1800" b="1" dirty="0"/>
              <a:t> The Boeing Company</a:t>
            </a:r>
            <a:endParaRPr dirty="0"/>
          </a:p>
        </p:txBody>
      </p:sp>
      <p:pic>
        <p:nvPicPr>
          <p:cNvPr id="4" name="Picture 3">
            <a:extLst>
              <a:ext uri="{FF2B5EF4-FFF2-40B4-BE49-F238E27FC236}">
                <a16:creationId xmlns:a16="http://schemas.microsoft.com/office/drawing/2014/main" id="{271F039A-2BA9-0C0D-CD71-5F0A497EE5E3}"/>
              </a:ext>
            </a:extLst>
          </p:cNvPr>
          <p:cNvPicPr>
            <a:picLocks noChangeAspect="1"/>
          </p:cNvPicPr>
          <p:nvPr/>
        </p:nvPicPr>
        <p:blipFill>
          <a:blip r:embed="rId3"/>
          <a:stretch>
            <a:fillRect/>
          </a:stretch>
        </p:blipFill>
        <p:spPr>
          <a:xfrm>
            <a:off x="1688053" y="2653893"/>
            <a:ext cx="1911843" cy="1878104"/>
          </a:xfrm>
          <a:prstGeom prst="flowChartConnector">
            <a:avLst/>
          </a:prstGeom>
        </p:spPr>
      </p:pic>
      <p:sp>
        <p:nvSpPr>
          <p:cNvPr id="7" name="Google Shape;61;p11">
            <a:extLst>
              <a:ext uri="{FF2B5EF4-FFF2-40B4-BE49-F238E27FC236}">
                <a16:creationId xmlns:a16="http://schemas.microsoft.com/office/drawing/2014/main" id="{913A2B19-C5BF-2162-ED23-8C3042AA3964}"/>
              </a:ext>
            </a:extLst>
          </p:cNvPr>
          <p:cNvSpPr txBox="1">
            <a:spLocks/>
          </p:cNvSpPr>
          <p:nvPr/>
        </p:nvSpPr>
        <p:spPr>
          <a:xfrm>
            <a:off x="4643924" y="1350510"/>
            <a:ext cx="4159834" cy="15521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1pPr>
            <a:lvl2pPr marL="914400" marR="0" lvl="1"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2pPr>
            <a:lvl3pPr marL="1371600" marR="0" lvl="2"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3pPr>
            <a:lvl4pPr marL="1828800" marR="0" lvl="3"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4pPr>
            <a:lvl5pPr marL="2286000" marR="0" lvl="4"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5pPr>
            <a:lvl6pPr marL="2743200" marR="0" lvl="5"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6pPr>
            <a:lvl7pPr marL="3200400" marR="0" lvl="6"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7pPr>
            <a:lvl8pPr marL="3657600" marR="0" lvl="7"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8pPr>
            <a:lvl9pPr marL="4114800" marR="0" lvl="8" indent="-304800" algn="l" rtl="0">
              <a:lnSpc>
                <a:spcPct val="114000"/>
              </a:lnSpc>
              <a:spcBef>
                <a:spcPts val="800"/>
              </a:spcBef>
              <a:spcAft>
                <a:spcPts val="800"/>
              </a:spcAft>
              <a:buClr>
                <a:srgbClr val="434343"/>
              </a:buClr>
              <a:buSzPts val="1200"/>
              <a:buFont typeface="Arial"/>
              <a:buChar char="■"/>
              <a:defRPr sz="1200" b="0" i="0" u="none" strike="noStrike" cap="none">
                <a:solidFill>
                  <a:srgbClr val="434343"/>
                </a:solidFill>
                <a:latin typeface="Arial"/>
                <a:ea typeface="Arial"/>
                <a:cs typeface="Arial"/>
                <a:sym typeface="Arial"/>
              </a:defRPr>
            </a:lvl9pPr>
          </a:lstStyle>
          <a:p>
            <a:pPr marL="0" indent="0" algn="ctr">
              <a:buFont typeface="Arial"/>
              <a:buNone/>
            </a:pPr>
            <a:r>
              <a:rPr lang="en-US" sz="1800" u="sng" dirty="0"/>
              <a:t>Michael Monaghan</a:t>
            </a:r>
          </a:p>
          <a:p>
            <a:pPr marL="0" indent="0" algn="ctr">
              <a:spcBef>
                <a:spcPts val="800"/>
              </a:spcBef>
              <a:spcAft>
                <a:spcPts val="800"/>
              </a:spcAft>
              <a:buFont typeface="Arial"/>
              <a:buNone/>
            </a:pPr>
            <a:r>
              <a:rPr lang="en-US" sz="1800" b="1" dirty="0"/>
              <a:t>Software Engineer @</a:t>
            </a:r>
            <a:br>
              <a:rPr lang="en-US" sz="1800" b="1" dirty="0"/>
            </a:br>
            <a:r>
              <a:rPr lang="en-US" sz="1800" b="1" dirty="0"/>
              <a:t> NASA Goddard Space Fight Center</a:t>
            </a:r>
            <a:endParaRPr lang="en-US" dirty="0"/>
          </a:p>
        </p:txBody>
      </p:sp>
      <p:pic>
        <p:nvPicPr>
          <p:cNvPr id="3" name="Picture 2">
            <a:extLst>
              <a:ext uri="{FF2B5EF4-FFF2-40B4-BE49-F238E27FC236}">
                <a16:creationId xmlns:a16="http://schemas.microsoft.com/office/drawing/2014/main" id="{346B3F98-E5EC-4A5A-6C46-93B5862B8A1A}"/>
              </a:ext>
            </a:extLst>
          </p:cNvPr>
          <p:cNvPicPr>
            <a:picLocks noChangeAspect="1"/>
          </p:cNvPicPr>
          <p:nvPr/>
        </p:nvPicPr>
        <p:blipFill>
          <a:blip r:embed="rId4"/>
          <a:stretch>
            <a:fillRect/>
          </a:stretch>
        </p:blipFill>
        <p:spPr>
          <a:xfrm>
            <a:off x="5922335" y="2484800"/>
            <a:ext cx="1533612" cy="2190874"/>
          </a:xfrm>
          <a:prstGeom prst="flowChartConnector">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53B955D-F8D3-A36C-DC1E-71001836E760}"/>
              </a:ext>
            </a:extLst>
          </p:cNvPr>
          <p:cNvPicPr>
            <a:picLocks noChangeAspect="1"/>
          </p:cNvPicPr>
          <p:nvPr/>
        </p:nvPicPr>
        <p:blipFill>
          <a:blip r:embed="rId3"/>
          <a:stretch>
            <a:fillRect/>
          </a:stretch>
        </p:blipFill>
        <p:spPr>
          <a:xfrm>
            <a:off x="0" y="0"/>
            <a:ext cx="9144000" cy="2103468"/>
          </a:xfrm>
          <a:prstGeom prst="rect">
            <a:avLst/>
          </a:prstGeom>
        </p:spPr>
      </p:pic>
      <p:sp>
        <p:nvSpPr>
          <p:cNvPr id="4" name="TextBox 3">
            <a:extLst>
              <a:ext uri="{FF2B5EF4-FFF2-40B4-BE49-F238E27FC236}">
                <a16:creationId xmlns:a16="http://schemas.microsoft.com/office/drawing/2014/main" id="{C5047142-764D-44B9-EB09-05DEAE3AF998}"/>
              </a:ext>
            </a:extLst>
          </p:cNvPr>
          <p:cNvSpPr txBox="1"/>
          <p:nvPr/>
        </p:nvSpPr>
        <p:spPr>
          <a:xfrm>
            <a:off x="311699" y="2264635"/>
            <a:ext cx="3291005" cy="1784399"/>
          </a:xfrm>
          <a:prstGeom prst="rect">
            <a:avLst/>
          </a:prstGeom>
          <a:noFill/>
        </p:spPr>
        <p:txBody>
          <a:bodyPr wrap="square">
            <a:spAutoFit/>
          </a:bodyPr>
          <a:lstStyle/>
          <a:p>
            <a:pPr algn="l" fontAlgn="base">
              <a:lnSpc>
                <a:spcPts val="2700"/>
              </a:lnSpc>
              <a:spcAft>
                <a:spcPts val="600"/>
              </a:spcAft>
            </a:pPr>
            <a:r>
              <a:rPr lang="en-US" b="1" dirty="0">
                <a:solidFill>
                  <a:srgbClr val="444444"/>
                </a:solidFill>
                <a:latin typeface="Red Hat Text"/>
              </a:rPr>
              <a:t>… </a:t>
            </a:r>
            <a:r>
              <a:rPr lang="en-US" b="1" i="0" dirty="0">
                <a:solidFill>
                  <a:srgbClr val="444444"/>
                </a:solidFill>
                <a:effectLst/>
                <a:latin typeface="Red Hat Text"/>
              </a:rPr>
              <a:t>aiming to make it easier for companies to build and certify Linux-based safety-critical systems whose failure could result in loss of human life, significant property damage or environmental damage.</a:t>
            </a:r>
            <a:endParaRPr lang="en-US" b="1" i="0" dirty="0">
              <a:solidFill>
                <a:srgbClr val="676767"/>
              </a:solidFill>
              <a:effectLst/>
              <a:latin typeface="Red Hat Text"/>
            </a:endParaRPr>
          </a:p>
        </p:txBody>
      </p:sp>
      <p:sp>
        <p:nvSpPr>
          <p:cNvPr id="2" name="Google Shape;493;p31">
            <a:extLst>
              <a:ext uri="{FF2B5EF4-FFF2-40B4-BE49-F238E27FC236}">
                <a16:creationId xmlns:a16="http://schemas.microsoft.com/office/drawing/2014/main" id="{FC027BB3-57DE-05F5-58CF-AA4E3D2994A8}"/>
              </a:ext>
            </a:extLst>
          </p:cNvPr>
          <p:cNvSpPr/>
          <p:nvPr/>
        </p:nvSpPr>
        <p:spPr>
          <a:xfrm>
            <a:off x="5215986" y="2264635"/>
            <a:ext cx="3820800" cy="2781600"/>
          </a:xfrm>
          <a:prstGeom prst="roundRect">
            <a:avLst>
              <a:gd name="adj" fmla="val 16667"/>
            </a:avLst>
          </a:prstGeom>
          <a:solidFill>
            <a:srgbClr val="76C04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Barlow Condensed"/>
              <a:ea typeface="Barlow Condensed"/>
              <a:cs typeface="Barlow Condensed"/>
              <a:sym typeface="Barlow Condensed"/>
            </a:endParaRPr>
          </a:p>
        </p:txBody>
      </p:sp>
      <p:sp>
        <p:nvSpPr>
          <p:cNvPr id="6" name="Google Shape;495;p31">
            <a:extLst>
              <a:ext uri="{FF2B5EF4-FFF2-40B4-BE49-F238E27FC236}">
                <a16:creationId xmlns:a16="http://schemas.microsoft.com/office/drawing/2014/main" id="{151C0948-A312-1205-1FA0-E371B046BF5A}"/>
              </a:ext>
            </a:extLst>
          </p:cNvPr>
          <p:cNvSpPr/>
          <p:nvPr/>
        </p:nvSpPr>
        <p:spPr>
          <a:xfrm>
            <a:off x="3917589" y="24180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Automotive</a:t>
            </a:r>
            <a:endParaRPr sz="1100" b="0" i="0" u="none" strike="noStrike" cap="none" dirty="0">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(use-case)</a:t>
            </a:r>
            <a:endParaRPr sz="1100" b="0" i="0" u="none" strike="noStrike" cap="none" dirty="0">
              <a:solidFill>
                <a:schemeClr val="dk1"/>
              </a:solidFill>
              <a:latin typeface="Barlow Condensed"/>
              <a:ea typeface="Barlow Condensed"/>
              <a:cs typeface="Barlow Condensed"/>
              <a:sym typeface="Barlow Condensed"/>
            </a:endParaRPr>
          </a:p>
        </p:txBody>
      </p:sp>
      <p:sp>
        <p:nvSpPr>
          <p:cNvPr id="7" name="Google Shape;496;p31">
            <a:extLst>
              <a:ext uri="{FF2B5EF4-FFF2-40B4-BE49-F238E27FC236}">
                <a16:creationId xmlns:a16="http://schemas.microsoft.com/office/drawing/2014/main" id="{DA19ECCE-72B4-78B2-58E0-833A70D8D8FE}"/>
              </a:ext>
            </a:extLst>
          </p:cNvPr>
          <p:cNvSpPr/>
          <p:nvPr/>
        </p:nvSpPr>
        <p:spPr>
          <a:xfrm>
            <a:off x="3917589" y="3307881"/>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Medical</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sp>
        <p:nvSpPr>
          <p:cNvPr id="8" name="Google Shape;497;p31">
            <a:extLst>
              <a:ext uri="{FF2B5EF4-FFF2-40B4-BE49-F238E27FC236}">
                <a16:creationId xmlns:a16="http://schemas.microsoft.com/office/drawing/2014/main" id="{A32C19C9-A5FC-59C1-5740-78723E3321A2}"/>
              </a:ext>
            </a:extLst>
          </p:cNvPr>
          <p:cNvSpPr/>
          <p:nvPr/>
        </p:nvSpPr>
        <p:spPr>
          <a:xfrm>
            <a:off x="5337211" y="2418085"/>
            <a:ext cx="15000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Open Source Engineering </a:t>
            </a:r>
            <a:br>
              <a:rPr lang="de-DE" sz="1200" b="0" i="0" u="none" strike="noStrike" cap="none">
                <a:solidFill>
                  <a:schemeClr val="dk1"/>
                </a:solidFill>
                <a:latin typeface="Barlow Condensed"/>
                <a:ea typeface="Barlow Condensed"/>
                <a:cs typeface="Barlow Condensed"/>
                <a:sym typeface="Barlow Condensed"/>
              </a:rPr>
            </a:br>
            <a:r>
              <a:rPr lang="de-DE" sz="1200" b="0" i="0" u="none" strike="noStrike" cap="none">
                <a:solidFill>
                  <a:schemeClr val="dk1"/>
                </a:solidFill>
                <a:latin typeface="Barlow Condensed"/>
                <a:ea typeface="Barlow Condensed"/>
                <a:cs typeface="Barlow Condensed"/>
                <a:sym typeface="Barlow Condensed"/>
              </a:rPr>
              <a:t>Process</a:t>
            </a:r>
            <a:endParaRPr sz="1200" b="0" i="0" u="none" strike="noStrike" cap="none">
              <a:solidFill>
                <a:schemeClr val="dk1"/>
              </a:solidFill>
              <a:latin typeface="Barlow Condensed"/>
              <a:ea typeface="Barlow Condensed"/>
              <a:cs typeface="Barlow Condensed"/>
              <a:sym typeface="Barlow Condensed"/>
            </a:endParaRPr>
          </a:p>
        </p:txBody>
      </p:sp>
      <p:sp>
        <p:nvSpPr>
          <p:cNvPr id="9" name="Google Shape;498;p31">
            <a:extLst>
              <a:ext uri="{FF2B5EF4-FFF2-40B4-BE49-F238E27FC236}">
                <a16:creationId xmlns:a16="http://schemas.microsoft.com/office/drawing/2014/main" id="{2BB1891C-A472-01F9-E408-68BFEF5A3C09}"/>
              </a:ext>
            </a:extLst>
          </p:cNvPr>
          <p:cNvSpPr/>
          <p:nvPr/>
        </p:nvSpPr>
        <p:spPr>
          <a:xfrm>
            <a:off x="5337112" y="33108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err="1">
                <a:solidFill>
                  <a:schemeClr val="dk1"/>
                </a:solidFill>
                <a:latin typeface="Barlow Condensed"/>
                <a:ea typeface="Barlow Condensed"/>
                <a:cs typeface="Barlow Condensed"/>
                <a:sym typeface="Barlow Condensed"/>
              </a:rPr>
              <a:t>Safety</a:t>
            </a:r>
            <a:r>
              <a:rPr lang="de-DE" sz="1200" b="0" i="0" u="none" strike="noStrike" cap="none" dirty="0">
                <a:solidFill>
                  <a:schemeClr val="dk1"/>
                </a:solidFill>
                <a:latin typeface="Barlow Condensed"/>
                <a:ea typeface="Barlow Condensed"/>
                <a:cs typeface="Barlow Condensed"/>
                <a:sym typeface="Barlow Condensed"/>
              </a:rPr>
              <a:t>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Architecture</a:t>
            </a:r>
            <a:endParaRPr sz="1200" b="0" i="0" u="none" strike="noStrike" cap="none" dirty="0">
              <a:solidFill>
                <a:schemeClr val="dk1"/>
              </a:solidFill>
              <a:latin typeface="Barlow Condensed"/>
              <a:ea typeface="Barlow Condensed"/>
              <a:cs typeface="Barlow Condensed"/>
              <a:sym typeface="Barlow Condensed"/>
            </a:endParaRPr>
          </a:p>
        </p:txBody>
      </p:sp>
      <p:sp>
        <p:nvSpPr>
          <p:cNvPr id="10" name="Google Shape;499;p31">
            <a:extLst>
              <a:ext uri="{FF2B5EF4-FFF2-40B4-BE49-F238E27FC236}">
                <a16:creationId xmlns:a16="http://schemas.microsoft.com/office/drawing/2014/main" id="{FF75017D-6BB1-03AB-014A-E9D8A12E05E5}"/>
              </a:ext>
            </a:extLst>
          </p:cNvPr>
          <p:cNvSpPr/>
          <p:nvPr/>
        </p:nvSpPr>
        <p:spPr>
          <a:xfrm>
            <a:off x="7284836" y="3869836"/>
            <a:ext cx="1555200" cy="921049"/>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Tool Investigation and Code Improvement</a:t>
            </a:r>
            <a:endParaRPr sz="1200" b="0" i="0" u="none" strike="noStrike" cap="none">
              <a:solidFill>
                <a:schemeClr val="dk1"/>
              </a:solidFill>
              <a:latin typeface="Barlow Condensed"/>
              <a:ea typeface="Barlow Condensed"/>
              <a:cs typeface="Barlow Condensed"/>
              <a:sym typeface="Barlow Condensed"/>
            </a:endParaRPr>
          </a:p>
        </p:txBody>
      </p:sp>
      <p:cxnSp>
        <p:nvCxnSpPr>
          <p:cNvPr id="11" name="Google Shape;501;p31">
            <a:extLst>
              <a:ext uri="{FF2B5EF4-FFF2-40B4-BE49-F238E27FC236}">
                <a16:creationId xmlns:a16="http://schemas.microsoft.com/office/drawing/2014/main" id="{471C67B7-5695-92AC-8443-3756DA863D29}"/>
              </a:ext>
            </a:extLst>
          </p:cNvPr>
          <p:cNvCxnSpPr>
            <a:cxnSpLocks/>
            <a:endCxn id="8" idx="1"/>
          </p:cNvCxnSpPr>
          <p:nvPr/>
        </p:nvCxnSpPr>
        <p:spPr>
          <a:xfrm>
            <a:off x="4905502" y="2724985"/>
            <a:ext cx="431709" cy="0"/>
          </a:xfrm>
          <a:prstGeom prst="straightConnector1">
            <a:avLst/>
          </a:prstGeom>
          <a:noFill/>
          <a:ln w="9525" cap="flat" cmpd="sng">
            <a:solidFill>
              <a:srgbClr val="BFBFBF"/>
            </a:solidFill>
            <a:prstDash val="solid"/>
            <a:round/>
            <a:headEnd type="none" w="sm" len="sm"/>
            <a:tailEnd type="triangle" w="med" len="med"/>
          </a:ln>
        </p:spPr>
      </p:cxnSp>
      <p:cxnSp>
        <p:nvCxnSpPr>
          <p:cNvPr id="12" name="Google Shape;502;p31">
            <a:extLst>
              <a:ext uri="{FF2B5EF4-FFF2-40B4-BE49-F238E27FC236}">
                <a16:creationId xmlns:a16="http://schemas.microsoft.com/office/drawing/2014/main" id="{8502AB97-F5DB-924B-6A46-8B68FCA102B7}"/>
              </a:ext>
            </a:extLst>
          </p:cNvPr>
          <p:cNvCxnSpPr>
            <a:stCxn id="9" idx="3"/>
            <a:endCxn id="10" idx="1"/>
          </p:cNvCxnSpPr>
          <p:nvPr/>
        </p:nvCxnSpPr>
        <p:spPr>
          <a:xfrm>
            <a:off x="6837212" y="3617785"/>
            <a:ext cx="447600" cy="712500"/>
          </a:xfrm>
          <a:prstGeom prst="straightConnector1">
            <a:avLst/>
          </a:prstGeom>
          <a:noFill/>
          <a:ln w="9525" cap="flat" cmpd="sng">
            <a:solidFill>
              <a:schemeClr val="dk2"/>
            </a:solidFill>
            <a:prstDash val="solid"/>
            <a:round/>
            <a:headEnd type="triangle" w="med" len="med"/>
            <a:tailEnd type="triangle" w="med" len="med"/>
          </a:ln>
        </p:spPr>
      </p:cxnSp>
      <p:cxnSp>
        <p:nvCxnSpPr>
          <p:cNvPr id="13" name="Google Shape;503;p31">
            <a:extLst>
              <a:ext uri="{FF2B5EF4-FFF2-40B4-BE49-F238E27FC236}">
                <a16:creationId xmlns:a16="http://schemas.microsoft.com/office/drawing/2014/main" id="{545152A8-B376-BAA7-AC44-0062A6683651}"/>
              </a:ext>
            </a:extLst>
          </p:cNvPr>
          <p:cNvCxnSpPr>
            <a:stCxn id="8" idx="3"/>
            <a:endCxn id="10" idx="1"/>
          </p:cNvCxnSpPr>
          <p:nvPr/>
        </p:nvCxnSpPr>
        <p:spPr>
          <a:xfrm>
            <a:off x="6837211" y="2724985"/>
            <a:ext cx="447600" cy="1605300"/>
          </a:xfrm>
          <a:prstGeom prst="straightConnector1">
            <a:avLst/>
          </a:prstGeom>
          <a:noFill/>
          <a:ln w="9525" cap="flat" cmpd="sng">
            <a:solidFill>
              <a:schemeClr val="dk2"/>
            </a:solidFill>
            <a:prstDash val="solid"/>
            <a:round/>
            <a:headEnd type="triangle" w="med" len="med"/>
            <a:tailEnd type="triangle" w="med" len="med"/>
          </a:ln>
        </p:spPr>
      </p:cxnSp>
      <p:cxnSp>
        <p:nvCxnSpPr>
          <p:cNvPr id="14" name="Google Shape;504;p31">
            <a:extLst>
              <a:ext uri="{FF2B5EF4-FFF2-40B4-BE49-F238E27FC236}">
                <a16:creationId xmlns:a16="http://schemas.microsoft.com/office/drawing/2014/main" id="{08C61A34-6661-89A5-B229-129221EB6D62}"/>
              </a:ext>
            </a:extLst>
          </p:cNvPr>
          <p:cNvCxnSpPr>
            <a:stCxn id="8" idx="2"/>
            <a:endCxn id="9" idx="0"/>
          </p:cNvCxnSpPr>
          <p:nvPr/>
        </p:nvCxnSpPr>
        <p:spPr>
          <a:xfrm>
            <a:off x="6087211" y="3031885"/>
            <a:ext cx="0" cy="279000"/>
          </a:xfrm>
          <a:prstGeom prst="straightConnector1">
            <a:avLst/>
          </a:prstGeom>
          <a:noFill/>
          <a:ln w="9525" cap="flat" cmpd="sng">
            <a:solidFill>
              <a:schemeClr val="dk2"/>
            </a:solidFill>
            <a:prstDash val="solid"/>
            <a:round/>
            <a:headEnd type="triangle" w="med" len="med"/>
            <a:tailEnd type="triangle" w="med" len="med"/>
          </a:ln>
        </p:spPr>
      </p:cxnSp>
      <p:sp>
        <p:nvSpPr>
          <p:cNvPr id="15" name="Google Shape;505;p31">
            <a:extLst>
              <a:ext uri="{FF2B5EF4-FFF2-40B4-BE49-F238E27FC236}">
                <a16:creationId xmlns:a16="http://schemas.microsoft.com/office/drawing/2014/main" id="{D411046A-5FFC-1E02-E043-90763316F0F6}"/>
              </a:ext>
            </a:extLst>
          </p:cNvPr>
          <p:cNvSpPr/>
          <p:nvPr/>
        </p:nvSpPr>
        <p:spPr>
          <a:xfrm>
            <a:off x="5337211" y="42036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a:solidFill>
                  <a:schemeClr val="dk1"/>
                </a:solidFill>
                <a:latin typeface="Barlow Condensed"/>
                <a:ea typeface="Barlow Condensed"/>
                <a:cs typeface="Barlow Condensed"/>
                <a:sym typeface="Barlow Condensed"/>
              </a:rPr>
              <a:t>Linux Features for Safety-Critical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Systems</a:t>
            </a:r>
            <a:endParaRPr sz="1200" b="0" i="0" u="none" strike="noStrike" cap="none" dirty="0">
              <a:solidFill>
                <a:schemeClr val="dk1"/>
              </a:solidFill>
              <a:latin typeface="Barlow Condensed"/>
              <a:ea typeface="Barlow Condensed"/>
              <a:cs typeface="Barlow Condensed"/>
              <a:sym typeface="Barlow Condensed"/>
            </a:endParaRPr>
          </a:p>
        </p:txBody>
      </p:sp>
      <p:cxnSp>
        <p:nvCxnSpPr>
          <p:cNvPr id="16" name="Google Shape;506;p31">
            <a:extLst>
              <a:ext uri="{FF2B5EF4-FFF2-40B4-BE49-F238E27FC236}">
                <a16:creationId xmlns:a16="http://schemas.microsoft.com/office/drawing/2014/main" id="{7E86BC94-03D0-7F3D-AAD7-F1254C52E727}"/>
              </a:ext>
            </a:extLst>
          </p:cNvPr>
          <p:cNvCxnSpPr>
            <a:stCxn id="9" idx="2"/>
            <a:endCxn id="15" idx="0"/>
          </p:cNvCxnSpPr>
          <p:nvPr/>
        </p:nvCxnSpPr>
        <p:spPr>
          <a:xfrm>
            <a:off x="6087162" y="3924685"/>
            <a:ext cx="0" cy="279000"/>
          </a:xfrm>
          <a:prstGeom prst="straightConnector1">
            <a:avLst/>
          </a:prstGeom>
          <a:noFill/>
          <a:ln w="9525" cap="flat" cmpd="sng">
            <a:solidFill>
              <a:schemeClr val="dk2"/>
            </a:solidFill>
            <a:prstDash val="solid"/>
            <a:round/>
            <a:headEnd type="triangle" w="med" len="med"/>
            <a:tailEnd type="triangle" w="med" len="med"/>
          </a:ln>
        </p:spPr>
      </p:cxnSp>
      <p:cxnSp>
        <p:nvCxnSpPr>
          <p:cNvPr id="17" name="Google Shape;508;p31">
            <a:extLst>
              <a:ext uri="{FF2B5EF4-FFF2-40B4-BE49-F238E27FC236}">
                <a16:creationId xmlns:a16="http://schemas.microsoft.com/office/drawing/2014/main" id="{2E6A83C6-6910-ADD4-2A92-34201E773FB5}"/>
              </a:ext>
            </a:extLst>
          </p:cNvPr>
          <p:cNvCxnSpPr>
            <a:stCxn id="10" idx="1"/>
            <a:endCxn id="15" idx="3"/>
          </p:cNvCxnSpPr>
          <p:nvPr/>
        </p:nvCxnSpPr>
        <p:spPr>
          <a:xfrm flipH="1">
            <a:off x="6837236" y="4330360"/>
            <a:ext cx="447600" cy="180300"/>
          </a:xfrm>
          <a:prstGeom prst="straightConnector1">
            <a:avLst/>
          </a:prstGeom>
          <a:noFill/>
          <a:ln w="9525" cap="flat" cmpd="sng">
            <a:solidFill>
              <a:schemeClr val="dk2"/>
            </a:solidFill>
            <a:prstDash val="solid"/>
            <a:round/>
            <a:headEnd type="triangle" w="med" len="med"/>
            <a:tailEnd type="triangle" w="med" len="med"/>
          </a:ln>
        </p:spPr>
      </p:cxnSp>
      <p:sp>
        <p:nvSpPr>
          <p:cNvPr id="18" name="Google Shape;509;p31">
            <a:extLst>
              <a:ext uri="{FF2B5EF4-FFF2-40B4-BE49-F238E27FC236}">
                <a16:creationId xmlns:a16="http://schemas.microsoft.com/office/drawing/2014/main" id="{D594985E-6ED4-BD7F-1614-27FBB70C264A}"/>
              </a:ext>
            </a:extLst>
          </p:cNvPr>
          <p:cNvSpPr/>
          <p:nvPr/>
        </p:nvSpPr>
        <p:spPr>
          <a:xfrm>
            <a:off x="7284836" y="2418085"/>
            <a:ext cx="1555200" cy="102295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Systems</a:t>
            </a:r>
            <a:endParaRPr sz="1200" b="0" i="0" u="none" strike="noStrike" cap="none">
              <a:solidFill>
                <a:schemeClr val="dk1"/>
              </a:solidFill>
              <a:latin typeface="Barlow Condensed"/>
              <a:ea typeface="Barlow Condensed"/>
              <a:cs typeface="Barlow Condensed"/>
              <a:sym typeface="Barlow Condensed"/>
            </a:endParaRPr>
          </a:p>
        </p:txBody>
      </p:sp>
      <p:cxnSp>
        <p:nvCxnSpPr>
          <p:cNvPr id="19" name="Google Shape;510;p31">
            <a:extLst>
              <a:ext uri="{FF2B5EF4-FFF2-40B4-BE49-F238E27FC236}">
                <a16:creationId xmlns:a16="http://schemas.microsoft.com/office/drawing/2014/main" id="{00EA6C4F-99BF-E932-0B90-4CAE3E9E2F98}"/>
              </a:ext>
            </a:extLst>
          </p:cNvPr>
          <p:cNvCxnSpPr>
            <a:stCxn id="8" idx="3"/>
            <a:endCxn id="18" idx="1"/>
          </p:cNvCxnSpPr>
          <p:nvPr/>
        </p:nvCxnSpPr>
        <p:spPr>
          <a:xfrm>
            <a:off x="6837211" y="2724985"/>
            <a:ext cx="447600" cy="204600"/>
          </a:xfrm>
          <a:prstGeom prst="straightConnector1">
            <a:avLst/>
          </a:prstGeom>
          <a:noFill/>
          <a:ln w="9525" cap="flat" cmpd="sng">
            <a:solidFill>
              <a:schemeClr val="dk2"/>
            </a:solidFill>
            <a:prstDash val="solid"/>
            <a:round/>
            <a:headEnd type="triangle" w="med" len="med"/>
            <a:tailEnd type="triangle" w="med" len="med"/>
          </a:ln>
        </p:spPr>
      </p:cxnSp>
      <p:cxnSp>
        <p:nvCxnSpPr>
          <p:cNvPr id="20" name="Google Shape;511;p31">
            <a:extLst>
              <a:ext uri="{FF2B5EF4-FFF2-40B4-BE49-F238E27FC236}">
                <a16:creationId xmlns:a16="http://schemas.microsoft.com/office/drawing/2014/main" id="{DC1511EB-8457-3E95-5B6B-8C61286C6D59}"/>
              </a:ext>
            </a:extLst>
          </p:cNvPr>
          <p:cNvCxnSpPr>
            <a:stCxn id="9" idx="3"/>
            <a:endCxn id="18" idx="1"/>
          </p:cNvCxnSpPr>
          <p:nvPr/>
        </p:nvCxnSpPr>
        <p:spPr>
          <a:xfrm rot="10800000" flipH="1">
            <a:off x="6837212" y="2929585"/>
            <a:ext cx="447600" cy="688200"/>
          </a:xfrm>
          <a:prstGeom prst="straightConnector1">
            <a:avLst/>
          </a:prstGeom>
          <a:noFill/>
          <a:ln w="9525" cap="flat" cmpd="sng">
            <a:solidFill>
              <a:schemeClr val="dk2"/>
            </a:solidFill>
            <a:prstDash val="solid"/>
            <a:round/>
            <a:headEnd type="triangle" w="med" len="med"/>
            <a:tailEnd type="triangle" w="med" len="med"/>
          </a:ln>
        </p:spPr>
      </p:cxnSp>
      <p:pic>
        <p:nvPicPr>
          <p:cNvPr id="21" name="Google Shape;512;p31">
            <a:extLst>
              <a:ext uri="{FF2B5EF4-FFF2-40B4-BE49-F238E27FC236}">
                <a16:creationId xmlns:a16="http://schemas.microsoft.com/office/drawing/2014/main" id="{82E1E8C9-780E-2D46-4011-E81EFCCF3B97}"/>
              </a:ext>
            </a:extLst>
          </p:cNvPr>
          <p:cNvPicPr preferRelativeResize="0"/>
          <p:nvPr/>
        </p:nvPicPr>
        <p:blipFill rotWithShape="1">
          <a:blip r:embed="rId4" cstate="print">
            <a:alphaModFix/>
            <a:extLst>
              <a:ext uri="{28A0092B-C50C-407E-A947-70E740481C1C}">
                <a14:useLocalDpi xmlns:a14="http://schemas.microsoft.com/office/drawing/2010/main"/>
              </a:ext>
            </a:extLst>
          </a:blip>
          <a:srcRect/>
          <a:stretch/>
        </p:blipFill>
        <p:spPr>
          <a:xfrm>
            <a:off x="4598842" y="2711957"/>
            <a:ext cx="281950" cy="281950"/>
          </a:xfrm>
          <a:prstGeom prst="rect">
            <a:avLst/>
          </a:prstGeom>
          <a:noFill/>
          <a:ln>
            <a:noFill/>
          </a:ln>
        </p:spPr>
      </p:pic>
      <p:pic>
        <p:nvPicPr>
          <p:cNvPr id="22" name="Google Shape;513;p31">
            <a:extLst>
              <a:ext uri="{FF2B5EF4-FFF2-40B4-BE49-F238E27FC236}">
                <a16:creationId xmlns:a16="http://schemas.microsoft.com/office/drawing/2014/main" id="{C9A617E3-44AD-1511-A068-7ADDDBA2824C}"/>
              </a:ext>
            </a:extLst>
          </p:cNvPr>
          <p:cNvPicPr preferRelativeResize="0"/>
          <p:nvPr/>
        </p:nvPicPr>
        <p:blipFill rotWithShape="1">
          <a:blip r:embed="rId5" cstate="print">
            <a:alphaModFix/>
            <a:extLst>
              <a:ext uri="{28A0092B-C50C-407E-A947-70E740481C1C}">
                <a14:useLocalDpi xmlns:a14="http://schemas.microsoft.com/office/drawing/2010/main"/>
              </a:ext>
            </a:extLst>
          </a:blip>
          <a:srcRect/>
          <a:stretch/>
        </p:blipFill>
        <p:spPr>
          <a:xfrm>
            <a:off x="6532178" y="4508936"/>
            <a:ext cx="281950" cy="281950"/>
          </a:xfrm>
          <a:prstGeom prst="rect">
            <a:avLst/>
          </a:prstGeom>
          <a:noFill/>
          <a:ln>
            <a:noFill/>
          </a:ln>
        </p:spPr>
      </p:pic>
      <p:pic>
        <p:nvPicPr>
          <p:cNvPr id="23" name="Google Shape;514;p31">
            <a:extLst>
              <a:ext uri="{FF2B5EF4-FFF2-40B4-BE49-F238E27FC236}">
                <a16:creationId xmlns:a16="http://schemas.microsoft.com/office/drawing/2014/main" id="{5F7A7634-72C6-414F-9352-73304DA64012}"/>
              </a:ext>
            </a:extLst>
          </p:cNvPr>
          <p:cNvPicPr preferRelativeResize="0"/>
          <p:nvPr/>
        </p:nvPicPr>
        <p:blipFill rotWithShape="1">
          <a:blip r:embed="rId6" cstate="print">
            <a:alphaModFix/>
            <a:extLst>
              <a:ext uri="{28A0092B-C50C-407E-A947-70E740481C1C}">
                <a14:useLocalDpi xmlns:a14="http://schemas.microsoft.com/office/drawing/2010/main"/>
              </a:ext>
            </a:extLst>
          </a:blip>
          <a:srcRect/>
          <a:stretch/>
        </p:blipFill>
        <p:spPr>
          <a:xfrm>
            <a:off x="4594632" y="3602781"/>
            <a:ext cx="281950" cy="281950"/>
          </a:xfrm>
          <a:prstGeom prst="rect">
            <a:avLst/>
          </a:prstGeom>
          <a:noFill/>
          <a:ln>
            <a:noFill/>
          </a:ln>
        </p:spPr>
      </p:pic>
      <p:pic>
        <p:nvPicPr>
          <p:cNvPr id="24" name="Google Shape;515;p31">
            <a:extLst>
              <a:ext uri="{FF2B5EF4-FFF2-40B4-BE49-F238E27FC236}">
                <a16:creationId xmlns:a16="http://schemas.microsoft.com/office/drawing/2014/main" id="{5EECCE74-D232-C854-0D4E-178CA271EB54}"/>
              </a:ext>
            </a:extLst>
          </p:cNvPr>
          <p:cNvPicPr preferRelativeResize="0"/>
          <p:nvPr/>
        </p:nvPicPr>
        <p:blipFill rotWithShape="1">
          <a:blip r:embed="rId7" cstate="print">
            <a:alphaModFix/>
            <a:extLst>
              <a:ext uri="{28A0092B-C50C-407E-A947-70E740481C1C}">
                <a14:useLocalDpi xmlns:a14="http://schemas.microsoft.com/office/drawing/2010/main"/>
              </a:ext>
            </a:extLst>
          </a:blip>
          <a:srcRect/>
          <a:stretch/>
        </p:blipFill>
        <p:spPr>
          <a:xfrm>
            <a:off x="6504261" y="2723336"/>
            <a:ext cx="281950" cy="281950"/>
          </a:xfrm>
          <a:prstGeom prst="rect">
            <a:avLst/>
          </a:prstGeom>
          <a:noFill/>
          <a:ln>
            <a:noFill/>
          </a:ln>
        </p:spPr>
      </p:pic>
      <p:pic>
        <p:nvPicPr>
          <p:cNvPr id="25" name="Google Shape;516;p31">
            <a:extLst>
              <a:ext uri="{FF2B5EF4-FFF2-40B4-BE49-F238E27FC236}">
                <a16:creationId xmlns:a16="http://schemas.microsoft.com/office/drawing/2014/main" id="{8F2E3A71-AA43-16B6-51BA-410EB99C30D8}"/>
              </a:ext>
            </a:extLst>
          </p:cNvPr>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6507162" y="3621511"/>
            <a:ext cx="281950" cy="281950"/>
          </a:xfrm>
          <a:prstGeom prst="rect">
            <a:avLst/>
          </a:prstGeom>
          <a:noFill/>
          <a:ln>
            <a:noFill/>
          </a:ln>
        </p:spPr>
      </p:pic>
      <p:pic>
        <p:nvPicPr>
          <p:cNvPr id="26" name="Google Shape;517;p31">
            <a:extLst>
              <a:ext uri="{FF2B5EF4-FFF2-40B4-BE49-F238E27FC236}">
                <a16:creationId xmlns:a16="http://schemas.microsoft.com/office/drawing/2014/main" id="{D7886EEA-16EF-A5A0-7223-AE249D4FA635}"/>
              </a:ext>
            </a:extLst>
          </p:cNvPr>
          <p:cNvPicPr preferRelativeResize="0"/>
          <p:nvPr/>
        </p:nvPicPr>
        <p:blipFill rotWithShape="1">
          <a:blip r:embed="rId9" cstate="print">
            <a:alphaModFix/>
            <a:extLst>
              <a:ext uri="{28A0092B-C50C-407E-A947-70E740481C1C}">
                <a14:useLocalDpi xmlns:a14="http://schemas.microsoft.com/office/drawing/2010/main"/>
              </a:ext>
            </a:extLst>
          </a:blip>
          <a:srcRect/>
          <a:stretch/>
        </p:blipFill>
        <p:spPr>
          <a:xfrm>
            <a:off x="8515487" y="3106486"/>
            <a:ext cx="281950" cy="281950"/>
          </a:xfrm>
          <a:prstGeom prst="rect">
            <a:avLst/>
          </a:prstGeom>
          <a:noFill/>
          <a:ln>
            <a:noFill/>
          </a:ln>
        </p:spPr>
      </p:pic>
      <p:pic>
        <p:nvPicPr>
          <p:cNvPr id="27" name="Google Shape;518;p31">
            <a:extLst>
              <a:ext uri="{FF2B5EF4-FFF2-40B4-BE49-F238E27FC236}">
                <a16:creationId xmlns:a16="http://schemas.microsoft.com/office/drawing/2014/main" id="{9AF99316-0A36-0C71-3DCB-B69DF1750AFC}"/>
              </a:ext>
            </a:extLst>
          </p:cNvPr>
          <p:cNvPicPr preferRelativeResize="0"/>
          <p:nvPr/>
        </p:nvPicPr>
        <p:blipFill rotWithShape="1">
          <a:blip r:embed="rId10" cstate="print">
            <a:alphaModFix/>
            <a:extLst>
              <a:ext uri="{28A0092B-C50C-407E-A947-70E740481C1C}">
                <a14:useLocalDpi xmlns:a14="http://schemas.microsoft.com/office/drawing/2010/main"/>
              </a:ext>
            </a:extLst>
          </a:blip>
          <a:srcRect/>
          <a:stretch/>
        </p:blipFill>
        <p:spPr>
          <a:xfrm>
            <a:off x="8515487" y="4398698"/>
            <a:ext cx="281950" cy="281950"/>
          </a:xfrm>
          <a:prstGeom prst="rect">
            <a:avLst/>
          </a:prstGeom>
          <a:noFill/>
          <a:ln>
            <a:noFill/>
          </a:ln>
        </p:spPr>
      </p:pic>
      <p:cxnSp>
        <p:nvCxnSpPr>
          <p:cNvPr id="28" name="Google Shape;519;p31">
            <a:extLst>
              <a:ext uri="{FF2B5EF4-FFF2-40B4-BE49-F238E27FC236}">
                <a16:creationId xmlns:a16="http://schemas.microsoft.com/office/drawing/2014/main" id="{2D23A9A9-82B4-A126-AB85-36972083E423}"/>
              </a:ext>
            </a:extLst>
          </p:cNvPr>
          <p:cNvCxnSpPr>
            <a:cxnSpLocks/>
          </p:cNvCxnSpPr>
          <p:nvPr/>
        </p:nvCxnSpPr>
        <p:spPr>
          <a:xfrm>
            <a:off x="8062361" y="3460859"/>
            <a:ext cx="0" cy="408977"/>
          </a:xfrm>
          <a:prstGeom prst="straightConnector1">
            <a:avLst/>
          </a:prstGeom>
          <a:noFill/>
          <a:ln w="9525" cap="flat" cmpd="sng">
            <a:solidFill>
              <a:schemeClr val="dk2"/>
            </a:solidFill>
            <a:prstDash val="solid"/>
            <a:round/>
            <a:headEnd type="triangle" w="med" len="med"/>
            <a:tailEnd type="triangle" w="med" len="med"/>
          </a:ln>
        </p:spPr>
      </p:cxnSp>
      <p:cxnSp>
        <p:nvCxnSpPr>
          <p:cNvPr id="29" name="Google Shape;520;p31">
            <a:extLst>
              <a:ext uri="{FF2B5EF4-FFF2-40B4-BE49-F238E27FC236}">
                <a16:creationId xmlns:a16="http://schemas.microsoft.com/office/drawing/2014/main" id="{8117993E-40A8-9F54-9FED-927573D7CFC1}"/>
              </a:ext>
            </a:extLst>
          </p:cNvPr>
          <p:cNvCxnSpPr>
            <a:endCxn id="18" idx="1"/>
          </p:cNvCxnSpPr>
          <p:nvPr/>
        </p:nvCxnSpPr>
        <p:spPr>
          <a:xfrm rot="10800000" flipH="1">
            <a:off x="6864836" y="2929560"/>
            <a:ext cx="420000" cy="1609500"/>
          </a:xfrm>
          <a:prstGeom prst="straightConnector1">
            <a:avLst/>
          </a:prstGeom>
          <a:noFill/>
          <a:ln w="9525" cap="flat" cmpd="sng">
            <a:solidFill>
              <a:schemeClr val="dk2"/>
            </a:solidFill>
            <a:prstDash val="solid"/>
            <a:round/>
            <a:headEnd type="triangle" w="med" len="med"/>
            <a:tailEnd type="triangle" w="med" len="med"/>
          </a:ln>
        </p:spPr>
      </p:cxnSp>
      <p:sp>
        <p:nvSpPr>
          <p:cNvPr id="30" name="Google Shape;521;p31">
            <a:extLst>
              <a:ext uri="{FF2B5EF4-FFF2-40B4-BE49-F238E27FC236}">
                <a16:creationId xmlns:a16="http://schemas.microsoft.com/office/drawing/2014/main" id="{893901DA-FAC4-E99C-B1D8-A7C73BC9F89C}"/>
              </a:ext>
            </a:extLst>
          </p:cNvPr>
          <p:cNvSpPr/>
          <p:nvPr/>
        </p:nvSpPr>
        <p:spPr>
          <a:xfrm>
            <a:off x="3913188" y="42036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Aerospace</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cxnSp>
        <p:nvCxnSpPr>
          <p:cNvPr id="31" name="Google Shape;522;p31">
            <a:extLst>
              <a:ext uri="{FF2B5EF4-FFF2-40B4-BE49-F238E27FC236}">
                <a16:creationId xmlns:a16="http://schemas.microsoft.com/office/drawing/2014/main" id="{88CBC259-7A21-ACD1-BBDC-BA434316E932}"/>
              </a:ext>
            </a:extLst>
          </p:cNvPr>
          <p:cNvCxnSpPr>
            <a:cxnSpLocks/>
            <a:stCxn id="30" idx="3"/>
            <a:endCxn id="15" idx="1"/>
          </p:cNvCxnSpPr>
          <p:nvPr/>
        </p:nvCxnSpPr>
        <p:spPr>
          <a:xfrm>
            <a:off x="4905502" y="4510585"/>
            <a:ext cx="431709" cy="0"/>
          </a:xfrm>
          <a:prstGeom prst="straightConnector1">
            <a:avLst/>
          </a:prstGeom>
          <a:noFill/>
          <a:ln w="9525" cap="flat" cmpd="sng">
            <a:solidFill>
              <a:srgbClr val="BFBFBF"/>
            </a:solidFill>
            <a:prstDash val="solid"/>
            <a:round/>
            <a:headEnd type="none" w="sm" len="sm"/>
            <a:tailEnd type="triangle" w="med" len="med"/>
          </a:ln>
        </p:spPr>
      </p:cxnSp>
      <p:grpSp>
        <p:nvGrpSpPr>
          <p:cNvPr id="32" name="Google Shape;523;p31">
            <a:extLst>
              <a:ext uri="{FF2B5EF4-FFF2-40B4-BE49-F238E27FC236}">
                <a16:creationId xmlns:a16="http://schemas.microsoft.com/office/drawing/2014/main" id="{5932BB33-A6E8-C916-87AD-8945AA828586}"/>
              </a:ext>
            </a:extLst>
          </p:cNvPr>
          <p:cNvGrpSpPr/>
          <p:nvPr/>
        </p:nvGrpSpPr>
        <p:grpSpPr>
          <a:xfrm>
            <a:off x="4576337" y="4494176"/>
            <a:ext cx="264828" cy="267056"/>
            <a:chOff x="2861896" y="4901593"/>
            <a:chExt cx="1274885" cy="1293977"/>
          </a:xfrm>
        </p:grpSpPr>
        <p:pic>
          <p:nvPicPr>
            <p:cNvPr id="33" name="Google Shape;524;p31">
              <a:extLst>
                <a:ext uri="{FF2B5EF4-FFF2-40B4-BE49-F238E27FC236}">
                  <a16:creationId xmlns:a16="http://schemas.microsoft.com/office/drawing/2014/main" id="{670A6425-99CA-74D1-F47A-634579E3D4A1}"/>
                </a:ext>
              </a:extLst>
            </p:cNvPr>
            <p:cNvPicPr preferRelativeResize="0"/>
            <p:nvPr/>
          </p:nvPicPr>
          <p:blipFill rotWithShape="1">
            <a:blip r:embed="rId11" cstate="print">
              <a:alphaModFix/>
              <a:extLst>
                <a:ext uri="{28A0092B-C50C-407E-A947-70E740481C1C}">
                  <a14:useLocalDpi xmlns:a14="http://schemas.microsoft.com/office/drawing/2010/main"/>
                </a:ext>
              </a:extLst>
            </a:blip>
            <a:srcRect/>
            <a:stretch/>
          </p:blipFill>
          <p:spPr>
            <a:xfrm>
              <a:off x="3138855" y="5187462"/>
              <a:ext cx="720968" cy="694592"/>
            </a:xfrm>
            <a:prstGeom prst="rect">
              <a:avLst/>
            </a:prstGeom>
            <a:noFill/>
            <a:ln>
              <a:noFill/>
            </a:ln>
          </p:spPr>
        </p:pic>
        <p:sp>
          <p:nvSpPr>
            <p:cNvPr id="34" name="Google Shape;525;p31">
              <a:extLst>
                <a:ext uri="{FF2B5EF4-FFF2-40B4-BE49-F238E27FC236}">
                  <a16:creationId xmlns:a16="http://schemas.microsoft.com/office/drawing/2014/main" id="{19A4522D-5949-B286-9433-BF14710D38E9}"/>
                </a:ext>
              </a:extLst>
            </p:cNvPr>
            <p:cNvSpPr/>
            <p:nvPr/>
          </p:nvSpPr>
          <p:spPr>
            <a:xfrm>
              <a:off x="2861896" y="4901593"/>
              <a:ext cx="1274885" cy="1293977"/>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000" b="0" i="0" u="none" strike="noStrike" cap="none">
                <a:solidFill>
                  <a:schemeClr val="lt1"/>
                </a:solidFill>
                <a:latin typeface="Barlow Condensed"/>
                <a:ea typeface="Barlow Condensed"/>
                <a:cs typeface="Barlow Condensed"/>
                <a:sym typeface="Barlow Condensed"/>
              </a:endParaRPr>
            </a:p>
          </p:txBody>
        </p:sp>
      </p:grpSp>
      <p:cxnSp>
        <p:nvCxnSpPr>
          <p:cNvPr id="35" name="Google Shape;526;p31">
            <a:extLst>
              <a:ext uri="{FF2B5EF4-FFF2-40B4-BE49-F238E27FC236}">
                <a16:creationId xmlns:a16="http://schemas.microsoft.com/office/drawing/2014/main" id="{2B2C786A-3513-7B32-DC88-46CEDAA4C1F4}"/>
              </a:ext>
            </a:extLst>
          </p:cNvPr>
          <p:cNvCxnSpPr>
            <a:cxnSpLocks/>
            <a:stCxn id="7" idx="3"/>
            <a:endCxn id="9" idx="1"/>
          </p:cNvCxnSpPr>
          <p:nvPr/>
        </p:nvCxnSpPr>
        <p:spPr>
          <a:xfrm>
            <a:off x="4909903" y="3614781"/>
            <a:ext cx="427209" cy="3004"/>
          </a:xfrm>
          <a:prstGeom prst="straightConnector1">
            <a:avLst/>
          </a:prstGeom>
          <a:noFill/>
          <a:ln w="9525" cap="flat" cmpd="sng">
            <a:solidFill>
              <a:srgbClr val="BFBFBF"/>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Aerospace Working Group</a:t>
            </a:r>
            <a:endParaRPr dirty="0"/>
          </a:p>
        </p:txBody>
      </p:sp>
      <p:sp>
        <p:nvSpPr>
          <p:cNvPr id="55" name="Google Shape;55;p10"/>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sz="1600" i="1" dirty="0"/>
              <a:t>“…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p>
          <a:p>
            <a:pPr marL="0" lvl="0" indent="0" algn="l" rtl="0">
              <a:spcBef>
                <a:spcPts val="0"/>
              </a:spcBef>
              <a:spcAft>
                <a:spcPts val="800"/>
              </a:spcAft>
              <a:buNone/>
            </a:pPr>
            <a:endParaRPr lang="en-US" dirty="0"/>
          </a:p>
          <a:p>
            <a:pPr marL="0" lvl="0" indent="0" algn="l" rtl="0">
              <a:spcBef>
                <a:spcPts val="0"/>
              </a:spcBef>
              <a:spcAft>
                <a:spcPts val="800"/>
              </a:spcAft>
              <a:buNone/>
            </a:pPr>
            <a:endParaRPr lang="en-US" dirty="0"/>
          </a:p>
          <a:p>
            <a:pPr marL="0" indent="0">
              <a:spcAft>
                <a:spcPts val="800"/>
              </a:spcAft>
              <a:buNone/>
            </a:pPr>
            <a:r>
              <a:rPr lang="en-US" dirty="0"/>
              <a:t>See our annual briefing for more 2024 details and plans for 2025 </a:t>
            </a:r>
            <a:br>
              <a:rPr lang="en-US" dirty="0"/>
            </a:br>
            <a:endParaRPr i="1" dirty="0"/>
          </a:p>
        </p:txBody>
      </p:sp>
      <p:pic>
        <p:nvPicPr>
          <p:cNvPr id="4" name="Picture 3">
            <a:extLst>
              <a:ext uri="{FF2B5EF4-FFF2-40B4-BE49-F238E27FC236}">
                <a16:creationId xmlns:a16="http://schemas.microsoft.com/office/drawing/2014/main" id="{351EB104-F3F1-6301-DC50-966144D37200}"/>
              </a:ext>
            </a:extLst>
          </p:cNvPr>
          <p:cNvPicPr>
            <a:picLocks noChangeAspect="1"/>
          </p:cNvPicPr>
          <p:nvPr/>
        </p:nvPicPr>
        <p:blipFill>
          <a:blip r:embed="rId3"/>
          <a:stretch>
            <a:fillRect/>
          </a:stretch>
        </p:blipFill>
        <p:spPr>
          <a:xfrm>
            <a:off x="7085847" y="2987551"/>
            <a:ext cx="898716" cy="898716"/>
          </a:xfrm>
          <a:prstGeom prst="rect">
            <a:avLst/>
          </a:prstGeom>
        </p:spPr>
      </p:pic>
      <p:sp>
        <p:nvSpPr>
          <p:cNvPr id="6" name="TextBox 5">
            <a:extLst>
              <a:ext uri="{FF2B5EF4-FFF2-40B4-BE49-F238E27FC236}">
                <a16:creationId xmlns:a16="http://schemas.microsoft.com/office/drawing/2014/main" id="{97CAFC62-3F6D-007E-BE8F-C1CE95BE53CD}"/>
              </a:ext>
            </a:extLst>
          </p:cNvPr>
          <p:cNvSpPr txBox="1"/>
          <p:nvPr/>
        </p:nvSpPr>
        <p:spPr>
          <a:xfrm>
            <a:off x="7085848" y="3860220"/>
            <a:ext cx="1171254" cy="369332"/>
          </a:xfrm>
          <a:prstGeom prst="rect">
            <a:avLst/>
          </a:prstGeom>
          <a:noFill/>
        </p:spPr>
        <p:txBody>
          <a:bodyPr wrap="square">
            <a:spAutoFit/>
          </a:bodyPr>
          <a:lstStyle/>
          <a:p>
            <a:pPr marL="0" indent="0">
              <a:spcAft>
                <a:spcPts val="800"/>
              </a:spcAft>
              <a:buNone/>
            </a:pPr>
            <a:r>
              <a:rPr lang="en-US" sz="900" dirty="0">
                <a:hlinkClick r:id="rId4"/>
              </a:rPr>
              <a:t>(Slides)</a:t>
            </a:r>
            <a:r>
              <a:rPr lang="en-US" sz="900" dirty="0"/>
              <a:t>    </a:t>
            </a:r>
            <a:r>
              <a:rPr lang="en-US" sz="900" dirty="0">
                <a:hlinkClick r:id="rId5"/>
              </a:rPr>
              <a:t>(Recordings)</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CAF22BE-0792-CDC1-72F8-23EB15BF6F91}"/>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9F212F18-AF74-6013-0462-59F213ECF4F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a:t>
            </a:r>
            <a:endParaRPr dirty="0"/>
          </a:p>
        </p:txBody>
      </p:sp>
      <p:pic>
        <p:nvPicPr>
          <p:cNvPr id="3" name="Picture 2">
            <a:extLst>
              <a:ext uri="{FF2B5EF4-FFF2-40B4-BE49-F238E27FC236}">
                <a16:creationId xmlns:a16="http://schemas.microsoft.com/office/drawing/2014/main" id="{0234FD8E-B62C-FBFC-5CDB-4AD6B1982FB6}"/>
              </a:ext>
            </a:extLst>
          </p:cNvPr>
          <p:cNvPicPr>
            <a:picLocks noChangeAspect="1"/>
          </p:cNvPicPr>
          <p:nvPr/>
        </p:nvPicPr>
        <p:blipFill>
          <a:blip r:embed="rId3"/>
          <a:stretch>
            <a:fillRect/>
          </a:stretch>
        </p:blipFill>
        <p:spPr>
          <a:xfrm>
            <a:off x="8092395" y="4089944"/>
            <a:ext cx="977863" cy="977863"/>
          </a:xfrm>
          <a:prstGeom prst="rect">
            <a:avLst/>
          </a:prstGeom>
        </p:spPr>
      </p:pic>
      <p:pic>
        <p:nvPicPr>
          <p:cNvPr id="10" name="Picture 9">
            <a:extLst>
              <a:ext uri="{FF2B5EF4-FFF2-40B4-BE49-F238E27FC236}">
                <a16:creationId xmlns:a16="http://schemas.microsoft.com/office/drawing/2014/main" id="{BB09BB2A-9CAD-91F2-538E-796DBF1095D8}"/>
              </a:ext>
            </a:extLst>
          </p:cNvPr>
          <p:cNvPicPr>
            <a:picLocks noChangeAspect="1"/>
          </p:cNvPicPr>
          <p:nvPr/>
        </p:nvPicPr>
        <p:blipFill>
          <a:blip r:embed="rId4"/>
          <a:stretch>
            <a:fillRect/>
          </a:stretch>
        </p:blipFill>
        <p:spPr>
          <a:xfrm>
            <a:off x="5314951" y="1718904"/>
            <a:ext cx="3591616" cy="1910315"/>
          </a:xfrm>
          <a:prstGeom prst="rect">
            <a:avLst/>
          </a:prstGeom>
        </p:spPr>
      </p:pic>
      <p:sp>
        <p:nvSpPr>
          <p:cNvPr id="12" name="TextBox 11">
            <a:extLst>
              <a:ext uri="{FF2B5EF4-FFF2-40B4-BE49-F238E27FC236}">
                <a16:creationId xmlns:a16="http://schemas.microsoft.com/office/drawing/2014/main" id="{A09222B4-0F6F-A737-CCDA-1727A4D36DE6}"/>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5"/>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sp>
        <p:nvSpPr>
          <p:cNvPr id="7" name="Google Shape;134;p20">
            <a:extLst>
              <a:ext uri="{FF2B5EF4-FFF2-40B4-BE49-F238E27FC236}">
                <a16:creationId xmlns:a16="http://schemas.microsoft.com/office/drawing/2014/main" id="{DF6FD247-8567-3E56-7F66-A9334DA64835}"/>
              </a:ext>
            </a:extLst>
          </p:cNvPr>
          <p:cNvSpPr txBox="1">
            <a:spLocks noGrp="1"/>
          </p:cNvSpPr>
          <p:nvPr>
            <p:ph type="body" idx="1"/>
          </p:nvPr>
        </p:nvSpPr>
        <p:spPr>
          <a:xfrm>
            <a:off x="311700" y="1152475"/>
            <a:ext cx="5003251" cy="30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Hosted by our friends at NASA, we hosted the first in person meeting for the group with great success. </a:t>
            </a:r>
            <a:endParaRPr dirty="0"/>
          </a:p>
          <a:p>
            <a:pPr marL="457200" lvl="0" indent="-317500" algn="l" rtl="0">
              <a:spcBef>
                <a:spcPts val="800"/>
              </a:spcBef>
              <a:spcAft>
                <a:spcPts val="0"/>
              </a:spcAft>
              <a:buSzPts val="1400"/>
              <a:buChar char="●"/>
            </a:pPr>
            <a:r>
              <a:rPr lang="en" dirty="0"/>
              <a:t>Two day event</a:t>
            </a:r>
            <a:endParaRPr dirty="0"/>
          </a:p>
          <a:p>
            <a:pPr marL="457200" lvl="0" indent="-317500" algn="l" rtl="0">
              <a:spcBef>
                <a:spcPts val="0"/>
              </a:spcBef>
              <a:spcAft>
                <a:spcPts val="0"/>
              </a:spcAft>
              <a:buSzPts val="1400"/>
              <a:buChar char="●"/>
            </a:pPr>
            <a:r>
              <a:rPr lang="en" dirty="0"/>
              <a:t>Attendees: 30 in-person &amp; 40 virtual</a:t>
            </a:r>
            <a:endParaRPr dirty="0"/>
          </a:p>
          <a:p>
            <a:pPr marL="457200" lvl="0" indent="-317500" algn="l" rtl="0">
              <a:spcBef>
                <a:spcPts val="0"/>
              </a:spcBef>
              <a:spcAft>
                <a:spcPts val="0"/>
              </a:spcAft>
              <a:buSzPts val="1400"/>
              <a:buChar char="●"/>
            </a:pPr>
            <a:r>
              <a:rPr lang="en" dirty="0"/>
              <a:t>18 Talks &amp; 20 Speakers</a:t>
            </a:r>
            <a:endParaRPr dirty="0"/>
          </a:p>
          <a:p>
            <a:pPr marL="457200" lvl="0" indent="-317500" algn="l" rtl="0">
              <a:spcBef>
                <a:spcPts val="0"/>
              </a:spcBef>
              <a:spcAft>
                <a:spcPts val="0"/>
              </a:spcAft>
              <a:buSzPts val="1400"/>
              <a:buChar char="●"/>
            </a:pPr>
            <a:r>
              <a:rPr lang="en" dirty="0"/>
              <a:t>Tour of NASA Facilities</a:t>
            </a:r>
            <a:endParaRPr dirty="0"/>
          </a:p>
          <a:p>
            <a:pPr marL="457200" lvl="0" indent="-317500" algn="l" rtl="0">
              <a:spcBef>
                <a:spcPts val="0"/>
              </a:spcBef>
              <a:spcAft>
                <a:spcPts val="0"/>
              </a:spcAft>
              <a:buSzPts val="1400"/>
              <a:buChar char="●"/>
            </a:pPr>
            <a:r>
              <a:rPr lang="en" dirty="0"/>
              <a:t>Some of the attending organizations: Red Hat, Bosch, NASA, Wind River, TelePIX, Sony, Linux Foundation</a:t>
            </a:r>
            <a:endParaRPr dirty="0"/>
          </a:p>
        </p:txBody>
      </p:sp>
    </p:spTree>
    <p:extLst>
      <p:ext uri="{BB962C8B-B14F-4D97-AF65-F5344CB8AC3E}">
        <p14:creationId xmlns:p14="http://schemas.microsoft.com/office/powerpoint/2010/main" val="308712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1B8A5EF4-066F-EDAD-ACDE-4755D1F9C39B}"/>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F5E12E54-ADB0-150A-A803-308A8F6C796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 Sessions</a:t>
            </a:r>
            <a:endParaRPr dirty="0"/>
          </a:p>
        </p:txBody>
      </p:sp>
      <p:pic>
        <p:nvPicPr>
          <p:cNvPr id="6" name="Picture 5">
            <a:extLst>
              <a:ext uri="{FF2B5EF4-FFF2-40B4-BE49-F238E27FC236}">
                <a16:creationId xmlns:a16="http://schemas.microsoft.com/office/drawing/2014/main" id="{0DDFBF13-EB25-2253-A936-FB04E5EDBE64}"/>
              </a:ext>
            </a:extLst>
          </p:cNvPr>
          <p:cNvPicPr>
            <a:picLocks noChangeAspect="1"/>
          </p:cNvPicPr>
          <p:nvPr/>
        </p:nvPicPr>
        <p:blipFill>
          <a:blip r:embed="rId3"/>
          <a:stretch>
            <a:fillRect/>
          </a:stretch>
        </p:blipFill>
        <p:spPr>
          <a:xfrm>
            <a:off x="6678453" y="189050"/>
            <a:ext cx="2215538" cy="963424"/>
          </a:xfrm>
          <a:prstGeom prst="rect">
            <a:avLst/>
          </a:prstGeom>
        </p:spPr>
      </p:pic>
      <p:sp>
        <p:nvSpPr>
          <p:cNvPr id="12" name="TextBox 11">
            <a:extLst>
              <a:ext uri="{FF2B5EF4-FFF2-40B4-BE49-F238E27FC236}">
                <a16:creationId xmlns:a16="http://schemas.microsoft.com/office/drawing/2014/main" id="{10E01ED9-F598-D341-821B-8CA646DD5ED4}"/>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4"/>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pic>
        <p:nvPicPr>
          <p:cNvPr id="13" name="Picture 12">
            <a:extLst>
              <a:ext uri="{FF2B5EF4-FFF2-40B4-BE49-F238E27FC236}">
                <a16:creationId xmlns:a16="http://schemas.microsoft.com/office/drawing/2014/main" id="{E44DC6DE-DA12-0DAF-341F-D6544E65283A}"/>
              </a:ext>
            </a:extLst>
          </p:cNvPr>
          <p:cNvPicPr>
            <a:picLocks noChangeAspect="1"/>
          </p:cNvPicPr>
          <p:nvPr/>
        </p:nvPicPr>
        <p:blipFill>
          <a:blip r:embed="rId5"/>
          <a:stretch>
            <a:fillRect/>
          </a:stretch>
        </p:blipFill>
        <p:spPr>
          <a:xfrm>
            <a:off x="776896" y="925073"/>
            <a:ext cx="3193063" cy="3647786"/>
          </a:xfrm>
          <a:prstGeom prst="rect">
            <a:avLst/>
          </a:prstGeom>
        </p:spPr>
      </p:pic>
      <p:pic>
        <p:nvPicPr>
          <p:cNvPr id="15" name="Picture 14">
            <a:extLst>
              <a:ext uri="{FF2B5EF4-FFF2-40B4-BE49-F238E27FC236}">
                <a16:creationId xmlns:a16="http://schemas.microsoft.com/office/drawing/2014/main" id="{1357713F-E5DA-3809-7EC8-F299CD52EAAE}"/>
              </a:ext>
            </a:extLst>
          </p:cNvPr>
          <p:cNvPicPr>
            <a:picLocks noChangeAspect="1"/>
          </p:cNvPicPr>
          <p:nvPr/>
        </p:nvPicPr>
        <p:blipFill>
          <a:blip r:embed="rId6"/>
          <a:stretch>
            <a:fillRect/>
          </a:stretch>
        </p:blipFill>
        <p:spPr>
          <a:xfrm>
            <a:off x="4169226" y="1358705"/>
            <a:ext cx="4000347" cy="2835689"/>
          </a:xfrm>
          <a:prstGeom prst="rect">
            <a:avLst/>
          </a:prstGeom>
        </p:spPr>
      </p:pic>
      <p:pic>
        <p:nvPicPr>
          <p:cNvPr id="2" name="Picture 1">
            <a:extLst>
              <a:ext uri="{FF2B5EF4-FFF2-40B4-BE49-F238E27FC236}">
                <a16:creationId xmlns:a16="http://schemas.microsoft.com/office/drawing/2014/main" id="{ED297DD5-F7B3-4CCA-34A3-4BFA9086AE15}"/>
              </a:ext>
            </a:extLst>
          </p:cNvPr>
          <p:cNvPicPr>
            <a:picLocks noChangeAspect="1"/>
          </p:cNvPicPr>
          <p:nvPr/>
        </p:nvPicPr>
        <p:blipFill>
          <a:blip r:embed="rId7"/>
          <a:stretch>
            <a:fillRect/>
          </a:stretch>
        </p:blipFill>
        <p:spPr>
          <a:xfrm>
            <a:off x="8092395" y="4089944"/>
            <a:ext cx="977863" cy="977863"/>
          </a:xfrm>
          <a:prstGeom prst="rect">
            <a:avLst/>
          </a:prstGeom>
        </p:spPr>
      </p:pic>
    </p:spTree>
    <p:extLst>
      <p:ext uri="{BB962C8B-B14F-4D97-AF65-F5344CB8AC3E}">
        <p14:creationId xmlns:p14="http://schemas.microsoft.com/office/powerpoint/2010/main" val="399828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FE2A3D48-CB92-0840-F229-0B34CB63F385}"/>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B73A5FF7-3CBC-8CDB-06BA-53073845561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Where to start?</a:t>
            </a:r>
            <a:endParaRPr dirty="0"/>
          </a:p>
        </p:txBody>
      </p:sp>
      <p:sp>
        <p:nvSpPr>
          <p:cNvPr id="7" name="Google Shape;134;p20">
            <a:extLst>
              <a:ext uri="{FF2B5EF4-FFF2-40B4-BE49-F238E27FC236}">
                <a16:creationId xmlns:a16="http://schemas.microsoft.com/office/drawing/2014/main" id="{80848FF7-6DA7-AF75-DC4D-65158D7F3AA0}"/>
              </a:ext>
            </a:extLst>
          </p:cNvPr>
          <p:cNvSpPr txBox="1">
            <a:spLocks noGrp="1"/>
          </p:cNvSpPr>
          <p:nvPr>
            <p:ph type="body" idx="1"/>
          </p:nvPr>
        </p:nvSpPr>
        <p:spPr>
          <a:xfrm>
            <a:off x="311700" y="1152475"/>
            <a:ext cx="5003251" cy="30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Join our call on the 3</a:t>
            </a:r>
            <a:r>
              <a:rPr lang="en-US" baseline="30000" dirty="0"/>
              <a:t>rd</a:t>
            </a:r>
            <a:r>
              <a:rPr lang="en-US" dirty="0"/>
              <a:t> Thursday of each Month</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Register here to receive a calendar invite</a:t>
            </a:r>
          </a:p>
          <a:p>
            <a:pPr marL="0" lvl="0" indent="0" algn="l" rtl="0">
              <a:spcBef>
                <a:spcPts val="0"/>
              </a:spcBef>
              <a:spcAft>
                <a:spcPts val="0"/>
              </a:spcAft>
              <a:buNone/>
            </a:pPr>
            <a:r>
              <a:rPr lang="en-US" dirty="0"/>
              <a:t> </a:t>
            </a:r>
            <a:r>
              <a:rPr lang="en-US" sz="18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3"/>
              </a:rPr>
              <a:t>https://elisa.tech/community/meetings/</a:t>
            </a:r>
            <a:endParaRPr dirty="0"/>
          </a:p>
        </p:txBody>
      </p:sp>
      <p:pic>
        <p:nvPicPr>
          <p:cNvPr id="4" name="Picture 3">
            <a:extLst>
              <a:ext uri="{FF2B5EF4-FFF2-40B4-BE49-F238E27FC236}">
                <a16:creationId xmlns:a16="http://schemas.microsoft.com/office/drawing/2014/main" id="{264CB3B8-C476-789C-4036-26E111648AB4}"/>
              </a:ext>
            </a:extLst>
          </p:cNvPr>
          <p:cNvPicPr>
            <a:picLocks noChangeAspect="1"/>
          </p:cNvPicPr>
          <p:nvPr/>
        </p:nvPicPr>
        <p:blipFill>
          <a:blip r:embed="rId4"/>
          <a:stretch>
            <a:fillRect/>
          </a:stretch>
        </p:blipFill>
        <p:spPr>
          <a:xfrm>
            <a:off x="2485059" y="2803980"/>
            <a:ext cx="1653803" cy="1653803"/>
          </a:xfrm>
          <a:prstGeom prst="rect">
            <a:avLst/>
          </a:prstGeom>
        </p:spPr>
      </p:pic>
      <p:pic>
        <p:nvPicPr>
          <p:cNvPr id="5" name="Picture 4">
            <a:extLst>
              <a:ext uri="{FF2B5EF4-FFF2-40B4-BE49-F238E27FC236}">
                <a16:creationId xmlns:a16="http://schemas.microsoft.com/office/drawing/2014/main" id="{0F336FCB-6AAB-0CB2-7F72-EE729179F93E}"/>
              </a:ext>
            </a:extLst>
          </p:cNvPr>
          <p:cNvPicPr>
            <a:picLocks noChangeAspect="1"/>
          </p:cNvPicPr>
          <p:nvPr/>
        </p:nvPicPr>
        <p:blipFill>
          <a:blip r:embed="rId5"/>
          <a:stretch>
            <a:fillRect/>
          </a:stretch>
        </p:blipFill>
        <p:spPr>
          <a:xfrm>
            <a:off x="6735707" y="2357546"/>
            <a:ext cx="2096593" cy="2571749"/>
          </a:xfrm>
          <a:prstGeom prst="rect">
            <a:avLst/>
          </a:prstGeom>
        </p:spPr>
      </p:pic>
    </p:spTree>
    <p:extLst>
      <p:ext uri="{BB962C8B-B14F-4D97-AF65-F5344CB8AC3E}">
        <p14:creationId xmlns:p14="http://schemas.microsoft.com/office/powerpoint/2010/main" val="208987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4C4E97AC-C106-3CA8-D362-60684ABB6F5F}"/>
            </a:ext>
          </a:extLst>
        </p:cNvPr>
        <p:cNvGrpSpPr/>
        <p:nvPr/>
      </p:nvGrpSpPr>
      <p:grpSpPr>
        <a:xfrm>
          <a:off x="0" y="0"/>
          <a:ext cx="0" cy="0"/>
          <a:chOff x="0" y="0"/>
          <a:chExt cx="0" cy="0"/>
        </a:xfrm>
      </p:grpSpPr>
      <p:sp>
        <p:nvSpPr>
          <p:cNvPr id="49" name="Google Shape;49;p9">
            <a:extLst>
              <a:ext uri="{FF2B5EF4-FFF2-40B4-BE49-F238E27FC236}">
                <a16:creationId xmlns:a16="http://schemas.microsoft.com/office/drawing/2014/main" id="{257B5921-77F4-B955-0272-BCC20E03B690}"/>
              </a:ext>
            </a:extLst>
          </p:cNvPr>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Space Grade Linux (SGL)</a:t>
            </a:r>
            <a:endParaRPr dirty="0"/>
          </a:p>
        </p:txBody>
      </p:sp>
    </p:spTree>
    <p:extLst>
      <p:ext uri="{BB962C8B-B14F-4D97-AF65-F5344CB8AC3E}">
        <p14:creationId xmlns:p14="http://schemas.microsoft.com/office/powerpoint/2010/main" val="3434341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3FB7E49A-803A-8546-5762-9B036DFC1B36}"/>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D1577212-D3E4-5FFD-B67E-1FAA9998D8E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Resources</a:t>
            </a:r>
            <a:endParaRPr dirty="0"/>
          </a:p>
        </p:txBody>
      </p:sp>
      <p:sp>
        <p:nvSpPr>
          <p:cNvPr id="2" name="Google Shape;165;p24">
            <a:extLst>
              <a:ext uri="{FF2B5EF4-FFF2-40B4-BE49-F238E27FC236}">
                <a16:creationId xmlns:a16="http://schemas.microsoft.com/office/drawing/2014/main" id="{692B0195-5BAA-928A-6C58-036B9B3736DA}"/>
              </a:ext>
            </a:extLst>
          </p:cNvPr>
          <p:cNvSpPr txBox="1">
            <a:spLocks/>
          </p:cNvSpPr>
          <p:nvPr/>
        </p:nvSpPr>
        <p:spPr>
          <a:xfrm>
            <a:off x="311699" y="1041300"/>
            <a:ext cx="5678903" cy="306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4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1pPr>
            <a:lvl2pPr marL="914400" marR="0" lvl="1"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2pPr>
            <a:lvl3pPr marL="1371600" marR="0" lvl="2"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3pPr>
            <a:lvl4pPr marL="1828800" marR="0" lvl="3"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4pPr>
            <a:lvl5pPr marL="2286000" marR="0" lvl="4"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5pPr>
            <a:lvl6pPr marL="2743200" marR="0" lvl="5"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6pPr>
            <a:lvl7pPr marL="3200400" marR="0" lvl="6"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7pPr>
            <a:lvl8pPr marL="3657600" marR="0" lvl="7"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8pPr>
            <a:lvl9pPr marL="4114800" marR="0" lvl="8" indent="-317500" algn="l" rtl="0">
              <a:lnSpc>
                <a:spcPct val="114000"/>
              </a:lnSpc>
              <a:spcBef>
                <a:spcPts val="800"/>
              </a:spcBef>
              <a:spcAft>
                <a:spcPts val="800"/>
              </a:spcAft>
              <a:buClr>
                <a:srgbClr val="434343"/>
              </a:buClr>
              <a:buSzPts val="1400"/>
              <a:buFont typeface="Arial"/>
              <a:buChar char="■"/>
              <a:defRPr sz="1400" b="0" i="0" u="none" strike="noStrike" cap="none">
                <a:solidFill>
                  <a:srgbClr val="434343"/>
                </a:solidFill>
                <a:latin typeface="Arial"/>
                <a:ea typeface="Arial"/>
                <a:cs typeface="Arial"/>
                <a:sym typeface="Arial"/>
              </a:defRPr>
            </a:lvl9pPr>
          </a:lstStyle>
          <a:p>
            <a:pPr indent="-317500">
              <a:buSzPts val="1400"/>
            </a:pPr>
            <a:r>
              <a:rPr lang="en-US" u="sng" dirty="0">
                <a:solidFill>
                  <a:schemeClr val="hlink"/>
                </a:solidFill>
                <a:hlinkClick r:id="rId3"/>
              </a:rPr>
              <a:t>Community Repository</a:t>
            </a:r>
            <a:r>
              <a:rPr lang="en-US" dirty="0"/>
              <a:t>: Meeting Minutes, and Schedule</a:t>
            </a:r>
          </a:p>
          <a:p>
            <a:pPr indent="-317500">
              <a:buSzPts val="1400"/>
            </a:pPr>
            <a:r>
              <a:rPr lang="en-US" u="sng" dirty="0">
                <a:solidFill>
                  <a:schemeClr val="hlink"/>
                </a:solidFill>
                <a:hlinkClick r:id="rId3"/>
              </a:rPr>
              <a:t>meta-</a:t>
            </a:r>
            <a:r>
              <a:rPr lang="en-US" u="sng" dirty="0" err="1">
                <a:solidFill>
                  <a:schemeClr val="hlink"/>
                </a:solidFill>
                <a:hlinkClick r:id="rId3"/>
              </a:rPr>
              <a:t>sgl</a:t>
            </a:r>
            <a:r>
              <a:rPr lang="en-US" dirty="0"/>
              <a:t>: Linux Distro repository</a:t>
            </a:r>
          </a:p>
          <a:p>
            <a:pPr indent="-317500">
              <a:buSzPts val="1400"/>
            </a:pPr>
            <a:r>
              <a:rPr lang="en-US" u="sng" dirty="0">
                <a:solidFill>
                  <a:schemeClr val="hlink"/>
                </a:solidFill>
                <a:hlinkClick r:id="rId4"/>
              </a:rPr>
              <a:t>Website</a:t>
            </a:r>
            <a:r>
              <a:rPr lang="en-US" dirty="0"/>
              <a:t>: Landing Page with all the info on the SIG including the mailing list</a:t>
            </a:r>
          </a:p>
          <a:p>
            <a:pPr indent="-317500">
              <a:buSzPts val="1400"/>
            </a:pPr>
            <a:r>
              <a:rPr lang="en-US" u="sng" dirty="0">
                <a:solidFill>
                  <a:schemeClr val="hlink"/>
                </a:solidFill>
                <a:hlinkClick r:id="rId5"/>
              </a:rPr>
              <a:t>SGL Workshop Videos</a:t>
            </a:r>
            <a:r>
              <a:rPr lang="en-US" dirty="0"/>
              <a:t>: YouTube Playlist with all the videos from the first Workshop at Goddard Space Flight Center</a:t>
            </a:r>
          </a:p>
          <a:p>
            <a:pPr indent="-317500">
              <a:buSzPts val="1400"/>
            </a:pPr>
            <a:r>
              <a:rPr lang="en-US" dirty="0">
                <a:hlinkClick r:id="rId6"/>
              </a:rPr>
              <a:t>Aerospace WG website </a:t>
            </a:r>
            <a:r>
              <a:rPr lang="en-US" dirty="0"/>
              <a:t>(mailing list / meetings)</a:t>
            </a:r>
          </a:p>
        </p:txBody>
      </p:sp>
      <p:pic>
        <p:nvPicPr>
          <p:cNvPr id="7" name="Picture 6">
            <a:extLst>
              <a:ext uri="{FF2B5EF4-FFF2-40B4-BE49-F238E27FC236}">
                <a16:creationId xmlns:a16="http://schemas.microsoft.com/office/drawing/2014/main" id="{B0D45002-4D3D-1F59-4063-848533EC6519}"/>
              </a:ext>
            </a:extLst>
          </p:cNvPr>
          <p:cNvPicPr>
            <a:picLocks noChangeAspect="1"/>
          </p:cNvPicPr>
          <p:nvPr/>
        </p:nvPicPr>
        <p:blipFill>
          <a:blip r:embed="rId7"/>
          <a:stretch>
            <a:fillRect/>
          </a:stretch>
        </p:blipFill>
        <p:spPr>
          <a:xfrm>
            <a:off x="6788184" y="445025"/>
            <a:ext cx="1576280" cy="1576280"/>
          </a:xfrm>
          <a:prstGeom prst="rect">
            <a:avLst/>
          </a:prstGeom>
        </p:spPr>
      </p:pic>
      <p:pic>
        <p:nvPicPr>
          <p:cNvPr id="9" name="Picture 8">
            <a:extLst>
              <a:ext uri="{FF2B5EF4-FFF2-40B4-BE49-F238E27FC236}">
                <a16:creationId xmlns:a16="http://schemas.microsoft.com/office/drawing/2014/main" id="{66278772-5B3C-DB3F-C195-BC33DAEBE297}"/>
              </a:ext>
            </a:extLst>
          </p:cNvPr>
          <p:cNvPicPr>
            <a:picLocks noChangeAspect="1"/>
          </p:cNvPicPr>
          <p:nvPr/>
        </p:nvPicPr>
        <p:blipFill>
          <a:blip r:embed="rId8"/>
          <a:stretch>
            <a:fillRect/>
          </a:stretch>
        </p:blipFill>
        <p:spPr>
          <a:xfrm>
            <a:off x="6735707" y="2357546"/>
            <a:ext cx="2096593" cy="2571749"/>
          </a:xfrm>
          <a:prstGeom prst="rect">
            <a:avLst/>
          </a:prstGeom>
        </p:spPr>
      </p:pic>
    </p:spTree>
    <p:extLst>
      <p:ext uri="{BB962C8B-B14F-4D97-AF65-F5344CB8AC3E}">
        <p14:creationId xmlns:p14="http://schemas.microsoft.com/office/powerpoint/2010/main" val="121543981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TotalTime>
  <Words>355</Words>
  <Application>Microsoft Office PowerPoint</Application>
  <PresentationFormat>On-screen Show (16:9)</PresentationFormat>
  <Paragraphs>48</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Barlow Condensed</vt:lpstr>
      <vt:lpstr>Red Hat Text</vt:lpstr>
      <vt:lpstr>Simple Light</vt:lpstr>
      <vt:lpstr> Making Penguins Fly</vt:lpstr>
      <vt:lpstr>Presenters</vt:lpstr>
      <vt:lpstr>PowerPoint Presentation</vt:lpstr>
      <vt:lpstr>Aerospace Working Group</vt:lpstr>
      <vt:lpstr>NASA Goddard Workshop</vt:lpstr>
      <vt:lpstr>NASA Goddard Workshop: Sessions</vt:lpstr>
      <vt:lpstr>Where to start?</vt:lpstr>
      <vt:lpstr>Space Grade Linux (SGL)</vt:lpstr>
      <vt:lpstr>Resources</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Weber (US), Matthew L</cp:lastModifiedBy>
  <cp:revision>13</cp:revision>
  <dcterms:modified xsi:type="dcterms:W3CDTF">2025-03-04T03:11:22Z</dcterms:modified>
</cp:coreProperties>
</file>