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66" r:id="rId6"/>
    <p:sldId id="263" r:id="rId7"/>
    <p:sldId id="264" r:id="rId8"/>
  </p:sldIdLst>
  <p:sldSz cx="9144000" cy="5143500" type="screen16x9"/>
  <p:notesSz cx="6858000" cy="9144000"/>
  <p:embeddedFontLst>
    <p:embeddedFont>
      <p:font typeface="Robo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2"/>
    <p:restoredTop sz="94692"/>
  </p:normalViewPr>
  <p:slideViewPr>
    <p:cSldViewPr snapToGrid="0">
      <p:cViewPr varScale="1">
        <p:scale>
          <a:sx n="263" d="100"/>
          <a:sy n="263" d="100"/>
        </p:scale>
        <p:origin x="53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61e1cf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f61e1cf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61e1cf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61e1cf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9800" y="202700"/>
            <a:ext cx="451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9800" y="2255300"/>
            <a:ext cx="451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None/>
              <a:defRPr sz="2000">
                <a:solidFill>
                  <a:srgbClr val="FFD9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" y="4085998"/>
            <a:ext cx="2107400" cy="8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2817575" y="4091550"/>
            <a:ext cx="32469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Aerospace</a:t>
            </a:r>
            <a:r>
              <a:rPr lang="en" sz="1050" b="1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Automotive</a:t>
            </a:r>
            <a:r>
              <a:rPr lang="en" sz="1050" b="1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Linux Features</a:t>
            </a:r>
            <a:endParaRPr sz="1050" b="1">
              <a:solidFill>
                <a:srgbClr val="F5F4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Medical Devices</a:t>
            </a:r>
            <a:r>
              <a:rPr lang="en" sz="1050" b="1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OS Engineering Process</a:t>
            </a:r>
            <a:b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Safety Architecture</a:t>
            </a:r>
            <a:r>
              <a:rPr lang="en" sz="1050" b="1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Systems</a:t>
            </a:r>
            <a:r>
              <a:rPr lang="en" sz="1050" b="1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1050" b="1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1050" b="1">
              <a:solidFill>
                <a:srgbClr val="F5F4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Google Shape;14;p2"/>
          <p:cNvCxnSpPr/>
          <p:nvPr/>
        </p:nvCxnSpPr>
        <p:spPr>
          <a:xfrm rot="10800000">
            <a:off x="2661450" y="4091550"/>
            <a:ext cx="0" cy="818700"/>
          </a:xfrm>
          <a:prstGeom prst="straightConnector1">
            <a:avLst/>
          </a:prstGeom>
          <a:noFill/>
          <a:ln w="9525" cap="flat" cmpd="sng">
            <a:solidFill>
              <a:srgbClr val="1993B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25" y="4628700"/>
            <a:ext cx="9144000" cy="514800"/>
          </a:xfrm>
          <a:prstGeom prst="rect">
            <a:avLst/>
          </a:prstGeom>
          <a:gradFill>
            <a:gsLst>
              <a:gs pos="0">
                <a:srgbClr val="1993B4"/>
              </a:gs>
              <a:gs pos="100000">
                <a:srgbClr val="0E104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32925" y="4760100"/>
            <a:ext cx="5052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091700" y="4720650"/>
            <a:ext cx="6869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Aerospace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Automotive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Linux Features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Medical Devices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OS Engineering Process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Safety Architecture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Systems</a:t>
            </a:r>
            <a:r>
              <a:rPr lang="en" sz="95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· </a:t>
            </a:r>
            <a:r>
              <a:rPr lang="en" sz="9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Tools </a:t>
            </a:r>
            <a:endParaRPr sz="950">
              <a:solidFill>
                <a:srgbClr val="F5F4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300" y="4720652"/>
            <a:ext cx="839942" cy="3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 rot="10800000">
            <a:off x="1091700" y="4718406"/>
            <a:ext cx="0" cy="335400"/>
          </a:xfrm>
          <a:prstGeom prst="straightConnector1">
            <a:avLst/>
          </a:prstGeom>
          <a:noFill/>
          <a:ln w="9525" cap="flat" cmpd="sng">
            <a:solidFill>
              <a:srgbClr val="1993B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2875" y="4404325"/>
            <a:ext cx="311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sa-tech/wg-tools" TargetMode="External"/><Relationship Id="rId2" Type="http://schemas.openxmlformats.org/officeDocument/2006/relationships/hyperlink" Target="https://lists.elisa.tech/g/tool-investig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lisa-tech/ks-nav" TargetMode="External"/><Relationship Id="rId4" Type="http://schemas.openxmlformats.org/officeDocument/2006/relationships/hyperlink" Target="https://github.com/elisa-tech/BAS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ctrTitle"/>
          </p:nvPr>
        </p:nvSpPr>
        <p:spPr>
          <a:xfrm>
            <a:off x="229800" y="202700"/>
            <a:ext cx="451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WG Update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229800" y="2255300"/>
            <a:ext cx="451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Matt Kelly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January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2023 Recap</a:t>
            </a:r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800"/>
              </a:spcAft>
            </a:pPr>
            <a:r>
              <a:rPr lang="en-US" dirty="0"/>
              <a:t>Working group largely considered it’s original mission complete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Training up kernel contributors 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Analyzing static analysis violations, and submitting patches where needed</a:t>
            </a:r>
          </a:p>
          <a:p>
            <a:pPr marL="285750" indent="-285750">
              <a:spcAft>
                <a:spcPts val="800"/>
              </a:spcAft>
            </a:pPr>
            <a:r>
              <a:rPr lang="en-US" dirty="0"/>
              <a:t>Continued supporting CI activities for Automotive, Systems, and Medical 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dirty="0"/>
              <a:t>Integration of </a:t>
            </a:r>
            <a:r>
              <a:rPr lang="en-US" dirty="0" err="1"/>
              <a:t>OpenQA</a:t>
            </a:r>
            <a:r>
              <a:rPr lang="en-US" dirty="0"/>
              <a:t> </a:t>
            </a:r>
          </a:p>
          <a:p>
            <a:pPr marL="285750" indent="-285750">
              <a:spcAft>
                <a:spcPts val="800"/>
              </a:spcAft>
            </a:pPr>
            <a:r>
              <a:rPr lang="en-US" dirty="0"/>
              <a:t>TSC desire to keep the group going but broaden it’s work scope</a:t>
            </a:r>
          </a:p>
          <a:p>
            <a:pPr marL="285750" indent="-285750">
              <a:spcAft>
                <a:spcPts val="800"/>
              </a:spcAft>
            </a:pPr>
            <a:r>
              <a:rPr lang="en-US" dirty="0"/>
              <a:t>Matt took over WG lead role in Oct.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13BD-1EE9-4179-ECA7-A1454F31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Activities – Mission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E0B3-CF1F-2D6B-5D2F-1963263DB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Reworking the Mission Statement of the group</a:t>
            </a:r>
          </a:p>
          <a:p>
            <a:r>
              <a:rPr lang="en-US" dirty="0"/>
              <a:t>Original WG Mission Statement</a:t>
            </a:r>
          </a:p>
          <a:p>
            <a:pPr marL="5969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“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The Tool Investigation and Code Improvement WG focuses on application of tools, handling the tool results, and improving the kernel based on the tools’ feedback.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”</a:t>
            </a:r>
          </a:p>
          <a:p>
            <a:r>
              <a:rPr lang="en-US" dirty="0"/>
              <a:t>New WG Mission Statement</a:t>
            </a:r>
          </a:p>
          <a:p>
            <a:pPr marL="5969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“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The Tool Investigation and Code Improvement WG focuses on creation, analysis, and application of tools and techniques to contribute to the improvement of the kernel for use in safety cases.”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4CCC-5343-A9FB-C242-B3F7A20F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Activities – Engagement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623C-B3F7-CBE8-5069-3A0800E1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 increase external engagement</a:t>
            </a:r>
          </a:p>
          <a:p>
            <a:pPr lvl="1"/>
            <a:r>
              <a:rPr lang="en-US" dirty="0"/>
              <a:t>Working on blog posts, LinkedIn announcements, etc. to pull additional participates in</a:t>
            </a:r>
          </a:p>
          <a:p>
            <a:pPr lvl="1"/>
            <a:r>
              <a:rPr lang="en-US" dirty="0"/>
              <a:t>Trying to prioritized topics which help peoples </a:t>
            </a:r>
            <a:r>
              <a:rPr lang="en-US" i="1" dirty="0"/>
              <a:t>daily </a:t>
            </a:r>
            <a:r>
              <a:rPr lang="en-US" dirty="0"/>
              <a:t>work so they stay engagement</a:t>
            </a:r>
          </a:p>
          <a:p>
            <a:r>
              <a:rPr lang="en-US" dirty="0"/>
              <a:t>Working to increase internal engagement </a:t>
            </a:r>
          </a:p>
          <a:p>
            <a:pPr lvl="1"/>
            <a:r>
              <a:rPr lang="en-US" dirty="0"/>
              <a:t>Setup meetings with vertical groups to discussion further areas of cooperation</a:t>
            </a:r>
          </a:p>
          <a:p>
            <a:pPr lvl="1"/>
            <a:r>
              <a:rPr lang="en-US" dirty="0"/>
              <a:t>Already supporting CI for several groups, but what else can we do? </a:t>
            </a:r>
          </a:p>
        </p:txBody>
      </p:sp>
    </p:spTree>
    <p:extLst>
      <p:ext uri="{BB962C8B-B14F-4D97-AF65-F5344CB8AC3E}">
        <p14:creationId xmlns:p14="http://schemas.microsoft.com/office/powerpoint/2010/main" val="38439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DF0B-D2D7-70AC-F2E1-6FA4384A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Activities – Adopting Existing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D256-581B-81E3-65D1-7977A721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384129"/>
          </a:xfrm>
        </p:spPr>
        <p:txBody>
          <a:bodyPr/>
          <a:lstStyle/>
          <a:p>
            <a:r>
              <a:rPr lang="en-US" dirty="0"/>
              <a:t>BASIL </a:t>
            </a:r>
          </a:p>
          <a:p>
            <a:pPr lvl="1"/>
            <a:r>
              <a:rPr lang="en-US" dirty="0"/>
              <a:t>A tool developed to support Software Specification analysis and Testable Requirements definition</a:t>
            </a:r>
          </a:p>
          <a:p>
            <a:pPr lvl="1"/>
            <a:r>
              <a:rPr lang="en-US" dirty="0"/>
              <a:t>Development led by Luigi </a:t>
            </a:r>
            <a:r>
              <a:rPr lang="en-US" dirty="0" err="1"/>
              <a:t>Pellecchia</a:t>
            </a:r>
            <a:endParaRPr lang="en-US" dirty="0"/>
          </a:p>
          <a:p>
            <a:r>
              <a:rPr lang="en-US" dirty="0" err="1"/>
              <a:t>ks</a:t>
            </a:r>
            <a:r>
              <a:rPr lang="en-US" dirty="0"/>
              <a:t>-nav</a:t>
            </a:r>
          </a:p>
          <a:p>
            <a:pPr lvl="1"/>
            <a:r>
              <a:rPr lang="en-US" dirty="0"/>
              <a:t>Assist developers and engineers in analyzing kernel source code, understanding function call trees, and generating informative diagrams.</a:t>
            </a:r>
          </a:p>
          <a:p>
            <a:pPr lvl="1"/>
            <a:r>
              <a:rPr lang="en-US" dirty="0"/>
              <a:t>Development led by Alessandro Carminati  </a:t>
            </a:r>
          </a:p>
        </p:txBody>
      </p:sp>
    </p:spTree>
    <p:extLst>
      <p:ext uri="{BB962C8B-B14F-4D97-AF65-F5344CB8AC3E}">
        <p14:creationId xmlns:p14="http://schemas.microsoft.com/office/powerpoint/2010/main" val="206905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D53-80CC-E3FE-262F-A9FE7A5F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DF20-6254-AA40-6289-79A91F2B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84418"/>
          </a:xfrm>
        </p:spPr>
        <p:txBody>
          <a:bodyPr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Lots of potential topics!</a:t>
            </a:r>
          </a:p>
          <a:p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Static Analysis in Open Source SW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How should we approach it?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Do we (and if so how?) reconcile OSS coding standards with Certification coding standards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How can we contribute?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Contribute to clang-tidy / clang-format?</a:t>
            </a:r>
          </a:p>
          <a:p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Kernel testing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Can we contribute to kernel testing in a systematic way?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Translating runtime test to </a:t>
            </a:r>
            <a:r>
              <a:rPr lang="en-US" sz="1000" b="0" dirty="0" err="1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kunit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 tests</a:t>
            </a:r>
          </a:p>
          <a:p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Tool Qualification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What are the similarities/differences of Tool Qualification across industries?</a:t>
            </a:r>
          </a:p>
          <a:p>
            <a:pPr lvl="1"/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How we do approach qualification of OSS tools?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52F1-B91F-3ED1-EAA1-0AD3F8A2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BCC4-00EB-7773-14B9-040DA315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62772"/>
          </a:xfrm>
        </p:spPr>
        <p:txBody>
          <a:bodyPr/>
          <a:lstStyle/>
          <a:p>
            <a:r>
              <a:rPr lang="en-US" dirty="0"/>
              <a:t>Join our meetings!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Tuesday of the month @ 9:30 AM EST / 2:30 PM UTC 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Thursday of the month @ 11:00 AM EST / 4:00 PM UTC</a:t>
            </a:r>
          </a:p>
          <a:p>
            <a:r>
              <a:rPr lang="en-US" dirty="0"/>
              <a:t>Hit the Mailing List!</a:t>
            </a:r>
          </a:p>
          <a:p>
            <a:pPr lvl="1"/>
            <a:r>
              <a:rPr lang="en-US" dirty="0">
                <a:hlinkClick r:id="rId2"/>
              </a:rPr>
              <a:t>https://lists.elisa.tech/g/tool-investigation</a:t>
            </a:r>
            <a:r>
              <a:rPr lang="en-US" dirty="0"/>
              <a:t> </a:t>
            </a:r>
          </a:p>
          <a:p>
            <a:r>
              <a:rPr lang="en-US" dirty="0"/>
              <a:t>Participate in our GitHub</a:t>
            </a:r>
          </a:p>
          <a:p>
            <a:pPr lvl="1"/>
            <a:r>
              <a:rPr lang="en-US" dirty="0"/>
              <a:t>Tools WG: </a:t>
            </a:r>
            <a:r>
              <a:rPr lang="en-US" dirty="0">
                <a:hlinkClick r:id="rId3"/>
              </a:rPr>
              <a:t>https://github.com/elisa-tech/wg-tools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BASIL: </a:t>
            </a:r>
            <a:r>
              <a:rPr lang="en-US" dirty="0">
                <a:hlinkClick r:id="rId4"/>
              </a:rPr>
              <a:t>https://github.com/elisa-tech/BASIL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ks</a:t>
            </a:r>
            <a:r>
              <a:rPr lang="en-US" dirty="0"/>
              <a:t>-nav: </a:t>
            </a:r>
            <a:r>
              <a:rPr lang="en-US" dirty="0">
                <a:hlinkClick r:id="rId5"/>
              </a:rPr>
              <a:t>https://github.com/elisa-tech/ks-nav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9844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443</Words>
  <Application>Microsoft Macintosh PowerPoint</Application>
  <PresentationFormat>On-screen Show (16:9)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Tools WG Update</vt:lpstr>
      <vt:lpstr>2023 Recap</vt:lpstr>
      <vt:lpstr>Current Activities – Mission Statement</vt:lpstr>
      <vt:lpstr>Current Activities – Engagement </vt:lpstr>
      <vt:lpstr>Current Activities – Adopting Existing Tools</vt:lpstr>
      <vt:lpstr>2024 Activities</vt:lpstr>
      <vt:lpstr>Get Involved!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WG Update</dc:title>
  <cp:lastModifiedBy>Kelly (US), Matt</cp:lastModifiedBy>
  <cp:revision>4</cp:revision>
  <dcterms:modified xsi:type="dcterms:W3CDTF">2024-01-22T02:14:09Z</dcterms:modified>
</cp:coreProperties>
</file>