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68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58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5"/>
    <p:restoredTop sz="97576"/>
  </p:normalViewPr>
  <p:slideViewPr>
    <p:cSldViewPr snapToGrid="0">
      <p:cViewPr>
        <p:scale>
          <a:sx n="270" d="100"/>
          <a:sy n="270" d="100"/>
        </p:scale>
        <p:origin x="4536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25c34e8b6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25c34e8b6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7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0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Leveraged work from Alan Phipps from Texas Instruments</a:t>
            </a:r>
          </a:p>
          <a:p>
            <a:r>
              <a:rPr lang="en-US" dirty="0"/>
              <a:t>Extended this work to include operating on the kernel itself</a:t>
            </a:r>
          </a:p>
          <a:p>
            <a:r>
              <a:rPr lang="en-US" dirty="0"/>
              <a:t>Resulted in several upstream contributions</a:t>
            </a:r>
          </a:p>
          <a:p>
            <a:r>
              <a:rPr lang="en-US" dirty="0"/>
              <a:t>After some design deliberation object code coverage tool will actually be a separate tool </a:t>
            </a:r>
          </a:p>
        </p:txBody>
      </p:sp>
    </p:spTree>
    <p:extLst>
      <p:ext uri="{BB962C8B-B14F-4D97-AF65-F5344CB8AC3E}">
        <p14:creationId xmlns:p14="http://schemas.microsoft.com/office/powerpoint/2010/main" val="232533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08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5c34e8b6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5c34e8b6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 1 1">
  <p:cSld name="TITLE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9800" y="202700"/>
            <a:ext cx="451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9800" y="2255300"/>
            <a:ext cx="4514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 rot="10800000">
            <a:off x="2631008" y="4091550"/>
            <a:ext cx="0" cy="818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00" y="4091550"/>
            <a:ext cx="2214642" cy="8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72975" y="1559950"/>
            <a:ext cx="4335000" cy="26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352650" y="4916400"/>
            <a:ext cx="746400" cy="2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75" y="219350"/>
            <a:ext cx="1494806" cy="5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25" y="4628700"/>
            <a:ext cx="9144000" cy="514800"/>
          </a:xfrm>
          <a:prstGeom prst="rect">
            <a:avLst/>
          </a:prstGeom>
          <a:gradFill>
            <a:gsLst>
              <a:gs pos="0">
                <a:srgbClr val="008E61"/>
              </a:gs>
              <a:gs pos="100000">
                <a:srgbClr val="00707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32925" y="4760100"/>
            <a:ext cx="505200" cy="2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4"/>
          <p:cNvCxnSpPr/>
          <p:nvPr/>
        </p:nvCxnSpPr>
        <p:spPr>
          <a:xfrm rot="10800000">
            <a:off x="1091700" y="4718406"/>
            <a:ext cx="0" cy="335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625" y="4718400"/>
            <a:ext cx="907286" cy="3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sz="28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4000"/>
              </a:lnSpc>
              <a:spcBef>
                <a:spcPts val="800"/>
              </a:spcBef>
              <a:spcAft>
                <a:spcPts val="8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92875" y="4404325"/>
            <a:ext cx="311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sa-tech/ks-na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youtu.be/ghUBAndh_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lisa-builder-00.iol.unh.edu:9056/" TargetMode="External"/><Relationship Id="rId2" Type="http://schemas.openxmlformats.org/officeDocument/2006/relationships/hyperlink" Target="https://github.com/elisa-tech/BASI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lisa-tech/delta-kernel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sts.elisa.tech/g/tool-investigation" TargetMode="External"/><Relationship Id="rId7" Type="http://schemas.openxmlformats.org/officeDocument/2006/relationships/hyperlink" Target="https://github.com/elisa-tech/delta-kerne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elisa-tech/ks-nav" TargetMode="External"/><Relationship Id="rId5" Type="http://schemas.openxmlformats.org/officeDocument/2006/relationships/hyperlink" Target="https://github.com/elisa-tech/BASIL" TargetMode="External"/><Relationship Id="rId4" Type="http://schemas.openxmlformats.org/officeDocument/2006/relationships/hyperlink" Target="https://github.com/elisa-tech/wg-too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ctrTitle"/>
          </p:nvPr>
        </p:nvSpPr>
        <p:spPr>
          <a:xfrm>
            <a:off x="229800" y="202700"/>
            <a:ext cx="451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WG 2025 Update</a:t>
            </a:r>
            <a:endParaRPr dirty="0"/>
          </a:p>
        </p:txBody>
      </p:sp>
      <p:sp>
        <p:nvSpPr>
          <p:cNvPr id="49" name="Google Shape;49;p8"/>
          <p:cNvSpPr txBox="1"/>
          <p:nvPr/>
        </p:nvSpPr>
        <p:spPr>
          <a:xfrm>
            <a:off x="2817575" y="4091550"/>
            <a:ext cx="36708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Aerospace</a:t>
            </a:r>
            <a:r>
              <a:rPr lang="en" sz="1050" b="1" dirty="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5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·</a:t>
            </a:r>
            <a:r>
              <a:rPr lang="en" sz="1050" b="1" dirty="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50" b="1" dirty="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Automotive</a:t>
            </a:r>
            <a:r>
              <a:rPr lang="en" sz="1050" b="1" dirty="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5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·</a:t>
            </a:r>
            <a:r>
              <a:rPr lang="en" sz="1050" b="1" dirty="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50" b="1" dirty="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Linux Features</a:t>
            </a:r>
            <a:endParaRPr sz="1050" b="1" dirty="0">
              <a:solidFill>
                <a:srgbClr val="F5F4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Medical Devices</a:t>
            </a:r>
            <a:r>
              <a:rPr lang="en" sz="1050" b="1" dirty="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5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·</a:t>
            </a:r>
            <a:r>
              <a:rPr lang="en" sz="1050" b="1" dirty="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50" b="1" dirty="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OS Engineering Process</a:t>
            </a:r>
            <a:br>
              <a:rPr lang="en" sz="1050" b="1" dirty="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50" b="1" dirty="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Safety Architecture</a:t>
            </a:r>
            <a:r>
              <a:rPr lang="en" sz="1050" b="1" dirty="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5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·</a:t>
            </a:r>
            <a:r>
              <a:rPr lang="en" sz="1050" b="1" dirty="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50" b="1" dirty="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Space Grade Linux </a:t>
            </a:r>
            <a:r>
              <a:rPr lang="en" sz="105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·</a:t>
            </a:r>
            <a:r>
              <a:rPr lang="en" sz="1050" b="1" dirty="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50" b="1" dirty="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Systems</a:t>
            </a:r>
            <a:r>
              <a:rPr lang="en" sz="1050" b="1" dirty="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5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·</a:t>
            </a:r>
            <a:r>
              <a:rPr lang="en" sz="1050" b="1" dirty="0">
                <a:solidFill>
                  <a:srgbClr val="1993B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50" b="1" dirty="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endParaRPr sz="1050" b="1" dirty="0">
              <a:solidFill>
                <a:srgbClr val="F5F4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229800" y="2255300"/>
            <a:ext cx="4514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Matt Kelly, The Boeing Company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72975" y="1559950"/>
            <a:ext cx="4335000" cy="26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1DAF-8CBB-BB4F-2C58-00225A3D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5208"/>
            <a:ext cx="8520600" cy="572700"/>
          </a:xfrm>
        </p:spPr>
        <p:txBody>
          <a:bodyPr/>
          <a:lstStyle/>
          <a:p>
            <a:r>
              <a:rPr lang="en-US" dirty="0"/>
              <a:t>Tools WG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D4DB-E004-6396-E963-2C06E4EE8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17343"/>
            <a:ext cx="8520600" cy="3050100"/>
          </a:xfrm>
        </p:spPr>
        <p:txBody>
          <a:bodyPr/>
          <a:lstStyle/>
          <a:p>
            <a:r>
              <a:rPr lang="en-US" dirty="0"/>
              <a:t>WG Mission Statement</a:t>
            </a:r>
          </a:p>
          <a:p>
            <a:pPr marL="114300" indent="0">
              <a:buNone/>
            </a:pPr>
            <a:endParaRPr lang="en-US" dirty="0"/>
          </a:p>
          <a:p>
            <a:pPr marL="571500" lvl="1" indent="0">
              <a:buNone/>
            </a:pPr>
            <a:r>
              <a:rPr lang="en-US" b="0" dirty="0">
                <a:solidFill>
                  <a:schemeClr val="bg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“The Tool Investigation and Code Improvement WG focuses on creation, analysis, and application of tools and techniques to contribute to the improvement of the kernel for use in safety cases.”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Focus on tooling around the kernel, ELISA CI setups, and addressing static analysis issues against the kernel</a:t>
            </a:r>
          </a:p>
        </p:txBody>
      </p:sp>
    </p:spTree>
    <p:extLst>
      <p:ext uri="{BB962C8B-B14F-4D97-AF65-F5344CB8AC3E}">
        <p14:creationId xmlns:p14="http://schemas.microsoft.com/office/powerpoint/2010/main" val="22159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3171-5E34-3F05-BD10-F75AC1A2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65273"/>
            <a:ext cx="8520600" cy="572700"/>
          </a:xfrm>
        </p:spPr>
        <p:txBody>
          <a:bodyPr/>
          <a:lstStyle/>
          <a:p>
            <a:r>
              <a:rPr lang="en-US" dirty="0"/>
              <a:t>2024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6004A-F13E-C117-EED3-919FBDCC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82657"/>
            <a:ext cx="8520600" cy="3439403"/>
          </a:xfrm>
        </p:spPr>
        <p:txBody>
          <a:bodyPr/>
          <a:lstStyle/>
          <a:p>
            <a:r>
              <a:rPr lang="en-US" dirty="0"/>
              <a:t>22 unique attendees across 17 meetings</a:t>
            </a:r>
          </a:p>
          <a:p>
            <a:r>
              <a:rPr lang="en-US" dirty="0"/>
              <a:t>Broadened the WG’s mission statement</a:t>
            </a:r>
          </a:p>
          <a:p>
            <a:r>
              <a:rPr lang="en-US" dirty="0"/>
              <a:t>Pulled 4 different tool efforts under this umbrella</a:t>
            </a:r>
          </a:p>
          <a:p>
            <a:pPr lvl="1"/>
            <a:r>
              <a:rPr lang="en-US" dirty="0"/>
              <a:t>Ks-nav, BASIL, </a:t>
            </a:r>
            <a:r>
              <a:rPr lang="en-US" dirty="0" err="1"/>
              <a:t>DeltaKernel</a:t>
            </a:r>
            <a:r>
              <a:rPr lang="en-US" dirty="0"/>
              <a:t>, </a:t>
            </a:r>
            <a:r>
              <a:rPr lang="en-US" dirty="0" err="1"/>
              <a:t>llvm-cov</a:t>
            </a:r>
            <a:endParaRPr lang="en-US" dirty="0"/>
          </a:p>
          <a:p>
            <a:r>
              <a:rPr lang="en-US" dirty="0"/>
              <a:t>First cross-company contribution (</a:t>
            </a:r>
            <a:r>
              <a:rPr lang="en-US" dirty="0" err="1"/>
              <a:t>ks</a:t>
            </a:r>
            <a:r>
              <a:rPr lang="en-US" dirty="0"/>
              <a:t>-nav) </a:t>
            </a:r>
          </a:p>
          <a:p>
            <a:r>
              <a:rPr lang="en-US" dirty="0"/>
              <a:t>First known outside users of a WG tool (BASIL)</a:t>
            </a:r>
          </a:p>
          <a:p>
            <a:r>
              <a:rPr lang="en-US" dirty="0"/>
              <a:t>Engaged with several outside groups on possible collaboration</a:t>
            </a:r>
          </a:p>
          <a:p>
            <a:pPr lvl="1"/>
            <a:r>
              <a:rPr lang="en-US" dirty="0" err="1"/>
              <a:t>Cregit</a:t>
            </a:r>
            <a:r>
              <a:rPr lang="en-US" dirty="0"/>
              <a:t>, stress-ng</a:t>
            </a:r>
          </a:p>
          <a:p>
            <a:r>
              <a:rPr lang="en-US" dirty="0"/>
              <a:t>Still welcome discussion on kernel static analysis results and patching</a:t>
            </a:r>
          </a:p>
          <a:p>
            <a:pPr lvl="1"/>
            <a:r>
              <a:rPr lang="en-US" dirty="0"/>
              <a:t>1 upstream kernel contribution on this last year</a:t>
            </a:r>
          </a:p>
        </p:txBody>
      </p:sp>
    </p:spTree>
    <p:extLst>
      <p:ext uri="{BB962C8B-B14F-4D97-AF65-F5344CB8AC3E}">
        <p14:creationId xmlns:p14="http://schemas.microsoft.com/office/powerpoint/2010/main" val="26771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8142-59BD-2306-1727-8309AC52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2747"/>
            <a:ext cx="8520600" cy="572700"/>
          </a:xfrm>
        </p:spPr>
        <p:txBody>
          <a:bodyPr/>
          <a:lstStyle/>
          <a:p>
            <a:r>
              <a:rPr lang="en-US" dirty="0" err="1"/>
              <a:t>ks</a:t>
            </a:r>
            <a:r>
              <a:rPr lang="en-US" dirty="0"/>
              <a:t>-nav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1A2C-F5F3-B1B3-970D-3BB696119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845447"/>
            <a:ext cx="5612306" cy="389637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What is it?</a:t>
            </a:r>
          </a:p>
          <a:p>
            <a:r>
              <a:rPr lang="en-US" sz="1400" dirty="0"/>
              <a:t>Kernel binary analysis tool to assist with IS26262 FFI analysis</a:t>
            </a:r>
          </a:p>
          <a:p>
            <a:r>
              <a:rPr lang="en-US" sz="1400" dirty="0"/>
              <a:t>Get it: </a:t>
            </a:r>
            <a:r>
              <a:rPr lang="en-US" sz="1400" dirty="0">
                <a:hlinkClick r:id="rId3"/>
              </a:rPr>
              <a:t>https://github.com/elisa-tech/ks-nav</a:t>
            </a:r>
            <a:r>
              <a:rPr lang="en-US" sz="1400" dirty="0"/>
              <a:t> </a:t>
            </a:r>
          </a:p>
          <a:p>
            <a:endParaRPr lang="en-US" b="1" dirty="0"/>
          </a:p>
          <a:p>
            <a:pPr marL="114300" indent="0">
              <a:buNone/>
            </a:pPr>
            <a:r>
              <a:rPr lang="en-US" b="1" dirty="0"/>
              <a:t>2024 Updates</a:t>
            </a:r>
          </a:p>
          <a:p>
            <a:r>
              <a:rPr lang="en-US" sz="1400" dirty="0"/>
              <a:t>Improvements to the web interface</a:t>
            </a:r>
          </a:p>
          <a:p>
            <a:r>
              <a:rPr lang="en-US" sz="1400" dirty="0"/>
              <a:t>Improvements to the way global variables are tracked and presented</a:t>
            </a:r>
          </a:p>
          <a:p>
            <a:r>
              <a:rPr lang="en-US" sz="1400" dirty="0"/>
              <a:t>Integrated </a:t>
            </a:r>
            <a:r>
              <a:rPr lang="en-US" sz="1400" dirty="0" err="1"/>
              <a:t>ftrace</a:t>
            </a:r>
            <a:r>
              <a:rPr lang="en-US" sz="1400" dirty="0"/>
              <a:t>-based coverage analysis (</a:t>
            </a:r>
            <a:r>
              <a:rPr lang="en-US" sz="1400" dirty="0">
                <a:hlinkClick r:id="rId4"/>
              </a:rPr>
              <a:t>https://youtu.be/ghUBAndh_uA</a:t>
            </a:r>
            <a:r>
              <a:rPr lang="en-US" sz="1400" dirty="0"/>
              <a:t>)</a:t>
            </a:r>
          </a:p>
          <a:p>
            <a:pPr marL="114300" indent="0">
              <a:buNone/>
            </a:pPr>
            <a:endParaRPr lang="en-US" sz="1600" b="1" dirty="0"/>
          </a:p>
          <a:p>
            <a:pPr marL="114300" indent="0">
              <a:buNone/>
            </a:pPr>
            <a:r>
              <a:rPr lang="en-US" b="1" dirty="0"/>
              <a:t>2025 Plan</a:t>
            </a:r>
            <a:endParaRPr lang="en-US" sz="1600" b="1" dirty="0"/>
          </a:p>
          <a:p>
            <a:r>
              <a:rPr lang="en-US" sz="1400" dirty="0"/>
              <a:t>Resolve the “indirect function calls” problem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48CE7-5F38-C641-2178-97F7793EC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297" y="1889610"/>
            <a:ext cx="3161002" cy="257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4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40EE-F509-647A-5D0D-350923AF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2747"/>
            <a:ext cx="8520600" cy="572700"/>
          </a:xfrm>
        </p:spPr>
        <p:txBody>
          <a:bodyPr/>
          <a:lstStyle/>
          <a:p>
            <a:r>
              <a:rPr lang="en-US" dirty="0"/>
              <a:t>BASIL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A3CA0-A2EB-D0DF-908B-55368822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45447"/>
            <a:ext cx="5853969" cy="3790586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What is it?</a:t>
            </a:r>
          </a:p>
          <a:p>
            <a:r>
              <a:rPr lang="en-US" sz="1400" dirty="0"/>
              <a:t>Lifecycle artifact traceability tooling with many excellent features!</a:t>
            </a:r>
          </a:p>
          <a:p>
            <a:r>
              <a:rPr lang="en-US" sz="1400" dirty="0"/>
              <a:t>Get it: </a:t>
            </a:r>
            <a:r>
              <a:rPr lang="en-US" sz="1400" dirty="0">
                <a:hlinkClick r:id="rId2"/>
              </a:rPr>
              <a:t>https://github.com/elisa-tech/BASIL</a:t>
            </a:r>
            <a:endParaRPr lang="en-US" sz="1400" dirty="0"/>
          </a:p>
          <a:p>
            <a:r>
              <a:rPr lang="en-US" sz="1400" dirty="0"/>
              <a:t>Try it: </a:t>
            </a:r>
            <a:r>
              <a:rPr lang="en-US" sz="1400" dirty="0">
                <a:hlinkClick r:id="rId3"/>
              </a:rPr>
              <a:t>http://elisa-builder-00.iol.unh.edu:9056/</a:t>
            </a:r>
            <a:r>
              <a:rPr lang="en-US" sz="1400" dirty="0"/>
              <a:t> </a:t>
            </a:r>
          </a:p>
          <a:p>
            <a:endParaRPr lang="en-US" b="1" dirty="0"/>
          </a:p>
          <a:p>
            <a:pPr marL="114300" indent="0">
              <a:buNone/>
            </a:pPr>
            <a:r>
              <a:rPr lang="en-US" b="1" dirty="0"/>
              <a:t>2024 Updates</a:t>
            </a:r>
          </a:p>
          <a:p>
            <a:r>
              <a:rPr lang="en-US" sz="1400" dirty="0"/>
              <a:t>Established a public instance for people to experiment</a:t>
            </a:r>
          </a:p>
          <a:p>
            <a:r>
              <a:rPr lang="en-US" sz="1400" dirty="0"/>
              <a:t>Various new features linking test cases to requirements specs, etc.</a:t>
            </a:r>
          </a:p>
          <a:p>
            <a:r>
              <a:rPr lang="en-US" sz="1400" dirty="0"/>
              <a:t>Triggering test in external CI systems and linking to results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2025 Plan</a:t>
            </a:r>
          </a:p>
          <a:p>
            <a:r>
              <a:rPr lang="en-US" sz="1600" dirty="0"/>
              <a:t>SDPX3.0 and SBOM Integration</a:t>
            </a:r>
          </a:p>
        </p:txBody>
      </p:sp>
    </p:spTree>
    <p:extLst>
      <p:ext uri="{BB962C8B-B14F-4D97-AF65-F5344CB8AC3E}">
        <p14:creationId xmlns:p14="http://schemas.microsoft.com/office/powerpoint/2010/main" val="54252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7251-FAF8-3744-EE2D-91507EEC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05877"/>
            <a:ext cx="8520600" cy="572700"/>
          </a:xfrm>
        </p:spPr>
        <p:txBody>
          <a:bodyPr/>
          <a:lstStyle/>
          <a:p>
            <a:r>
              <a:rPr lang="en-US" dirty="0" err="1"/>
              <a:t>DeltaKernel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FDC0D-68C6-7358-2CDF-860345F67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78577"/>
            <a:ext cx="8520600" cy="3446029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What is it?</a:t>
            </a:r>
          </a:p>
          <a:p>
            <a:r>
              <a:rPr lang="en-US" sz="1600" dirty="0"/>
              <a:t>Provides a visual report of change impact between two kernel versions</a:t>
            </a:r>
          </a:p>
          <a:p>
            <a:r>
              <a:rPr lang="en-US" sz="1600" dirty="0"/>
              <a:t>Get it: </a:t>
            </a:r>
            <a:r>
              <a:rPr lang="en-US" sz="1600" dirty="0">
                <a:hlinkClick r:id="rId2"/>
              </a:rPr>
              <a:t>https://github.com/elisa-tech/delta-kernel/</a:t>
            </a:r>
            <a:endParaRPr lang="en-US" sz="1600" dirty="0"/>
          </a:p>
          <a:p>
            <a:endParaRPr lang="en-US" b="1" dirty="0"/>
          </a:p>
          <a:p>
            <a:pPr marL="114300" indent="0">
              <a:buNone/>
            </a:pPr>
            <a:r>
              <a:rPr lang="en-US" b="1" dirty="0"/>
              <a:t>2024 Updates</a:t>
            </a:r>
          </a:p>
          <a:p>
            <a:r>
              <a:rPr lang="en-US" sz="1600" dirty="0"/>
              <a:t>Initial release of the tooling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2025 Plan</a:t>
            </a:r>
          </a:p>
          <a:p>
            <a:r>
              <a:rPr lang="en-US" sz="1600" dirty="0"/>
              <a:t>No active plan for 2025 at this moment</a:t>
            </a:r>
          </a:p>
          <a:p>
            <a:r>
              <a:rPr lang="en-US" sz="1600" dirty="0"/>
              <a:t>Extend analysis to the kernel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9C466-A01F-89F2-91CE-4AF99CA1D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497" y="1554595"/>
            <a:ext cx="3578121" cy="344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2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7446-218A-6A70-7387-D4C1931F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5999"/>
            <a:ext cx="8520600" cy="572700"/>
          </a:xfrm>
        </p:spPr>
        <p:txBody>
          <a:bodyPr/>
          <a:lstStyle/>
          <a:p>
            <a:r>
              <a:rPr lang="en-US" dirty="0" err="1"/>
              <a:t>llvm-cov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4F67A-575A-A81E-E5A4-BAC15111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58699"/>
            <a:ext cx="8520600" cy="3465908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What is it?</a:t>
            </a:r>
          </a:p>
          <a:p>
            <a:r>
              <a:rPr lang="en-US" sz="1600" dirty="0"/>
              <a:t>Joint effort between Boeing/UIUC to enhance </a:t>
            </a:r>
            <a:r>
              <a:rPr lang="en-US" sz="1600" dirty="0" err="1"/>
              <a:t>llvm-cov</a:t>
            </a:r>
            <a:r>
              <a:rPr lang="en-US" sz="1600" dirty="0"/>
              <a:t> to achieve MC/DC and object code coverage of the kernel</a:t>
            </a:r>
          </a:p>
          <a:p>
            <a:r>
              <a:rPr lang="en-US" sz="1600" dirty="0"/>
              <a:t>Get it: LLVM 19.1 and later! </a:t>
            </a:r>
          </a:p>
          <a:p>
            <a:endParaRPr lang="en-US" b="1" dirty="0"/>
          </a:p>
          <a:p>
            <a:pPr marL="114300" indent="0">
              <a:buNone/>
            </a:pPr>
            <a:r>
              <a:rPr lang="en-US" b="1" dirty="0"/>
              <a:t>2024 Updates</a:t>
            </a:r>
          </a:p>
          <a:p>
            <a:r>
              <a:rPr lang="en-US" sz="1600" dirty="0"/>
              <a:t>Demo of MC/DC coverage of the kernel at Linux Plumbers</a:t>
            </a:r>
          </a:p>
          <a:p>
            <a:r>
              <a:rPr lang="en-US" sz="1600" dirty="0"/>
              <a:t>Started DO-330 qualification effort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2025 Plan</a:t>
            </a:r>
          </a:p>
          <a:p>
            <a:r>
              <a:rPr lang="en-US" sz="1600" dirty="0"/>
              <a:t>Initial implementation of object code coverage tooling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AE223-DB77-A0F6-44A3-F2ABC5EEF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737" y="2131322"/>
            <a:ext cx="2836363" cy="215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0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8373-021C-DFB7-447B-24140B6E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0DBEC-BCEF-9315-BA09-2D25CA1A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6670397" cy="3050100"/>
          </a:xfrm>
        </p:spPr>
        <p:txBody>
          <a:bodyPr/>
          <a:lstStyle/>
          <a:p>
            <a:r>
              <a:rPr lang="en-US" sz="1600" dirty="0"/>
              <a:t>Present a use case which connects several existing tools/efforts</a:t>
            </a:r>
          </a:p>
          <a:p>
            <a:pPr lvl="1"/>
            <a:r>
              <a:rPr lang="en-US" sz="1200" dirty="0"/>
              <a:t>Leverage </a:t>
            </a:r>
            <a:r>
              <a:rPr lang="en-US" sz="1200" dirty="0" err="1"/>
              <a:t>ks</a:t>
            </a:r>
            <a:r>
              <a:rPr lang="en-US" sz="1200" dirty="0"/>
              <a:t>-nav call trees to inform requirements understanding</a:t>
            </a:r>
          </a:p>
          <a:p>
            <a:pPr lvl="1"/>
            <a:r>
              <a:rPr lang="en-US" sz="1200" dirty="0"/>
              <a:t>Kernel requirements / documentation effort: Create a req in the </a:t>
            </a:r>
            <a:r>
              <a:rPr lang="en-US" sz="1200" dirty="0" err="1"/>
              <a:t>ftrace</a:t>
            </a:r>
            <a:r>
              <a:rPr lang="en-US" sz="1200" dirty="0"/>
              <a:t> area against an existing test case</a:t>
            </a:r>
          </a:p>
          <a:p>
            <a:pPr lvl="1"/>
            <a:r>
              <a:rPr lang="en-US" sz="1200" dirty="0"/>
              <a:t>(NEW) Create CI which loads kernel data into a live instance of ELISA</a:t>
            </a:r>
          </a:p>
          <a:p>
            <a:pPr lvl="1"/>
            <a:r>
              <a:rPr lang="en-US" sz="1200" dirty="0">
                <a:sym typeface="Wingdings" pitchFamily="2" charset="2"/>
              </a:rPr>
              <a:t>(NEW) Work to get </a:t>
            </a:r>
            <a:r>
              <a:rPr lang="en-US" sz="1200" dirty="0" err="1">
                <a:sym typeface="Wingdings" pitchFamily="2" charset="2"/>
              </a:rPr>
              <a:t>llvm-cov</a:t>
            </a:r>
            <a:r>
              <a:rPr lang="en-US" sz="1200" dirty="0">
                <a:sym typeface="Wingdings" pitchFamily="2" charset="2"/>
              </a:rPr>
              <a:t> coverage data capture in </a:t>
            </a:r>
            <a:r>
              <a:rPr lang="en-US" sz="1200" dirty="0" err="1">
                <a:sym typeface="Wingdings" pitchFamily="2" charset="2"/>
              </a:rPr>
              <a:t>KernelCI</a:t>
            </a:r>
            <a:r>
              <a:rPr lang="en-US" sz="1200" dirty="0">
                <a:sym typeface="Wingdings" pitchFamily="2" charset="2"/>
              </a:rPr>
              <a:t> testing</a:t>
            </a:r>
            <a:endParaRPr lang="en-US" sz="1200" dirty="0"/>
          </a:p>
          <a:p>
            <a:pPr lvl="1"/>
            <a:r>
              <a:rPr lang="en-US" sz="1200" dirty="0"/>
              <a:t>Demonstrate linkage of Req </a:t>
            </a:r>
            <a:r>
              <a:rPr lang="en-US" sz="1200" dirty="0">
                <a:sym typeface="Wingdings" pitchFamily="2" charset="2"/>
              </a:rPr>
              <a:t> Test Case  Test Result  Coverage</a:t>
            </a:r>
          </a:p>
          <a:p>
            <a:pPr lvl="1"/>
            <a:r>
              <a:rPr lang="en-US" sz="1200" dirty="0">
                <a:sym typeface="Wingdings" pitchFamily="2" charset="2"/>
              </a:rPr>
              <a:t>Demonstrate </a:t>
            </a:r>
            <a:r>
              <a:rPr lang="en-US" sz="1200" dirty="0" err="1">
                <a:sym typeface="Wingdings" pitchFamily="2" charset="2"/>
              </a:rPr>
              <a:t>ftrace</a:t>
            </a:r>
            <a:r>
              <a:rPr lang="en-US" sz="1200" dirty="0">
                <a:sym typeface="Wingdings" pitchFamily="2" charset="2"/>
              </a:rPr>
              <a:t>-based coverage on the same test</a:t>
            </a:r>
          </a:p>
          <a:p>
            <a:r>
              <a:rPr lang="en-US" sz="1600" dirty="0">
                <a:sym typeface="Wingdings" pitchFamily="2" charset="2"/>
              </a:rPr>
              <a:t>Big Stretch: Demonstrate how this data can be used for change impact analysis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83E92-FE9B-BFF6-8B13-D2BDB0DD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205" y="157152"/>
            <a:ext cx="1843923" cy="427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5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6BD3-6318-EF31-36D8-B82CA6B9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6367"/>
            <a:ext cx="8520600" cy="572700"/>
          </a:xfrm>
        </p:spPr>
        <p:txBody>
          <a:bodyPr/>
          <a:lstStyle/>
          <a:p>
            <a:r>
              <a:rPr lang="en-US" dirty="0"/>
              <a:t>Get Involved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B92F6-AD1C-3D1B-E2E0-1554EB9C8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32596"/>
            <a:ext cx="8520600" cy="3478308"/>
          </a:xfrm>
        </p:spPr>
        <p:txBody>
          <a:bodyPr/>
          <a:lstStyle/>
          <a:p>
            <a:r>
              <a:rPr lang="en-US" dirty="0"/>
              <a:t>Join our meetings!</a:t>
            </a:r>
          </a:p>
          <a:p>
            <a:pPr lvl="1"/>
            <a:r>
              <a:rPr lang="en-US" baseline="30000" dirty="0"/>
              <a:t>2nd</a:t>
            </a:r>
            <a:r>
              <a:rPr lang="en-US" dirty="0"/>
              <a:t> Tuesday of the month @ 9:30 AM EST / 2:30 PM UTC 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Thursday of the month @ 11:00 AM EST / 4:00 PM UTC</a:t>
            </a:r>
          </a:p>
          <a:p>
            <a:r>
              <a:rPr lang="en-US" dirty="0"/>
              <a:t>Hit the Mailing List!</a:t>
            </a:r>
          </a:p>
          <a:p>
            <a:pPr lvl="1"/>
            <a:r>
              <a:rPr lang="en-US" dirty="0">
                <a:hlinkClick r:id="rId3"/>
              </a:rPr>
              <a:t>https://lists.elisa.tech/g/tool-investigation</a:t>
            </a:r>
            <a:r>
              <a:rPr lang="en-US" dirty="0"/>
              <a:t> </a:t>
            </a:r>
          </a:p>
          <a:p>
            <a:r>
              <a:rPr lang="en-US" dirty="0"/>
              <a:t>Participate in our GitHub</a:t>
            </a:r>
          </a:p>
          <a:p>
            <a:pPr lvl="1"/>
            <a:r>
              <a:rPr lang="en-US" dirty="0"/>
              <a:t>Tools WG: </a:t>
            </a:r>
            <a:r>
              <a:rPr lang="en-US" dirty="0">
                <a:hlinkClick r:id="rId4"/>
              </a:rPr>
              <a:t>https://github.com/elisa-tech/wg-tools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BASIL: </a:t>
            </a:r>
            <a:r>
              <a:rPr lang="en-US" dirty="0">
                <a:hlinkClick r:id="rId5"/>
              </a:rPr>
              <a:t>https://github.com/elisa-tech/BASIL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ks</a:t>
            </a:r>
            <a:r>
              <a:rPr lang="en-US" dirty="0"/>
              <a:t>-nav: </a:t>
            </a:r>
            <a:r>
              <a:rPr lang="en-US" dirty="0">
                <a:hlinkClick r:id="rId6"/>
              </a:rPr>
              <a:t>https://github.com/elisa-tech/ks-nav</a:t>
            </a:r>
            <a:endParaRPr lang="en-US" dirty="0"/>
          </a:p>
          <a:p>
            <a:pPr lvl="1"/>
            <a:r>
              <a:rPr lang="en-US" dirty="0" err="1"/>
              <a:t>DeltaKernel</a:t>
            </a:r>
            <a:r>
              <a:rPr lang="en-US" dirty="0"/>
              <a:t>: </a:t>
            </a:r>
            <a:r>
              <a:rPr lang="en-US" sz="1400" dirty="0">
                <a:hlinkClick r:id="rId7"/>
              </a:rPr>
              <a:t>https://github.com/elisa-tech/delta-kernel/</a:t>
            </a:r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322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7C046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664</Words>
  <Application>Microsoft Macintosh PowerPoint</Application>
  <PresentationFormat>On-screen Show (16:9)</PresentationFormat>
  <Paragraphs>93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</vt:lpstr>
      <vt:lpstr>Wingdings</vt:lpstr>
      <vt:lpstr>Simple Light</vt:lpstr>
      <vt:lpstr>Tools WG 2025 Update</vt:lpstr>
      <vt:lpstr>Tools WG</vt:lpstr>
      <vt:lpstr>2024 Recap</vt:lpstr>
      <vt:lpstr>ks-nav</vt:lpstr>
      <vt:lpstr>BASIL</vt:lpstr>
      <vt:lpstr>DeltaKernel</vt:lpstr>
      <vt:lpstr>llvm-cov</vt:lpstr>
      <vt:lpstr>2025 Vision</vt:lpstr>
      <vt:lpstr>Get Involved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Kelly (US), Matt</cp:lastModifiedBy>
  <cp:revision>7</cp:revision>
  <dcterms:modified xsi:type="dcterms:W3CDTF">2025-02-12T15:39:43Z</dcterms:modified>
</cp:coreProperties>
</file>