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0" r:id="rId4"/>
  </p:sldMasterIdLst>
  <p:sldIdLst>
    <p:sldId id="257"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696F5-A89B-4F12-82EC-FE096E37DDAA}" v="385" dt="2020-03-16T12:25:51.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1E9CF0-7402-46B0-B786-395FE36937E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0F0FEE-E0C4-462C-9572-04085AB91AE2}">
      <dgm:prSet/>
      <dgm:spPr/>
      <dgm:t>
        <a:bodyPr/>
        <a:lstStyle/>
        <a:p>
          <a:r>
            <a:rPr lang="en-US" dirty="0"/>
            <a:t>Source: All data is collected form Four Square. </a:t>
          </a:r>
        </a:p>
      </dgm:t>
    </dgm:pt>
    <dgm:pt modelId="{7F60EFF9-E75F-4C9E-800E-F9F1236CB0F6}" type="parTrans" cxnId="{6D29A9F0-E9F4-467D-94B8-E2A9193E867F}">
      <dgm:prSet/>
      <dgm:spPr/>
      <dgm:t>
        <a:bodyPr/>
        <a:lstStyle/>
        <a:p>
          <a:endParaRPr lang="en-US"/>
        </a:p>
      </dgm:t>
    </dgm:pt>
    <dgm:pt modelId="{1A57FE1E-8162-4BD9-B7EC-61979E6545B7}" type="sibTrans" cxnId="{6D29A9F0-E9F4-467D-94B8-E2A9193E867F}">
      <dgm:prSet/>
      <dgm:spPr/>
      <dgm:t>
        <a:bodyPr/>
        <a:lstStyle/>
        <a:p>
          <a:endParaRPr lang="en-US"/>
        </a:p>
      </dgm:t>
    </dgm:pt>
    <dgm:pt modelId="{66B18583-8E5F-4EC0-BDF5-E4D55B472EF5}">
      <dgm:prSet/>
      <dgm:spPr/>
      <dgm:t>
        <a:bodyPr/>
        <a:lstStyle/>
        <a:p>
          <a:r>
            <a:rPr lang="en-US" dirty="0"/>
            <a:t>The base will be at Orchard Road, Singapore. Then using Foursquare, we will search within a 20km radius for a list of office locations. </a:t>
          </a:r>
        </a:p>
      </dgm:t>
    </dgm:pt>
    <dgm:pt modelId="{615996B3-5B05-416B-BCAF-2EE2270CA61D}" type="parTrans" cxnId="{DF29D044-D5C2-4355-89E0-5D41989BEBB3}">
      <dgm:prSet/>
      <dgm:spPr/>
      <dgm:t>
        <a:bodyPr/>
        <a:lstStyle/>
        <a:p>
          <a:endParaRPr lang="en-US"/>
        </a:p>
      </dgm:t>
    </dgm:pt>
    <dgm:pt modelId="{FFDDC54C-D792-42D4-A494-36228F765397}" type="sibTrans" cxnId="{DF29D044-D5C2-4355-89E0-5D41989BEBB3}">
      <dgm:prSet/>
      <dgm:spPr/>
      <dgm:t>
        <a:bodyPr/>
        <a:lstStyle/>
        <a:p>
          <a:endParaRPr lang="en-US"/>
        </a:p>
      </dgm:t>
    </dgm:pt>
    <dgm:pt modelId="{9CFBF764-8B53-47E4-A602-1A149C813447}">
      <dgm:prSet/>
      <dgm:spPr/>
      <dgm:t>
        <a:bodyPr/>
        <a:lstStyle/>
        <a:p>
          <a:r>
            <a:rPr lang="en-US" dirty="0"/>
            <a:t>To clean the data, we first get only the columns that matter, for e.g. name, categories, </a:t>
          </a:r>
          <a:r>
            <a:rPr lang="en-US" dirty="0" err="1"/>
            <a:t>lat</a:t>
          </a:r>
          <a:r>
            <a:rPr lang="en-US" dirty="0"/>
            <a:t> and </a:t>
          </a:r>
          <a:r>
            <a:rPr lang="en-US" dirty="0" err="1"/>
            <a:t>lng</a:t>
          </a:r>
          <a:r>
            <a:rPr lang="en-US" dirty="0"/>
            <a:t>. This is then mapped out using folium for clarity. Then K means clustering will be employed to cluster the location in order to find the densest cluster. </a:t>
          </a:r>
        </a:p>
      </dgm:t>
    </dgm:pt>
    <dgm:pt modelId="{EB446299-F7A3-43ED-86B3-DD12F3F7832C}" type="parTrans" cxnId="{CE68D7E1-9892-4831-AA84-6B4FD792AA6E}">
      <dgm:prSet/>
      <dgm:spPr/>
      <dgm:t>
        <a:bodyPr/>
        <a:lstStyle/>
        <a:p>
          <a:endParaRPr lang="en-US"/>
        </a:p>
      </dgm:t>
    </dgm:pt>
    <dgm:pt modelId="{C1B400EC-987A-489D-A6BD-8D56E676BD66}" type="sibTrans" cxnId="{CE68D7E1-9892-4831-AA84-6B4FD792AA6E}">
      <dgm:prSet/>
      <dgm:spPr/>
      <dgm:t>
        <a:bodyPr/>
        <a:lstStyle/>
        <a:p>
          <a:endParaRPr lang="en-US"/>
        </a:p>
      </dgm:t>
    </dgm:pt>
    <dgm:pt modelId="{A74B7A0B-5A37-4C71-AD17-813A220BC17F}">
      <dgm:prSet/>
      <dgm:spPr/>
      <dgm:t>
        <a:bodyPr/>
        <a:lstStyle/>
        <a:p>
          <a:r>
            <a:rPr lang="en-US" dirty="0"/>
            <a:t>The densest location will be where I will recommend the restaurant to open.</a:t>
          </a:r>
        </a:p>
      </dgm:t>
    </dgm:pt>
    <dgm:pt modelId="{7EBECE7F-98A1-49A4-9513-BF640D321464}" type="parTrans" cxnId="{87511E59-9FE9-401C-BE61-16895B7997D6}">
      <dgm:prSet/>
      <dgm:spPr/>
      <dgm:t>
        <a:bodyPr/>
        <a:lstStyle/>
        <a:p>
          <a:endParaRPr lang="en-US"/>
        </a:p>
      </dgm:t>
    </dgm:pt>
    <dgm:pt modelId="{BECDA331-E11D-4953-AFAC-3749154C7A04}" type="sibTrans" cxnId="{87511E59-9FE9-401C-BE61-16895B7997D6}">
      <dgm:prSet/>
      <dgm:spPr/>
      <dgm:t>
        <a:bodyPr/>
        <a:lstStyle/>
        <a:p>
          <a:endParaRPr lang="en-US"/>
        </a:p>
      </dgm:t>
    </dgm:pt>
    <dgm:pt modelId="{772DEC71-FAD5-4212-A67F-89241D43B457}" type="pres">
      <dgm:prSet presAssocID="{B61E9CF0-7402-46B0-B786-395FE36937EF}" presName="root" presStyleCnt="0">
        <dgm:presLayoutVars>
          <dgm:dir/>
          <dgm:resizeHandles val="exact"/>
        </dgm:presLayoutVars>
      </dgm:prSet>
      <dgm:spPr/>
    </dgm:pt>
    <dgm:pt modelId="{48E0517C-0543-436F-AD64-ECCEF3DF680C}" type="pres">
      <dgm:prSet presAssocID="{C00F0FEE-E0C4-462C-9572-04085AB91AE2}" presName="compNode" presStyleCnt="0"/>
      <dgm:spPr/>
    </dgm:pt>
    <dgm:pt modelId="{D6487D2B-9C63-40DD-A088-F9BA4C68393B}" type="pres">
      <dgm:prSet presAssocID="{C00F0FEE-E0C4-462C-9572-04085AB91AE2}" presName="bgRect" presStyleLbl="bgShp" presStyleIdx="0" presStyleCnt="4"/>
      <dgm:spPr/>
    </dgm:pt>
    <dgm:pt modelId="{F6F01A12-D96F-4FB7-AA55-169D885116A7}" type="pres">
      <dgm:prSet presAssocID="{C00F0FEE-E0C4-462C-9572-04085AB91A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EA08D9F-913B-4D7F-A434-6B82CCF9FDD3}" type="pres">
      <dgm:prSet presAssocID="{C00F0FEE-E0C4-462C-9572-04085AB91AE2}" presName="spaceRect" presStyleCnt="0"/>
      <dgm:spPr/>
    </dgm:pt>
    <dgm:pt modelId="{987FD986-5DB3-4FFB-A000-48F4A8906038}" type="pres">
      <dgm:prSet presAssocID="{C00F0FEE-E0C4-462C-9572-04085AB91AE2}" presName="parTx" presStyleLbl="revTx" presStyleIdx="0" presStyleCnt="4">
        <dgm:presLayoutVars>
          <dgm:chMax val="0"/>
          <dgm:chPref val="0"/>
        </dgm:presLayoutVars>
      </dgm:prSet>
      <dgm:spPr/>
    </dgm:pt>
    <dgm:pt modelId="{BC0C72FD-A9B3-449F-BD54-B4C33CF94595}" type="pres">
      <dgm:prSet presAssocID="{1A57FE1E-8162-4BD9-B7EC-61979E6545B7}" presName="sibTrans" presStyleCnt="0"/>
      <dgm:spPr/>
    </dgm:pt>
    <dgm:pt modelId="{D08BC51C-1F27-4178-9008-8741FA59F208}" type="pres">
      <dgm:prSet presAssocID="{66B18583-8E5F-4EC0-BDF5-E4D55B472EF5}" presName="compNode" presStyleCnt="0"/>
      <dgm:spPr/>
    </dgm:pt>
    <dgm:pt modelId="{625CCD05-E8AC-4872-88E7-5411EEFCF55D}" type="pres">
      <dgm:prSet presAssocID="{66B18583-8E5F-4EC0-BDF5-E4D55B472EF5}" presName="bgRect" presStyleLbl="bgShp" presStyleIdx="1" presStyleCnt="4"/>
      <dgm:spPr/>
    </dgm:pt>
    <dgm:pt modelId="{D32CEE69-8145-47F4-99F0-DF2C6CE3B4D6}" type="pres">
      <dgm:prSet presAssocID="{66B18583-8E5F-4EC0-BDF5-E4D55B472E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C6F40B1A-03B1-4DA7-A7AD-D49776EB79B2}" type="pres">
      <dgm:prSet presAssocID="{66B18583-8E5F-4EC0-BDF5-E4D55B472EF5}" presName="spaceRect" presStyleCnt="0"/>
      <dgm:spPr/>
    </dgm:pt>
    <dgm:pt modelId="{92A65C15-BE34-4968-8E8D-FB40B740ACEB}" type="pres">
      <dgm:prSet presAssocID="{66B18583-8E5F-4EC0-BDF5-E4D55B472EF5}" presName="parTx" presStyleLbl="revTx" presStyleIdx="1" presStyleCnt="4">
        <dgm:presLayoutVars>
          <dgm:chMax val="0"/>
          <dgm:chPref val="0"/>
        </dgm:presLayoutVars>
      </dgm:prSet>
      <dgm:spPr/>
    </dgm:pt>
    <dgm:pt modelId="{4BA0E4F7-CFE5-46B3-95C1-4CFFF56940E3}" type="pres">
      <dgm:prSet presAssocID="{FFDDC54C-D792-42D4-A494-36228F765397}" presName="sibTrans" presStyleCnt="0"/>
      <dgm:spPr/>
    </dgm:pt>
    <dgm:pt modelId="{E0FDCE5E-AE51-4846-A20D-98328E2AB072}" type="pres">
      <dgm:prSet presAssocID="{9CFBF764-8B53-47E4-A602-1A149C813447}" presName="compNode" presStyleCnt="0"/>
      <dgm:spPr/>
    </dgm:pt>
    <dgm:pt modelId="{5B554FA8-8C0F-44D9-9B30-84C05B4315CD}" type="pres">
      <dgm:prSet presAssocID="{9CFBF764-8B53-47E4-A602-1A149C813447}" presName="bgRect" presStyleLbl="bgShp" presStyleIdx="2" presStyleCnt="4"/>
      <dgm:spPr/>
    </dgm:pt>
    <dgm:pt modelId="{1C460CC7-B8EF-45FF-A686-663D848779BB}" type="pres">
      <dgm:prSet presAssocID="{9CFBF764-8B53-47E4-A602-1A149C81344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67DA6BAB-4552-482F-A55E-A9B2CCC31589}" type="pres">
      <dgm:prSet presAssocID="{9CFBF764-8B53-47E4-A602-1A149C813447}" presName="spaceRect" presStyleCnt="0"/>
      <dgm:spPr/>
    </dgm:pt>
    <dgm:pt modelId="{DE347A40-72E8-4A69-A4CD-7853522D909E}" type="pres">
      <dgm:prSet presAssocID="{9CFBF764-8B53-47E4-A602-1A149C813447}" presName="parTx" presStyleLbl="revTx" presStyleIdx="2" presStyleCnt="4">
        <dgm:presLayoutVars>
          <dgm:chMax val="0"/>
          <dgm:chPref val="0"/>
        </dgm:presLayoutVars>
      </dgm:prSet>
      <dgm:spPr/>
    </dgm:pt>
    <dgm:pt modelId="{D6CD175D-665E-411A-A30F-8C833D71C2BC}" type="pres">
      <dgm:prSet presAssocID="{C1B400EC-987A-489D-A6BD-8D56E676BD66}" presName="sibTrans" presStyleCnt="0"/>
      <dgm:spPr/>
    </dgm:pt>
    <dgm:pt modelId="{24DF814A-7256-42F0-BCE1-07CD51811724}" type="pres">
      <dgm:prSet presAssocID="{A74B7A0B-5A37-4C71-AD17-813A220BC17F}" presName="compNode" presStyleCnt="0"/>
      <dgm:spPr/>
    </dgm:pt>
    <dgm:pt modelId="{1A3371FB-E736-4360-B2DE-C29D74AF71B9}" type="pres">
      <dgm:prSet presAssocID="{A74B7A0B-5A37-4C71-AD17-813A220BC17F}" presName="bgRect" presStyleLbl="bgShp" presStyleIdx="3" presStyleCnt="4"/>
      <dgm:spPr/>
    </dgm:pt>
    <dgm:pt modelId="{093390B4-CC76-42E0-8237-F3F9B0AEE382}" type="pres">
      <dgm:prSet presAssocID="{A74B7A0B-5A37-4C71-AD17-813A220BC1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E6387158-E422-4C12-A903-EDE1070A76E4}" type="pres">
      <dgm:prSet presAssocID="{A74B7A0B-5A37-4C71-AD17-813A220BC17F}" presName="spaceRect" presStyleCnt="0"/>
      <dgm:spPr/>
    </dgm:pt>
    <dgm:pt modelId="{FCBF9C62-5326-44CD-9193-AD8572A3F2B6}" type="pres">
      <dgm:prSet presAssocID="{A74B7A0B-5A37-4C71-AD17-813A220BC17F}" presName="parTx" presStyleLbl="revTx" presStyleIdx="3" presStyleCnt="4">
        <dgm:presLayoutVars>
          <dgm:chMax val="0"/>
          <dgm:chPref val="0"/>
        </dgm:presLayoutVars>
      </dgm:prSet>
      <dgm:spPr/>
    </dgm:pt>
  </dgm:ptLst>
  <dgm:cxnLst>
    <dgm:cxn modelId="{1AFF781E-8BB5-4134-8CD6-9389B5A852BD}" type="presOf" srcId="{B61E9CF0-7402-46B0-B786-395FE36937EF}" destId="{772DEC71-FAD5-4212-A67F-89241D43B457}" srcOrd="0" destOrd="0" presId="urn:microsoft.com/office/officeart/2018/2/layout/IconVerticalSolidList"/>
    <dgm:cxn modelId="{FD84B51E-F03D-41DE-9428-549569F3F0D0}" type="presOf" srcId="{C00F0FEE-E0C4-462C-9572-04085AB91AE2}" destId="{987FD986-5DB3-4FFB-A000-48F4A8906038}" srcOrd="0" destOrd="0" presId="urn:microsoft.com/office/officeart/2018/2/layout/IconVerticalSolidList"/>
    <dgm:cxn modelId="{DF29D044-D5C2-4355-89E0-5D41989BEBB3}" srcId="{B61E9CF0-7402-46B0-B786-395FE36937EF}" destId="{66B18583-8E5F-4EC0-BDF5-E4D55B472EF5}" srcOrd="1" destOrd="0" parTransId="{615996B3-5B05-416B-BCAF-2EE2270CA61D}" sibTransId="{FFDDC54C-D792-42D4-A494-36228F765397}"/>
    <dgm:cxn modelId="{87511E59-9FE9-401C-BE61-16895B7997D6}" srcId="{B61E9CF0-7402-46B0-B786-395FE36937EF}" destId="{A74B7A0B-5A37-4C71-AD17-813A220BC17F}" srcOrd="3" destOrd="0" parTransId="{7EBECE7F-98A1-49A4-9513-BF640D321464}" sibTransId="{BECDA331-E11D-4953-AFAC-3749154C7A04}"/>
    <dgm:cxn modelId="{660D6F59-C6C6-4332-8CB8-64A5883305A0}" type="presOf" srcId="{66B18583-8E5F-4EC0-BDF5-E4D55B472EF5}" destId="{92A65C15-BE34-4968-8E8D-FB40B740ACEB}" srcOrd="0" destOrd="0" presId="urn:microsoft.com/office/officeart/2018/2/layout/IconVerticalSolidList"/>
    <dgm:cxn modelId="{DA8600B6-E735-491C-B5F0-5A91225244BC}" type="presOf" srcId="{9CFBF764-8B53-47E4-A602-1A149C813447}" destId="{DE347A40-72E8-4A69-A4CD-7853522D909E}" srcOrd="0" destOrd="0" presId="urn:microsoft.com/office/officeart/2018/2/layout/IconVerticalSolidList"/>
    <dgm:cxn modelId="{9AB82CCC-A5A7-4EB2-8155-2380F48B4E09}" type="presOf" srcId="{A74B7A0B-5A37-4C71-AD17-813A220BC17F}" destId="{FCBF9C62-5326-44CD-9193-AD8572A3F2B6}" srcOrd="0" destOrd="0" presId="urn:microsoft.com/office/officeart/2018/2/layout/IconVerticalSolidList"/>
    <dgm:cxn modelId="{CE68D7E1-9892-4831-AA84-6B4FD792AA6E}" srcId="{B61E9CF0-7402-46B0-B786-395FE36937EF}" destId="{9CFBF764-8B53-47E4-A602-1A149C813447}" srcOrd="2" destOrd="0" parTransId="{EB446299-F7A3-43ED-86B3-DD12F3F7832C}" sibTransId="{C1B400EC-987A-489D-A6BD-8D56E676BD66}"/>
    <dgm:cxn modelId="{6D29A9F0-E9F4-467D-94B8-E2A9193E867F}" srcId="{B61E9CF0-7402-46B0-B786-395FE36937EF}" destId="{C00F0FEE-E0C4-462C-9572-04085AB91AE2}" srcOrd="0" destOrd="0" parTransId="{7F60EFF9-E75F-4C9E-800E-F9F1236CB0F6}" sibTransId="{1A57FE1E-8162-4BD9-B7EC-61979E6545B7}"/>
    <dgm:cxn modelId="{AC93CEBC-2AEA-4219-9C30-380231AE005A}" type="presParOf" srcId="{772DEC71-FAD5-4212-A67F-89241D43B457}" destId="{48E0517C-0543-436F-AD64-ECCEF3DF680C}" srcOrd="0" destOrd="0" presId="urn:microsoft.com/office/officeart/2018/2/layout/IconVerticalSolidList"/>
    <dgm:cxn modelId="{E98734C8-3D81-409F-B0E0-9E62884B4A72}" type="presParOf" srcId="{48E0517C-0543-436F-AD64-ECCEF3DF680C}" destId="{D6487D2B-9C63-40DD-A088-F9BA4C68393B}" srcOrd="0" destOrd="0" presId="urn:microsoft.com/office/officeart/2018/2/layout/IconVerticalSolidList"/>
    <dgm:cxn modelId="{ACCBA9CB-E30D-41AB-9B98-3686C4BE9668}" type="presParOf" srcId="{48E0517C-0543-436F-AD64-ECCEF3DF680C}" destId="{F6F01A12-D96F-4FB7-AA55-169D885116A7}" srcOrd="1" destOrd="0" presId="urn:microsoft.com/office/officeart/2018/2/layout/IconVerticalSolidList"/>
    <dgm:cxn modelId="{433F38CA-E0F7-4569-813F-4B5D36C8F33D}" type="presParOf" srcId="{48E0517C-0543-436F-AD64-ECCEF3DF680C}" destId="{DEA08D9F-913B-4D7F-A434-6B82CCF9FDD3}" srcOrd="2" destOrd="0" presId="urn:microsoft.com/office/officeart/2018/2/layout/IconVerticalSolidList"/>
    <dgm:cxn modelId="{5D1A0383-61CC-4C7D-B185-8DE94867EA21}" type="presParOf" srcId="{48E0517C-0543-436F-AD64-ECCEF3DF680C}" destId="{987FD986-5DB3-4FFB-A000-48F4A8906038}" srcOrd="3" destOrd="0" presId="urn:microsoft.com/office/officeart/2018/2/layout/IconVerticalSolidList"/>
    <dgm:cxn modelId="{10172B6D-7842-420D-B082-D604716BC962}" type="presParOf" srcId="{772DEC71-FAD5-4212-A67F-89241D43B457}" destId="{BC0C72FD-A9B3-449F-BD54-B4C33CF94595}" srcOrd="1" destOrd="0" presId="urn:microsoft.com/office/officeart/2018/2/layout/IconVerticalSolidList"/>
    <dgm:cxn modelId="{349498C0-1796-48EF-88AE-A22107DAFA1B}" type="presParOf" srcId="{772DEC71-FAD5-4212-A67F-89241D43B457}" destId="{D08BC51C-1F27-4178-9008-8741FA59F208}" srcOrd="2" destOrd="0" presId="urn:microsoft.com/office/officeart/2018/2/layout/IconVerticalSolidList"/>
    <dgm:cxn modelId="{FEAE5BEF-3C22-43DB-926C-3ACCA83D8BCB}" type="presParOf" srcId="{D08BC51C-1F27-4178-9008-8741FA59F208}" destId="{625CCD05-E8AC-4872-88E7-5411EEFCF55D}" srcOrd="0" destOrd="0" presId="urn:microsoft.com/office/officeart/2018/2/layout/IconVerticalSolidList"/>
    <dgm:cxn modelId="{388634FC-A7CB-4C49-BBF3-C09D418195B1}" type="presParOf" srcId="{D08BC51C-1F27-4178-9008-8741FA59F208}" destId="{D32CEE69-8145-47F4-99F0-DF2C6CE3B4D6}" srcOrd="1" destOrd="0" presId="urn:microsoft.com/office/officeart/2018/2/layout/IconVerticalSolidList"/>
    <dgm:cxn modelId="{A1E13748-5749-4013-BFB1-226EC35B9E8E}" type="presParOf" srcId="{D08BC51C-1F27-4178-9008-8741FA59F208}" destId="{C6F40B1A-03B1-4DA7-A7AD-D49776EB79B2}" srcOrd="2" destOrd="0" presId="urn:microsoft.com/office/officeart/2018/2/layout/IconVerticalSolidList"/>
    <dgm:cxn modelId="{70029063-CEF1-4FB1-BB52-ADDA665104C3}" type="presParOf" srcId="{D08BC51C-1F27-4178-9008-8741FA59F208}" destId="{92A65C15-BE34-4968-8E8D-FB40B740ACEB}" srcOrd="3" destOrd="0" presId="urn:microsoft.com/office/officeart/2018/2/layout/IconVerticalSolidList"/>
    <dgm:cxn modelId="{82CA0CAC-421E-4A68-94DE-3F94EAF1E1B2}" type="presParOf" srcId="{772DEC71-FAD5-4212-A67F-89241D43B457}" destId="{4BA0E4F7-CFE5-46B3-95C1-4CFFF56940E3}" srcOrd="3" destOrd="0" presId="urn:microsoft.com/office/officeart/2018/2/layout/IconVerticalSolidList"/>
    <dgm:cxn modelId="{BF6496B3-3B79-4246-8151-7C60E9B42EC8}" type="presParOf" srcId="{772DEC71-FAD5-4212-A67F-89241D43B457}" destId="{E0FDCE5E-AE51-4846-A20D-98328E2AB072}" srcOrd="4" destOrd="0" presId="urn:microsoft.com/office/officeart/2018/2/layout/IconVerticalSolidList"/>
    <dgm:cxn modelId="{BDAA8126-3683-46BE-BF48-C85D6944DF59}" type="presParOf" srcId="{E0FDCE5E-AE51-4846-A20D-98328E2AB072}" destId="{5B554FA8-8C0F-44D9-9B30-84C05B4315CD}" srcOrd="0" destOrd="0" presId="urn:microsoft.com/office/officeart/2018/2/layout/IconVerticalSolidList"/>
    <dgm:cxn modelId="{BC1C4925-C217-4B52-95CA-8BD37E08B34B}" type="presParOf" srcId="{E0FDCE5E-AE51-4846-A20D-98328E2AB072}" destId="{1C460CC7-B8EF-45FF-A686-663D848779BB}" srcOrd="1" destOrd="0" presId="urn:microsoft.com/office/officeart/2018/2/layout/IconVerticalSolidList"/>
    <dgm:cxn modelId="{629E1A22-9BBE-4627-9931-42E0F9C71BEF}" type="presParOf" srcId="{E0FDCE5E-AE51-4846-A20D-98328E2AB072}" destId="{67DA6BAB-4552-482F-A55E-A9B2CCC31589}" srcOrd="2" destOrd="0" presId="urn:microsoft.com/office/officeart/2018/2/layout/IconVerticalSolidList"/>
    <dgm:cxn modelId="{9D0BCF10-9EF1-46B4-88AF-A94F7C343B96}" type="presParOf" srcId="{E0FDCE5E-AE51-4846-A20D-98328E2AB072}" destId="{DE347A40-72E8-4A69-A4CD-7853522D909E}" srcOrd="3" destOrd="0" presId="urn:microsoft.com/office/officeart/2018/2/layout/IconVerticalSolidList"/>
    <dgm:cxn modelId="{F01B162B-C8EA-42E3-89C8-DE87286D0B3B}" type="presParOf" srcId="{772DEC71-FAD5-4212-A67F-89241D43B457}" destId="{D6CD175D-665E-411A-A30F-8C833D71C2BC}" srcOrd="5" destOrd="0" presId="urn:microsoft.com/office/officeart/2018/2/layout/IconVerticalSolidList"/>
    <dgm:cxn modelId="{FF9CF9A1-6E5D-4253-9755-D2FBF50F9C5A}" type="presParOf" srcId="{772DEC71-FAD5-4212-A67F-89241D43B457}" destId="{24DF814A-7256-42F0-BCE1-07CD51811724}" srcOrd="6" destOrd="0" presId="urn:microsoft.com/office/officeart/2018/2/layout/IconVerticalSolidList"/>
    <dgm:cxn modelId="{FF4D4EAE-8D65-45BF-835D-E29B7589A48A}" type="presParOf" srcId="{24DF814A-7256-42F0-BCE1-07CD51811724}" destId="{1A3371FB-E736-4360-B2DE-C29D74AF71B9}" srcOrd="0" destOrd="0" presId="urn:microsoft.com/office/officeart/2018/2/layout/IconVerticalSolidList"/>
    <dgm:cxn modelId="{03DABFA2-1AA0-4F28-9C3D-0281B84F26F3}" type="presParOf" srcId="{24DF814A-7256-42F0-BCE1-07CD51811724}" destId="{093390B4-CC76-42E0-8237-F3F9B0AEE382}" srcOrd="1" destOrd="0" presId="urn:microsoft.com/office/officeart/2018/2/layout/IconVerticalSolidList"/>
    <dgm:cxn modelId="{834B8C6C-91B0-47D5-9EE6-CB71A084D4F9}" type="presParOf" srcId="{24DF814A-7256-42F0-BCE1-07CD51811724}" destId="{E6387158-E422-4C12-A903-EDE1070A76E4}" srcOrd="2" destOrd="0" presId="urn:microsoft.com/office/officeart/2018/2/layout/IconVerticalSolidList"/>
    <dgm:cxn modelId="{6D87304A-A480-4A76-A784-5BFAB24BC563}" type="presParOf" srcId="{24DF814A-7256-42F0-BCE1-07CD51811724}" destId="{FCBF9C62-5326-44CD-9193-AD8572A3F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87D2B-9C63-40DD-A088-F9BA4C68393B}">
      <dsp:nvSpPr>
        <dsp:cNvPr id="0" name=""/>
        <dsp:cNvSpPr/>
      </dsp:nvSpPr>
      <dsp:spPr>
        <a:xfrm>
          <a:off x="0" y="2244"/>
          <a:ext cx="6254749" cy="1137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01A12-D96F-4FB7-AA55-169D885116A7}">
      <dsp:nvSpPr>
        <dsp:cNvPr id="0" name=""/>
        <dsp:cNvSpPr/>
      </dsp:nvSpPr>
      <dsp:spPr>
        <a:xfrm>
          <a:off x="344173" y="258241"/>
          <a:ext cx="625769" cy="625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87FD986-5DB3-4FFB-A000-48F4A8906038}">
      <dsp:nvSpPr>
        <dsp:cNvPr id="0" name=""/>
        <dsp:cNvSpPr/>
      </dsp:nvSpPr>
      <dsp:spPr>
        <a:xfrm>
          <a:off x="1314116" y="2244"/>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622300">
            <a:lnSpc>
              <a:spcPct val="90000"/>
            </a:lnSpc>
            <a:spcBef>
              <a:spcPct val="0"/>
            </a:spcBef>
            <a:spcAft>
              <a:spcPct val="35000"/>
            </a:spcAft>
            <a:buNone/>
          </a:pPr>
          <a:r>
            <a:rPr lang="en-US" sz="1400" kern="1200" dirty="0"/>
            <a:t>Source: All data is collected form Four Square. </a:t>
          </a:r>
        </a:p>
      </dsp:txBody>
      <dsp:txXfrm>
        <a:off x="1314116" y="2244"/>
        <a:ext cx="4940633" cy="1137763"/>
      </dsp:txXfrm>
    </dsp:sp>
    <dsp:sp modelId="{625CCD05-E8AC-4872-88E7-5411EEFCF55D}">
      <dsp:nvSpPr>
        <dsp:cNvPr id="0" name=""/>
        <dsp:cNvSpPr/>
      </dsp:nvSpPr>
      <dsp:spPr>
        <a:xfrm>
          <a:off x="0" y="1424448"/>
          <a:ext cx="6254749" cy="11377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CEE69-8145-47F4-99F0-DF2C6CE3B4D6}">
      <dsp:nvSpPr>
        <dsp:cNvPr id="0" name=""/>
        <dsp:cNvSpPr/>
      </dsp:nvSpPr>
      <dsp:spPr>
        <a:xfrm>
          <a:off x="344173" y="1680445"/>
          <a:ext cx="625769" cy="625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2A65C15-BE34-4968-8E8D-FB40B740ACEB}">
      <dsp:nvSpPr>
        <dsp:cNvPr id="0" name=""/>
        <dsp:cNvSpPr/>
      </dsp:nvSpPr>
      <dsp:spPr>
        <a:xfrm>
          <a:off x="1314116" y="1424448"/>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622300">
            <a:lnSpc>
              <a:spcPct val="90000"/>
            </a:lnSpc>
            <a:spcBef>
              <a:spcPct val="0"/>
            </a:spcBef>
            <a:spcAft>
              <a:spcPct val="35000"/>
            </a:spcAft>
            <a:buNone/>
          </a:pPr>
          <a:r>
            <a:rPr lang="en-US" sz="1400" kern="1200" dirty="0"/>
            <a:t>The base will be at Orchard Road, Singapore. Then using Foursquare, we will search within a 20km radius for a list of office locations. </a:t>
          </a:r>
        </a:p>
      </dsp:txBody>
      <dsp:txXfrm>
        <a:off x="1314116" y="1424448"/>
        <a:ext cx="4940633" cy="1137763"/>
      </dsp:txXfrm>
    </dsp:sp>
    <dsp:sp modelId="{5B554FA8-8C0F-44D9-9B30-84C05B4315CD}">
      <dsp:nvSpPr>
        <dsp:cNvPr id="0" name=""/>
        <dsp:cNvSpPr/>
      </dsp:nvSpPr>
      <dsp:spPr>
        <a:xfrm>
          <a:off x="0" y="2846652"/>
          <a:ext cx="6254749" cy="11377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60CC7-B8EF-45FF-A686-663D848779BB}">
      <dsp:nvSpPr>
        <dsp:cNvPr id="0" name=""/>
        <dsp:cNvSpPr/>
      </dsp:nvSpPr>
      <dsp:spPr>
        <a:xfrm>
          <a:off x="344173" y="3102649"/>
          <a:ext cx="625769" cy="625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347A40-72E8-4A69-A4CD-7853522D909E}">
      <dsp:nvSpPr>
        <dsp:cNvPr id="0" name=""/>
        <dsp:cNvSpPr/>
      </dsp:nvSpPr>
      <dsp:spPr>
        <a:xfrm>
          <a:off x="1314116" y="2846652"/>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622300">
            <a:lnSpc>
              <a:spcPct val="90000"/>
            </a:lnSpc>
            <a:spcBef>
              <a:spcPct val="0"/>
            </a:spcBef>
            <a:spcAft>
              <a:spcPct val="35000"/>
            </a:spcAft>
            <a:buNone/>
          </a:pPr>
          <a:r>
            <a:rPr lang="en-US" sz="1400" kern="1200" dirty="0"/>
            <a:t>To clean the data, we first get only the columns that matter, for e.g. name, categories, </a:t>
          </a:r>
          <a:r>
            <a:rPr lang="en-US" sz="1400" kern="1200" dirty="0" err="1"/>
            <a:t>lat</a:t>
          </a:r>
          <a:r>
            <a:rPr lang="en-US" sz="1400" kern="1200" dirty="0"/>
            <a:t> and </a:t>
          </a:r>
          <a:r>
            <a:rPr lang="en-US" sz="1400" kern="1200" dirty="0" err="1"/>
            <a:t>lng</a:t>
          </a:r>
          <a:r>
            <a:rPr lang="en-US" sz="1400" kern="1200" dirty="0"/>
            <a:t>. This is then mapped out using folium for clarity. Then K means clustering will be employed to cluster the location in order to find the densest cluster. </a:t>
          </a:r>
        </a:p>
      </dsp:txBody>
      <dsp:txXfrm>
        <a:off x="1314116" y="2846652"/>
        <a:ext cx="4940633" cy="1137763"/>
      </dsp:txXfrm>
    </dsp:sp>
    <dsp:sp modelId="{1A3371FB-E736-4360-B2DE-C29D74AF71B9}">
      <dsp:nvSpPr>
        <dsp:cNvPr id="0" name=""/>
        <dsp:cNvSpPr/>
      </dsp:nvSpPr>
      <dsp:spPr>
        <a:xfrm>
          <a:off x="0" y="4268856"/>
          <a:ext cx="6254749" cy="11377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390B4-CC76-42E0-8237-F3F9B0AEE382}">
      <dsp:nvSpPr>
        <dsp:cNvPr id="0" name=""/>
        <dsp:cNvSpPr/>
      </dsp:nvSpPr>
      <dsp:spPr>
        <a:xfrm>
          <a:off x="344173" y="4524853"/>
          <a:ext cx="625769" cy="6257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CBF9C62-5326-44CD-9193-AD8572A3F2B6}">
      <dsp:nvSpPr>
        <dsp:cNvPr id="0" name=""/>
        <dsp:cNvSpPr/>
      </dsp:nvSpPr>
      <dsp:spPr>
        <a:xfrm>
          <a:off x="1314116" y="4268856"/>
          <a:ext cx="4940633" cy="1137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13" tIns="120413" rIns="120413" bIns="120413" numCol="1" spcCol="1270" anchor="ctr" anchorCtr="0">
          <a:noAutofit/>
        </a:bodyPr>
        <a:lstStyle/>
        <a:p>
          <a:pPr marL="0" lvl="0" indent="0" algn="l" defTabSz="622300">
            <a:lnSpc>
              <a:spcPct val="90000"/>
            </a:lnSpc>
            <a:spcBef>
              <a:spcPct val="0"/>
            </a:spcBef>
            <a:spcAft>
              <a:spcPct val="35000"/>
            </a:spcAft>
            <a:buNone/>
          </a:pPr>
          <a:r>
            <a:rPr lang="en-US" sz="1400" kern="1200" dirty="0"/>
            <a:t>The densest location will be where I will recommend the restaurant to open.</a:t>
          </a:r>
        </a:p>
      </dsp:txBody>
      <dsp:txXfrm>
        <a:off x="1314116" y="4268856"/>
        <a:ext cx="4940633" cy="1137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A0C0817-A112-4847-8014-A94B7D2A4EA3}" type="datetime1">
              <a:rPr lang="en-US" smtClean="0"/>
              <a:t>3/16/2020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B7E4EF-A1BD-40F4-AB7B-04F084DD991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51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664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6687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714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9C646AA-F36E-4540-911D-FFFC0A0EF24A}" type="datetime1">
              <a:rPr lang="en-US" smtClean="0"/>
              <a:t>3/16/2020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3600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42315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97141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805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801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E8D12A6-918A-48BD-8CB9-CA713993B0EA}" type="datetime1">
              <a:rPr lang="en-US" smtClean="0"/>
              <a:t>3/16/2020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4B7E4EF-A1BD-40F4-AB7B-04F084DD991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78814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778CE86-875F-4587-BCF6-FA054AFC0D53}" type="datetime1">
              <a:rPr lang="en-US" smtClean="0"/>
              <a:pPr/>
              <a:t>3/16/2020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584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6FA2B21-3FCD-4721-B95C-427943F61125}" type="datetime1">
              <a:rPr lang="en-US" smtClean="0"/>
              <a:t>3/16/2020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B7E4EF-A1BD-40F4-AB7B-04F084DD991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994725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44849" y="954923"/>
            <a:ext cx="5875694" cy="4504620"/>
          </a:xfrm>
        </p:spPr>
        <p:txBody>
          <a:bodyPr>
            <a:normAutofit/>
          </a:bodyPr>
          <a:lstStyle/>
          <a:p>
            <a:r>
              <a:rPr lang="en-US" sz="3800"/>
              <a:t>Recommending a restaurant location in Singapore for a restaurant catered for office workers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43157" y="5572664"/>
            <a:ext cx="5877385" cy="841803"/>
          </a:xfrm>
        </p:spPr>
        <p:txBody>
          <a:bodyPr>
            <a:normAutofit/>
          </a:bodyPr>
          <a:lstStyle/>
          <a:p>
            <a:r>
              <a:rPr lang="en-US" dirty="0">
                <a:solidFill>
                  <a:schemeClr val="bg2"/>
                </a:solidFill>
              </a:rPr>
              <a:t>Elisa Ang</a:t>
            </a:r>
          </a:p>
        </p:txBody>
      </p:sp>
      <p:pic>
        <p:nvPicPr>
          <p:cNvPr id="5" name="Picture 4" descr="A picture containing fabric, table, red, covered&#10;&#10;Description automatically generated">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l="26290" r="30383"/>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173669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765051" y="382385"/>
            <a:ext cx="6015897" cy="1492132"/>
          </a:xfrm>
        </p:spPr>
        <p:txBody>
          <a:bodyPr vert="horz" lIns="91440" tIns="45720" rIns="91440" bIns="45720" rtlCol="0" anchor="t">
            <a:normAutofit/>
          </a:bodyPr>
          <a:lstStyle/>
          <a:p>
            <a:r>
              <a:rPr lang="en-US" b="1"/>
              <a:t>Introduction</a:t>
            </a:r>
          </a:p>
        </p:txBody>
      </p:sp>
      <p:sp>
        <p:nvSpPr>
          <p:cNvPr id="3" name="Rectangle 2">
            <a:extLst>
              <a:ext uri="{FF2B5EF4-FFF2-40B4-BE49-F238E27FC236}">
                <a16:creationId xmlns:a16="http://schemas.microsoft.com/office/drawing/2014/main" id="{2E09972C-3D25-4F6B-AD2C-0F481001ED3C}"/>
              </a:ext>
            </a:extLst>
          </p:cNvPr>
          <p:cNvSpPr/>
          <p:nvPr/>
        </p:nvSpPr>
        <p:spPr>
          <a:xfrm>
            <a:off x="765051" y="2286001"/>
            <a:ext cx="6015897" cy="3593591"/>
          </a:xfrm>
          <a:prstGeom prst="rect">
            <a:avLst/>
          </a:prstGeom>
        </p:spPr>
        <p:txBody>
          <a:bodyPr vert="horz" lIns="91440" tIns="45720" rIns="91440" bIns="45720" rtlCol="0">
            <a:normAutofit fontScale="92500" lnSpcReduction="10000"/>
          </a:bodyPr>
          <a:lstStyle/>
          <a:p>
            <a:pPr indent="-228600" defTabSz="914400">
              <a:lnSpc>
                <a:spcPct val="110000"/>
              </a:lnSpc>
              <a:spcBef>
                <a:spcPts val="700"/>
              </a:spcBef>
              <a:spcAft>
                <a:spcPts val="800"/>
              </a:spcAft>
              <a:buClr>
                <a:schemeClr val="tx2"/>
              </a:buClr>
            </a:pPr>
            <a:r>
              <a:rPr lang="en-US" dirty="0">
                <a:solidFill>
                  <a:schemeClr val="tx1">
                    <a:lumMod val="65000"/>
                    <a:lumOff val="35000"/>
                  </a:schemeClr>
                </a:solidFill>
              </a:rPr>
              <a:t> </a:t>
            </a:r>
          </a:p>
          <a:p>
            <a:pPr indent="-228600" defTabSz="914400">
              <a:lnSpc>
                <a:spcPct val="110000"/>
              </a:lnSpc>
              <a:spcBef>
                <a:spcPts val="700"/>
              </a:spcBef>
              <a:spcAft>
                <a:spcPts val="800"/>
              </a:spcAft>
              <a:buClr>
                <a:schemeClr val="tx2"/>
              </a:buClr>
            </a:pPr>
            <a:r>
              <a:rPr lang="en-US" dirty="0">
                <a:solidFill>
                  <a:schemeClr val="tx1">
                    <a:lumMod val="65000"/>
                    <a:lumOff val="35000"/>
                  </a:schemeClr>
                </a:solidFill>
              </a:rPr>
              <a:t>A restaurant owner is looking to open a restaurant in Singapore. The restaurant owner would like to work from Monday to Friday, catering for both lunch and dinner, and so ideally, hope to attract office workers as his main customer. Hence, being near to offices is the key. The owner stays near the Orchard road and so is looking at a location near his home. He wants a fast solution to decide on a place to open his restaurant.</a:t>
            </a:r>
          </a:p>
          <a:p>
            <a:pPr indent="-228600" defTabSz="914400">
              <a:lnSpc>
                <a:spcPct val="110000"/>
              </a:lnSpc>
              <a:spcBef>
                <a:spcPts val="700"/>
              </a:spcBef>
              <a:spcAft>
                <a:spcPts val="800"/>
              </a:spcAft>
              <a:buClr>
                <a:schemeClr val="tx2"/>
              </a:buClr>
            </a:pPr>
            <a:endParaRPr lang="en-US" dirty="0">
              <a:solidFill>
                <a:schemeClr val="tx1">
                  <a:lumMod val="65000"/>
                  <a:lumOff val="35000"/>
                </a:schemeClr>
              </a:solidFill>
              <a:effectLst/>
            </a:endParaRPr>
          </a:p>
          <a:p>
            <a:pPr indent="-228600" defTabSz="914400">
              <a:lnSpc>
                <a:spcPct val="110000"/>
              </a:lnSpc>
              <a:spcBef>
                <a:spcPts val="700"/>
              </a:spcBef>
              <a:spcAft>
                <a:spcPts val="800"/>
              </a:spcAft>
              <a:buClr>
                <a:schemeClr val="tx2"/>
              </a:buClr>
            </a:pPr>
            <a:r>
              <a:rPr lang="en-US" dirty="0">
                <a:solidFill>
                  <a:schemeClr val="tx1">
                    <a:lumMod val="65000"/>
                    <a:lumOff val="35000"/>
                  </a:schemeClr>
                </a:solidFill>
              </a:rPr>
              <a:t>Target audience is the restaurant owner who is looking to open his restaurant at a prime location near office buildings. </a:t>
            </a:r>
            <a:endParaRPr lang="en-US" dirty="0">
              <a:solidFill>
                <a:schemeClr val="tx1">
                  <a:lumMod val="65000"/>
                  <a:lumOff val="35000"/>
                </a:schemeClr>
              </a:solidFill>
              <a:effectLst/>
            </a:endParaRPr>
          </a:p>
        </p:txBody>
      </p:sp>
      <p:pic>
        <p:nvPicPr>
          <p:cNvPr id="4" name="Picture 3" descr="A picture containing fabric, table, red, covered&#10;&#10;Description automatically generated">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l="28259" r="3235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2160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949B-EF94-48CC-A0CC-59D91EAD2D63}"/>
              </a:ext>
            </a:extLst>
          </p:cNvPr>
          <p:cNvSpPr>
            <a:spLocks noGrp="1"/>
          </p:cNvSpPr>
          <p:nvPr>
            <p:ph type="title"/>
          </p:nvPr>
        </p:nvSpPr>
        <p:spPr>
          <a:xfrm>
            <a:off x="1251679" y="645107"/>
            <a:ext cx="3384329" cy="5408284"/>
          </a:xfrm>
        </p:spPr>
        <p:txBody>
          <a:bodyPr anchor="ctr">
            <a:normAutofit/>
          </a:bodyPr>
          <a:lstStyle/>
          <a:p>
            <a:r>
              <a:rPr lang="en-US" sz="4000" b="1" cap="small"/>
              <a:t>Data acquisition and cleaning</a:t>
            </a:r>
            <a:endParaRPr lang="en-US" sz="4000"/>
          </a:p>
        </p:txBody>
      </p:sp>
      <p:graphicFrame>
        <p:nvGraphicFramePr>
          <p:cNvPr id="5" name="Content Placeholder 2">
            <a:extLst>
              <a:ext uri="{FF2B5EF4-FFF2-40B4-BE49-F238E27FC236}">
                <a16:creationId xmlns:a16="http://schemas.microsoft.com/office/drawing/2014/main" id="{AF90DE93-F7B8-4762-8B08-1A5FE59B2484}"/>
              </a:ext>
            </a:extLst>
          </p:cNvPr>
          <p:cNvGraphicFramePr>
            <a:graphicFrameLocks noGrp="1"/>
          </p:cNvGraphicFramePr>
          <p:nvPr>
            <p:ph idx="1"/>
            <p:extLst>
              <p:ext uri="{D42A27DB-BD31-4B8C-83A1-F6EECF244321}">
                <p14:modId xmlns:p14="http://schemas.microsoft.com/office/powerpoint/2010/main" val="647920028"/>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90213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B9BA36D401844C991507B1343CEE0E" ma:contentTypeVersion="9" ma:contentTypeDescription="Create a new document." ma:contentTypeScope="" ma:versionID="b220767e4acb59e3be68bf2c16ca367c">
  <xsd:schema xmlns:xsd="http://www.w3.org/2001/XMLSchema" xmlns:xs="http://www.w3.org/2001/XMLSchema" xmlns:p="http://schemas.microsoft.com/office/2006/metadata/properties" xmlns:ns3="57fbacf0-9c39-4689-a169-a88be0f04ba4" targetNamespace="http://schemas.microsoft.com/office/2006/metadata/properties" ma:root="true" ma:fieldsID="848d5d73a2553c7d93d2d9d7b9a8a9ef" ns3:_="">
    <xsd:import namespace="57fbacf0-9c39-4689-a169-a88be0f04b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fbacf0-9c39-4689-a169-a88be0f04b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369CAF-076E-4175-A709-47A48051E0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fbacf0-9c39-4689-a169-a88be0f04b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6757C1-8744-4EC1-96DB-94614F8F122B}">
  <ds:schemaRefs>
    <ds:schemaRef ds:uri="http://schemas.microsoft.com/sharepoint/v3/contenttype/forms"/>
  </ds:schemaRefs>
</ds:datastoreItem>
</file>

<file path=customXml/itemProps3.xml><?xml version="1.0" encoding="utf-8"?>
<ds:datastoreItem xmlns:ds="http://schemas.openxmlformats.org/officeDocument/2006/customXml" ds:itemID="{E590CAB4-268A-4DA1-B42E-E645032CF03F}">
  <ds:schemaRefs>
    <ds:schemaRef ds:uri="http://purl.org/dc/elements/1.1/"/>
    <ds:schemaRef ds:uri="http://schemas.microsoft.com/office/2006/metadata/properties"/>
    <ds:schemaRef ds:uri="http://schemas.microsoft.com/office/infopath/2007/PartnerControls"/>
    <ds:schemaRef ds:uri="57fbacf0-9c39-4689-a169-a88be0f04ba4"/>
    <ds:schemaRef ds:uri="http://purl.org/dc/terms/"/>
    <ds:schemaRef ds:uri="http://schemas.microsoft.com/office/2006/documentManagement/type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128</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MT</vt:lpstr>
      <vt:lpstr>Impact</vt:lpstr>
      <vt:lpstr>Badge</vt:lpstr>
      <vt:lpstr>Recommending a restaurant location in Singapore for a restaurant catered for office workers</vt:lpstr>
      <vt:lpstr>Introduction</vt:lpstr>
      <vt:lpstr>Data acquisition and cleaning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2020-03-15T15:06:45Z</dcterms:created>
  <dcterms:modified xsi:type="dcterms:W3CDTF">2020-03-16T12:26:51Z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0x01010025B9BA36D401844C991507B1343CEE0E</vt:lpwstr>
  </property>
</Properties>
</file>