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5614-31AC-4E05-A3FC-9CA1E2BB7B0F}" type="datetimeFigureOut">
              <a:rPr lang="he-IL" smtClean="0"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F02-470E-4CBD-9537-FDE1EDAAAA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168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5614-31AC-4E05-A3FC-9CA1E2BB7B0F}" type="datetimeFigureOut">
              <a:rPr lang="he-IL" smtClean="0"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F02-470E-4CBD-9537-FDE1EDAAAA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973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5614-31AC-4E05-A3FC-9CA1E2BB7B0F}" type="datetimeFigureOut">
              <a:rPr lang="he-IL" smtClean="0"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F02-470E-4CBD-9537-FDE1EDAAAA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182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5614-31AC-4E05-A3FC-9CA1E2BB7B0F}" type="datetimeFigureOut">
              <a:rPr lang="he-IL" smtClean="0"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F02-470E-4CBD-9537-FDE1EDAAAA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519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5614-31AC-4E05-A3FC-9CA1E2BB7B0F}" type="datetimeFigureOut">
              <a:rPr lang="he-IL" smtClean="0"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F02-470E-4CBD-9537-FDE1EDAAAA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697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5614-31AC-4E05-A3FC-9CA1E2BB7B0F}" type="datetimeFigureOut">
              <a:rPr lang="he-IL" smtClean="0"/>
              <a:t>י"ח/כסלו/תשע"ו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F02-470E-4CBD-9537-FDE1EDAAAA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42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5614-31AC-4E05-A3FC-9CA1E2BB7B0F}" type="datetimeFigureOut">
              <a:rPr lang="he-IL" smtClean="0"/>
              <a:t>י"ח/כסלו/תשע"ו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F02-470E-4CBD-9537-FDE1EDAAAA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174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5614-31AC-4E05-A3FC-9CA1E2BB7B0F}" type="datetimeFigureOut">
              <a:rPr lang="he-IL" smtClean="0"/>
              <a:t>י"ח/כסלו/תשע"ו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F02-470E-4CBD-9537-FDE1EDAAAA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325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5614-31AC-4E05-A3FC-9CA1E2BB7B0F}" type="datetimeFigureOut">
              <a:rPr lang="he-IL" smtClean="0"/>
              <a:t>י"ח/כסלו/תשע"ו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F02-470E-4CBD-9537-FDE1EDAAAA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86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5614-31AC-4E05-A3FC-9CA1E2BB7B0F}" type="datetimeFigureOut">
              <a:rPr lang="he-IL" smtClean="0"/>
              <a:t>י"ח/כסלו/תשע"ו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F02-470E-4CBD-9537-FDE1EDAAAA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348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5614-31AC-4E05-A3FC-9CA1E2BB7B0F}" type="datetimeFigureOut">
              <a:rPr lang="he-IL" smtClean="0"/>
              <a:t>י"ח/כסלו/תשע"ו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3F02-470E-4CBD-9537-FDE1EDAAAA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837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C5614-31AC-4E05-A3FC-9CA1E2BB7B0F}" type="datetimeFigureOut">
              <a:rPr lang="he-IL" smtClean="0"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3F02-470E-4CBD-9537-FDE1EDAAAA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511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17" r="6621" b="43333"/>
          <a:stretch/>
        </p:blipFill>
        <p:spPr>
          <a:xfrm>
            <a:off x="640279" y="385821"/>
            <a:ext cx="10614516" cy="21079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131" y="47297"/>
            <a:ext cx="566181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000" dirty="0" smtClean="0"/>
              <a:t>100 </a:t>
            </a:r>
            <a:r>
              <a:rPr lang="en-US" sz="1000" dirty="0" err="1" smtClean="0"/>
              <a:t>bp</a:t>
            </a:r>
            <a:endParaRPr lang="en-US" sz="1000" dirty="0" smtClean="0"/>
          </a:p>
          <a:p>
            <a:pPr algn="ctr" rtl="0"/>
            <a:r>
              <a:rPr lang="en-US" sz="1000" dirty="0" smtClean="0"/>
              <a:t>Marker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412" y="1039512"/>
            <a:ext cx="479618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000" dirty="0" smtClean="0"/>
              <a:t>1,000</a:t>
            </a:r>
            <a:endParaRPr lang="he-IL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40412" y="936902"/>
            <a:ext cx="479618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000" dirty="0" smtClean="0"/>
              <a:t>1,200</a:t>
            </a:r>
            <a:endParaRPr lang="he-IL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40412" y="812434"/>
            <a:ext cx="479618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000" dirty="0" smtClean="0"/>
              <a:t>1,500</a:t>
            </a:r>
            <a:endParaRPr lang="he-IL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89304" y="1439819"/>
            <a:ext cx="38183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000" dirty="0" smtClean="0"/>
              <a:t>500</a:t>
            </a:r>
            <a:endParaRPr lang="he-IL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038960" y="82450"/>
            <a:ext cx="108138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Primer set 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9429" y="82450"/>
            <a:ext cx="107497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Primer set 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00692" y="82450"/>
            <a:ext cx="1073372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Primer set C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1421252" y="2604746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854524" y="2604746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9384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2287796" y="2604746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9385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721068" y="2604746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9386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3154340" y="2604746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9387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3587612" y="2604746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9388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887314" y="2719047"/>
            <a:ext cx="72006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mix only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4795503" y="2618028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9382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5228775" y="2618028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9384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5662047" y="2618028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9385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6095319" y="2618028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9386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6528591" y="2618028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9387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6961863" y="2618028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9388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4261565" y="2732329"/>
            <a:ext cx="72006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mix only</a:t>
            </a:r>
          </a:p>
        </p:txBody>
      </p:sp>
      <p:sp>
        <p:nvSpPr>
          <p:cNvPr id="32" name="TextBox 31"/>
          <p:cNvSpPr txBox="1"/>
          <p:nvPr/>
        </p:nvSpPr>
        <p:spPr>
          <a:xfrm rot="16200000">
            <a:off x="8177128" y="2616562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9382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8610400" y="2616562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9384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9043672" y="2616562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9385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9476944" y="2616562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9386</a:t>
            </a:r>
          </a:p>
        </p:txBody>
      </p:sp>
      <p:sp>
        <p:nvSpPr>
          <p:cNvPr id="36" name="TextBox 35"/>
          <p:cNvSpPr txBox="1"/>
          <p:nvPr/>
        </p:nvSpPr>
        <p:spPr>
          <a:xfrm rot="16200000">
            <a:off x="9910216" y="2616562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9387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10343488" y="2616562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9388</a:t>
            </a:r>
          </a:p>
        </p:txBody>
      </p:sp>
      <p:sp>
        <p:nvSpPr>
          <p:cNvPr id="38" name="TextBox 37"/>
          <p:cNvSpPr txBox="1"/>
          <p:nvPr/>
        </p:nvSpPr>
        <p:spPr>
          <a:xfrm rot="16200000">
            <a:off x="7643190" y="2730863"/>
            <a:ext cx="72006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mix only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7234" y="4986438"/>
            <a:ext cx="1058303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9382 - Jericho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27234" y="5206465"/>
            <a:ext cx="938078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9384 - Jenin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27234" y="5426492"/>
            <a:ext cx="1115050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9385 - </a:t>
            </a:r>
            <a:r>
              <a:rPr lang="en-US" sz="1200" dirty="0" err="1" smtClean="0"/>
              <a:t>Tulkarm</a:t>
            </a:r>
            <a:endParaRPr lang="en-US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8127234" y="5646519"/>
            <a:ext cx="928459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9386 - </a:t>
            </a:r>
            <a:r>
              <a:rPr lang="en-US" sz="1200" dirty="0" err="1" smtClean="0"/>
              <a:t>Salfit</a:t>
            </a:r>
            <a:endParaRPr lang="en-US" sz="12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8127234" y="5866546"/>
            <a:ext cx="1194559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9387 - Ramallah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127234" y="6086571"/>
            <a:ext cx="1200265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9388 - </a:t>
            </a:r>
            <a:r>
              <a:rPr lang="en-US" sz="1200" dirty="0" err="1" smtClean="0"/>
              <a:t>Qalqilyah</a:t>
            </a:r>
            <a:endParaRPr lang="en-US" sz="1200" dirty="0" smtClean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b="6077"/>
          <a:stretch/>
        </p:blipFill>
        <p:spPr>
          <a:xfrm>
            <a:off x="9731252" y="3016299"/>
            <a:ext cx="2466975" cy="3846838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47" name="Straight Arrow Connector 46"/>
          <p:cNvCxnSpPr>
            <a:stCxn id="39" idx="3"/>
          </p:cNvCxnSpPr>
          <p:nvPr/>
        </p:nvCxnSpPr>
        <p:spPr>
          <a:xfrm>
            <a:off x="9185537" y="5124938"/>
            <a:ext cx="2794128" cy="3015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3"/>
          </p:cNvCxnSpPr>
          <p:nvPr/>
        </p:nvCxnSpPr>
        <p:spPr>
          <a:xfrm flipV="1">
            <a:off x="9065312" y="3426308"/>
            <a:ext cx="2272275" cy="191865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3"/>
          </p:cNvCxnSpPr>
          <p:nvPr/>
        </p:nvCxnSpPr>
        <p:spPr>
          <a:xfrm flipV="1">
            <a:off x="9242284" y="3936980"/>
            <a:ext cx="1401772" cy="162801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3"/>
          </p:cNvCxnSpPr>
          <p:nvPr/>
        </p:nvCxnSpPr>
        <p:spPr>
          <a:xfrm flipV="1">
            <a:off x="9055693" y="4385636"/>
            <a:ext cx="2004894" cy="139938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3" idx="3"/>
          </p:cNvCxnSpPr>
          <p:nvPr/>
        </p:nvCxnSpPr>
        <p:spPr>
          <a:xfrm flipV="1">
            <a:off x="9321793" y="5146128"/>
            <a:ext cx="1795541" cy="85891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4" idx="3"/>
          </p:cNvCxnSpPr>
          <p:nvPr/>
        </p:nvCxnSpPr>
        <p:spPr>
          <a:xfrm flipV="1">
            <a:off x="9327499" y="4304109"/>
            <a:ext cx="1188853" cy="192096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0279" y="4624632"/>
            <a:ext cx="4100225" cy="16004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sz="1400" dirty="0" smtClean="0"/>
              <a:t>PCR enzyme: </a:t>
            </a:r>
            <a:r>
              <a:rPr lang="en-US" sz="1400" dirty="0" err="1" smtClean="0"/>
              <a:t>Lamda</a:t>
            </a:r>
            <a:r>
              <a:rPr lang="en-US" sz="1400" dirty="0" smtClean="0"/>
              <a:t> biotech</a:t>
            </a:r>
          </a:p>
          <a:p>
            <a:pPr algn="l" rtl="0"/>
            <a:r>
              <a:rPr lang="en-US" sz="1400" dirty="0" smtClean="0"/>
              <a:t>2X master mix, D123P</a:t>
            </a:r>
          </a:p>
          <a:p>
            <a:pPr algn="l" rtl="0"/>
            <a:r>
              <a:rPr lang="en-US" sz="1400" dirty="0" smtClean="0"/>
              <a:t>Extension changed to 72°C</a:t>
            </a:r>
          </a:p>
          <a:p>
            <a:pPr algn="l" rtl="0"/>
            <a:r>
              <a:rPr lang="en-US" sz="1400" dirty="0" smtClean="0"/>
              <a:t>10 </a:t>
            </a:r>
            <a:r>
              <a:rPr lang="el-GR" sz="1400" dirty="0" smtClean="0">
                <a:latin typeface="Calibri" panose="020F0502020204030204" pitchFamily="34" charset="0"/>
              </a:rPr>
              <a:t>μ</a:t>
            </a:r>
            <a:r>
              <a:rPr lang="en-US" sz="1400" dirty="0" smtClean="0">
                <a:latin typeface="Calibri" panose="020F0502020204030204" pitchFamily="34" charset="0"/>
              </a:rPr>
              <a:t>l loaded into the gel</a:t>
            </a:r>
          </a:p>
          <a:p>
            <a:pPr algn="l" rtl="0"/>
            <a:r>
              <a:rPr lang="en-US" sz="1400" dirty="0" smtClean="0"/>
              <a:t> marker: </a:t>
            </a:r>
            <a:r>
              <a:rPr lang="en-US" sz="1400" dirty="0" err="1" smtClean="0"/>
              <a:t>Fermentas</a:t>
            </a:r>
            <a:r>
              <a:rPr lang="en-US" sz="1400" dirty="0" smtClean="0"/>
              <a:t>, SM0322</a:t>
            </a:r>
          </a:p>
          <a:p>
            <a:pPr algn="l" rtl="0"/>
            <a:r>
              <a:rPr lang="en-US" sz="1400" dirty="0" smtClean="0"/>
              <a:t>2 </a:t>
            </a:r>
            <a:r>
              <a:rPr lang="el-GR" sz="1400" dirty="0" smtClean="0">
                <a:latin typeface="Calibri" panose="020F0502020204030204" pitchFamily="34" charset="0"/>
              </a:rPr>
              <a:t>μ</a:t>
            </a:r>
            <a:r>
              <a:rPr lang="en-US" sz="1400" dirty="0" smtClean="0">
                <a:latin typeface="Calibri" panose="020F0502020204030204" pitchFamily="34" charset="0"/>
              </a:rPr>
              <a:t>l loaded into the gel</a:t>
            </a:r>
          </a:p>
          <a:p>
            <a:pPr algn="l" rtl="0"/>
            <a:r>
              <a:rPr lang="en-US" sz="1400" dirty="0" smtClean="0"/>
              <a:t>All other steps were the same as in the protocol given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99238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7890" y="686429"/>
            <a:ext cx="566181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000" dirty="0" smtClean="0"/>
              <a:t>100 </a:t>
            </a:r>
            <a:r>
              <a:rPr lang="en-US" sz="1000" dirty="0" err="1" smtClean="0"/>
              <a:t>bp</a:t>
            </a:r>
            <a:endParaRPr lang="en-US" sz="1000" dirty="0" smtClean="0"/>
          </a:p>
          <a:p>
            <a:pPr algn="ctr" rtl="0"/>
            <a:r>
              <a:rPr lang="en-US" sz="1000" dirty="0" smtClean="0"/>
              <a:t>Marker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171" y="1859619"/>
            <a:ext cx="479618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000" dirty="0" smtClean="0"/>
              <a:t>1,000</a:t>
            </a:r>
            <a:endParaRPr lang="he-IL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81171" y="1757009"/>
            <a:ext cx="479618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000" dirty="0" smtClean="0"/>
              <a:t>1,200</a:t>
            </a:r>
            <a:endParaRPr lang="he-IL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81171" y="1632541"/>
            <a:ext cx="479618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000" dirty="0" smtClean="0"/>
              <a:t>1,500</a:t>
            </a:r>
            <a:endParaRPr lang="he-IL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30063" y="2259926"/>
            <a:ext cx="38183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000" dirty="0" smtClean="0"/>
              <a:t>500</a:t>
            </a:r>
            <a:endParaRPr lang="he-IL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324710" y="701575"/>
            <a:ext cx="108138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Primer set 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95179" y="701575"/>
            <a:ext cx="107497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Primer set 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86442" y="701575"/>
            <a:ext cx="1073372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400" dirty="0" smtClean="0"/>
              <a:t>Primer set C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1735577" y="2642846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9382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2168849" y="2642846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9384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2602121" y="2642846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9385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3035393" y="2642846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9386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3468665" y="2642846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9387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3901937" y="2642846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9388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1201639" y="2757147"/>
            <a:ext cx="72006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mix only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5109828" y="2656128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9382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5543100" y="2656128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9384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5976372" y="2656128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9385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6409644" y="2656128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9386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6842916" y="2656128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9387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7276188" y="2656128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9388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4575890" y="2770429"/>
            <a:ext cx="72006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mix only</a:t>
            </a:r>
          </a:p>
        </p:txBody>
      </p:sp>
      <p:sp>
        <p:nvSpPr>
          <p:cNvPr id="32" name="TextBox 31"/>
          <p:cNvSpPr txBox="1"/>
          <p:nvPr/>
        </p:nvSpPr>
        <p:spPr>
          <a:xfrm rot="16200000">
            <a:off x="8491453" y="2654662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9382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8924725" y="2654662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9384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9357997" y="2654662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9385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9791269" y="2654662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9386</a:t>
            </a:r>
          </a:p>
        </p:txBody>
      </p:sp>
      <p:sp>
        <p:nvSpPr>
          <p:cNvPr id="36" name="TextBox 35"/>
          <p:cNvSpPr txBox="1"/>
          <p:nvPr/>
        </p:nvSpPr>
        <p:spPr>
          <a:xfrm rot="16200000">
            <a:off x="10224541" y="2654662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9387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10657813" y="2654662"/>
            <a:ext cx="49885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9388</a:t>
            </a:r>
          </a:p>
        </p:txBody>
      </p:sp>
      <p:sp>
        <p:nvSpPr>
          <p:cNvPr id="38" name="TextBox 37"/>
          <p:cNvSpPr txBox="1"/>
          <p:nvPr/>
        </p:nvSpPr>
        <p:spPr>
          <a:xfrm rot="16200000">
            <a:off x="7957515" y="2768963"/>
            <a:ext cx="72006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1200" dirty="0" smtClean="0"/>
              <a:t>mix only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71" y="1019864"/>
            <a:ext cx="10885961" cy="149682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04071" y="3605457"/>
            <a:ext cx="258699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sz="1400" dirty="0" smtClean="0"/>
              <a:t>Second run</a:t>
            </a:r>
          </a:p>
          <a:p>
            <a:pPr algn="l" rtl="0"/>
            <a:r>
              <a:rPr lang="en-US" sz="1400" dirty="0" smtClean="0"/>
              <a:t>New PCR from the same samples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67635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151</Words>
  <Application>Microsoft Office PowerPoint</Application>
  <PresentationFormat>Widescreen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2015-11-25T08:59:33Z</dcterms:created>
  <dcterms:modified xsi:type="dcterms:W3CDTF">2015-11-30T15:26:04Z</dcterms:modified>
</cp:coreProperties>
</file>