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91" r:id="rId2"/>
    <p:sldId id="295" r:id="rId3"/>
    <p:sldId id="269" r:id="rId4"/>
    <p:sldId id="296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86" r:id="rId15"/>
    <p:sldId id="288" r:id="rId16"/>
    <p:sldId id="289" r:id="rId17"/>
    <p:sldId id="279" r:id="rId18"/>
    <p:sldId id="280" r:id="rId19"/>
    <p:sldId id="290" r:id="rId20"/>
    <p:sldId id="292" r:id="rId21"/>
    <p:sldId id="312" r:id="rId22"/>
    <p:sldId id="313" r:id="rId23"/>
    <p:sldId id="293" r:id="rId24"/>
    <p:sldId id="304" r:id="rId25"/>
    <p:sldId id="305" r:id="rId26"/>
    <p:sldId id="306" r:id="rId27"/>
    <p:sldId id="309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83CBEB"/>
    <a:srgbClr val="1889B9"/>
    <a:srgbClr val="5E7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71"/>
    <p:restoredTop sz="94719"/>
  </p:normalViewPr>
  <p:slideViewPr>
    <p:cSldViewPr snapToGrid="0">
      <p:cViewPr varScale="1">
        <p:scale>
          <a:sx n="117" d="100"/>
          <a:sy n="117" d="100"/>
        </p:scale>
        <p:origin x="1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F131B-5CCA-044D-8E14-5F2061B7D933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F68D-E0D0-3944-9CAF-91213F95F60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1973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7F68D-E0D0-3944-9CAF-91213F95F605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108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7F68D-E0D0-3944-9CAF-91213F95F605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384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1D240C-1D35-EB19-10C7-E193E6E15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5A20DC-FD15-7269-EBF8-3F364B3F7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904BED-9FAF-458D-FBA1-B87A59F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45BFA9-72ED-7997-2BDE-5BAAFA4C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13EC60-82F0-1DDB-F6DB-DFEC6087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02E63DB-2F9A-FEFD-ED39-986E38ADFE78}"/>
              </a:ext>
            </a:extLst>
          </p:cNvPr>
          <p:cNvSpPr/>
          <p:nvPr userDrawn="1"/>
        </p:nvSpPr>
        <p:spPr>
          <a:xfrm>
            <a:off x="-24000" y="6173345"/>
            <a:ext cx="1224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83203DF-4F04-16EC-B9A3-6E6EE8B9126A}"/>
              </a:ext>
            </a:extLst>
          </p:cNvPr>
          <p:cNvSpPr/>
          <p:nvPr userDrawn="1"/>
        </p:nvSpPr>
        <p:spPr>
          <a:xfrm>
            <a:off x="-24000" y="513790"/>
            <a:ext cx="12240000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E29FE16-E3E4-2DA6-49DB-7F734FC562AD}"/>
              </a:ext>
            </a:extLst>
          </p:cNvPr>
          <p:cNvSpPr txBox="1"/>
          <p:nvPr userDrawn="1"/>
        </p:nvSpPr>
        <p:spPr>
          <a:xfrm>
            <a:off x="691620" y="160105"/>
            <a:ext cx="953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it-IT" sz="1100" b="1" i="0" cap="all">
                <a:solidFill>
                  <a:srgbClr val="0058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HF-VRP-DL</a:t>
            </a:r>
            <a:endParaRPr lang="it-IT" sz="1100" cap="all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Elemento grafico 14" descr="Spese di spedizione con riempimento a tinta unita">
            <a:extLst>
              <a:ext uri="{FF2B5EF4-FFF2-40B4-BE49-F238E27FC236}">
                <a16:creationId xmlns:a16="http://schemas.microsoft.com/office/drawing/2014/main" id="{30FD6DA6-2C82-4293-32B1-A2BBD3A060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20" y="5659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0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AEC5A-2795-2CF9-1025-5ECEC655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16C2E3-70B1-C32A-9974-ADF50C1C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7C3CBE-23F9-4FB3-14E6-AFBE46B1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C01C62-C710-71F7-4C40-8D44E19D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A40B47-CAAF-E54F-F1F4-B74B0519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284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BC34EA-50B6-DCAB-787B-C7FE9B415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B987A0-AEF4-5FBF-26A3-E1EA1575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668134-0E48-D15F-5C50-1BE19559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6CFB26-A907-A755-7CA3-C207B4AF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C7F95E-7E91-BCAF-056C-D895BDA9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1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44899-0403-9CA6-8DF6-931EC295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00873E-68CA-ECFD-3240-68334CA9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9606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31514C-8846-5B7D-C9B8-A7B2E86FF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275634-0629-FDBD-A089-A62118889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22F7E-426F-9DAD-4469-BAD4727E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E64CDA4-BFF0-C991-4842-E2EABA2DDBA6}"/>
              </a:ext>
            </a:extLst>
          </p:cNvPr>
          <p:cNvSpPr/>
          <p:nvPr userDrawn="1"/>
        </p:nvSpPr>
        <p:spPr>
          <a:xfrm>
            <a:off x="-24000" y="6173345"/>
            <a:ext cx="1224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A2FEDF2-A620-0F16-024C-C5335D6BDC0B}"/>
              </a:ext>
            </a:extLst>
          </p:cNvPr>
          <p:cNvSpPr/>
          <p:nvPr userDrawn="1"/>
        </p:nvSpPr>
        <p:spPr>
          <a:xfrm>
            <a:off x="-24000" y="513790"/>
            <a:ext cx="12240000" cy="36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9E23AB5-4B49-19F7-84DA-3FC73898CACE}"/>
              </a:ext>
            </a:extLst>
          </p:cNvPr>
          <p:cNvSpPr txBox="1"/>
          <p:nvPr userDrawn="1"/>
        </p:nvSpPr>
        <p:spPr>
          <a:xfrm>
            <a:off x="558800" y="136525"/>
            <a:ext cx="95038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it-IT" sz="1100" b="1" i="0" cap="all">
                <a:solidFill>
                  <a:srgbClr val="00587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HF-VRP-DL</a:t>
            </a:r>
            <a:endParaRPr lang="it-IT" sz="1100" cap="all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Elemento grafico 16" descr="Spese di spedizione con riempimento a tinta unita">
            <a:extLst>
              <a:ext uri="{FF2B5EF4-FFF2-40B4-BE49-F238E27FC236}">
                <a16:creationId xmlns:a16="http://schemas.microsoft.com/office/drawing/2014/main" id="{C9218470-D44A-A443-FF70-1E7681DF56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600" y="41245"/>
            <a:ext cx="457200" cy="457200"/>
          </a:xfrm>
          <a:prstGeom prst="rect">
            <a:avLst/>
          </a:prstGeom>
        </p:spPr>
      </p:pic>
      <p:sp>
        <p:nvSpPr>
          <p:cNvPr id="21" name="Segnaposto testo 20">
            <a:extLst>
              <a:ext uri="{FF2B5EF4-FFF2-40B4-BE49-F238E27FC236}">
                <a16:creationId xmlns:a16="http://schemas.microsoft.com/office/drawing/2014/main" id="{61DD8612-952D-0436-ACC7-35955D5BD2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04513" y="6356350"/>
            <a:ext cx="1282700" cy="365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10129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8172F8-FC86-53F2-A850-87C37B2B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B30AD2C-A0E6-6A35-6EA4-50364D63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BF1605-272E-67D9-192C-C84901D4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06CB26-D17D-CAB2-2ACD-CD94A810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A16BFF-D506-16DB-B856-E69DE9D8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77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86681-9EE5-2565-22E5-0F93A827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A14FDE-77BF-583D-1924-4034C9C2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DFED382-DCA1-6A49-6578-72719FEDF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15374B-65FC-DA7E-4863-876174AA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9D9477-9D2C-2D5A-03BE-DFC26725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CEF67EE-CD35-FD98-CB7B-C473283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28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983D6F-BD3D-C1B6-59AA-38B47EC1D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B3E8EC-2C28-084D-5113-FAA602F7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F8CF194-4FC8-EC37-27C5-08E4DE2AB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C8921F3-08CA-CD60-2F72-DB4350A7E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0C2E5DA-6811-8B41-8ACA-5D66EC66C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39BE28-2093-C5DC-5F05-5CA9DC78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5F505B6-8BE1-28B0-23E2-1AE8C125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F2B829E-BAA2-057B-5C43-AFF83110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33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FA8002-8AF6-A036-7CB8-CD818F916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C297204-6681-9F7F-8130-899E98CE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4F675E0-A825-F06A-705D-D55E623A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B57E74-D75F-D36C-FF47-E293921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45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B2740B0-8A53-E828-3697-628AA71EF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5C9413-BDE6-7BC9-392B-BF387641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756CCC-EBE1-7A70-9F3A-9F6D4C20D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8605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81E980-7438-C5E0-6219-6794ED9E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3596C7-75C2-E200-CD9D-CF8D96511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DDC814-3C7B-6CE4-5B60-18EFC469B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A702BF-D5C9-B92F-53AF-32CFC06E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5EEAF2-DBB8-4DD6-A40B-111F93D4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FACFE4-F536-C04F-A1EB-B278D550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24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85328-B1F8-497D-99B4-4CE3A7E9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5B36F6-5D6A-7892-12E6-3AEE53FC9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6C03B2-437A-4AB1-F896-CB81BC421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338E65C-0F5C-0A41-EEF9-C0717997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B22CBE4-73A4-8BFF-404D-0A3C1F01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86BE0E-D0CA-E3C8-AD7D-BF6EB92A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9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B5CFE46-B83A-FF34-86C5-B302C0AD5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D593E9-1AF8-7C83-2A9B-BFACEBBD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FC6C96-D25D-9376-0A2D-847DFB6B8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27AEB-C3E1-9F49-97CF-D3FFBFCB0A22}" type="datetimeFigureOut">
              <a:rPr lang="it-IT" smtClean="0"/>
              <a:t>15/10/25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BF41DB-1F36-ED3D-5A6C-B963805A3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70954F-601C-AF1A-3425-E2C7213F5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D936D-0C3E-F44F-A7DD-F98A9CA11B4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497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6F4047-48F8-328C-70CE-FA8DFF02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it-IT" sz="6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Heterogeneous</a:t>
            </a:r>
            <a:r>
              <a:rPr lang="it-IT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Fleet </a:t>
            </a:r>
            <a:r>
              <a:rPr lang="it-IT" sz="6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Vehicle</a:t>
            </a:r>
            <a:r>
              <a:rPr lang="it-IT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Routing </a:t>
            </a:r>
            <a:r>
              <a:rPr lang="it-IT" sz="6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Problem</a:t>
            </a:r>
            <a:r>
              <a:rPr lang="it-IT" sz="6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with Draft Limits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E31334-33D6-27FA-B351-FE41B94CA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148262"/>
            <a:ext cx="10515600" cy="941388"/>
          </a:xfrm>
        </p:spPr>
        <p:txBody>
          <a:bodyPr/>
          <a:lstStyle/>
          <a:p>
            <a:pPr marL="0" indent="0" algn="l">
              <a:buNone/>
            </a:pP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Mathematical </a:t>
            </a:r>
            <a:r>
              <a:rPr lang="it-IT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Optimization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- A.A. 2024-2025</a:t>
            </a:r>
            <a:endParaRPr lang="it-IT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Elma </a:t>
            </a:r>
            <a:r>
              <a:rPr lang="it-IT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Huseinovic</a:t>
            </a:r>
            <a:r>
              <a:rPr lang="it-IT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Elisabetta </a:t>
            </a:r>
            <a:r>
              <a:rPr lang="it-IT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Chisso</a:t>
            </a:r>
            <a:endParaRPr lang="it-IT" sz="2000" dirty="0">
              <a:solidFill>
                <a:schemeClr val="bg1"/>
              </a:solidFill>
              <a:effectLst/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9586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000" b="1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VALID INEQUALITIES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These inequalities help the solver reduce solution time by eliminating infeasible or suboptimal routes early.</a:t>
                </a:r>
              </a:p>
              <a:p>
                <a:pPr marL="0" indent="0">
                  <a:buNone/>
                </a:pPr>
                <a:endParaRPr lang="it-IT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>
                    <a:latin typeface="Arial" panose="020B0604020202020204" pitchFamily="34" charset="0"/>
                    <a:cs typeface="Arial" panose="020B0604020202020204" pitchFamily="34" charset="0"/>
                  </a:rPr>
                  <a:t>VI1)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≤1−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𝑇𝑂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den>
                      </m:f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)   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b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𝑗,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total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load of the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𝑠, to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greater</a:t>
                </a:r>
                <a:r>
                  <a:rPr lang="it-IT"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maximum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allowed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load for 𝑠 to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𝑗,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𝑗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cannot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be the first port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visited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route</a:t>
                </a:r>
                <a:endParaRPr lang="it-IT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>
                    <a:latin typeface="Arial" panose="020B0604020202020204" pitchFamily="34" charset="0"/>
                    <a:cs typeface="Arial" panose="020B0604020202020204" pitchFamily="34" charset="0"/>
                  </a:rPr>
                  <a:t>VI2)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𝑖𝑗𝑠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=0   ∀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</m:oMath>
                  </m:oMathPara>
                </a14:m>
                <a:endParaRPr lang="it-IT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for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and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pair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ports 𝑖 and 𝑗,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sum of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their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demand,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greater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than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maximum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allowed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load for 𝑠to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enter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𝑖,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𝑗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cannot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be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served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immediately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after 𝑖 by </a:t>
                </a:r>
                <a:r>
                  <a:rPr lang="it-IT" sz="200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</a:t>
                </a:r>
              </a:p>
              <a:p>
                <a:pPr marL="0" indent="0" algn="ctr">
                  <a:buNone/>
                </a:pPr>
                <a:endParaRPr lang="it-IT" sz="200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  <a:blipFill>
                <a:blip r:embed="rId2"/>
                <a:stretch>
                  <a:fillRect l="-557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80FC372-D107-E8F9-B154-08FE3B0E8627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INEQUALITIES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5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VI3)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𝑏𝑖𝑔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d>
                        <m:d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sz="2000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it-IT" sz="2000" b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𝑏𝑖𝑔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it-IT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allows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identify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earliest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position a port 𝑖 can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occupy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in the visiting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without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violating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draft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limit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to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which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been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and the set of ports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2000" dirty="0" err="1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endParaRPr lang="it-IT" sz="20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VI4)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it-IT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latest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position a port can assume in the visiting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maximum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ports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be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simultaneously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same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20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computed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sorting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ports in non-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order of demand and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how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many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be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largest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before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exceeding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ctr"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  <a:blipFill>
                <a:blip r:embed="rId2"/>
                <a:stretch>
                  <a:fillRect l="-557" t="-1167" r="-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20B48D3-DF50-D865-DB66-D711E3836FC4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INEQUALITIES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251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CA5D7-9802-51C5-33D4-1C89509C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641085"/>
            <a:ext cx="10515600" cy="800630"/>
          </a:xfrm>
        </p:spPr>
        <p:txBody>
          <a:bodyPr>
            <a:normAutofit/>
          </a:bodyPr>
          <a:lstStyle/>
          <a:p>
            <a:r>
              <a:rPr lang="it-IT" b="1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it-IT" b="1" i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euristic</a:t>
            </a:r>
            <a:endParaRPr lang="it-IT" sz="3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B6F0B-40D9-8C38-56C9-2898B542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41715"/>
            <a:ext cx="10515600" cy="454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it-IT" sz="2000" b="1" i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The MIP model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efficiently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solves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small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(≤15 ports)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networks, the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grows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exponentially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To handle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larger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err="1">
                <a:latin typeface="Arial" panose="020B0604020202020204" pitchFamily="34" charset="0"/>
                <a:cs typeface="Arial" panose="020B0604020202020204" pitchFamily="34" charset="0"/>
              </a:rPr>
              <a:t>matheuristics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Large </a:t>
            </a:r>
            <a:r>
              <a:rPr lang="it-IT" sz="2000" b="1" err="1">
                <a:latin typeface="Arial" panose="020B0604020202020204" pitchFamily="34" charset="0"/>
                <a:cs typeface="Arial" panose="020B0604020202020204" pitchFamily="34" charset="0"/>
              </a:rPr>
              <a:t>Neighborhood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 (LNS)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b="1" err="1">
                <a:latin typeface="Arial" panose="020B0604020202020204" pitchFamily="34" charset="0"/>
                <a:cs typeface="Arial" panose="020B0604020202020204" pitchFamily="34" charset="0"/>
              </a:rPr>
              <a:t>Iterated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 Local </a:t>
            </a:r>
            <a:r>
              <a:rPr lang="it-IT" sz="2000" b="1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2000" b="1">
                <a:latin typeface="Arial" panose="020B0604020202020204" pitchFamily="34" charset="0"/>
                <a:cs typeface="Arial" panose="020B0604020202020204" pitchFamily="34" charset="0"/>
              </a:rPr>
              <a:t> (ILS)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combine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programming with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err="1"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DD505F9-3EB1-843A-1342-133C727BE201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MATHEURISTICS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2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17" y="1226066"/>
                <a:ext cx="11108266" cy="4590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LARGE NEIGHBORHOOD SEARCH (LNS)</a:t>
                </a:r>
                <a:endParaRPr lang="it-IT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Main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idea:</a:t>
                </a:r>
              </a:p>
              <a:p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randomized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operator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partially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exploit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mathematical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optimally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rebuild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feasible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starting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partial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obtained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it-IT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removed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ports (best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5)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proximity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factor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nearby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ports (best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= 1.5)</a:t>
                </a:r>
              </a:p>
              <a:p>
                <a:pPr marL="0" indent="0">
                  <a:buNone/>
                </a:pP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Key </a:t>
                </a:r>
                <a:r>
                  <a:rPr lang="it-IT" sz="20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advantage</a:t>
                </a: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very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large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neighborhood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can be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efficiently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explored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itaration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allowing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quickly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move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toward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strongly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better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17" y="1226066"/>
                <a:ext cx="11108266" cy="4590534"/>
              </a:xfrm>
              <a:blipFill>
                <a:blip r:embed="rId2"/>
                <a:stretch>
                  <a:fillRect l="-604" t="-1195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7586E6-AD20-EE4B-9776-017AB8212288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SEARCH NEIGHBORHOOD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385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8317" y="1226066"/>
                <a:ext cx="6085416" cy="4079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PROCEDURE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Run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mathematical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model with a short time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limit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(15s) and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keep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obtrained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so far</a:t>
                </a: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iteration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ports and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removed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destroy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operator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removes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nodes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certain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radius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317" y="1226066"/>
                <a:ext cx="6085416" cy="4079240"/>
              </a:xfrm>
              <a:blipFill>
                <a:blip r:embed="rId2"/>
                <a:stretch>
                  <a:fillRect l="-1102" t="-1345" r="-1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7586E6-AD20-EE4B-9776-017AB8212288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SEARCH NEIGHBORHOOD</a:t>
            </a:r>
            <a:endParaRPr lang="it-IT" sz="1200">
              <a:solidFill>
                <a:schemeClr val="bg1"/>
              </a:solidFill>
            </a:endParaRP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86DB1184-BDC6-31AE-D144-CA69E5F301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74" t="5609" r="2958" b="860"/>
          <a:stretch/>
        </p:blipFill>
        <p:spPr>
          <a:xfrm>
            <a:off x="6693733" y="1561005"/>
            <a:ext cx="5239052" cy="37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7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7586E6-AD20-EE4B-9776-017AB8212288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SEARCH NEIGHBORHOOD</a:t>
            </a:r>
            <a:endParaRPr lang="it-IT" sz="120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409F66-544B-DBC8-14C2-0C4E9D4C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" t="9182" r="4493" b="8447"/>
          <a:stretch/>
        </p:blipFill>
        <p:spPr>
          <a:xfrm>
            <a:off x="6731267" y="1677628"/>
            <a:ext cx="5088199" cy="3380014"/>
          </a:xfrm>
          <a:prstGeom prst="rect">
            <a:avLst/>
          </a:prstGeom>
        </p:spPr>
      </p:pic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4B10360D-696C-B971-B749-893F96602BB8}"/>
              </a:ext>
            </a:extLst>
          </p:cNvPr>
          <p:cNvSpPr txBox="1">
            <a:spLocks/>
          </p:cNvSpPr>
          <p:nvPr/>
        </p:nvSpPr>
        <p:spPr>
          <a:xfrm>
            <a:off x="608317" y="1226066"/>
            <a:ext cx="6085416" cy="407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pPr marL="0" indent="0">
              <a:buNone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The over-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constrained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mathematical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fixing to 1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corresponding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to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arcs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8465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37586E6-AD20-EE4B-9776-017AB8212288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 SEARCH NEIGHBORHOOD</a:t>
            </a:r>
            <a:endParaRPr lang="it-IT" sz="1200">
              <a:solidFill>
                <a:schemeClr val="bg1"/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409F66-544B-DBC8-14C2-0C4E9D4C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85" t="9182" r="4493" b="8447"/>
          <a:stretch/>
        </p:blipFill>
        <p:spPr>
          <a:xfrm>
            <a:off x="6731267" y="1677628"/>
            <a:ext cx="5088199" cy="3380014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568AA56-01D2-4319-16C5-C90B17074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63" y="1507084"/>
            <a:ext cx="5300405" cy="3721101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1260CD8C-70DA-1EEF-655B-54DDFA85A073}"/>
              </a:ext>
            </a:extLst>
          </p:cNvPr>
          <p:cNvSpPr txBox="1">
            <a:spLocks/>
          </p:cNvSpPr>
          <p:nvPr/>
        </p:nvSpPr>
        <p:spPr>
          <a:xfrm>
            <a:off x="608317" y="1226066"/>
            <a:ext cx="6085416" cy="4079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</a:t>
            </a:r>
          </a:p>
          <a:p>
            <a:pPr marL="0" indent="0">
              <a:buNone/>
            </a:pP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 startAt="5"/>
            </a:pP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obained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bettere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actual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best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kept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current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best,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otherwise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discarded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47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B6F0B-40D9-8C38-56C9-2898B542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32" y="1226066"/>
            <a:ext cx="10947399" cy="52282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 (ILS)</a:t>
            </a:r>
          </a:p>
          <a:p>
            <a:pPr marL="0" indent="0">
              <a:buNone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idea: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Combine a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(LS)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with a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randomized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Diversification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(DIV)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phase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Start from an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feasible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(MIP-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Diversification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Repeat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LS and DIV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until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stopping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reached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it-IT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advantage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than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LNS —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computational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CDE5E57-B8C4-4B08-D170-7B03086D3B80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99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967" y="1226066"/>
                <a:ext cx="10947399" cy="3693406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LOCAL SEARCH (LS)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Procedure: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Every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given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score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2. The ports with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highest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score are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removed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3. Use the MIP model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optimally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rebuild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partial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destroyed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one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Accept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new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improves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objective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function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Repeat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until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no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further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improvement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found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967" y="1226066"/>
                <a:ext cx="10947399" cy="3693406"/>
              </a:xfrm>
              <a:blipFill>
                <a:blip r:embed="rId2"/>
                <a:stretch>
                  <a:fillRect l="-557" t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B39BF1-B3B1-5F10-160A-ABEBEE6071A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347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966" y="1226066"/>
                <a:ext cx="10947399" cy="334593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it-IT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DIVERSIFICATION (DIV)</a:t>
                </a:r>
              </a:p>
              <a:p>
                <a:pPr marL="0" indent="0">
                  <a:buNone/>
                </a:pPr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Procedure: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Randomly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select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ports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remove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2. Include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also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nearby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Rebuild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using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MIP model</a:t>
                </a: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4.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Even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new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solution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worse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keep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promote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exploration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966" y="1226066"/>
                <a:ext cx="10947399" cy="3345934"/>
              </a:xfrm>
              <a:blipFill>
                <a:blip r:embed="rId2"/>
                <a:stretch>
                  <a:fillRect l="-55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B39BF1-B3B1-5F10-160A-ABEBEE6071A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CA5D7-9802-51C5-33D4-1C89509C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641085"/>
            <a:ext cx="10515600" cy="800630"/>
          </a:xfrm>
        </p:spPr>
        <p:txBody>
          <a:bodyPr>
            <a:normAutofit/>
          </a:bodyPr>
          <a:lstStyle/>
          <a:p>
            <a:r>
              <a:rPr lang="it-IT" sz="3000" b="1" i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it-IT" sz="3000" b="1" i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000" b="1" i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it-IT" sz="3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B6F0B-40D9-8C38-56C9-2898B542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441715"/>
            <a:ext cx="10515600" cy="454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it-IT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maritime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naval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gigantism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led to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increasingly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large vessels with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greater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drafts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it-IT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lang="it-IT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Ports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draft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heavily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loaded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them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port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it-IT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network cost (port access +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sailing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by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deciding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(of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sizes) to use, and in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ports.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1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  <a:r>
              <a:rPr lang="it-IT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Incorporates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load-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draft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heterogeneous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fleet (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ships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capacities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costs, and drafts).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Integrates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fleet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sizing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under draft </a:t>
            </a:r>
            <a:r>
              <a:rPr lang="it-IT" sz="20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r>
              <a:rPr lang="it-IT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20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83E558-D755-0906-2000-5C9F47F84E3D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9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91C078D-8B15-1D29-8D48-2817CD7E9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</a:p>
              <a:p>
                <a:pPr lvl="1"/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3, 5, 6, 10</m:t>
                        </m:r>
                      </m:e>
                    </m:d>
                  </m:oMath>
                </a14:m>
                <a:endParaRPr lang="it-IT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ports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e>
                    </m:d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Draft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Restriction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(DR):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=30%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ports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affected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draft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limits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=70%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ports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affected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draft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limits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scenarios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Tightness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𝑇𝑂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𝑇𝑂</m:t>
                            </m:r>
                            <m:sSub>
                              <m:sSubPr>
                                <m:ctrlP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den>
                        </m:f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>
                        <a:latin typeface="Cambria Math" panose="02040503050406030204" pitchFamily="18" charset="0"/>
                      </a:rPr>
                      <m:t>=30%</m:t>
                    </m:r>
                  </m:oMath>
                </a14:m>
                <a:r>
                  <a:rPr lang="it-IT" sz="20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000" b="0" i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r>
                  <a:rPr lang="it-IT" sz="20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corresponds</a:t>
                </a:r>
                <a:r>
                  <a:rPr lang="it-IT" sz="20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 to the </a:t>
                </a:r>
                <a:r>
                  <a:rPr lang="it-IT" sz="2000" b="0" i="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total</a:t>
                </a:r>
                <a:r>
                  <a:rPr lang="it-IT" sz="2000" b="0" i="0" dirty="0">
                    <a:latin typeface="Arial" panose="020B0604020202020204" pitchFamily="34" charset="0"/>
                    <a:cs typeface="Arial" panose="020B0604020202020204" pitchFamily="34" charset="0"/>
                  </a:rPr>
                  <a:t> demand 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=70%</m:t>
                    </m:r>
                    <m:r>
                      <m:rPr>
                        <m:nor/>
                      </m:rPr>
                      <a:rPr lang="it-IT" sz="2000" b="0" i="0" smtClean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of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ship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capacity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corresponds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to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the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total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it-IT" sz="20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m:t>demand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457200" lvl="1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91C078D-8B15-1D29-8D48-2817CD7E9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2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2A2EC9E6-8269-B27B-19E5-C7C73CA8BF8F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67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B6F0B-40D9-8C38-56C9-2898B542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6" y="1226065"/>
            <a:ext cx="10947399" cy="4405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INSTANCES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40 small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instaces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4 sets of 10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B39BF1-B3B1-5F10-160A-ABEBEE6071A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</a:t>
            </a:r>
            <a:endParaRPr lang="it-IT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C8EACF08-2C38-B7C2-DD50-3CD377B7C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66" y="2189632"/>
                <a:ext cx="5257800" cy="3442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1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ports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 smtClean="0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2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ports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C8EACF08-2C38-B7C2-DD50-3CD377B7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189632"/>
                <a:ext cx="5257800" cy="3442302"/>
              </a:xfrm>
              <a:prstGeom prst="rect">
                <a:avLst/>
              </a:prstGeom>
              <a:blipFill>
                <a:blip r:embed="rId2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731B9935-2737-2BC7-EF63-7F1E882A9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965" y="2189632"/>
                <a:ext cx="5105400" cy="3442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3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ports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𝐿𝑂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4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15 ports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731B9935-2737-2BC7-EF63-7F1E882A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65" y="2189632"/>
                <a:ext cx="5105400" cy="3442302"/>
              </a:xfrm>
              <a:prstGeom prst="rect">
                <a:avLst/>
              </a:prstGeom>
              <a:blipFill>
                <a:blip r:embed="rId3"/>
                <a:stretch>
                  <a:fillRect t="-14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77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0B6F0B-40D9-8C38-56C9-2898B542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6" y="1226065"/>
            <a:ext cx="10947399" cy="4405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MEDIUM &amp; LARGE INSTANCES</a:t>
            </a: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22 medium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divided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2 sets of 11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it-IT" sz="2000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10 large </a:t>
            </a:r>
            <a:r>
              <a:rPr lang="it-IT" sz="2000" dirty="0" err="1"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in 1 set</a:t>
            </a:r>
          </a:p>
          <a:p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4B39BF1-B3B1-5F10-160A-ABEBEE6071A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ITERATED LOCAL SEARCH</a:t>
            </a:r>
            <a:endParaRPr lang="it-IT" sz="12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C8EACF08-2C38-B7C2-DD50-3CD377B7CA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66" y="2090057"/>
                <a:ext cx="5257800" cy="344230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5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25 ports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endParaRPr lang="it-IT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Segnaposto contenuto 2">
                <a:extLst>
                  <a:ext uri="{FF2B5EF4-FFF2-40B4-BE49-F238E27FC236}">
                    <a16:creationId xmlns:a16="http://schemas.microsoft.com/office/drawing/2014/main" id="{C8EACF08-2C38-B7C2-DD50-3CD377B7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2090057"/>
                <a:ext cx="5257800" cy="3442302"/>
              </a:xfrm>
              <a:prstGeom prst="rect">
                <a:avLst/>
              </a:prstGeom>
              <a:blipFill>
                <a:blip r:embed="rId2"/>
                <a:stretch>
                  <a:fillRect t="-18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731B9935-2737-2BC7-EF63-7F1E882A93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4965" y="2090057"/>
                <a:ext cx="5105400" cy="3541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6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25 ports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endParaRPr lang="it-IT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731B9935-2737-2BC7-EF63-7F1E882A9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65" y="2090057"/>
                <a:ext cx="5105400" cy="3541877"/>
              </a:xfrm>
              <a:prstGeom prst="rect">
                <a:avLst/>
              </a:prstGeom>
              <a:blipFill>
                <a:blip r:embed="rId3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F9E92571-AB63-CBF1-E5B0-0E310CB1CA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2966" y="4250624"/>
                <a:ext cx="5105400" cy="3541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/>
                <a:r>
                  <a:rPr lang="it-IT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Set 7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50 ports </a:t>
                </a:r>
              </a:p>
              <a:p>
                <a:pPr lvl="3"/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10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endParaRPr lang="it-IT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𝐷𝑅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it-IT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𝐻𝐼𝐺𝐻</m:t>
                        </m:r>
                      </m:e>
                      <m:sub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𝐶𝑇</m:t>
                        </m:r>
                      </m:sub>
                    </m:sSub>
                    <m:r>
                      <a:rPr lang="it-IT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2"/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Segnaposto contenuto 2">
                <a:extLst>
                  <a:ext uri="{FF2B5EF4-FFF2-40B4-BE49-F238E27FC236}">
                    <a16:creationId xmlns:a16="http://schemas.microsoft.com/office/drawing/2014/main" id="{F9E92571-AB63-CBF1-E5B0-0E310CB1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66" y="4250624"/>
                <a:ext cx="5105400" cy="3541877"/>
              </a:xfrm>
              <a:prstGeom prst="rect">
                <a:avLst/>
              </a:prstGeom>
              <a:blipFill>
                <a:blip r:embed="rId4"/>
                <a:stretch>
                  <a:fillRect t="-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413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 – Small </a:t>
            </a:r>
            <a:r>
              <a:rPr lang="it-IT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14005D-6F33-C38F-2E66-59C99943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032044"/>
              </p:ext>
            </p:extLst>
          </p:nvPr>
        </p:nvGraphicFramePr>
        <p:xfrm>
          <a:off x="601133" y="2359891"/>
          <a:ext cx="10989733" cy="196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5">
                  <a:extLst>
                    <a:ext uri="{9D8B030D-6E8A-4147-A177-3AD203B41FA5}">
                      <a16:colId xmlns:a16="http://schemas.microsoft.com/office/drawing/2014/main" val="2133508796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76096685"/>
                    </a:ext>
                  </a:extLst>
                </a:gridCol>
                <a:gridCol w="875538">
                  <a:extLst>
                    <a:ext uri="{9D8B030D-6E8A-4147-A177-3AD203B41FA5}">
                      <a16:colId xmlns:a16="http://schemas.microsoft.com/office/drawing/2014/main" val="6928994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8598653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66031760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60876460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94407675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161280833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072284514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701432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530179587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2125663"/>
                    </a:ext>
                  </a:extLst>
                </a:gridCol>
              </a:tblGrid>
              <a:tr h="400857"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COMPUTATIONAL TIME (</a:t>
                      </a:r>
                      <a:r>
                        <a:rPr lang="it-IT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40626"/>
                  </a:ext>
                </a:extLst>
              </a:tr>
              <a:tr h="400857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VI1+VI4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VI2+VI4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VI3+VI4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79707"/>
                  </a:ext>
                </a:extLst>
              </a:tr>
              <a:tr h="2961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2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306,995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0,004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26,639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23,212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26,605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46,984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18,354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63,357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20,229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41,095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48,738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306,995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0,004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29,152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52,730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36,653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28,255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20,592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20,056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19,376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96,213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53,668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92737"/>
                  </a:ext>
                </a:extLst>
              </a:tr>
              <a:tr h="2961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200" b="0" kern="120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442,242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379,151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352,766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379,151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347,327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352,058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352,184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280,978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338,016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403,024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it-IT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351,720</a:t>
                      </a:r>
                    </a:p>
                  </a:txBody>
                  <a:tcPr marL="6350" marR="6350" marT="6350" marB="0" anchor="b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08989"/>
                  </a:ext>
                </a:extLst>
              </a:tr>
              <a:tr h="296171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289,879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0,005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4,24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2,916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4,202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3,23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1,701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1,746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1,67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2,949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1,78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618921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8BB019-EF7B-6A9C-0E75-3F030E484F69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959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 – Medium </a:t>
            </a:r>
            <a:r>
              <a:rPr lang="it-IT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14005D-6F33-C38F-2E66-59C99943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51298"/>
              </p:ext>
            </p:extLst>
          </p:nvPr>
        </p:nvGraphicFramePr>
        <p:xfrm>
          <a:off x="601133" y="2723343"/>
          <a:ext cx="10989733" cy="1372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5">
                  <a:extLst>
                    <a:ext uri="{9D8B030D-6E8A-4147-A177-3AD203B41FA5}">
                      <a16:colId xmlns:a16="http://schemas.microsoft.com/office/drawing/2014/main" val="2133508796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76096685"/>
                    </a:ext>
                  </a:extLst>
                </a:gridCol>
                <a:gridCol w="875538">
                  <a:extLst>
                    <a:ext uri="{9D8B030D-6E8A-4147-A177-3AD203B41FA5}">
                      <a16:colId xmlns:a16="http://schemas.microsoft.com/office/drawing/2014/main" val="6928994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8598653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66031760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60876460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94407675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161280833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072284514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701432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530179587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2125663"/>
                    </a:ext>
                  </a:extLst>
                </a:gridCol>
              </a:tblGrid>
              <a:tr h="400857"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AVG COMPUTATIONAL TIME (</a:t>
                      </a:r>
                      <a:r>
                        <a:rPr lang="it-IT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40626"/>
                  </a:ext>
                </a:extLst>
              </a:tr>
              <a:tr h="400857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79707"/>
                  </a:ext>
                </a:extLst>
              </a:tr>
              <a:tr h="296171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323,21</a:t>
                      </a: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27,356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23,303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26,467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25,437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17,769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14,885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17,810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41,249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48,854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6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307,063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15,288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29,916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15,79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19,023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17,912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15,741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17,909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22,854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27,141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92737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8BB019-EF7B-6A9C-0E75-3F030E484F69}"/>
              </a:ext>
            </a:extLst>
          </p:cNvPr>
          <p:cNvSpPr txBox="1"/>
          <p:nvPr/>
        </p:nvSpPr>
        <p:spPr>
          <a:xfrm>
            <a:off x="8998528" y="6400305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451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model – Large </a:t>
            </a:r>
            <a:r>
              <a:rPr lang="it-IT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instances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14005D-6F33-C38F-2E66-59C99943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873527"/>
              </p:ext>
            </p:extLst>
          </p:nvPr>
        </p:nvGraphicFramePr>
        <p:xfrm>
          <a:off x="601133" y="2875743"/>
          <a:ext cx="10989733" cy="1097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015">
                  <a:extLst>
                    <a:ext uri="{9D8B030D-6E8A-4147-A177-3AD203B41FA5}">
                      <a16:colId xmlns:a16="http://schemas.microsoft.com/office/drawing/2014/main" val="2133508796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76096685"/>
                    </a:ext>
                  </a:extLst>
                </a:gridCol>
                <a:gridCol w="875538">
                  <a:extLst>
                    <a:ext uri="{9D8B030D-6E8A-4147-A177-3AD203B41FA5}">
                      <a16:colId xmlns:a16="http://schemas.microsoft.com/office/drawing/2014/main" val="6928994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85986539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66031760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660876460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944076751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161280833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072284514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7014328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3530179587"/>
                    </a:ext>
                  </a:extLst>
                </a:gridCol>
                <a:gridCol w="922818">
                  <a:extLst>
                    <a:ext uri="{9D8B030D-6E8A-4147-A177-3AD203B41FA5}">
                      <a16:colId xmlns:a16="http://schemas.microsoft.com/office/drawing/2014/main" val="1112125663"/>
                    </a:ext>
                  </a:extLst>
                </a:gridCol>
              </a:tblGrid>
              <a:tr h="400857">
                <a:tc gridSpan="3"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COMPUTATIONAL TIME (</a:t>
                      </a:r>
                      <a:r>
                        <a:rPr lang="it-IT" sz="12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it-IT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940626"/>
                  </a:ext>
                </a:extLst>
              </a:tr>
              <a:tr h="400857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3+4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VI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79707"/>
                  </a:ext>
                </a:extLst>
              </a:tr>
              <a:tr h="296171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323,21</a:t>
                      </a: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27,356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23,303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26,467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25,437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17,769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14,885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17,810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41,249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48,854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616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8BB019-EF7B-6A9C-0E75-3F030E484F69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007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Matheuristic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14005D-6F33-C38F-2E66-59C99943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40925"/>
              </p:ext>
            </p:extLst>
          </p:nvPr>
        </p:nvGraphicFramePr>
        <p:xfrm>
          <a:off x="621695" y="2556687"/>
          <a:ext cx="10948609" cy="174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35">
                  <a:extLst>
                    <a:ext uri="{9D8B030D-6E8A-4147-A177-3AD203B41FA5}">
                      <a16:colId xmlns:a16="http://schemas.microsoft.com/office/drawing/2014/main" val="2133508796"/>
                    </a:ext>
                  </a:extLst>
                </a:gridCol>
                <a:gridCol w="2239383">
                  <a:extLst>
                    <a:ext uri="{9D8B030D-6E8A-4147-A177-3AD203B41FA5}">
                      <a16:colId xmlns:a16="http://schemas.microsoft.com/office/drawing/2014/main" val="1676096685"/>
                    </a:ext>
                  </a:extLst>
                </a:gridCol>
                <a:gridCol w="2167609">
                  <a:extLst>
                    <a:ext uri="{9D8B030D-6E8A-4147-A177-3AD203B41FA5}">
                      <a16:colId xmlns:a16="http://schemas.microsoft.com/office/drawing/2014/main" val="692899498"/>
                    </a:ext>
                  </a:extLst>
                </a:gridCol>
                <a:gridCol w="2207230">
                  <a:extLst>
                    <a:ext uri="{9D8B030D-6E8A-4147-A177-3AD203B41FA5}">
                      <a16:colId xmlns:a16="http://schemas.microsoft.com/office/drawing/2014/main" val="859865398"/>
                    </a:ext>
                  </a:extLst>
                </a:gridCol>
                <a:gridCol w="2246852">
                  <a:extLst>
                    <a:ext uri="{9D8B030D-6E8A-4147-A177-3AD203B41FA5}">
                      <a16:colId xmlns:a16="http://schemas.microsoft.com/office/drawing/2014/main" val="660317601"/>
                    </a:ext>
                  </a:extLst>
                </a:gridCol>
              </a:tblGrid>
              <a:tr h="407517">
                <a:tc>
                  <a:txBody>
                    <a:bodyPr/>
                    <a:lstStyle/>
                    <a:p>
                      <a:pPr algn="ctr"/>
                      <a:endParaRPr lang="it-IT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LNS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26126"/>
                  </a:ext>
                </a:extLst>
              </a:tr>
              <a:tr h="407517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79707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323,21</a:t>
                      </a:r>
                      <a:endParaRPr lang="it-IT" sz="1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27,356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23,303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6163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307,063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15,288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29,916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92737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300,292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3.243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4.904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0898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8BB019-EF7B-6A9C-0E75-3F030E484F69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3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F5A84C-7C5A-A17A-F48E-13A7A16F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Matheuristic</a:t>
            </a:r>
            <a:r>
              <a:rPr lang="it-IT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 Mathematical Model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9714005D-6F33-C38F-2E66-59C999434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160882"/>
              </p:ext>
            </p:extLst>
          </p:nvPr>
        </p:nvGraphicFramePr>
        <p:xfrm>
          <a:off x="621695" y="2556687"/>
          <a:ext cx="10948609" cy="1744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35">
                  <a:extLst>
                    <a:ext uri="{9D8B030D-6E8A-4147-A177-3AD203B41FA5}">
                      <a16:colId xmlns:a16="http://schemas.microsoft.com/office/drawing/2014/main" val="2133508796"/>
                    </a:ext>
                  </a:extLst>
                </a:gridCol>
                <a:gridCol w="2239383">
                  <a:extLst>
                    <a:ext uri="{9D8B030D-6E8A-4147-A177-3AD203B41FA5}">
                      <a16:colId xmlns:a16="http://schemas.microsoft.com/office/drawing/2014/main" val="1676096685"/>
                    </a:ext>
                  </a:extLst>
                </a:gridCol>
                <a:gridCol w="2167609">
                  <a:extLst>
                    <a:ext uri="{9D8B030D-6E8A-4147-A177-3AD203B41FA5}">
                      <a16:colId xmlns:a16="http://schemas.microsoft.com/office/drawing/2014/main" val="692899498"/>
                    </a:ext>
                  </a:extLst>
                </a:gridCol>
                <a:gridCol w="2207230">
                  <a:extLst>
                    <a:ext uri="{9D8B030D-6E8A-4147-A177-3AD203B41FA5}">
                      <a16:colId xmlns:a16="http://schemas.microsoft.com/office/drawing/2014/main" val="859865398"/>
                    </a:ext>
                  </a:extLst>
                </a:gridCol>
                <a:gridCol w="2246852">
                  <a:extLst>
                    <a:ext uri="{9D8B030D-6E8A-4147-A177-3AD203B41FA5}">
                      <a16:colId xmlns:a16="http://schemas.microsoft.com/office/drawing/2014/main" val="660317601"/>
                    </a:ext>
                  </a:extLst>
                </a:gridCol>
              </a:tblGrid>
              <a:tr h="407517">
                <a:tc>
                  <a:txBody>
                    <a:bodyPr/>
                    <a:lstStyle/>
                    <a:p>
                      <a:pPr algn="ctr"/>
                      <a:endParaRPr lang="it-IT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MATHEURISTIC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MATHEMATICAL MODEL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sz="1400" b="0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026126"/>
                  </a:ext>
                </a:extLst>
              </a:tr>
              <a:tr h="407517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TIME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MIP GAP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n>
                            <a:noFill/>
                          </a:ln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 TIME</a:t>
                      </a:r>
                      <a:endParaRPr lang="it-IT" sz="1200" b="0" dirty="0">
                        <a:ln>
                          <a:noFill/>
                        </a:ln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679707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SMALL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323,21</a:t>
                      </a:r>
                      <a:endParaRPr lang="it-IT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27,356</a:t>
                      </a:r>
                      <a:endParaRPr lang="it-IT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2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23,303</a:t>
                      </a:r>
                      <a:endParaRPr lang="it-IT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636163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MEDIUM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307,063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0,01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15,288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29,916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792737"/>
                  </a:ext>
                </a:extLst>
              </a:tr>
              <a:tr h="309864">
                <a:tc>
                  <a:txBody>
                    <a:bodyPr/>
                    <a:lstStyle/>
                    <a:p>
                      <a:pPr algn="ctr"/>
                      <a:r>
                        <a:rPr lang="it-IT" sz="1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LARGE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300,292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0.004</a:t>
                      </a: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3.243</a:t>
                      </a:r>
                      <a:endParaRPr lang="it-IT" sz="1200" b="0" kern="120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4.904</a:t>
                      </a:r>
                      <a:endParaRPr lang="it-IT" sz="1200" b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308989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B88BB019-EF7B-6A9C-0E75-3F030E484F69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it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89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ACA5D7-9802-51C5-33D4-1C89509C7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641085"/>
            <a:ext cx="10515600" cy="800630"/>
          </a:xfrm>
        </p:spPr>
        <p:txBody>
          <a:bodyPr>
            <a:normAutofit/>
          </a:bodyPr>
          <a:lstStyle/>
          <a:p>
            <a:r>
              <a:rPr lang="it-IT" b="1" i="0" err="1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it-IT" sz="300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686" y="1606307"/>
                <a:ext cx="10515600" cy="3870949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b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SETS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of ports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0=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set of ports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including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depot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set of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686" y="1606307"/>
                <a:ext cx="10515600" cy="3870949"/>
              </a:xfrm>
              <a:blipFill>
                <a:blip r:embed="rId2"/>
                <a:stretch>
                  <a:fillRect l="-580" t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371CB94-6527-F9DF-0604-7452320C7FEF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20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1FAEA-65C3-356C-4F86-F4CDB9C0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CFE5EB9-AD42-9338-EF35-CAE251A8E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686" y="1040384"/>
                <a:ext cx="10515600" cy="38069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i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PARAMETERS</a:t>
                </a:r>
                <a:endParaRPr lang="it-IT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C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apacity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(tons) of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D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emand (tons) of the port 𝑖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Maximum loading for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to access port 𝑖 (tons)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Sailing time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between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𝑖 and port 𝑗 (h)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Hourly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sailing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cost for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(€/h)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Access cost for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entering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𝑖 (€)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CFE5EB9-AD42-9338-EF35-CAE251A8E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686" y="1040384"/>
                <a:ext cx="10515600" cy="3806941"/>
              </a:xfrm>
              <a:blipFill>
                <a:blip r:embed="rId2"/>
                <a:stretch>
                  <a:fillRect l="-580" t="-1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BB003F-DBA8-50A2-56E5-FC152D4627E8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F308B6-708A-A487-0F03-F5E3280C1BA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07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967" y="1133733"/>
                <a:ext cx="10947399" cy="45905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i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VARIABLES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			      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	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oading of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entering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𝑖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   ∀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      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Position of port 𝑖 in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visited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ports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it-IT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sub>
                      <m:sup/>
                      <m:e>
                        <m:sSub>
                          <m:sSubPr>
                            <m:ctrlP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it-IT" sz="2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𝑖𝑠</m:t>
                            </m:r>
                          </m:sub>
                        </m:sSub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 ∀</m:t>
                        </m:r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sz="2000" b="0" i="1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  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		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Total load for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𝑠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it-IT" sz="2000" b="1" i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DECISION VARIABLES</a:t>
                </a:r>
                <a:endParaRPr lang="it-IT" sz="20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𝑖𝑗𝑠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	Takes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arc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(i, j)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traversed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 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∀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	Takes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value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1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 i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served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</a:p>
              <a:p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000" dirty="0"/>
              </a:p>
              <a:p>
                <a:pPr marL="0" indent="0"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967" y="1133733"/>
                <a:ext cx="10947399" cy="4590534"/>
              </a:xfrm>
              <a:blipFill>
                <a:blip r:embed="rId2"/>
                <a:stretch>
                  <a:fillRect l="-557" t="-1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F5B8F1B-F2C7-99D2-EBF5-638F1A0B0B32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 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177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967" y="814898"/>
                <a:ext cx="10947399" cy="522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i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goal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minimize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total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network cost</a:t>
                </a:r>
                <a:endParaRPr lang="it-IT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𝑖𝑗𝑠</m:t>
                                      </m:r>
                                    </m:sub>
                                  </m:s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/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𝑖𝑠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first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it-IT" sz="2000" b="0" i="1" smtClean="0">
                                          <a:latin typeface="Cambria Math" panose="02040503050406030204" pitchFamily="18" charset="0"/>
                                        </a:rPr>
                                        <m:t>𝑖𝑗𝑠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20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represents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sailing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cost, and the second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0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represents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sum of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costs to access ports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967" y="814898"/>
                <a:ext cx="10947399" cy="5228204"/>
              </a:xfrm>
              <a:blipFill>
                <a:blip r:embed="rId2"/>
                <a:stretch>
                  <a:fillRect l="-557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7D3906-DCDB-E7CF-5B3B-F409A2EC1857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FORMULATION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04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b="1" i="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CONSTRAINTS</a:t>
                </a:r>
              </a:p>
              <a:p>
                <a:pPr marL="0" indent="0">
                  <a:buNone/>
                </a:pPr>
                <a:r>
                  <a:rPr lang="it-IT" sz="200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=1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imply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assigned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2)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ensure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maximum load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capacity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never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exceeded</a:t>
                </a:r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𝑖𝑗𝑠</m:t>
                                  </m:r>
                                </m:sub>
                              </m:s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serves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must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have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previously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visited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another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including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depot</a:t>
                </a:r>
                <a:endParaRPr lang="it-IT" sz="2000" dirty="0"/>
              </a:p>
              <a:p>
                <a:pPr marL="0" indent="0" algn="ctr">
                  <a:buNone/>
                </a:pPr>
                <a:endParaRPr lang="it-IT" sz="2000" dirty="0"/>
              </a:p>
              <a:p>
                <a:pPr marL="0" indent="0" algn="ctr">
                  <a:buNone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  <a:blipFill>
                <a:blip r:embed="rId2"/>
                <a:stretch>
                  <a:fillRect l="-557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1DB1B5-1286-AE97-0B03-0BD45C3F46C8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7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4)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𝑖𝑗𝑠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𝑗𝑖𝑠</m:t>
                                  </m:r>
                                </m:sub>
                              </m:sSub>
                            </m:e>
                          </m:nary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or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each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port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incoming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arcs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equals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outgoing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arcs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ensuring</a:t>
                </a:r>
                <a:r>
                  <a:rPr lang="it-IT" sz="2000" b="0" i="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flow </a:t>
                </a:r>
                <a:r>
                  <a:rPr lang="it-IT" sz="2000" b="0" i="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conservation</a:t>
                </a:r>
                <a:endParaRPr lang="it-IT" sz="2000" b="0" i="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5)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𝑗𝑠</m:t>
                              </m:r>
                            </m:sub>
                          </m:s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depart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depot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only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serves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one port</a:t>
                </a:r>
              </a:p>
              <a:p>
                <a:pPr marL="0" indent="0">
                  <a:buNone/>
                </a:pP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6)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𝑗𝑠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den>
                          </m:f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serves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any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port,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</a:t>
                </a:r>
                <a:r>
                  <a:rPr lang="it-IT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depart</a:t>
                </a:r>
                <a:r>
                  <a:rPr lang="it-IT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from the depot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  <a:blipFill>
                <a:blip r:embed="rId2"/>
                <a:stretch>
                  <a:fillRect l="-557" t="-1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FFF9A46-F210-981A-FF31-FB8ADFC9E68A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8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7)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+1−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𝑖𝑗𝑠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)  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traverses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arc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appear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after port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visit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sequence</a:t>
                </a: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8)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𝑗𝑠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𝑖𝑗𝑠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travels from port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to port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then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the load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be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the load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minus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the demand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9)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the load of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upon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entering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port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must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not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exceed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the port-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specific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loading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limit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𝑖𝑠</m:t>
                        </m:r>
                      </m:sub>
                    </m:sSub>
                  </m:oMath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10)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∀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nary>
                    </m:oMath>
                  </m:oMathPara>
                </a14:m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initial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load of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ship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equals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the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total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demand of the ports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it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serves</a:t>
                </a:r>
                <a:endParaRPr lang="it-I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  <a:p>
                <a:pPr marL="0" indent="0" algn="ctr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10B6F0B-40D9-8C38-56C9-2898B542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753533"/>
                <a:ext cx="10947399" cy="5228204"/>
              </a:xfrm>
              <a:blipFill>
                <a:blip r:embed="rId2"/>
                <a:stretch>
                  <a:fillRect l="-557" t="-1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EC9454AA-34C6-ADE9-A79A-863179FE854F}"/>
              </a:ext>
            </a:extLst>
          </p:cNvPr>
          <p:cNvSpPr txBox="1"/>
          <p:nvPr/>
        </p:nvSpPr>
        <p:spPr>
          <a:xfrm>
            <a:off x="5926667" y="1041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BE20D8F-856C-76DA-7329-5CDDF90945B5}"/>
              </a:ext>
            </a:extLst>
          </p:cNvPr>
          <p:cNvSpPr txBox="1"/>
          <p:nvPr/>
        </p:nvSpPr>
        <p:spPr>
          <a:xfrm>
            <a:off x="8998528" y="6411191"/>
            <a:ext cx="3397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  <a:endParaRPr lang="it-IT" sz="1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4197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1820</Words>
  <Application>Microsoft Macintosh PowerPoint</Application>
  <PresentationFormat>Widescreen</PresentationFormat>
  <Paragraphs>405</Paragraphs>
  <Slides>27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Cambria Math</vt:lpstr>
      <vt:lpstr>Tema di Office</vt:lpstr>
      <vt:lpstr>The Heterogeneous Fleet Vehicle Routing Problem with Draft Limits</vt:lpstr>
      <vt:lpstr>Problem Description</vt:lpstr>
      <vt:lpstr>Formulation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Matheuristic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Dataset</vt:lpstr>
      <vt:lpstr>Presentazione standard di PowerPoint</vt:lpstr>
      <vt:lpstr>Presentazione standard di PowerPoint</vt:lpstr>
      <vt:lpstr>Mathematical model – Small instances </vt:lpstr>
      <vt:lpstr>Mathematical model – Medium instances </vt:lpstr>
      <vt:lpstr>Mathematical model – Large instances </vt:lpstr>
      <vt:lpstr>Matheuristic</vt:lpstr>
      <vt:lpstr>Matheuristic VS Mathematical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Heterogeneous Fleet Vehicle Routing Problem with Draft Limits</dc:title>
  <dc:creator>HUSEINOVIC ELMA [IN2000228]</dc:creator>
  <cp:lastModifiedBy>HUSEINOVIC ELMA [IN2000228]</cp:lastModifiedBy>
  <cp:revision>3</cp:revision>
  <dcterms:created xsi:type="dcterms:W3CDTF">2025-10-08T16:58:09Z</dcterms:created>
  <dcterms:modified xsi:type="dcterms:W3CDTF">2025-10-15T20:32:19Z</dcterms:modified>
</cp:coreProperties>
</file>