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59" r:id="rId5"/>
    <p:sldId id="260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65590" autoAdjust="0"/>
  </p:normalViewPr>
  <p:slideViewPr>
    <p:cSldViewPr snapToGrid="0" snapToObjects="1">
      <p:cViewPr varScale="1">
        <p:scale>
          <a:sx n="56" d="100"/>
          <a:sy n="56" d="100"/>
        </p:scale>
        <p:origin x="4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95162-6873-F647-B392-BF6A1F606277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DF8BA-B6A2-CC4D-B552-37BF044E104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860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DF8BA-B6A2-CC4D-B552-37BF044E1040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605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08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13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68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55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425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67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FDCBEE4-315A-8E42-835E-29A1DAE07625}" type="datetimeFigureOut">
              <a:rPr lang="it-IT" smtClean="0"/>
              <a:t>17/02/2022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EAF9BD-73C2-C944-967F-16A9AD6CE3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06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741" y="1350522"/>
            <a:ext cx="8761797" cy="479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 err="1"/>
              <a:t>Quinto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pic>
        <p:nvPicPr>
          <p:cNvPr id="9" name="Immagine 8" descr="crossLab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01" y="6226140"/>
            <a:ext cx="1556700" cy="511003"/>
          </a:xfrm>
          <a:prstGeom prst="rect">
            <a:avLst/>
          </a:prstGeom>
        </p:spPr>
      </p:pic>
      <p:pic>
        <p:nvPicPr>
          <p:cNvPr id="10" name="Immagine 9" descr="Schermata 2019-07-02 alle 11.33.44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2" y="6226140"/>
            <a:ext cx="2392045" cy="548860"/>
          </a:xfrm>
          <a:prstGeom prst="rect">
            <a:avLst/>
          </a:prstGeom>
        </p:spPr>
      </p:pic>
      <p:pic>
        <p:nvPicPr>
          <p:cNvPr id="12" name="Immagine 11" descr="logoUnip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848" y="6144979"/>
            <a:ext cx="1307462" cy="69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ime-planet.com/" TargetMode="External"/><Relationship Id="rId2" Type="http://schemas.openxmlformats.org/officeDocument/2006/relationships/hyperlink" Target="https://www.kaggle.com/vishalmane10/anime-dataset-20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yanimelist.net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yanimelist.net/" TargetMode="External"/><Relationship Id="rId2" Type="http://schemas.openxmlformats.org/officeDocument/2006/relationships/hyperlink" Target="https://www.kaggle.com/marlesson/myanimelist-dataset-animes-profiles-reviews?select=profiles.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sz="3900" dirty="0"/>
              <a:t>Large-Scale and Multi-Structured Databases</a:t>
            </a:r>
            <a:br>
              <a:rPr lang="en-US" b="1" i="1" dirty="0"/>
            </a:br>
            <a:r>
              <a:rPr lang="en-US" b="1" i="1" dirty="0" err="1"/>
              <a:t>AnimeAdvisor</a:t>
            </a:r>
            <a:endParaRPr lang="en-US" sz="3300" i="1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Aniello Giuseppe, De Filomeno Elisa, Secondulfo Valerio</a:t>
            </a:r>
          </a:p>
        </p:txBody>
      </p:sp>
    </p:spTree>
    <p:extLst>
      <p:ext uri="{BB962C8B-B14F-4D97-AF65-F5344CB8AC3E}">
        <p14:creationId xmlns:p14="http://schemas.microsoft.com/office/powerpoint/2010/main" val="1621469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F47470-688E-4A6E-8093-2E902ADB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Neo4J</a:t>
            </a:r>
          </a:p>
        </p:txBody>
      </p:sp>
      <p:pic>
        <p:nvPicPr>
          <p:cNvPr id="4" name="Picture 1" descr="Diagram&#10;&#10;Description automatically generated">
            <a:extLst>
              <a:ext uri="{FF2B5EF4-FFF2-40B4-BE49-F238E27FC236}">
                <a16:creationId xmlns:a16="http://schemas.microsoft.com/office/drawing/2014/main" id="{2979524E-87D6-48DD-9053-61D827121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41" y="1233093"/>
            <a:ext cx="3892517" cy="3001963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1968F72-12BF-4EB4-8228-A3FD68D20D79}"/>
              </a:ext>
            </a:extLst>
          </p:cNvPr>
          <p:cNvSpPr txBox="1"/>
          <p:nvPr/>
        </p:nvSpPr>
        <p:spPr>
          <a:xfrm>
            <a:off x="4179238" y="1411490"/>
            <a:ext cx="47820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Entities</a:t>
            </a:r>
            <a:r>
              <a:rPr lang="it-IT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Anime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b="1" dirty="0"/>
              <a:t>Relations: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User-&gt;User : Follow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User-&gt;Anime : Like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User-&gt;Review : 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Review-&gt;Anime : </a:t>
            </a:r>
            <a:r>
              <a:rPr lang="it-IT" dirty="0" err="1"/>
              <a:t>Referred_to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D8CA8EE-7FBA-4097-8EA2-F0CF274FCAEC}"/>
              </a:ext>
            </a:extLst>
          </p:cNvPr>
          <p:cNvSpPr txBox="1"/>
          <p:nvPr/>
        </p:nvSpPr>
        <p:spPr>
          <a:xfrm>
            <a:off x="257750" y="4436988"/>
            <a:ext cx="8622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Note:</a:t>
            </a: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store reviews </a:t>
            </a:r>
            <a:r>
              <a:rPr lang="it-IT" dirty="0" err="1"/>
              <a:t>informations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in Neo4J in order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 </a:t>
            </a:r>
            <a:r>
              <a:rPr lang="it-IT" dirty="0" err="1"/>
              <a:t>them</a:t>
            </a:r>
            <a:r>
              <a:rPr lang="it-IT" dirty="0"/>
              <a:t> for the </a:t>
            </a:r>
            <a:r>
              <a:rPr lang="it-IT" dirty="0" err="1"/>
              <a:t>statistical</a:t>
            </a:r>
            <a:r>
              <a:rPr lang="it-IT" dirty="0"/>
              <a:t> information </a:t>
            </a:r>
            <a:r>
              <a:rPr lang="it-IT" dirty="0" err="1"/>
              <a:t>section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Limit the interaction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/>
              <a:t>MongoDB</a:t>
            </a:r>
            <a:r>
              <a:rPr lang="it-IT" dirty="0"/>
              <a:t> and Neo4J in order to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data </a:t>
            </a:r>
            <a:r>
              <a:rPr lang="it-IT" dirty="0" err="1"/>
              <a:t>inconsistences</a:t>
            </a:r>
            <a:r>
              <a:rPr lang="it-IT" dirty="0"/>
              <a:t> </a:t>
            </a:r>
            <a:r>
              <a:rPr lang="it-IT" dirty="0" err="1"/>
              <a:t>errors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490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F47470-688E-4A6E-8093-2E902ADB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90093"/>
            <a:ext cx="8761797" cy="1143000"/>
          </a:xfrm>
        </p:spPr>
        <p:txBody>
          <a:bodyPr anchor="ctr">
            <a:normAutofit/>
          </a:bodyPr>
          <a:lstStyle/>
          <a:p>
            <a:r>
              <a:rPr lang="it-IT" dirty="0"/>
              <a:t>Neo4J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227578-F61E-434D-B188-E1829805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41" y="1350522"/>
            <a:ext cx="8761797" cy="479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High-</a:t>
            </a:r>
            <a:r>
              <a:rPr lang="it-IT" dirty="0" err="1"/>
              <a:t>level</a:t>
            </a:r>
            <a:r>
              <a:rPr lang="it-IT" dirty="0"/>
              <a:t> queries:</a:t>
            </a:r>
          </a:p>
          <a:p>
            <a:r>
              <a:rPr lang="it-IT" dirty="0" err="1"/>
              <a:t>View</a:t>
            </a:r>
            <a:r>
              <a:rPr lang="it-IT" dirty="0"/>
              <a:t> </a:t>
            </a:r>
            <a:r>
              <a:rPr lang="it-IT" dirty="0" err="1"/>
              <a:t>suggested</a:t>
            </a:r>
            <a:r>
              <a:rPr lang="it-IT" dirty="0"/>
              <a:t> users</a:t>
            </a:r>
          </a:p>
          <a:p>
            <a:r>
              <a:rPr lang="it-IT" dirty="0" err="1"/>
              <a:t>View</a:t>
            </a:r>
            <a:r>
              <a:rPr lang="it-IT" dirty="0"/>
              <a:t> </a:t>
            </a:r>
            <a:r>
              <a:rPr lang="it-IT" dirty="0" err="1"/>
              <a:t>suggested</a:t>
            </a:r>
            <a:r>
              <a:rPr lang="it-IT" dirty="0"/>
              <a:t> anime</a:t>
            </a:r>
          </a:p>
          <a:p>
            <a:r>
              <a:rPr lang="it-IT" dirty="0"/>
              <a:t>Show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active</a:t>
            </a:r>
            <a:r>
              <a:rPr lang="it-IT" dirty="0"/>
              <a:t> users</a:t>
            </a:r>
          </a:p>
          <a:p>
            <a:r>
              <a:rPr lang="it-IT" dirty="0"/>
              <a:t>Show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reviewed</a:t>
            </a:r>
            <a:r>
              <a:rPr lang="it-IT" dirty="0"/>
              <a:t> </a:t>
            </a:r>
            <a:r>
              <a:rPr lang="it-IT" dirty="0" err="1"/>
              <a:t>animes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8155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8B2DBD-64E5-477F-964F-3F8149BA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Data </a:t>
            </a:r>
            <a:r>
              <a:rPr lang="it-IT" dirty="0" err="1"/>
              <a:t>consistency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datatabases</a:t>
            </a:r>
            <a:endParaRPr lang="it-IT" dirty="0"/>
          </a:p>
        </p:txBody>
      </p:sp>
      <p:pic>
        <p:nvPicPr>
          <p:cNvPr id="18" name="Segnaposto contenuto 17">
            <a:extLst>
              <a:ext uri="{FF2B5EF4-FFF2-40B4-BE49-F238E27FC236}">
                <a16:creationId xmlns:a16="http://schemas.microsoft.com/office/drawing/2014/main" id="{8BAE8E1A-4DF1-414C-8DFD-7A29D702B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51" y="1179488"/>
            <a:ext cx="2938463" cy="2048019"/>
          </a:xfr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DD40AF6-9A70-4E05-8FEE-707B6EE95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" y="3629123"/>
            <a:ext cx="2938463" cy="2049389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E5F85099-E107-483E-A13C-4F014EEDD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441" y="1178119"/>
            <a:ext cx="3058375" cy="213355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53FE69D-DC03-4388-8D7A-725CD21475D0}"/>
              </a:ext>
            </a:extLst>
          </p:cNvPr>
          <p:cNvSpPr txBox="1"/>
          <p:nvPr/>
        </p:nvSpPr>
        <p:spPr>
          <a:xfrm>
            <a:off x="3405987" y="3583957"/>
            <a:ext cx="5538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order to </a:t>
            </a:r>
            <a:r>
              <a:rPr lang="it-IT" dirty="0" err="1"/>
              <a:t>preserve</a:t>
            </a:r>
            <a:r>
              <a:rPr lang="it-IT" dirty="0"/>
              <a:t> </a:t>
            </a:r>
            <a:r>
              <a:rPr lang="it-IT" dirty="0" err="1"/>
              <a:t>consistency</a:t>
            </a:r>
            <a:r>
              <a:rPr lang="it-IT" dirty="0"/>
              <a:t> of data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two</a:t>
            </a:r>
            <a:r>
              <a:rPr lang="it-IT" dirty="0"/>
              <a:t> databases </a:t>
            </a:r>
            <a:r>
              <a:rPr lang="it-IT" dirty="0" err="1"/>
              <a:t>when</a:t>
            </a:r>
            <a:r>
              <a:rPr lang="it-IT" dirty="0"/>
              <a:t> an anime </a:t>
            </a:r>
            <a:r>
              <a:rPr lang="it-IT" dirty="0" err="1"/>
              <a:t>is</a:t>
            </a:r>
            <a:r>
              <a:rPr lang="it-IT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Added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Deleted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Updated</a:t>
            </a:r>
            <a:r>
              <a:rPr lang="it-IT" dirty="0"/>
              <a:t> (field </a:t>
            </a:r>
            <a:r>
              <a:rPr lang="it-IT" b="1" dirty="0"/>
              <a:t>name</a:t>
            </a:r>
            <a:r>
              <a:rPr lang="it-IT" dirty="0"/>
              <a:t>)</a:t>
            </a:r>
          </a:p>
          <a:p>
            <a:r>
              <a:rPr lang="it-IT" dirty="0"/>
              <a:t>A control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performed</a:t>
            </a:r>
            <a:r>
              <a:rPr lang="it-IT" dirty="0"/>
              <a:t> on the </a:t>
            </a:r>
            <a:r>
              <a:rPr lang="it-IT" dirty="0" err="1"/>
              <a:t>listed</a:t>
            </a:r>
            <a:r>
              <a:rPr lang="it-IT" dirty="0"/>
              <a:t> actions in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operation</a:t>
            </a:r>
            <a:r>
              <a:rPr lang="it-IT" dirty="0"/>
              <a:t> made on the </a:t>
            </a:r>
            <a:r>
              <a:rPr lang="it-IT" dirty="0" err="1"/>
              <a:t>singular</a:t>
            </a:r>
            <a:r>
              <a:rPr lang="it-IT" dirty="0"/>
              <a:t> databases.</a:t>
            </a:r>
          </a:p>
          <a:p>
            <a:r>
              <a:rPr lang="it-IT" dirty="0"/>
              <a:t>In case of </a:t>
            </a:r>
            <a:r>
              <a:rPr lang="it-IT" dirty="0" err="1"/>
              <a:t>fail</a:t>
            </a:r>
            <a:r>
              <a:rPr lang="it-IT" dirty="0"/>
              <a:t> an </a:t>
            </a:r>
            <a:r>
              <a:rPr lang="it-IT" dirty="0" err="1"/>
              <a:t>error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returned</a:t>
            </a:r>
            <a:r>
              <a:rPr lang="it-IT" dirty="0"/>
              <a:t> on screen to the user</a:t>
            </a:r>
          </a:p>
        </p:txBody>
      </p:sp>
    </p:spTree>
    <p:extLst>
      <p:ext uri="{BB962C8B-B14F-4D97-AF65-F5344CB8AC3E}">
        <p14:creationId xmlns:p14="http://schemas.microsoft.com/office/powerpoint/2010/main" val="2510629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8B2DBD-64E5-477F-964F-3F8149BA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Sharding</a:t>
            </a:r>
            <a:r>
              <a:rPr lang="it-IT" dirty="0"/>
              <a:t> </a:t>
            </a:r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ED524678-E95B-4431-8903-51430907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has been decided to split the dataset into three shards with three replica sets for each shard in order to have both persistency against failures and high availability.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do this we decided to use a partitional algorithm based on hash strategy.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possible candidates for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sharding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key we took in consideration three attributes of the Anime dataset: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Genre: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first though about using  genre as a shard key, but in this case there could have been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had many genres in their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that could have create redundancy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though about using the year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premierer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anime but even in this case there would be probably less researches for old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that could have generate an high amount of interactions with the server containing the newest ones and many less interactions with the servers containing the less recent ones.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end we decided to use the Name of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animes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shard key. Each shard will contain a range of anime’s initial letters divided into three main chunks. This ensures a good cardinality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123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8B2DBD-64E5-477F-964F-3F8149BA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41" y="76445"/>
            <a:ext cx="8761797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4100" kern="1200">
                <a:latin typeface="+mj-lt"/>
                <a:ea typeface="+mj-ea"/>
                <a:cs typeface="+mj-cs"/>
              </a:rPr>
              <a:t>Software and Hardware architecture	</a:t>
            </a:r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A78AC63D-0F4B-43F7-BCC1-74E3A5A181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727325"/>
            <a:ext cx="4038600" cy="2271712"/>
          </a:xfrm>
          <a:noFill/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3C03B0-AE0B-425F-A1B1-E3EC7E832F7F}"/>
              </a:ext>
            </a:extLst>
          </p:cNvPr>
          <p:cNvSpPr txBox="1"/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/>
            </a:pPr>
            <a:r>
              <a:rPr lang="it-IT" sz="2800" b="1"/>
              <a:t>Programming language: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it-IT" sz="2800"/>
              <a:t>Java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/>
            </a:pPr>
            <a:endParaRPr lang="it-IT" sz="2800"/>
          </a:p>
          <a:p>
            <a:pPr>
              <a:lnSpc>
                <a:spcPct val="90000"/>
              </a:lnSpc>
              <a:spcBef>
                <a:spcPct val="20000"/>
              </a:spcBef>
              <a:buFont typeface="Arial"/>
            </a:pPr>
            <a:r>
              <a:rPr lang="it-IT" sz="2800" b="1"/>
              <a:t>DBMSs: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it-IT" sz="2800"/>
              <a:t>MongoDB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it-IT" sz="2800"/>
              <a:t>Neo4J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endParaRPr lang="it-IT" sz="2800"/>
          </a:p>
          <a:p>
            <a:pPr>
              <a:lnSpc>
                <a:spcPct val="90000"/>
              </a:lnSpc>
              <a:spcBef>
                <a:spcPct val="20000"/>
              </a:spcBef>
              <a:buFont typeface="Arial"/>
            </a:pPr>
            <a:r>
              <a:rPr lang="it-IT" sz="2800" b="1"/>
              <a:t>Frameworks: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buFont typeface="Arial"/>
              <a:buChar char="•"/>
            </a:pPr>
            <a:r>
              <a:rPr lang="it-IT" sz="2800"/>
              <a:t>Maven</a:t>
            </a:r>
          </a:p>
        </p:txBody>
      </p:sp>
    </p:spTree>
    <p:extLst>
      <p:ext uri="{BB962C8B-B14F-4D97-AF65-F5344CB8AC3E}">
        <p14:creationId xmlns:p14="http://schemas.microsoft.com/office/powerpoint/2010/main" val="69057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D5782-2A2E-40B4-BEAE-5AEBEEE3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2A8C69-C582-42C5-A9AA-9941EB230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Anime Advisor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allows</a:t>
            </a:r>
            <a:r>
              <a:rPr lang="it-IT" dirty="0"/>
              <a:t> users to </a:t>
            </a:r>
            <a:r>
              <a:rPr lang="it-IT" dirty="0" err="1"/>
              <a:t>search</a:t>
            </a:r>
            <a:r>
              <a:rPr lang="it-IT" dirty="0"/>
              <a:t> for </a:t>
            </a:r>
            <a:r>
              <a:rPr lang="it-IT" dirty="0" err="1"/>
              <a:t>Animes</a:t>
            </a:r>
            <a:r>
              <a:rPr lang="it-IT" dirty="0"/>
              <a:t> (</a:t>
            </a:r>
            <a:r>
              <a:rPr lang="it-IT" dirty="0" err="1"/>
              <a:t>japanase</a:t>
            </a:r>
            <a:r>
              <a:rPr lang="it-IT" dirty="0"/>
              <a:t> </a:t>
            </a:r>
            <a:r>
              <a:rPr lang="it-IT" dirty="0" err="1"/>
              <a:t>animation</a:t>
            </a:r>
            <a:r>
              <a:rPr lang="it-IT" dirty="0"/>
              <a:t> products), vote review </a:t>
            </a:r>
            <a:r>
              <a:rPr lang="it-IT" dirty="0" err="1"/>
              <a:t>them</a:t>
            </a:r>
            <a:r>
              <a:rPr lang="it-IT" dirty="0"/>
              <a:t> and put a Like.</a:t>
            </a:r>
          </a:p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presents</a:t>
            </a:r>
            <a:r>
              <a:rPr lang="it-IT" dirty="0"/>
              <a:t> a social side in </a:t>
            </a:r>
            <a:r>
              <a:rPr lang="it-IT" dirty="0" err="1"/>
              <a:t>which</a:t>
            </a:r>
            <a:r>
              <a:rPr lang="it-IT" dirty="0"/>
              <a:t> users can follow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and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preferences</a:t>
            </a:r>
            <a:r>
              <a:rPr lang="it-IT" dirty="0"/>
              <a:t> and activities like the </a:t>
            </a:r>
            <a:r>
              <a:rPr lang="it-IT" dirty="0" err="1"/>
              <a:t>animes</a:t>
            </a:r>
            <a:r>
              <a:rPr lang="it-IT" dirty="0"/>
              <a:t> </a:t>
            </a:r>
            <a:r>
              <a:rPr lang="it-IT" dirty="0" err="1"/>
              <a:t>their’re</a:t>
            </a:r>
            <a:r>
              <a:rPr lang="it-IT" dirty="0"/>
              <a:t> following or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reviewed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655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43333B-4A6C-49B4-B872-353F0B9F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UML CLASS DIAGRAM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4B42CCF-275B-4B8D-A010-D74ED152A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121" y="1486382"/>
            <a:ext cx="3393757" cy="452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7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43333B-4A6C-49B4-B872-353F0B9F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DATASET USED	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275AABE0-E352-4BB2-B8C1-5EFEAEFE8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Anime: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000" b="1" dirty="0"/>
              <a:t>Dataset 1</a:t>
            </a:r>
            <a:r>
              <a:rPr lang="it-IT" sz="2000" dirty="0"/>
              <a:t>: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https://www.kaggle.com/vishalmane10/anime-dataset-2022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https://www.anime-planet.com/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Dimension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13,6 MB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2000" b="1" dirty="0"/>
              <a:t>Dataset 2: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https://www.kaggle.com/oksanakalytenko/anime-recommendations/data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https://myanimelist.net/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Dimension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1,95MB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18193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43333B-4A6C-49B4-B872-353F0B9F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DATASET USED	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275AABE0-E352-4BB2-B8C1-5EFEAEFE8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User: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https://www.kaggle.com/marlesson/myanimelist-dataset-animes-profiles-reviews?select=profiles.csv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https://myanimelist.net/</a:t>
            </a:r>
            <a:endParaRPr lang="en-US" sz="1800" u="sng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8.66 MB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2400" dirty="0"/>
              <a:t>Review</a:t>
            </a:r>
            <a:r>
              <a:rPr lang="it-IT" sz="2000" dirty="0"/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https://www.kaggle.com/marlesson/myanimelist-dataset-animes-profiles-reviews?select=reviews.csv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fr-F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https://myanimelist.net/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Dimension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fr-FR" sz="1800" i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654MB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68317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F8F20E-06E0-439E-BC56-49E844B6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Non </a:t>
            </a:r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517AF4-DEDD-4360-91C0-C578CFC03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Consistency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All the users must see the last version of the data and the update operations must be performed in the same order in which they are issued.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low response time is necessary in order to give to the users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informations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requested in the lowest time possible.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Reliability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The application must never crash, all errors and critical points must be managed with exceptions.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Usability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application’s interface has to be user-friendly and intuitive for the user.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8548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F8F20E-06E0-439E-BC56-49E844B6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Non </a:t>
            </a:r>
            <a:r>
              <a:rPr lang="it-IT" dirty="0" err="1"/>
              <a:t>functional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517AF4-DEDD-4360-91C0-C578CFC03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854510C-3451-4FE0-A1E4-537A55BC2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62" y="1597025"/>
            <a:ext cx="4229100" cy="33147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94CDFC-2680-48C8-BDA3-C3B001D2EAA1}"/>
              </a:ext>
            </a:extLst>
          </p:cNvPr>
          <p:cNvSpPr txBox="1"/>
          <p:nvPr/>
        </p:nvSpPr>
        <p:spPr>
          <a:xfrm>
            <a:off x="4609205" y="2100213"/>
            <a:ext cx="4154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decided</a:t>
            </a:r>
            <a:r>
              <a:rPr lang="it-IT" dirty="0"/>
              <a:t> to </a:t>
            </a:r>
            <a:r>
              <a:rPr lang="it-IT" dirty="0" err="1"/>
              <a:t>ensure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Consistency</a:t>
            </a:r>
            <a:r>
              <a:rPr lang="it-IT" b="1" dirty="0"/>
              <a:t>: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guarantee</a:t>
            </a:r>
            <a:r>
              <a:rPr lang="it-IT" dirty="0"/>
              <a:t> to the user to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</a:t>
            </a:r>
            <a:r>
              <a:rPr lang="it-IT" dirty="0" err="1"/>
              <a:t>updated</a:t>
            </a:r>
            <a:r>
              <a:rPr lang="it-IT" dirty="0"/>
              <a:t> data in the servers.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Availability</a:t>
            </a:r>
            <a:r>
              <a:rPr lang="it-IT" b="1" dirty="0"/>
              <a:t>: </a:t>
            </a:r>
            <a:r>
              <a:rPr lang="it-IT" dirty="0"/>
              <a:t>An high </a:t>
            </a:r>
            <a:r>
              <a:rPr lang="it-IT" dirty="0" err="1"/>
              <a:t>availability</a:t>
            </a:r>
            <a:r>
              <a:rPr lang="it-IT" dirty="0"/>
              <a:t> in order to </a:t>
            </a:r>
            <a:r>
              <a:rPr lang="it-IT" dirty="0" err="1"/>
              <a:t>provide</a:t>
            </a:r>
            <a:r>
              <a:rPr lang="it-IT" dirty="0"/>
              <a:t> to the user a </a:t>
            </a:r>
            <a:r>
              <a:rPr lang="it-IT" dirty="0" err="1"/>
              <a:t>responce</a:t>
            </a:r>
            <a:r>
              <a:rPr lang="it-IT" dirty="0"/>
              <a:t> to </a:t>
            </a:r>
            <a:r>
              <a:rPr lang="it-IT" dirty="0" err="1"/>
              <a:t>any</a:t>
            </a:r>
            <a:r>
              <a:rPr lang="it-IT" dirty="0"/>
              <a:t> query.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123882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F47470-688E-4A6E-8093-2E902ADB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MongoDB</a:t>
            </a:r>
            <a:endParaRPr lang="it-IT" dirty="0"/>
          </a:p>
        </p:txBody>
      </p:sp>
      <p:pic>
        <p:nvPicPr>
          <p:cNvPr id="5" name="Segnaposto contenuto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EA348925-09C6-4410-BFF0-9334E5B50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47" y="956189"/>
            <a:ext cx="8761412" cy="1107865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68A7F0D-2250-4512-BA9E-0055E04E3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3" y="2222605"/>
            <a:ext cx="3248049" cy="396719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3684D7-E3F1-4111-9729-DA712EBE2172}"/>
              </a:ext>
            </a:extLst>
          </p:cNvPr>
          <p:cNvSpPr txBox="1"/>
          <p:nvPr/>
        </p:nvSpPr>
        <p:spPr>
          <a:xfrm>
            <a:off x="3529288" y="2222605"/>
            <a:ext cx="5415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Collection: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 </a:t>
            </a:r>
            <a:r>
              <a:rPr lang="it-IT" dirty="0"/>
              <a:t>Anime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Along with the </a:t>
            </a:r>
            <a:r>
              <a:rPr lang="it-IT" dirty="0" err="1"/>
              <a:t>attributes</a:t>
            </a:r>
            <a:r>
              <a:rPr lang="it-IT" dirty="0"/>
              <a:t> fields </a:t>
            </a:r>
            <a:r>
              <a:rPr lang="it-IT" dirty="0" err="1"/>
              <a:t>present</a:t>
            </a:r>
            <a:r>
              <a:rPr lang="it-IT" dirty="0"/>
              <a:t> in the csv file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added</a:t>
            </a:r>
            <a:r>
              <a:rPr lang="it-IT" dirty="0"/>
              <a:t> an array of embedded </a:t>
            </a:r>
            <a:r>
              <a:rPr lang="it-IT" dirty="0" err="1"/>
              <a:t>documents</a:t>
            </a:r>
            <a:r>
              <a:rPr lang="it-IT" dirty="0"/>
              <a:t> under the field </a:t>
            </a:r>
            <a:r>
              <a:rPr lang="it-IT" b="1" dirty="0"/>
              <a:t>ratings</a:t>
            </a:r>
            <a:r>
              <a:rPr lang="it-IT" dirty="0"/>
              <a:t> in order to </a:t>
            </a:r>
            <a:r>
              <a:rPr lang="it-IT" dirty="0" err="1"/>
              <a:t>keep</a:t>
            </a:r>
            <a:r>
              <a:rPr lang="it-IT" dirty="0"/>
              <a:t> track of the users </a:t>
            </a:r>
            <a:r>
              <a:rPr lang="it-IT" dirty="0" err="1"/>
              <a:t>who</a:t>
            </a:r>
            <a:r>
              <a:rPr lang="it-IT" dirty="0"/>
              <a:t> </a:t>
            </a:r>
            <a:r>
              <a:rPr lang="it-IT" dirty="0" err="1"/>
              <a:t>voted</a:t>
            </a:r>
            <a:r>
              <a:rPr lang="it-IT" dirty="0"/>
              <a:t> the anime.</a:t>
            </a:r>
          </a:p>
        </p:txBody>
      </p:sp>
    </p:spTree>
    <p:extLst>
      <p:ext uri="{BB962C8B-B14F-4D97-AF65-F5344CB8AC3E}">
        <p14:creationId xmlns:p14="http://schemas.microsoft.com/office/powerpoint/2010/main" val="154118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F47470-688E-4A6E-8093-2E902ADB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1" y="76228"/>
            <a:ext cx="8761797" cy="1143000"/>
          </a:xfrm>
        </p:spPr>
        <p:txBody>
          <a:bodyPr/>
          <a:lstStyle/>
          <a:p>
            <a:r>
              <a:rPr lang="it-IT" dirty="0" err="1"/>
              <a:t>MongoDB</a:t>
            </a:r>
            <a:r>
              <a:rPr lang="it-IT" dirty="0"/>
              <a:t> </a:t>
            </a:r>
            <a:r>
              <a:rPr lang="it-IT" dirty="0" err="1"/>
              <a:t>Aggregations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227578-F61E-434D-B188-E1829805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0318"/>
            <a:ext cx="3554639" cy="39749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it-IT" dirty="0"/>
          </a:p>
          <a:p>
            <a:r>
              <a:rPr lang="it-IT" dirty="0"/>
              <a:t>Top 10 </a:t>
            </a:r>
            <a:r>
              <a:rPr lang="it-IT" dirty="0" err="1"/>
              <a:t>animes</a:t>
            </a:r>
            <a:r>
              <a:rPr lang="it-IT" dirty="0"/>
              <a:t> by field (</a:t>
            </a:r>
            <a:r>
              <a:rPr lang="it-IT" dirty="0" err="1"/>
              <a:t>Year,Source,Type,Genre</a:t>
            </a:r>
            <a:r>
              <a:rPr lang="it-IT" dirty="0"/>
              <a:t>)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Top 10 </a:t>
            </a:r>
            <a:r>
              <a:rPr lang="it-IT" dirty="0" err="1"/>
              <a:t>Studio,Genre</a:t>
            </a:r>
            <a:r>
              <a:rPr lang="it-IT" dirty="0"/>
              <a:t> or </a:t>
            </a:r>
          </a:p>
          <a:p>
            <a:pPr marL="0" indent="0">
              <a:buNone/>
            </a:pPr>
            <a:r>
              <a:rPr lang="it-IT" dirty="0"/>
              <a:t>      Producer with the </a:t>
            </a:r>
            <a:r>
              <a:rPr lang="it-IT" dirty="0" err="1"/>
              <a:t>highest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   </a:t>
            </a:r>
            <a:r>
              <a:rPr lang="it-IT" dirty="0" err="1"/>
              <a:t>average</a:t>
            </a:r>
            <a:r>
              <a:rPr lang="it-IT" dirty="0"/>
              <a:t> on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year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      or </a:t>
            </a:r>
            <a:r>
              <a:rPr lang="it-IT" dirty="0" err="1"/>
              <a:t>oll</a:t>
            </a:r>
            <a:r>
              <a:rPr lang="it-IT" dirty="0"/>
              <a:t> over the </a:t>
            </a:r>
            <a:r>
              <a:rPr lang="it-IT" dirty="0" err="1"/>
              <a:t>years</a:t>
            </a:r>
            <a:r>
              <a:rPr lang="it-IT" dirty="0"/>
              <a:t>.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err="1"/>
              <a:t>Number</a:t>
            </a:r>
            <a:r>
              <a:rPr lang="it-IT" dirty="0"/>
              <a:t> of productions of Studios or Producers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E07FCB6C-1EB1-4992-8836-724F1F741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52" y="1311198"/>
            <a:ext cx="2319020" cy="1143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C70545B-0BC3-492D-BD7D-D0511A44A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957" y="2544523"/>
            <a:ext cx="5191760" cy="185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92A4375E-69B1-458C-8D6E-5B05D35F3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780" y="4495773"/>
            <a:ext cx="5805170" cy="184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</Words>
  <Application>Microsoft Office PowerPoint</Application>
  <PresentationFormat>Presentazione su schermo (4:3)</PresentationFormat>
  <Paragraphs>101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Calibri</vt:lpstr>
      <vt:lpstr>Symbol</vt:lpstr>
      <vt:lpstr>Tema di Office</vt:lpstr>
      <vt:lpstr>Large-Scale and Multi-Structured Databases AnimeAdvisor</vt:lpstr>
      <vt:lpstr>Introduction</vt:lpstr>
      <vt:lpstr>UML CLASS DIAGRAM</vt:lpstr>
      <vt:lpstr>DATASET USED </vt:lpstr>
      <vt:lpstr>DATASET USED </vt:lpstr>
      <vt:lpstr>Non functional requirements</vt:lpstr>
      <vt:lpstr>Non functional requirements</vt:lpstr>
      <vt:lpstr>MongoDB</vt:lpstr>
      <vt:lpstr>MongoDB Aggregations</vt:lpstr>
      <vt:lpstr>Neo4J</vt:lpstr>
      <vt:lpstr>Neo4J</vt:lpstr>
      <vt:lpstr>Data consistency between datatabases</vt:lpstr>
      <vt:lpstr>Sharding problem</vt:lpstr>
      <vt:lpstr>Software and Hardware architecture </vt:lpstr>
    </vt:vector>
  </TitlesOfParts>
  <Company>Università di Pisa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Scale and Non-Structured Databases The Database Revolutions</dc:title>
  <dc:creator>Francesco  Marcelloni</dc:creator>
  <cp:lastModifiedBy>giuseppe Aniello</cp:lastModifiedBy>
  <cp:revision>165</cp:revision>
  <dcterms:created xsi:type="dcterms:W3CDTF">2019-07-02T09:26:30Z</dcterms:created>
  <dcterms:modified xsi:type="dcterms:W3CDTF">2022-02-17T09:24:26Z</dcterms:modified>
</cp:coreProperties>
</file>