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87" r:id="rId4"/>
    <p:sldId id="263" r:id="rId5"/>
    <p:sldId id="262" r:id="rId6"/>
    <p:sldId id="260" r:id="rId7"/>
    <p:sldId id="267" r:id="rId8"/>
    <p:sldId id="284" r:id="rId9"/>
    <p:sldId id="264" r:id="rId10"/>
    <p:sldId id="266" r:id="rId11"/>
    <p:sldId id="265" r:id="rId12"/>
    <p:sldId id="269" r:id="rId13"/>
    <p:sldId id="271" r:id="rId14"/>
    <p:sldId id="272" r:id="rId15"/>
    <p:sldId id="286" r:id="rId16"/>
    <p:sldId id="273" r:id="rId17"/>
    <p:sldId id="290" r:id="rId18"/>
    <p:sldId id="257" r:id="rId19"/>
    <p:sldId id="274" r:id="rId20"/>
    <p:sldId id="277" r:id="rId21"/>
    <p:sldId id="288" r:id="rId22"/>
    <p:sldId id="280" r:id="rId23"/>
    <p:sldId id="291" r:id="rId24"/>
    <p:sldId id="281" r:id="rId25"/>
    <p:sldId id="289" r:id="rId26"/>
    <p:sldId id="279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ysis" id="{81709CCD-564C-431E-9E23-CBA6FC69CE98}">
          <p14:sldIdLst>
            <p14:sldId id="256"/>
            <p14:sldId id="258"/>
          </p14:sldIdLst>
        </p14:section>
        <p14:section name="Introduction" id="{B59EDA8A-B01D-45C3-A866-9B3686D9C8AA}">
          <p14:sldIdLst>
            <p14:sldId id="287"/>
            <p14:sldId id="263"/>
            <p14:sldId id="262"/>
            <p14:sldId id="260"/>
          </p14:sldIdLst>
        </p14:section>
        <p14:section name="Sentiment Analysis" id="{44511B49-2860-4837-B2BC-4F9C1D122666}">
          <p14:sldIdLst>
            <p14:sldId id="267"/>
            <p14:sldId id="284"/>
            <p14:sldId id="264"/>
            <p14:sldId id="266"/>
            <p14:sldId id="265"/>
            <p14:sldId id="269"/>
            <p14:sldId id="271"/>
            <p14:sldId id="272"/>
            <p14:sldId id="286"/>
          </p14:sldIdLst>
        </p14:section>
        <p14:section name="Streaming Analysis" id="{639D7CA4-1F03-4846-8013-BCD57DF79BC3}">
          <p14:sldIdLst>
            <p14:sldId id="273"/>
            <p14:sldId id="290"/>
            <p14:sldId id="257"/>
            <p14:sldId id="274"/>
            <p14:sldId id="277"/>
          </p14:sldIdLst>
        </p14:section>
        <p14:section name="Application" id="{5F1ACBB0-6392-4103-B7E5-F06DE9B8CC5A}">
          <p14:sldIdLst>
            <p14:sldId id="288"/>
            <p14:sldId id="280"/>
            <p14:sldId id="291"/>
            <p14:sldId id="281"/>
            <p14:sldId id="289"/>
            <p14:sldId id="27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37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B08E613-9BC6-416C-90F9-F2FE8956BE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Dataset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E4DBE9-488C-43E7-AA86-6C95DFB988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502E4-FA1C-466C-90A3-10F7CFCDED2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FFC242-F87A-477E-B0AE-4614D3A5E1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7C1843-B4DB-4C5D-B98B-4E6AE1170B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045D-0251-4D66-9A30-48096E15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74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Dataset</a:t>
            </a:r>
            <a:endParaRPr lang="en-GB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486C-142B-4582-A056-7B2F9A2BC3DA}" type="datetimeFigureOut">
              <a:rPr lang="en-GB" smtClean="0"/>
              <a:t>16/01/2022</a:t>
            </a:fld>
            <a:endParaRPr lang="en-GB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50EA-EB07-40FC-AA1E-C8A0BC41D7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1940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D43B9065-4F39-4CD6-83D8-7877195B9B5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9178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293552F5-1AD1-4892-AA51-770C065CF2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13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31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15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19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9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04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27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D43B9065-4F39-4CD6-83D8-7877195B9B5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16115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BA9-ECE0-42E8-8A23-E10853ED157C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8EA-B912-4F67-BEE7-71970ED7797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1198-A7C8-4B1B-A0D1-60D42392F396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7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E0E1-75FC-423E-A1BA-44E1602B105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6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B088-86B0-448A-8C34-F44F81E9F28D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2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626-592F-4D09-8F02-442B1B1A4BB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E966-FA27-4AF9-B3B6-B25290D2FD4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176-BCC4-4D38-9900-B292CB415FF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FB33-72AF-468C-820D-6E4FB0E1A7DC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9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A319-7153-4660-BE7A-E6DF75F7AC4F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2AE7-1409-4777-948B-C80183DFEA9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CDE8-AEA1-4507-B5E2-B2BD48389F65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irkaal/foodcom-recipes-and-review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C7D24A-CC53-44A6-8424-9A1032170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979444"/>
            <a:ext cx="6281547" cy="183856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Recysis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102268-9781-4C69-BD73-523BC281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4" y="4955225"/>
            <a:ext cx="3889375" cy="1129726"/>
          </a:xfrm>
        </p:spPr>
        <p:txBody>
          <a:bodyPr>
            <a:normAutofit/>
          </a:bodyPr>
          <a:lstStyle/>
          <a:p>
            <a:r>
              <a:rPr lang="it-IT" sz="1900" dirty="0">
                <a:latin typeface="Abadi" panose="020B0604020104020204" pitchFamily="34" charset="0"/>
              </a:rPr>
              <a:t>Data Mining and Machine Learning Project a.a. 2021-2022</a:t>
            </a:r>
          </a:p>
          <a:p>
            <a:endParaRPr lang="en-GB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6AF45"/>
          </a:solidFill>
          <a:ln w="38100" cap="rnd">
            <a:solidFill>
              <a:srgbClr val="76AF4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52E8E-DBA6-496A-9F67-CED8F8319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65" r="258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0546A9-A764-4D6B-A30B-CD76A1F0C57B}"/>
              </a:ext>
            </a:extLst>
          </p:cNvPr>
          <p:cNvSpPr txBox="1"/>
          <p:nvPr/>
        </p:nvSpPr>
        <p:spPr>
          <a:xfrm>
            <a:off x="9496425" y="4955225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Irene Cantini</a:t>
            </a:r>
          </a:p>
          <a:p>
            <a:r>
              <a:rPr lang="it-IT" dirty="0">
                <a:latin typeface="Abadi" panose="020B0604020104020204" pitchFamily="34" charset="0"/>
              </a:rPr>
              <a:t>Elisa De Filomeno</a:t>
            </a:r>
          </a:p>
          <a:p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BB3DD5-DA5D-45A7-856E-48D6B1BF75FB}"/>
              </a:ext>
            </a:extLst>
          </p:cNvPr>
          <p:cNvSpPr txBox="1"/>
          <p:nvPr/>
        </p:nvSpPr>
        <p:spPr>
          <a:xfrm>
            <a:off x="5412862" y="3429000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latin typeface="Abadi" panose="020B0604020104020204" pitchFamily="34" charset="0"/>
              </a:rPr>
              <a:t>Sentiment Analysis</a:t>
            </a:r>
            <a:endParaRPr lang="en-GB" sz="4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9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61606A-C1F4-4B7C-8B34-6626BEBD0033}"/>
              </a:ext>
            </a:extLst>
          </p:cNvPr>
          <p:cNvSpPr txBox="1"/>
          <p:nvPr/>
        </p:nvSpPr>
        <p:spPr>
          <a:xfrm>
            <a:off x="304800" y="303016"/>
            <a:ext cx="1179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Data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reduction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3AE62-3B16-44A3-99B9-4700DFA202BC}"/>
              </a:ext>
            </a:extLst>
          </p:cNvPr>
          <p:cNvSpPr txBox="1"/>
          <p:nvPr/>
        </p:nvSpPr>
        <p:spPr>
          <a:xfrm>
            <a:off x="304800" y="1718131"/>
            <a:ext cx="55215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2400" dirty="0">
                <a:latin typeface="Abadi" panose="020B0604020104020204" pitchFamily="34" charset="0"/>
              </a:rPr>
              <a:t>From1.401.752 comments to 202.979 comments in 2008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2400" dirty="0">
                <a:latin typeface="Abadi" panose="020B0604020104020204" pitchFamily="34" charset="0"/>
              </a:rPr>
              <a:t>Attribute selected: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Review -&gt; containing the text of the comments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Rating -&gt; </a:t>
            </a:r>
            <a:r>
              <a:rPr lang="it-IT" sz="2400" dirty="0">
                <a:latin typeface="Abadi" panose="020B0604020104020204" pitchFamily="34" charset="0"/>
              </a:rPr>
              <a:t>score from 1 to 5, establishing a ground truth</a:t>
            </a:r>
            <a:endParaRPr lang="en-GB" sz="2400" dirty="0">
              <a:latin typeface="Abadi" panose="020B0604020104020204" pitchFamily="34" charset="0"/>
            </a:endParaRPr>
          </a:p>
          <a:p>
            <a:endParaRPr lang="en-GB" sz="3200" dirty="0">
              <a:latin typeface="Abadi" panose="020B0604020104020204" pitchFamily="34" charset="0"/>
            </a:endParaRPr>
          </a:p>
          <a:p>
            <a:endParaRPr lang="en-GB" sz="3200" dirty="0">
              <a:latin typeface="Abadi" panose="020B0604020104020204" pitchFamily="34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E14673B-6AA7-4454-9748-DE7894C3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26346"/>
            <a:ext cx="6096001" cy="49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3832399" y="0"/>
            <a:ext cx="4527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Training Set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3F6E9-1874-4799-97B2-04A17C6A7B7D}"/>
              </a:ext>
            </a:extLst>
          </p:cNvPr>
          <p:cNvSpPr txBox="1"/>
          <p:nvPr/>
        </p:nvSpPr>
        <p:spPr>
          <a:xfrm>
            <a:off x="128953" y="1725741"/>
            <a:ext cx="5752301" cy="446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Abadi" panose="020B0604020104020204" pitchFamily="34" charset="0"/>
              </a:rPr>
              <a:t>Timeline for training set: 01/01/2008 to 31/12/2008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Abadi" panose="020B0604020104020204" pitchFamily="34" charset="0"/>
              </a:rPr>
              <a:t>4.500 </a:t>
            </a:r>
            <a:r>
              <a:rPr lang="it-IT" sz="2400" dirty="0" err="1">
                <a:latin typeface="Abadi" panose="020B0604020104020204" pitchFamily="34" charset="0"/>
              </a:rPr>
              <a:t>comments</a:t>
            </a:r>
            <a:r>
              <a:rPr lang="it-IT" sz="2400" dirty="0">
                <a:latin typeface="Abadi" panose="020B0604020104020204" pitchFamily="34" charset="0"/>
              </a:rPr>
              <a:t> </a:t>
            </a:r>
            <a:r>
              <a:rPr lang="it-IT" sz="2400" dirty="0" err="1">
                <a:latin typeface="Abadi" panose="020B0604020104020204" pitchFamily="34" charset="0"/>
              </a:rPr>
              <a:t>labelled</a:t>
            </a:r>
            <a:r>
              <a:rPr lang="it-IT" sz="2400" dirty="0">
                <a:latin typeface="Abadi" panose="020B06040201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Abadi" panose="020B0604020104020204" pitchFamily="34" charset="0"/>
              </a:rPr>
              <a:t> 	- Rating = 1  negative </a:t>
            </a:r>
            <a:r>
              <a:rPr lang="it-IT" sz="2400" dirty="0" err="1">
                <a:latin typeface="Abadi" panose="020B0604020104020204" pitchFamily="34" charset="0"/>
              </a:rPr>
              <a:t>comment</a:t>
            </a:r>
            <a:endParaRPr lang="it-IT" sz="24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400" dirty="0">
                <a:latin typeface="Abadi" panose="020B0604020104020204" pitchFamily="34" charset="0"/>
              </a:rPr>
              <a:t>	- Rating = 3  </a:t>
            </a:r>
            <a:r>
              <a:rPr lang="it-IT" sz="2400" dirty="0" err="1">
                <a:latin typeface="Abadi" panose="020B0604020104020204" pitchFamily="34" charset="0"/>
              </a:rPr>
              <a:t>neutral</a:t>
            </a:r>
            <a:r>
              <a:rPr lang="it-IT" sz="2400" dirty="0">
                <a:latin typeface="Abadi" panose="020B0604020104020204" pitchFamily="34" charset="0"/>
              </a:rPr>
              <a:t> </a:t>
            </a:r>
            <a:r>
              <a:rPr lang="it-IT" sz="2400" dirty="0" err="1">
                <a:latin typeface="Abadi" panose="020B0604020104020204" pitchFamily="34" charset="0"/>
              </a:rPr>
              <a:t>comment</a:t>
            </a:r>
            <a:endParaRPr lang="it-IT" sz="24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400" dirty="0">
                <a:latin typeface="Abadi" panose="020B0604020104020204" pitchFamily="34" charset="0"/>
              </a:rPr>
              <a:t>	- Rating = 5  positive </a:t>
            </a:r>
            <a:r>
              <a:rPr lang="it-IT" sz="2400" dirty="0" err="1">
                <a:latin typeface="Abadi" panose="020B0604020104020204" pitchFamily="34" charset="0"/>
              </a:rPr>
              <a:t>comment</a:t>
            </a:r>
            <a:endParaRPr lang="it-IT" sz="2400" dirty="0">
              <a:latin typeface="Abadi" panose="020B06040201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latin typeface="Abadi" panose="020B0604020104020204" pitchFamily="34" charset="0"/>
              </a:rPr>
              <a:t>Balanced</a:t>
            </a:r>
            <a:r>
              <a:rPr lang="it-IT" sz="2400" dirty="0">
                <a:latin typeface="Abadi" panose="020B0604020104020204" pitchFamily="34" charset="0"/>
              </a:rPr>
              <a:t> training set, 1500 </a:t>
            </a:r>
            <a:r>
              <a:rPr lang="it-IT" sz="2400" dirty="0" err="1">
                <a:latin typeface="Abadi" panose="020B0604020104020204" pitchFamily="34" charset="0"/>
              </a:rPr>
              <a:t>instances</a:t>
            </a:r>
            <a:r>
              <a:rPr lang="it-IT" sz="2400" dirty="0">
                <a:latin typeface="Abadi" panose="020B0604020104020204" pitchFamily="34" charset="0"/>
              </a:rPr>
              <a:t> for </a:t>
            </a:r>
            <a:r>
              <a:rPr lang="it-IT" sz="2400" dirty="0" err="1">
                <a:latin typeface="Abadi" panose="020B0604020104020204" pitchFamily="34" charset="0"/>
              </a:rPr>
              <a:t>each</a:t>
            </a:r>
            <a:r>
              <a:rPr lang="it-IT" sz="2400" dirty="0">
                <a:latin typeface="Abadi" panose="020B0604020104020204" pitchFamily="34" charset="0"/>
              </a:rPr>
              <a:t> class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522EB49-148E-4719-973F-911A25CBE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3" t="7788" r="11868" b="8895"/>
          <a:stretch/>
        </p:blipFill>
        <p:spPr bwMode="auto">
          <a:xfrm>
            <a:off x="5832670" y="1725741"/>
            <a:ext cx="6359330" cy="44054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9BE46C-7064-4C36-B8A2-31AB5C4CE521}"/>
              </a:ext>
            </a:extLst>
          </p:cNvPr>
          <p:cNvCxnSpPr/>
          <p:nvPr/>
        </p:nvCxnSpPr>
        <p:spPr>
          <a:xfrm>
            <a:off x="2732809" y="4308410"/>
            <a:ext cx="135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125C8A-7721-4D86-A3FC-F9FA0266FFE4}"/>
              </a:ext>
            </a:extLst>
          </p:cNvPr>
          <p:cNvCxnSpPr>
            <a:cxnSpLocks/>
          </p:cNvCxnSpPr>
          <p:nvPr/>
        </p:nvCxnSpPr>
        <p:spPr>
          <a:xfrm>
            <a:off x="2732809" y="4879910"/>
            <a:ext cx="135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85B1E9-8913-4948-B8A5-CF49F6579FDB}"/>
              </a:ext>
            </a:extLst>
          </p:cNvPr>
          <p:cNvCxnSpPr>
            <a:cxnSpLocks/>
          </p:cNvCxnSpPr>
          <p:nvPr/>
        </p:nvCxnSpPr>
        <p:spPr>
          <a:xfrm>
            <a:off x="2732809" y="3751117"/>
            <a:ext cx="135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2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74645" y="8374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Text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Elaboration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61125C-DD2F-4255-8E59-FBAB53450107}"/>
              </a:ext>
            </a:extLst>
          </p:cNvPr>
          <p:cNvSpPr/>
          <p:nvPr/>
        </p:nvSpPr>
        <p:spPr>
          <a:xfrm>
            <a:off x="502726" y="1750817"/>
            <a:ext cx="2434823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Tokenization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6DB33B-DF20-491A-A4D6-E8EDDE48B9DD}"/>
              </a:ext>
            </a:extLst>
          </p:cNvPr>
          <p:cNvSpPr/>
          <p:nvPr/>
        </p:nvSpPr>
        <p:spPr>
          <a:xfrm>
            <a:off x="3046050" y="2918799"/>
            <a:ext cx="2434823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Stop-words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2D8AB6-2555-4673-8BCC-325A231559CB}"/>
              </a:ext>
            </a:extLst>
          </p:cNvPr>
          <p:cNvSpPr/>
          <p:nvPr/>
        </p:nvSpPr>
        <p:spPr>
          <a:xfrm>
            <a:off x="5795343" y="3985448"/>
            <a:ext cx="2434823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Stemming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9EC96-A4A9-4344-9A33-EECDFE2686AF}"/>
              </a:ext>
            </a:extLst>
          </p:cNvPr>
          <p:cNvSpPr/>
          <p:nvPr/>
        </p:nvSpPr>
        <p:spPr>
          <a:xfrm>
            <a:off x="8816648" y="5046619"/>
            <a:ext cx="2291234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Stem</a:t>
            </a:r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D4E6F9AC-1FDC-49BD-B1F7-88FC2886FD36}"/>
              </a:ext>
            </a:extLst>
          </p:cNvPr>
          <p:cNvSpPr/>
          <p:nvPr/>
        </p:nvSpPr>
        <p:spPr>
          <a:xfrm rot="5400000">
            <a:off x="2117246" y="2745354"/>
            <a:ext cx="743737" cy="6235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CBABE265-EA68-47EC-BB4C-5773449DB6FA}"/>
              </a:ext>
            </a:extLst>
          </p:cNvPr>
          <p:cNvSpPr/>
          <p:nvPr/>
        </p:nvSpPr>
        <p:spPr>
          <a:xfrm rot="5400000">
            <a:off x="4942699" y="3893290"/>
            <a:ext cx="743737" cy="6235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A8688A4F-9385-496F-BAC7-24572D7927F4}"/>
              </a:ext>
            </a:extLst>
          </p:cNvPr>
          <p:cNvSpPr/>
          <p:nvPr/>
        </p:nvSpPr>
        <p:spPr>
          <a:xfrm rot="5400000">
            <a:off x="7858297" y="4959939"/>
            <a:ext cx="743737" cy="6235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B4021-3C57-4DA7-8B7A-33303026564B}"/>
              </a:ext>
            </a:extLst>
          </p:cNvPr>
          <p:cNvSpPr txBox="1"/>
          <p:nvPr/>
        </p:nvSpPr>
        <p:spPr>
          <a:xfrm>
            <a:off x="161527" y="1252520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“This taste great!!!!!! Even my 3yr. old loved it”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39999-D92F-49DD-BF58-7F3111B8392D}"/>
              </a:ext>
            </a:extLst>
          </p:cNvPr>
          <p:cNvSpPr txBox="1"/>
          <p:nvPr/>
        </p:nvSpPr>
        <p:spPr>
          <a:xfrm>
            <a:off x="3199272" y="1973048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</a:t>
            </a:r>
            <a:r>
              <a:rPr lang="it-IT" dirty="0" err="1">
                <a:latin typeface="Abadi" panose="020B0604020104020204" pitchFamily="34" charset="0"/>
              </a:rPr>
              <a:t>this</a:t>
            </a:r>
            <a:r>
              <a:rPr lang="it-IT" dirty="0">
                <a:latin typeface="Abadi" panose="020B0604020104020204" pitchFamily="34" charset="0"/>
              </a:rPr>
              <a:t>&gt;&lt;taste&gt; 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 &lt;</a:t>
            </a:r>
            <a:r>
              <a:rPr lang="it-IT" dirty="0" err="1">
                <a:latin typeface="Abadi" panose="020B0604020104020204" pitchFamily="34" charset="0"/>
              </a:rPr>
              <a:t>even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my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old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loved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it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B259B-ECC9-4E19-803C-9F80C24FBFE1}"/>
              </a:ext>
            </a:extLst>
          </p:cNvPr>
          <p:cNvSpPr txBox="1"/>
          <p:nvPr/>
        </p:nvSpPr>
        <p:spPr>
          <a:xfrm>
            <a:off x="9880300" y="196793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8 tokens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AD505-3CF8-4510-9823-C4B2993D4C47}"/>
              </a:ext>
            </a:extLst>
          </p:cNvPr>
          <p:cNvSpPr txBox="1"/>
          <p:nvPr/>
        </p:nvSpPr>
        <p:spPr>
          <a:xfrm>
            <a:off x="5626346" y="315891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&lt;taste&gt;&lt;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loved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42C8C-B4B7-47F1-AF5E-2BF0738744AF}"/>
              </a:ext>
            </a:extLst>
          </p:cNvPr>
          <p:cNvSpPr txBox="1"/>
          <p:nvPr/>
        </p:nvSpPr>
        <p:spPr>
          <a:xfrm>
            <a:off x="9133791" y="315891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3 </a:t>
            </a:r>
            <a:r>
              <a:rPr lang="it-IT" dirty="0" err="1">
                <a:latin typeface="Abadi" panose="020B0604020104020204" pitchFamily="34" charset="0"/>
              </a:rPr>
              <a:t>relevant</a:t>
            </a:r>
            <a:r>
              <a:rPr lang="it-IT" dirty="0">
                <a:latin typeface="Abadi" panose="020B0604020104020204" pitchFamily="34" charset="0"/>
              </a:rPr>
              <a:t> tokens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445A8-0097-41FA-9337-BF26A963F992}"/>
              </a:ext>
            </a:extLst>
          </p:cNvPr>
          <p:cNvSpPr txBox="1"/>
          <p:nvPr/>
        </p:nvSpPr>
        <p:spPr>
          <a:xfrm flipH="1">
            <a:off x="8307756" y="4239422"/>
            <a:ext cx="243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</a:t>
            </a:r>
            <a:r>
              <a:rPr lang="it-IT" dirty="0" err="1">
                <a:latin typeface="Abadi" panose="020B0604020104020204" pitchFamily="34" charset="0"/>
              </a:rPr>
              <a:t>tast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04128-7861-4F8C-9DDD-C1BB08B61D86}"/>
              </a:ext>
            </a:extLst>
          </p:cNvPr>
          <p:cNvSpPr txBox="1"/>
          <p:nvPr/>
        </p:nvSpPr>
        <p:spPr>
          <a:xfrm>
            <a:off x="10750101" y="4244566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3 </a:t>
            </a:r>
            <a:r>
              <a:rPr lang="it-IT" dirty="0" err="1">
                <a:latin typeface="Abadi" panose="020B0604020104020204" pitchFamily="34" charset="0"/>
              </a:rPr>
              <a:t>stems</a:t>
            </a:r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9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3966058" y="0"/>
            <a:ext cx="4842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Classification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3F6E9-1874-4799-97B2-04A17C6A7B7D}"/>
              </a:ext>
            </a:extLst>
          </p:cNvPr>
          <p:cNvSpPr txBox="1"/>
          <p:nvPr/>
        </p:nvSpPr>
        <p:spPr>
          <a:xfrm>
            <a:off x="651593" y="5719226"/>
            <a:ext cx="9532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Abadi" panose="020B0604020104020204" pitchFamily="34" charset="0"/>
              </a:rPr>
              <a:t>5-fold cross </a:t>
            </a:r>
            <a:r>
              <a:rPr lang="it-IT" sz="2200" dirty="0" err="1">
                <a:latin typeface="Abadi" panose="020B0604020104020204" pitchFamily="34" charset="0"/>
              </a:rPr>
              <a:t>validation</a:t>
            </a:r>
            <a:r>
              <a:rPr lang="it-IT" sz="2200" dirty="0">
                <a:latin typeface="Abadi" panose="020B0604020104020204" pitchFamily="34" charset="0"/>
              </a:rPr>
              <a:t> for </a:t>
            </a:r>
            <a:r>
              <a:rPr lang="it-IT" sz="2200" dirty="0" err="1">
                <a:latin typeface="Abadi" panose="020B0604020104020204" pitchFamily="34" charset="0"/>
              </a:rPr>
              <a:t>each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classifier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badi" panose="020B0604020104020204" pitchFamily="34" charset="0"/>
              </a:rPr>
              <a:t>Paired T-test between the two best classifiers</a:t>
            </a:r>
            <a:endParaRPr lang="it-IT" sz="2200" dirty="0">
              <a:latin typeface="Abadi" panose="020B0604020104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2D8A455-CCE1-4681-8A55-DAD1781EA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5" t="8251" r="14995" b="8022"/>
          <a:stretch/>
        </p:blipFill>
        <p:spPr bwMode="auto">
          <a:xfrm>
            <a:off x="1384197" y="923330"/>
            <a:ext cx="9048466" cy="4590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470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395785" y="197583"/>
            <a:ext cx="1179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Comparison</a:t>
            </a:r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 of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two</a:t>
            </a:r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 best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classifiers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8E0F392A-51AE-4159-ABFE-811B1720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22" y="1190206"/>
            <a:ext cx="3455532" cy="2591649"/>
          </a:xfrm>
          <a:prstGeom prst="rect">
            <a:avLst/>
          </a:prstGeom>
        </p:spPr>
      </p:pic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F5EB32E-5FD9-420A-A956-679F97EC9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22" y="3963473"/>
            <a:ext cx="3455532" cy="2591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3F6E9-1874-4799-97B2-04A17C6A7B7D}"/>
              </a:ext>
            </a:extLst>
          </p:cNvPr>
          <p:cNvSpPr txBox="1"/>
          <p:nvPr/>
        </p:nvSpPr>
        <p:spPr>
          <a:xfrm>
            <a:off x="523781" y="3857679"/>
            <a:ext cx="269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badi" panose="020B0604020104020204" pitchFamily="34" charset="0"/>
              </a:rPr>
              <a:t>- </a:t>
            </a:r>
            <a:r>
              <a:rPr lang="it-IT" sz="2200" dirty="0" err="1">
                <a:latin typeface="Abadi" panose="020B0604020104020204" pitchFamily="34" charset="0"/>
              </a:rPr>
              <a:t>LinearSVC</a:t>
            </a:r>
            <a:r>
              <a:rPr lang="it-IT" sz="2200" dirty="0">
                <a:latin typeface="Abadi" panose="020B0604020104020204" pitchFamily="34" charset="0"/>
              </a:rPr>
              <a:t>(C=0.1)</a:t>
            </a:r>
            <a:endParaRPr lang="en-GB" sz="2200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6E963-AC5E-408D-96D3-8A1FCF26D2F3}"/>
              </a:ext>
            </a:extLst>
          </p:cNvPr>
          <p:cNvSpPr txBox="1"/>
          <p:nvPr/>
        </p:nvSpPr>
        <p:spPr>
          <a:xfrm>
            <a:off x="643370" y="1048664"/>
            <a:ext cx="7201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badi" panose="020B0604020104020204" pitchFamily="34" charset="0"/>
              </a:rPr>
              <a:t>- </a:t>
            </a:r>
            <a:r>
              <a:rPr lang="it-IT" sz="2200" dirty="0" err="1">
                <a:latin typeface="Abadi" panose="020B0604020104020204" pitchFamily="34" charset="0"/>
              </a:rPr>
              <a:t>MultinominalNB</a:t>
            </a:r>
            <a:r>
              <a:rPr lang="it-IT" sz="2200" dirty="0">
                <a:latin typeface="Abadi" panose="020B0604020104020204" pitchFamily="34" charset="0"/>
              </a:rPr>
              <a:t>() </a:t>
            </a:r>
            <a:endParaRPr lang="en-GB" sz="2200" dirty="0">
              <a:latin typeface="Abadi" panose="020B0604020104020204" pitchFamily="34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A48782E-98ED-49CB-A414-76997930D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1" y="1671418"/>
            <a:ext cx="6782539" cy="201561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4BD0FD1-B015-4812-A712-DBFF9CC03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2" y="4370643"/>
            <a:ext cx="6782539" cy="20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6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0" y="62807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Results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3F6E9-1874-4799-97B2-04A17C6A7B7D}"/>
              </a:ext>
            </a:extLst>
          </p:cNvPr>
          <p:cNvSpPr txBox="1"/>
          <p:nvPr/>
        </p:nvSpPr>
        <p:spPr>
          <a:xfrm>
            <a:off x="713508" y="2158076"/>
            <a:ext cx="10764982" cy="156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Abadi" panose="020B0604020104020204" pitchFamily="34" charset="0"/>
              </a:rPr>
              <a:t>t-test</a:t>
            </a:r>
            <a:r>
              <a:rPr lang="it-IT" sz="2200" dirty="0">
                <a:latin typeface="Abadi" panose="020B0604020104020204" pitchFamily="34" charset="0"/>
              </a:rPr>
              <a:t>: </a:t>
            </a:r>
            <a:r>
              <a:rPr lang="en-GB" sz="2200" dirty="0">
                <a:latin typeface="Abadi" panose="020B0604020104020204" pitchFamily="34" charset="0"/>
              </a:rPr>
              <a:t>α=0.05, p-value=0.003       p &lt; α 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>
                <a:latin typeface="Abadi" panose="020B0604020104020204" pitchFamily="34" charset="0"/>
              </a:rPr>
              <a:t>General high </a:t>
            </a:r>
            <a:r>
              <a:rPr lang="it-IT" sz="2200" dirty="0" err="1">
                <a:latin typeface="Abadi" panose="020B0604020104020204" pitchFamily="34" charset="0"/>
              </a:rPr>
              <a:t>accuracies</a:t>
            </a:r>
            <a:r>
              <a:rPr lang="it-IT" sz="2200" dirty="0">
                <a:latin typeface="Abadi" panose="020B0604020104020204" pitchFamily="34" charset="0"/>
              </a:rPr>
              <a:t> in </a:t>
            </a:r>
            <a:r>
              <a:rPr lang="it-IT" sz="2200" dirty="0" err="1">
                <a:latin typeface="Abadi" panose="020B0604020104020204" pitchFamily="34" charset="0"/>
              </a:rPr>
              <a:t>classifying</a:t>
            </a:r>
            <a:r>
              <a:rPr lang="it-IT" sz="2200" dirty="0">
                <a:latin typeface="Abadi" panose="020B0604020104020204" pitchFamily="34" charset="0"/>
              </a:rPr>
              <a:t> positive, negative and </a:t>
            </a:r>
            <a:r>
              <a:rPr lang="it-IT" sz="2200" dirty="0" err="1">
                <a:latin typeface="Abadi" panose="020B0604020104020204" pitchFamily="34" charset="0"/>
              </a:rPr>
              <a:t>neutral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comments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 err="1">
                <a:latin typeface="Abadi" panose="020B0604020104020204" pitchFamily="34" charset="0"/>
              </a:rPr>
              <a:t>LinearSVC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is</a:t>
            </a:r>
            <a:r>
              <a:rPr lang="it-IT" sz="2200" dirty="0">
                <a:latin typeface="Abadi" panose="020B0604020104020204" pitchFamily="34" charset="0"/>
              </a:rPr>
              <a:t> the </a:t>
            </a:r>
            <a:r>
              <a:rPr lang="it-IT" sz="2200" dirty="0" err="1">
                <a:latin typeface="Abadi" panose="020B0604020104020204" pitchFamily="34" charset="0"/>
              </a:rPr>
              <a:t>most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performing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classifier</a:t>
            </a:r>
            <a:r>
              <a:rPr lang="it-IT" sz="2200" dirty="0">
                <a:latin typeface="Abadi" panose="020B0604020104020204" pitchFamily="34" charset="0"/>
              </a:rPr>
              <a:t> 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1E9744-9589-4849-83FC-C8BFD1A07537}"/>
              </a:ext>
            </a:extLst>
          </p:cNvPr>
          <p:cNvSpPr/>
          <p:nvPr/>
        </p:nvSpPr>
        <p:spPr>
          <a:xfrm>
            <a:off x="4852554" y="2291881"/>
            <a:ext cx="394855" cy="259773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D3837B-F254-4392-AC98-D3B9DF70E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91894"/>
              </p:ext>
            </p:extLst>
          </p:nvPr>
        </p:nvGraphicFramePr>
        <p:xfrm>
          <a:off x="2032000" y="4730557"/>
          <a:ext cx="8127999" cy="119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97117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90813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065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Abadi" panose="020B0604020104020204" pitchFamily="34" charset="0"/>
                        </a:rPr>
                        <a:t>ACCURACY</a:t>
                      </a:r>
                      <a:endParaRPr lang="en-GB" sz="24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kern="1200" dirty="0">
                          <a:solidFill>
                            <a:schemeClr val="lt1"/>
                          </a:solidFill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ERROR RATE</a:t>
                      </a:r>
                      <a:endParaRPr lang="en-GB" sz="2400" b="1" kern="1200" dirty="0">
                        <a:solidFill>
                          <a:schemeClr val="lt1"/>
                        </a:solidFill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8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Abadi" panose="020B0604020104020204" pitchFamily="34" charset="0"/>
                        </a:rPr>
                        <a:t>multinominalNB</a:t>
                      </a:r>
                      <a:endParaRPr lang="en-GB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78.777%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21.222%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6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linearSVC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81.666 %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18.333%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6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0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CF0B-EA93-423E-9369-FACDA6E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>
                <a:latin typeface="Arial Black" panose="020B0A04020102020204" pitchFamily="34" charset="0"/>
              </a:rPr>
              <a:t>Streaming Analysis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88E6EF8-3426-4417-A224-1B9829F84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65" y="448056"/>
            <a:ext cx="5941244" cy="2434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547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CA7C5-218B-4BE9-B563-80B6B726F210}"/>
              </a:ext>
            </a:extLst>
          </p:cNvPr>
          <p:cNvSpPr txBox="1"/>
          <p:nvPr/>
        </p:nvSpPr>
        <p:spPr>
          <a:xfrm>
            <a:off x="4780548" y="196140"/>
            <a:ext cx="3002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STEPS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C62-EB8E-4C03-94BE-5551D374B91A}"/>
              </a:ext>
            </a:extLst>
          </p:cNvPr>
          <p:cNvSpPr txBox="1"/>
          <p:nvPr/>
        </p:nvSpPr>
        <p:spPr>
          <a:xfrm>
            <a:off x="473470" y="1861236"/>
            <a:ext cx="8614155" cy="37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>
                <a:latin typeface="Abadi" panose="020B0604020104020204" pitchFamily="34" charset="0"/>
              </a:rPr>
              <a:t>Select a </a:t>
            </a:r>
            <a:r>
              <a:rPr lang="it-IT" sz="3200" dirty="0" err="1">
                <a:latin typeface="Abadi" panose="020B0604020104020204" pitchFamily="34" charset="0"/>
              </a:rPr>
              <a:t>subsequent</a:t>
            </a:r>
            <a:r>
              <a:rPr lang="it-IT" sz="3200" dirty="0">
                <a:latin typeface="Abadi" panose="020B0604020104020204" pitchFamily="34" charset="0"/>
              </a:rPr>
              <a:t> time window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>
                <a:latin typeface="Abadi" panose="020B0604020104020204" pitchFamily="34" charset="0"/>
              </a:rPr>
              <a:t>Select a </a:t>
            </a:r>
            <a:r>
              <a:rPr lang="it-IT" sz="3200" dirty="0" err="1">
                <a:latin typeface="Abadi" panose="020B0604020104020204" pitchFamily="34" charset="0"/>
              </a:rPr>
              <a:t>certan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number</a:t>
            </a:r>
            <a:r>
              <a:rPr lang="it-IT" sz="3200" dirty="0">
                <a:latin typeface="Abadi" panose="020B0604020104020204" pitchFamily="34" charset="0"/>
              </a:rPr>
              <a:t> of events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 err="1">
                <a:latin typeface="Abadi" panose="020B0604020104020204" pitchFamily="34" charset="0"/>
              </a:rPr>
              <a:t>Find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comments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about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these</a:t>
            </a:r>
            <a:r>
              <a:rPr lang="it-IT" sz="3200" dirty="0">
                <a:latin typeface="Abadi" panose="020B0604020104020204" pitchFamily="34" charset="0"/>
              </a:rPr>
              <a:t> events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>
                <a:latin typeface="Abadi" panose="020B0604020104020204" pitchFamily="34" charset="0"/>
              </a:rPr>
              <a:t>Build </a:t>
            </a:r>
            <a:r>
              <a:rPr lang="it-IT" sz="3200" dirty="0" err="1">
                <a:latin typeface="Abadi" panose="020B0604020104020204" pitchFamily="34" charset="0"/>
              </a:rPr>
              <a:t>three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different</a:t>
            </a:r>
            <a:r>
              <a:rPr lang="it-IT" sz="3200" dirty="0">
                <a:latin typeface="Abadi" panose="020B0604020104020204" pitchFamily="34" charset="0"/>
              </a:rPr>
              <a:t> models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>
                <a:latin typeface="Abadi" panose="020B0604020104020204" pitchFamily="34" charset="0"/>
              </a:rPr>
              <a:t>Select </a:t>
            </a:r>
            <a:r>
              <a:rPr lang="it-IT" sz="3200" dirty="0" err="1">
                <a:latin typeface="Abadi" panose="020B0604020104020204" pitchFamily="34" charset="0"/>
              </a:rPr>
              <a:t>most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suitable</a:t>
            </a:r>
            <a:r>
              <a:rPr lang="it-IT" sz="3200" dirty="0">
                <a:latin typeface="Abadi" panose="020B0604020104020204" pitchFamily="34" charset="0"/>
              </a:rPr>
              <a:t> model</a:t>
            </a:r>
            <a:endParaRPr lang="en-GB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4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3625516" y="207417"/>
            <a:ext cx="494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Events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76B6F-6619-437B-A00C-971CC702FBE3}"/>
              </a:ext>
            </a:extLst>
          </p:cNvPr>
          <p:cNvSpPr txBox="1"/>
          <p:nvPr/>
        </p:nvSpPr>
        <p:spPr>
          <a:xfrm>
            <a:off x="300787" y="1852704"/>
            <a:ext cx="4572001" cy="39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latin typeface="Abadi" panose="020B0604020104020204" pitchFamily="34" charset="0"/>
              </a:rPr>
              <a:t>Subsequent</a:t>
            </a:r>
            <a:r>
              <a:rPr lang="it-IT" sz="2400" dirty="0">
                <a:latin typeface="Abadi" panose="020B0604020104020204" pitchFamily="34" charset="0"/>
              </a:rPr>
              <a:t> time window (2009-2010) </a:t>
            </a:r>
          </a:p>
          <a:p>
            <a:pPr>
              <a:lnSpc>
                <a:spcPct val="150000"/>
              </a:lnSpc>
            </a:pPr>
            <a:endParaRPr lang="it-IT" sz="24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Abadi" panose="020B0604020104020204" pitchFamily="34" charset="0"/>
              </a:rPr>
              <a:t>Events: </a:t>
            </a:r>
            <a:r>
              <a:rPr lang="it-IT" sz="2400" dirty="0" err="1">
                <a:latin typeface="Abadi" panose="020B0604020104020204" pitchFamily="34" charset="0"/>
              </a:rPr>
              <a:t>Peaks</a:t>
            </a:r>
            <a:r>
              <a:rPr lang="it-IT" sz="2400" dirty="0">
                <a:latin typeface="Abadi" panose="020B0604020104020204" pitchFamily="34" charset="0"/>
              </a:rPr>
              <a:t> of </a:t>
            </a:r>
            <a:r>
              <a:rPr lang="it-IT" sz="2400" dirty="0" err="1">
                <a:latin typeface="Abadi" panose="020B0604020104020204" pitchFamily="34" charset="0"/>
              </a:rPr>
              <a:t>comments</a:t>
            </a:r>
            <a:endParaRPr lang="it-IT" sz="24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endParaRPr lang="it-IT" sz="24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latin typeface="Abadi" panose="020B0604020104020204" pitchFamily="34" charset="0"/>
              </a:rPr>
              <a:t>Found</a:t>
            </a:r>
            <a:r>
              <a:rPr lang="it-IT" sz="2400" dirty="0">
                <a:latin typeface="Abadi" panose="020B0604020104020204" pitchFamily="34" charset="0"/>
              </a:rPr>
              <a:t> 6 key events on the timeline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C10B521-0DA5-4FB5-A2C5-ED2D85361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88" y="1332119"/>
            <a:ext cx="6801853" cy="49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1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4371473" y="0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Models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76B6F-6619-437B-A00C-971CC702FBE3}"/>
              </a:ext>
            </a:extLst>
          </p:cNvPr>
          <p:cNvSpPr txBox="1"/>
          <p:nvPr/>
        </p:nvSpPr>
        <p:spPr>
          <a:xfrm>
            <a:off x="136358" y="1015663"/>
            <a:ext cx="11919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We implemented a comparative study based on different models </a:t>
            </a:r>
          </a:p>
          <a:p>
            <a:endParaRPr lang="en-GB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For each event selected we labelled 60 comments using the Rating attribute as ground truth </a:t>
            </a:r>
          </a:p>
          <a:p>
            <a:endParaRPr lang="en-GB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We use those comments as test set for 3 different learning settings: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Abadi" panose="020B0604020104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en-GB" sz="2400" dirty="0">
                <a:latin typeface="Abadi" panose="020B0604020104020204" pitchFamily="34" charset="0"/>
              </a:rPr>
              <a:t>Static model: the initial training set composed by 4500 comments</a:t>
            </a:r>
          </a:p>
          <a:p>
            <a:pPr lvl="1"/>
            <a:r>
              <a:rPr lang="en-GB" sz="2400" dirty="0">
                <a:latin typeface="Abadi" panose="020B0604020104020204" pitchFamily="34" charset="0"/>
              </a:rPr>
              <a:t> </a:t>
            </a:r>
          </a:p>
          <a:p>
            <a:pPr marL="914400" lvl="1" indent="-457200">
              <a:buFontTx/>
              <a:buChar char="-"/>
            </a:pPr>
            <a:r>
              <a:rPr lang="en-GB" sz="2400" dirty="0">
                <a:latin typeface="Abadi" panose="020B0604020104020204" pitchFamily="34" charset="0"/>
              </a:rPr>
              <a:t>Sliding model: retrained each time with the most recent 4500 comments, removing the oldest 60 and adding the newest 60 </a:t>
            </a:r>
          </a:p>
          <a:p>
            <a:pPr lvl="1"/>
            <a:endParaRPr lang="en-GB" sz="2400" dirty="0">
              <a:latin typeface="Abadi" panose="020B0604020104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en-GB" sz="2400" dirty="0">
                <a:latin typeface="Abadi" panose="020B0604020104020204" pitchFamily="34" charset="0"/>
              </a:rPr>
              <a:t>Incremental model: trained with the initial training set plus all the labelled data of all the previous events before testing on a new event </a:t>
            </a:r>
          </a:p>
        </p:txBody>
      </p:sp>
    </p:spTree>
    <p:extLst>
      <p:ext uri="{BB962C8B-B14F-4D97-AF65-F5344CB8AC3E}">
        <p14:creationId xmlns:p14="http://schemas.microsoft.com/office/powerpoint/2010/main" val="33352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21217A-87BC-40E6-B8A6-90ADAC0A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>
                <a:latin typeface="Elephant Pro" panose="020B0604020202020204" pitchFamily="2" charset="0"/>
                <a:ea typeface="+mn-ea"/>
                <a:cs typeface="+mn-cs"/>
              </a:rPr>
              <a:t>Contents</a:t>
            </a:r>
            <a:r>
              <a:rPr lang="it-IT" sz="5400" dirty="0">
                <a:latin typeface="Elephant Pro" panose="020B0604020202020204" pitchFamily="2" charset="0"/>
                <a:ea typeface="+mn-ea"/>
                <a:cs typeface="+mn-cs"/>
              </a:rPr>
              <a:t> </a:t>
            </a:r>
            <a:r>
              <a:rPr lang="it-IT" sz="5400" dirty="0" err="1">
                <a:latin typeface="Elephant Pro" panose="020B0604020202020204" pitchFamily="2" charset="0"/>
                <a:ea typeface="+mn-ea"/>
                <a:cs typeface="+mn-cs"/>
              </a:rPr>
              <a:t>overviews</a:t>
            </a:r>
            <a:endParaRPr lang="en-GB" sz="5400" dirty="0">
              <a:latin typeface="Elephant Pro" panose="020B0604020202020204" pitchFamily="2" charset="0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ED3D9B-8762-42A2-BD41-23E67A15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400" dirty="0" err="1">
                <a:latin typeface="Abadi" panose="020B0604020104020204" pitchFamily="34" charset="0"/>
              </a:rPr>
              <a:t>Introduction</a:t>
            </a:r>
            <a:endParaRPr lang="it-IT" sz="4400" dirty="0">
              <a:latin typeface="Abadi" panose="020B0604020104020204" pitchFamily="34" charset="0"/>
            </a:endParaRPr>
          </a:p>
          <a:p>
            <a:r>
              <a:rPr lang="it-IT" sz="4400" dirty="0">
                <a:latin typeface="Abadi" panose="020B0604020104020204" pitchFamily="34" charset="0"/>
              </a:rPr>
              <a:t>Sentiment Analysis</a:t>
            </a:r>
          </a:p>
          <a:p>
            <a:r>
              <a:rPr lang="it-IT" sz="4400" dirty="0">
                <a:latin typeface="Abadi" panose="020B0604020104020204" pitchFamily="34" charset="0"/>
              </a:rPr>
              <a:t>Streaming Analysis</a:t>
            </a:r>
          </a:p>
          <a:p>
            <a:r>
              <a:rPr lang="it-IT" sz="4400" dirty="0">
                <a:latin typeface="Abadi" panose="020B0604020104020204" pitchFamily="34" charset="0"/>
              </a:rPr>
              <a:t>Application</a:t>
            </a:r>
          </a:p>
          <a:p>
            <a:r>
              <a:rPr lang="it-IT" sz="4400" dirty="0" err="1">
                <a:latin typeface="Abadi" panose="020B0604020104020204" pitchFamily="34" charset="0"/>
              </a:rPr>
              <a:t>Conclusions</a:t>
            </a:r>
            <a:endParaRPr lang="en-GB" sz="4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1294636" y="1018309"/>
            <a:ext cx="2786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Results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6D1E40-F9FC-4DBA-9AE0-ADB9090E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0" y="3331208"/>
            <a:ext cx="6792266" cy="3299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571A863-7224-47F7-B2CF-DFE5F583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9" y="227140"/>
            <a:ext cx="7391991" cy="3447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5941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CF0B-EA93-423E-9369-FACDA6E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>
                <a:latin typeface="Arial Black" panose="020B0A04020102020204" pitchFamily="34" charset="0"/>
              </a:rPr>
              <a:t>Application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AC7B7C-13F8-4951-B883-ACEBD19B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54" y="385711"/>
            <a:ext cx="5791200" cy="3291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432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3854115" y="204537"/>
            <a:ext cx="414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Application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76B6F-6619-437B-A00C-971CC702FBE3}"/>
              </a:ext>
            </a:extLst>
          </p:cNvPr>
          <p:cNvSpPr txBox="1"/>
          <p:nvPr/>
        </p:nvSpPr>
        <p:spPr>
          <a:xfrm>
            <a:off x="136358" y="2134600"/>
            <a:ext cx="11919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Command line application developed using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Use the static model</a:t>
            </a:r>
          </a:p>
          <a:p>
            <a:endParaRPr lang="en-GB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We embedded in our application all the comments from the original dataset labelled as positive, neutral and negative</a:t>
            </a:r>
          </a:p>
          <a:p>
            <a:endParaRPr lang="en-GB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There is also the possibility for the users to add new comments and see immediately the associated sentiment</a:t>
            </a:r>
          </a:p>
          <a:p>
            <a:endParaRPr lang="en-GB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9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988BD-EBE8-4E90-B249-656DF13A1E84}"/>
              </a:ext>
            </a:extLst>
          </p:cNvPr>
          <p:cNvSpPr txBox="1"/>
          <p:nvPr/>
        </p:nvSpPr>
        <p:spPr>
          <a:xfrm>
            <a:off x="3073377" y="246101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Use case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diagram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38E8EA1-75FC-410D-A25A-619C3628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53" y="1435262"/>
            <a:ext cx="9952094" cy="51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0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EEB5428-9828-4827-A440-D41FA419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66" y="1783970"/>
            <a:ext cx="4052957" cy="36914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3ACDB0-0244-4C5A-8EC4-8FAB7F41744B}"/>
              </a:ext>
            </a:extLst>
          </p:cNvPr>
          <p:cNvSpPr txBox="1"/>
          <p:nvPr/>
        </p:nvSpPr>
        <p:spPr>
          <a:xfrm>
            <a:off x="4023958" y="251607"/>
            <a:ext cx="414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Application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6E2F531-AECB-4ECA-A7FC-BA65DBBEF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15" y="1174937"/>
            <a:ext cx="4256067" cy="4909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7674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CF0B-EA93-423E-9369-FACDA6E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err="1">
                <a:latin typeface="Arial Black" panose="020B0A04020102020204" pitchFamily="34" charset="0"/>
              </a:rPr>
              <a:t>Conclusions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98B98AC-9DFA-4262-8782-5F6C8C3B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28" y="270302"/>
            <a:ext cx="5207110" cy="3813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04454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3720678" y="480350"/>
            <a:ext cx="619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Conclusions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CDD2E-7C83-47E0-8E67-371E241BB4F9}"/>
              </a:ext>
            </a:extLst>
          </p:cNvPr>
          <p:cNvSpPr txBox="1"/>
          <p:nvPr/>
        </p:nvSpPr>
        <p:spPr>
          <a:xfrm>
            <a:off x="551145" y="2743200"/>
            <a:ext cx="11024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The service we provide offers an additional functionalities to explore all the recipes’ impressions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The application gives an immediate snapshot on the goodness of a recipe useful for both final users and the recipe’s owner</a:t>
            </a:r>
          </a:p>
          <a:p>
            <a:r>
              <a:rPr lang="en-GB" sz="2400" dirty="0">
                <a:latin typeface="Abadi" panose="020B0604020104020204" pitchFamily="34" charset="0"/>
              </a:rPr>
              <a:t> </a:t>
            </a:r>
          </a:p>
          <a:p>
            <a:endParaRPr lang="en-GB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43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C7D24A-CC53-44A6-8424-9A1032170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72" y="1529450"/>
            <a:ext cx="6281547" cy="1838566"/>
          </a:xfrm>
        </p:spPr>
        <p:txBody>
          <a:bodyPr anchor="b">
            <a:normAutofit/>
          </a:bodyPr>
          <a:lstStyle/>
          <a:p>
            <a:pPr algn="ctr"/>
            <a:r>
              <a:rPr lang="it-IT" sz="5400" dirty="0">
                <a:solidFill>
                  <a:srgbClr val="FFC000"/>
                </a:solidFill>
              </a:rPr>
              <a:t>THANKS  FOR YOUR ATTENTION!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102268-9781-4C69-BD73-523BC281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4" y="4955225"/>
            <a:ext cx="3889375" cy="1129726"/>
          </a:xfrm>
        </p:spPr>
        <p:txBody>
          <a:bodyPr>
            <a:normAutofit/>
          </a:bodyPr>
          <a:lstStyle/>
          <a:p>
            <a:r>
              <a:rPr lang="it-IT" sz="1900" dirty="0">
                <a:latin typeface="Abadi" panose="020B0604020104020204" pitchFamily="34" charset="0"/>
              </a:rPr>
              <a:t>Data Mining and Machine Learning Project a.a. 2021-2022</a:t>
            </a:r>
          </a:p>
          <a:p>
            <a:endParaRPr lang="en-GB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6AF45"/>
          </a:solidFill>
          <a:ln w="38100" cap="rnd">
            <a:solidFill>
              <a:srgbClr val="76AF4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52E8E-DBA6-496A-9F67-CED8F8319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65" r="258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0546A9-A764-4D6B-A30B-CD76A1F0C57B}"/>
              </a:ext>
            </a:extLst>
          </p:cNvPr>
          <p:cNvSpPr txBox="1"/>
          <p:nvPr/>
        </p:nvSpPr>
        <p:spPr>
          <a:xfrm>
            <a:off x="9496425" y="4955225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Irene Cantini</a:t>
            </a:r>
          </a:p>
          <a:p>
            <a:r>
              <a:rPr lang="it-IT" dirty="0">
                <a:latin typeface="Abadi" panose="020B0604020104020204" pitchFamily="34" charset="0"/>
              </a:rPr>
              <a:t>Elisa De Filomeno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7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00E902-DD03-484A-AF2F-8E41253C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71146"/>
            <a:ext cx="10515600" cy="1345989"/>
          </a:xfrm>
        </p:spPr>
        <p:txBody>
          <a:bodyPr>
            <a:normAutofit/>
          </a:bodyPr>
          <a:lstStyle/>
          <a:p>
            <a:r>
              <a:rPr lang="it-IT" sz="6000" dirty="0" err="1">
                <a:latin typeface="Arial Black" panose="020B0A04020102020204" pitchFamily="34" charset="0"/>
              </a:rPr>
              <a:t>Introduction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1B7CC9A-DD4F-41F5-9CD0-8FFB61AE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97" y="276447"/>
            <a:ext cx="5426248" cy="4072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99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FECA9F-C387-4F1B-BA49-ACEEA09E8736}"/>
              </a:ext>
            </a:extLst>
          </p:cNvPr>
          <p:cNvSpPr txBox="1"/>
          <p:nvPr/>
        </p:nvSpPr>
        <p:spPr>
          <a:xfrm>
            <a:off x="856105" y="1841242"/>
            <a:ext cx="105555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Abadi" panose="020B0604020104020204" pitchFamily="34" charset="0"/>
              </a:rPr>
              <a:t>Recysis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is</a:t>
            </a:r>
            <a:r>
              <a:rPr lang="it-IT" sz="3200" dirty="0">
                <a:latin typeface="Abadi" panose="020B0604020104020204" pitchFamily="34" charset="0"/>
              </a:rPr>
              <a:t> a </a:t>
            </a:r>
            <a:r>
              <a:rPr lang="it-IT" sz="3200" dirty="0" err="1">
                <a:latin typeface="Abadi" panose="020B0604020104020204" pitchFamily="34" charset="0"/>
              </a:rPr>
              <a:t>cooking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application</a:t>
            </a:r>
            <a:r>
              <a:rPr lang="en-GB" sz="3200" dirty="0">
                <a:latin typeface="Abadi" panose="020B0604020104020204" pitchFamily="34" charset="0"/>
              </a:rPr>
              <a:t> offering users over 500,000 recipes,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It allows users to add reviews to each recipe.</a:t>
            </a:r>
            <a:endParaRPr lang="it-IT" sz="3200" dirty="0">
              <a:latin typeface="Abadi" panose="020B06040201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These reviews contain users’ opinion and emotion about recipes.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Each recipe contains lots of positive or negative comments.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Abadi" panose="020B06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9875A1-3210-4DA1-B6E1-6C57DE7D0378}"/>
              </a:ext>
            </a:extLst>
          </p:cNvPr>
          <p:cNvSpPr txBox="1"/>
          <p:nvPr/>
        </p:nvSpPr>
        <p:spPr>
          <a:xfrm>
            <a:off x="4323915" y="361854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solidFill>
                  <a:srgbClr val="FF9900"/>
                </a:solidFill>
                <a:latin typeface="Elephant Pro" panose="020B0604020202020204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649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3878A-ED24-42BF-B67F-2E627854E658}"/>
              </a:ext>
            </a:extLst>
          </p:cNvPr>
          <p:cNvSpPr txBox="1"/>
          <p:nvPr/>
        </p:nvSpPr>
        <p:spPr>
          <a:xfrm>
            <a:off x="4415614" y="553429"/>
            <a:ext cx="336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Goal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D9A135-0ABC-4244-9DF7-5D23F934A46D}"/>
              </a:ext>
            </a:extLst>
          </p:cNvPr>
          <p:cNvSpPr txBox="1"/>
          <p:nvPr/>
        </p:nvSpPr>
        <p:spPr>
          <a:xfrm>
            <a:off x="900825" y="2087464"/>
            <a:ext cx="108716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>
                <a:latin typeface="Abadi" panose="020B0604020104020204" pitchFamily="34" charset="0"/>
              </a:rPr>
              <a:t>Help users in the </a:t>
            </a:r>
            <a:r>
              <a:rPr lang="it-IT" sz="3200" dirty="0" err="1">
                <a:latin typeface="Abadi" panose="020B0604020104020204" pitchFamily="34" charset="0"/>
              </a:rPr>
              <a:t>choice</a:t>
            </a:r>
            <a:r>
              <a:rPr lang="it-IT" sz="3200" dirty="0">
                <a:latin typeface="Abadi" panose="020B0604020104020204" pitchFamily="34" charset="0"/>
              </a:rPr>
              <a:t> of </a:t>
            </a:r>
            <a:r>
              <a:rPr lang="en-GB" sz="3200" dirty="0">
                <a:latin typeface="Abadi" panose="020B0604020104020204" pitchFamily="34" charset="0"/>
              </a:rPr>
              <a:t>what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recipes</a:t>
            </a:r>
            <a:r>
              <a:rPr lang="it-IT" sz="3200" dirty="0">
                <a:latin typeface="Abadi" panose="020B0604020104020204" pitchFamily="34" charset="0"/>
              </a:rPr>
              <a:t> to make by </a:t>
            </a:r>
            <a:r>
              <a:rPr lang="it-IT" sz="3200" dirty="0" err="1">
                <a:latin typeface="Abadi" panose="020B0604020104020204" pitchFamily="34" charset="0"/>
              </a:rPr>
              <a:t>looking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at</a:t>
            </a:r>
            <a:r>
              <a:rPr lang="it-IT" sz="3200" dirty="0">
                <a:latin typeface="Abadi" panose="020B0604020104020204" pitchFamily="34" charset="0"/>
              </a:rPr>
              <a:t> the </a:t>
            </a:r>
            <a:r>
              <a:rPr lang="it-IT" sz="3200" dirty="0" err="1">
                <a:latin typeface="Abadi" panose="020B0604020104020204" pitchFamily="34" charset="0"/>
              </a:rPr>
              <a:t>number</a:t>
            </a:r>
            <a:r>
              <a:rPr lang="it-IT" sz="3200" dirty="0">
                <a:latin typeface="Abadi" panose="020B0604020104020204" pitchFamily="34" charset="0"/>
              </a:rPr>
              <a:t> of positive, </a:t>
            </a:r>
            <a:r>
              <a:rPr lang="it-IT" sz="3200" dirty="0" err="1">
                <a:latin typeface="Abadi" panose="020B0604020104020204" pitchFamily="34" charset="0"/>
              </a:rPr>
              <a:t>neutral</a:t>
            </a:r>
            <a:r>
              <a:rPr lang="it-IT" sz="3200" dirty="0">
                <a:latin typeface="Abadi" panose="020B0604020104020204" pitchFamily="34" charset="0"/>
              </a:rPr>
              <a:t> and negative </a:t>
            </a:r>
            <a:r>
              <a:rPr lang="it-IT" sz="3200" dirty="0" err="1">
                <a:latin typeface="Abadi" panose="020B0604020104020204" pitchFamily="34" charset="0"/>
              </a:rPr>
              <a:t>comments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that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has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been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left</a:t>
            </a:r>
            <a:r>
              <a:rPr lang="it-IT" sz="3200" dirty="0">
                <a:latin typeface="Abadi" panose="020B0604020104020204" pitchFamily="34" charset="0"/>
              </a:rPr>
              <a:t> on </a:t>
            </a:r>
            <a:r>
              <a:rPr lang="it-IT" sz="3200" dirty="0" err="1">
                <a:latin typeface="Abadi" panose="020B0604020104020204" pitchFamily="34" charset="0"/>
              </a:rPr>
              <a:t>each</a:t>
            </a:r>
            <a:r>
              <a:rPr lang="it-IT" sz="3200" dirty="0">
                <a:latin typeface="Abadi" panose="020B0604020104020204" pitchFamily="34" charset="0"/>
              </a:rPr>
              <a:t> recipe.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Automatically classify comments by the polarity of the sentiment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as</a:t>
            </a:r>
            <a:r>
              <a:rPr lang="it-IT" sz="3200" dirty="0">
                <a:latin typeface="Abadi" panose="020B0604020104020204" pitchFamily="34" charset="0"/>
              </a:rPr>
              <a:t> positive, negative or </a:t>
            </a:r>
            <a:r>
              <a:rPr lang="it-IT" sz="3200" dirty="0" err="1">
                <a:latin typeface="Abadi" panose="020B0604020104020204" pitchFamily="34" charset="0"/>
              </a:rPr>
              <a:t>neutral</a:t>
            </a:r>
            <a:r>
              <a:rPr lang="it-IT" sz="3200" dirty="0">
                <a:latin typeface="Abadi" panose="020B0604020104020204" pitchFamily="34" charset="0"/>
              </a:rPr>
              <a:t> (Sentiment Analysis) .</a:t>
            </a:r>
            <a:endParaRPr lang="it-IT" sz="4400" dirty="0">
              <a:latin typeface="Abadi" panose="020B06040201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86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61606A-C1F4-4B7C-8B34-6626BEBD0033}"/>
              </a:ext>
            </a:extLst>
          </p:cNvPr>
          <p:cNvSpPr txBox="1"/>
          <p:nvPr/>
        </p:nvSpPr>
        <p:spPr>
          <a:xfrm>
            <a:off x="2879558" y="0"/>
            <a:ext cx="617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Datasets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17713-42FB-4975-B880-72813C92650D}"/>
              </a:ext>
            </a:extLst>
          </p:cNvPr>
          <p:cNvSpPr txBox="1"/>
          <p:nvPr/>
        </p:nvSpPr>
        <p:spPr>
          <a:xfrm>
            <a:off x="264694" y="923330"/>
            <a:ext cx="11927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dirty="0">
                <a:latin typeface="Abadi" panose="020B0604020104020204" pitchFamily="34" charset="0"/>
              </a:rPr>
              <a:t>Source: </a:t>
            </a:r>
            <a:r>
              <a:rPr lang="en-US" sz="2400" dirty="0"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https://www.kaggle.com/irkaal/foodcom-recipes-and-reviews </a:t>
            </a: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First dataset (recipes.csv): is composed by 522.517 recipes and 28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Second dataset (reviews.csv): is composed by </a:t>
            </a:r>
            <a:r>
              <a:rPr lang="en-GB" sz="2400" dirty="0">
                <a:latin typeface="Abadi" panose="020B0604020104020204" pitchFamily="34" charset="0"/>
              </a:rPr>
              <a:t>1.401.754</a:t>
            </a:r>
            <a:r>
              <a:rPr lang="en-US" sz="2400" dirty="0">
                <a:latin typeface="Abadi" panose="020B0604020104020204" pitchFamily="34" charset="0"/>
              </a:rPr>
              <a:t> comments and 8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51940-D470-45DE-88CC-AA651DE7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57" y="2149207"/>
            <a:ext cx="8455885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00E902-DD03-484A-AF2F-8E41253C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71146"/>
            <a:ext cx="10515600" cy="1345989"/>
          </a:xfrm>
        </p:spPr>
        <p:txBody>
          <a:bodyPr>
            <a:normAutofit/>
          </a:bodyPr>
          <a:lstStyle/>
          <a:p>
            <a:r>
              <a:rPr lang="it-IT" sz="6000" dirty="0">
                <a:latin typeface="Arial Black" panose="020B0A04020102020204" pitchFamily="34" charset="0"/>
              </a:rPr>
              <a:t>Sentiment </a:t>
            </a:r>
            <a:r>
              <a:rPr lang="it-IT" sz="6000" dirty="0" err="1">
                <a:latin typeface="Arial Black" panose="020B0A04020102020204" pitchFamily="34" charset="0"/>
              </a:rPr>
              <a:t>analysis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4FAFC06-8B91-4910-B444-CB2016A2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95" y="154565"/>
            <a:ext cx="4400818" cy="29315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045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61606A-C1F4-4B7C-8B34-6626BEBD0033}"/>
              </a:ext>
            </a:extLst>
          </p:cNvPr>
          <p:cNvSpPr txBox="1"/>
          <p:nvPr/>
        </p:nvSpPr>
        <p:spPr>
          <a:xfrm>
            <a:off x="3007895" y="386235"/>
            <a:ext cx="617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STEPS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96A2E-C5C2-4282-BBBE-01CEEFF2E546}"/>
              </a:ext>
            </a:extLst>
          </p:cNvPr>
          <p:cNvSpPr txBox="1"/>
          <p:nvPr/>
        </p:nvSpPr>
        <p:spPr>
          <a:xfrm>
            <a:off x="535209" y="1639673"/>
            <a:ext cx="10259540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Dataset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Preparation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 and Training </a:t>
            </a:r>
            <a:r>
              <a:rPr lang="it-IT" sz="2800" dirty="0">
                <a:latin typeface="Abadi" panose="020B0604020104020204" pitchFamily="34" charset="0"/>
              </a:rPr>
              <a:t>S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Text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preprocessing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, Building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Vocabulary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 and Feature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Extraction</a:t>
            </a:r>
            <a:endParaRPr lang="it-IT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Classifiers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Evaluations</a:t>
            </a:r>
            <a:endParaRPr lang="it-IT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Model </a:t>
            </a:r>
            <a:r>
              <a:rPr lang="it-IT" sz="2800" dirty="0" err="1">
                <a:latin typeface="Abadi" panose="020B0604020104020204" pitchFamily="34" charset="0"/>
              </a:rPr>
              <a:t>S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election</a:t>
            </a:r>
            <a:endParaRPr lang="en-GB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71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61606A-C1F4-4B7C-8B34-6626BEBD0033}"/>
              </a:ext>
            </a:extLst>
          </p:cNvPr>
          <p:cNvSpPr txBox="1"/>
          <p:nvPr/>
        </p:nvSpPr>
        <p:spPr>
          <a:xfrm>
            <a:off x="2332892" y="304800"/>
            <a:ext cx="804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Dataset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cleaning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3AE62-3B16-44A3-99B9-4700DFA202BC}"/>
              </a:ext>
            </a:extLst>
          </p:cNvPr>
          <p:cNvSpPr txBox="1"/>
          <p:nvPr/>
        </p:nvSpPr>
        <p:spPr>
          <a:xfrm>
            <a:off x="535559" y="1487903"/>
            <a:ext cx="11641016" cy="37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Dataset: reviews.csv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Removed empty comments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Removed from comments: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     - characters which represent the end of the line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     - multiple spaces</a:t>
            </a:r>
          </a:p>
        </p:txBody>
      </p:sp>
    </p:spTree>
    <p:extLst>
      <p:ext uri="{BB962C8B-B14F-4D97-AF65-F5344CB8AC3E}">
        <p14:creationId xmlns:p14="http://schemas.microsoft.com/office/powerpoint/2010/main" val="20730551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6311C"/>
      </a:dk2>
      <a:lt2>
        <a:srgbClr val="F2F0F3"/>
      </a:lt2>
      <a:accent1>
        <a:srgbClr val="76AF45"/>
      </a:accent1>
      <a:accent2>
        <a:srgbClr val="9BA938"/>
      </a:accent2>
      <a:accent3>
        <a:srgbClr val="BF9C4B"/>
      </a:accent3>
      <a:accent4>
        <a:srgbClr val="B15D3B"/>
      </a:accent4>
      <a:accent5>
        <a:srgbClr val="C34D5C"/>
      </a:accent5>
      <a:accent6>
        <a:srgbClr val="B13B7C"/>
      </a:accent6>
      <a:hlink>
        <a:srgbClr val="C4534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700</Words>
  <Application>Microsoft Office PowerPoint</Application>
  <PresentationFormat>Widescreen</PresentationFormat>
  <Paragraphs>142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Abadi</vt:lpstr>
      <vt:lpstr>Arial</vt:lpstr>
      <vt:lpstr>Arial Black</vt:lpstr>
      <vt:lpstr>Calibri</vt:lpstr>
      <vt:lpstr>Elephant Pro</vt:lpstr>
      <vt:lpstr>Modern Love</vt:lpstr>
      <vt:lpstr>The Hand</vt:lpstr>
      <vt:lpstr>SketchyVTI</vt:lpstr>
      <vt:lpstr>Recysis</vt:lpstr>
      <vt:lpstr>Contents overviews</vt:lpstr>
      <vt:lpstr>Introduction</vt:lpstr>
      <vt:lpstr>PowerPoint Presentation</vt:lpstr>
      <vt:lpstr>PowerPoint Presentation</vt:lpstr>
      <vt:lpstr>PowerPoint Presentation</vt:lpstr>
      <vt:lpstr>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Analysis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PowerPoint Presentation</vt:lpstr>
      <vt:lpstr>Conclusions</vt:lpstr>
      <vt:lpstr>PowerPoint Presentation</vt:lpstr>
      <vt:lpstr>THANKS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Recesys</dc:title>
  <dc:creator>Elisa De Filomeno</dc:creator>
  <cp:lastModifiedBy>Elisa De Filomeno</cp:lastModifiedBy>
  <cp:revision>52</cp:revision>
  <dcterms:created xsi:type="dcterms:W3CDTF">2022-01-07T18:49:02Z</dcterms:created>
  <dcterms:modified xsi:type="dcterms:W3CDTF">2022-01-16T14:05:47Z</dcterms:modified>
</cp:coreProperties>
</file>