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59" autoAdjust="0"/>
  </p:normalViewPr>
  <p:slideViewPr>
    <p:cSldViewPr>
      <p:cViewPr varScale="1">
        <p:scale>
          <a:sx n="62" d="100"/>
          <a:sy n="62" d="100"/>
        </p:scale>
        <p:origin x="-156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3A3CC-63E3-4743-B592-679DC6C9401E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78741-D534-40B5-A2F1-6831D5DB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2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78741-D534-40B5-A2F1-6831D5DB7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73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It’s a little subjective as to whether or not the results should be in the blue or red band. </a:t>
            </a:r>
          </a:p>
          <a:p>
            <a:r>
              <a:rPr lang="en-US" baseline="0" dirty="0" smtClean="0"/>
              <a:t>MINX can output both. </a:t>
            </a:r>
          </a:p>
          <a:p>
            <a:r>
              <a:rPr lang="en-US" baseline="0" dirty="0" smtClean="0"/>
              <a:t>The following pages evaluate in the case of AB/SK during sept1-15, which band to use always if unsure how to categorize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results may be skewed. Will have to check, but usually more plumes that should be viewed in red band.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78741-D534-40B5-A2F1-6831D5DB7E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2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 pattern</a:t>
            </a:r>
            <a:r>
              <a:rPr lang="en-US" baseline="0" dirty="0" smtClean="0"/>
              <a:t> and correlation is roughly the same. This is expected since the same plumes were processed.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78741-D534-40B5-A2F1-6831D5DB7E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4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red band has more matches though. </a:t>
            </a:r>
            <a:r>
              <a:rPr lang="en-US" dirty="0" err="1" smtClean="0"/>
              <a:t>Ie</a:t>
            </a:r>
            <a:r>
              <a:rPr lang="en-US" dirty="0" smtClean="0"/>
              <a:t>. MINX results for blue band likely results in greater</a:t>
            </a:r>
            <a:r>
              <a:rPr lang="en-US" baseline="0" dirty="0" smtClean="0"/>
              <a:t> number of missing values for the plume objects.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78741-D534-40B5-A2F1-6831D5DB7E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baseline="0" dirty="0" smtClean="0"/>
              <a:t> default, MINX only displays orbits with a certain amount of total firepower. By default, the confidence level needs to be &gt; 40% to show up on MINX. </a:t>
            </a:r>
          </a:p>
          <a:p>
            <a:r>
              <a:rPr lang="en-US" baseline="0" dirty="0" smtClean="0"/>
              <a:t>I left the original Fire Pixels text files alone and created new files for overlay in MINX in a separate location.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goal of this is to reduce the total number of fires needed to be digitized and to only digitize those of interest (the two categories).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78741-D534-40B5-A2F1-6831D5DB7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0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Find plume using </a:t>
            </a:r>
            <a:r>
              <a:rPr lang="en-US" baseline="0" dirty="0" err="1" smtClean="0"/>
              <a:t>firepixel</a:t>
            </a:r>
            <a:r>
              <a:rPr lang="en-US" baseline="0" dirty="0" smtClean="0"/>
              <a:t> (red dot)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Digitize by circling the plume and providing wind direction, or drawing a line (only include parts less than ~10km away)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Check MINX results to see if the Quality: Poor (throw away if it is, or </a:t>
            </a:r>
            <a:r>
              <a:rPr lang="en-US" baseline="0" dirty="0" err="1" smtClean="0"/>
              <a:t>redigitize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Results: get a bunch of plume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78741-D534-40B5-A2F1-6831D5DB7E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7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Sorted plume results.</a:t>
            </a:r>
            <a:r>
              <a:rPr lang="en-US" baseline="0" dirty="0" smtClean="0"/>
              <a:t> Used the results that matched aerosol cover situation.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Wrote two scripts, one to take advantage of all the plotting functionality and treatment of plumes as objects.</a:t>
            </a:r>
            <a:r>
              <a:rPr lang="en-US" baseline="0" dirty="0" smtClean="0"/>
              <a:t> The other to repeat and accumulate information such as plume height and model plume height.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Low res FST files can also be compared against, just haven’t added in the AF values yet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the basic stats for all the plumes has max, min. This is just a check to see that the comparison plot is correct and does not provide any other information for individual plumes.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Extra Note: Not all plots will always be produced. Since I didn’t write the postMINX program, I’m not sure why, but warnings will appear for certain plots on terminal.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78741-D534-40B5-A2F1-6831D5DB7E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55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colour</a:t>
            </a:r>
            <a:r>
              <a:rPr lang="en-US" dirty="0" smtClean="0"/>
              <a:t>, contour, direction, histogram, polynomial fit, scatter, shape and surface plots, basic stats (max, min, median, mean, </a:t>
            </a:r>
            <a:r>
              <a:rPr lang="en-US" dirty="0" err="1" smtClean="0"/>
              <a:t>std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Results: https://hpfx.science.gc.ca/~eld001/MINXResults/sept_01_15/p80_c50/thresh4/postAltOutputs/O094240-B053-SPWR01_HighRes/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78741-D534-40B5-A2F1-6831D5DB7E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96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MINX and Model plumes: </a:t>
            </a:r>
            <a:r>
              <a:rPr lang="en-US" dirty="0" err="1" smtClean="0"/>
              <a:t>colour</a:t>
            </a:r>
            <a:r>
              <a:rPr lang="en-US" dirty="0" smtClean="0"/>
              <a:t>, contour, histogram, polynomial fit, and scatter plots</a:t>
            </a:r>
          </a:p>
          <a:p>
            <a:r>
              <a:rPr lang="en-US" dirty="0" smtClean="0"/>
              <a:t>NOTE: shape also produced, but it looks exactly the same as the one produced from the MINX plume</a:t>
            </a:r>
          </a:p>
          <a:p>
            <a:endParaRPr lang="en-US" dirty="0" smtClean="0"/>
          </a:p>
          <a:p>
            <a:r>
              <a:rPr lang="en-US" dirty="0" smtClean="0"/>
              <a:t>https://hpfx.science.gc.ca/~eld001/MINXResults/sept_01_15/p80_c50/thresh4/postAltOutputs/O094240-B053-SPWR01_HighRes/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78741-D534-40B5-A2F1-6831D5DB7E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92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https://hpfx.science.gc.ca/~eld001/MINXResults/sept_01_15/p80_c50/thresh15/</a:t>
            </a:r>
          </a:p>
          <a:p>
            <a:endParaRPr lang="en-US" dirty="0" smtClean="0"/>
          </a:p>
          <a:p>
            <a:r>
              <a:rPr lang="en-US" dirty="0" smtClean="0"/>
              <a:t>Note to self: redo the stats for thresh4, missing the number of pairs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78741-D534-40B5-A2F1-6831D5DB7E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4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Correlation Coefficients</a:t>
            </a:r>
          </a:p>
          <a:p>
            <a:r>
              <a:rPr lang="en-US" dirty="0" smtClean="0"/>
              <a:t>Significantly better when cutting out lower values of PM2.5</a:t>
            </a:r>
          </a:p>
          <a:p>
            <a:endParaRPr lang="en-US" dirty="0" smtClean="0"/>
          </a:p>
          <a:p>
            <a:r>
              <a:rPr lang="en-US" dirty="0" smtClean="0"/>
              <a:t>https://hpfx.science.gc.ca/~eld001/MINXResults/sept_01_15/p90_c60/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78741-D534-40B5-A2F1-6831D5DB7E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55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Correlation also better when threshold</a:t>
            </a:r>
            <a:r>
              <a:rPr lang="en-US" baseline="0" dirty="0" smtClean="0"/>
              <a:t> is higher, but overall has gone down compared to case 1</a:t>
            </a:r>
          </a:p>
          <a:p>
            <a:r>
              <a:rPr lang="en-US" baseline="0" dirty="0" smtClean="0"/>
              <a:t>Should probably check if it’s the percentile, or the confidence levels</a:t>
            </a:r>
          </a:p>
          <a:p>
            <a:endParaRPr lang="en-US" baseline="0" dirty="0" smtClean="0"/>
          </a:p>
          <a:p>
            <a:r>
              <a:rPr lang="en-US" dirty="0" smtClean="0"/>
              <a:t>https://hpfx.science.gc.ca/~eld001/MINXResults/sept_01_15/p80_c50/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78741-D534-40B5-A2F1-6831D5DB7E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2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F037ADB-4FB9-482D-A1A4-E1F489B212F5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037ADB-4FB9-482D-A1A4-E1F489B212F5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F037ADB-4FB9-482D-A1A4-E1F489B212F5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37ADB-4FB9-482D-A1A4-E1F489B212F5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F037ADB-4FB9-482D-A1A4-E1F489B212F5}" type="datetimeFigureOut">
              <a:rPr lang="en-US" smtClean="0"/>
              <a:t>28/02/2018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CE84AB2-A68C-446D-B258-F807154688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pfx.science.gc.ca/~eld001/MINXResults/sept_01_1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Speedy MINX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Elisa Dong</a:t>
            </a:r>
          </a:p>
          <a:p>
            <a:r>
              <a:rPr lang="en-US" dirty="0" smtClean="0"/>
              <a:t>Feb 28, 2018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Case </a:t>
            </a:r>
            <a:r>
              <a:rPr lang="en-US" dirty="0" smtClean="0"/>
              <a:t>2 </a:t>
            </a:r>
            <a:r>
              <a:rPr lang="en-US" dirty="0"/>
              <a:t>(</a:t>
            </a:r>
            <a:r>
              <a:rPr lang="en-US" dirty="0" smtClean="0"/>
              <a:t>P80</a:t>
            </a:r>
            <a:r>
              <a:rPr lang="en-US" dirty="0"/>
              <a:t>, </a:t>
            </a:r>
            <a:r>
              <a:rPr lang="en-US" dirty="0" smtClean="0"/>
              <a:t>C50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Threshold = default = 4</a:t>
            </a:r>
          </a:p>
          <a:p>
            <a:pPr lvl="1"/>
            <a:r>
              <a:rPr lang="en-US" sz="1500" dirty="0"/>
              <a:t>RMSD, 2415.7960233 </a:t>
            </a:r>
            <a:endParaRPr lang="en-US" sz="1500" dirty="0" smtClean="0"/>
          </a:p>
          <a:p>
            <a:pPr lvl="1"/>
            <a:r>
              <a:rPr lang="en-US" sz="1500" dirty="0" smtClean="0"/>
              <a:t>Correlation </a:t>
            </a:r>
            <a:r>
              <a:rPr lang="en-US" sz="1500" dirty="0"/>
              <a:t>Coefficient, (0.0084792036678869188, 0.90139646216419811) </a:t>
            </a:r>
            <a:endParaRPr lang="en-US" sz="1500" dirty="0" smtClean="0"/>
          </a:p>
          <a:p>
            <a:pPr lvl="1"/>
            <a:r>
              <a:rPr lang="en-US" sz="1500" dirty="0" smtClean="0"/>
              <a:t>Mean </a:t>
            </a:r>
            <a:r>
              <a:rPr lang="en-US" sz="1500" dirty="0"/>
              <a:t>Bias, 2676414.46297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Threshold = 15</a:t>
            </a:r>
          </a:p>
          <a:p>
            <a:pPr lvl="1"/>
            <a:r>
              <a:rPr lang="en-US" sz="1500" dirty="0"/>
              <a:t>RMSD, 1867.73033029 </a:t>
            </a:r>
            <a:endParaRPr lang="en-US" sz="1500" dirty="0" smtClean="0"/>
          </a:p>
          <a:p>
            <a:pPr lvl="1"/>
            <a:r>
              <a:rPr lang="en-US" sz="1500" dirty="0" smtClean="0"/>
              <a:t>Correlation </a:t>
            </a:r>
            <a:r>
              <a:rPr lang="en-US" sz="1500" dirty="0"/>
              <a:t>Coefficient, (-0.31736273589809633, 3.4625309580168156e-05) </a:t>
            </a:r>
            <a:endParaRPr lang="en-US" sz="1500" dirty="0" smtClean="0"/>
          </a:p>
          <a:p>
            <a:pPr lvl="1"/>
            <a:r>
              <a:rPr lang="en-US" sz="1500" dirty="0" smtClean="0"/>
              <a:t>Mean </a:t>
            </a:r>
            <a:r>
              <a:rPr lang="en-US" sz="1500" dirty="0"/>
              <a:t>Bias, 1214650.36139 </a:t>
            </a:r>
            <a:endParaRPr lang="en-US" sz="1500" dirty="0" smtClean="0"/>
          </a:p>
          <a:p>
            <a:pPr lvl="1"/>
            <a:r>
              <a:rPr lang="en-US" sz="1500" dirty="0" smtClean="0"/>
              <a:t>Number </a:t>
            </a:r>
            <a:r>
              <a:rPr lang="en-US" sz="1500" dirty="0"/>
              <a:t>of Pairs, 164 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12" y="4134170"/>
            <a:ext cx="3340031" cy="250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34170"/>
            <a:ext cx="3324866" cy="250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89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and Red Bands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 additional cases</a:t>
            </a:r>
          </a:p>
          <a:p>
            <a:r>
              <a:rPr lang="en-US" dirty="0" smtClean="0"/>
              <a:t>If digitizer doesn’t know how to classify red/blue</a:t>
            </a:r>
          </a:p>
          <a:p>
            <a:r>
              <a:rPr lang="en-US" dirty="0" smtClean="0"/>
              <a:t>Using the same 2 conditions, threshold = 15, </a:t>
            </a:r>
            <a:br>
              <a:rPr lang="en-US" dirty="0" smtClean="0"/>
            </a:br>
            <a:r>
              <a:rPr lang="en-US" dirty="0" smtClean="0"/>
              <a:t>Processed:</a:t>
            </a:r>
          </a:p>
          <a:p>
            <a:pPr lvl="1"/>
            <a:r>
              <a:rPr lang="en-US" dirty="0" smtClean="0"/>
              <a:t>All blue band plume results</a:t>
            </a:r>
          </a:p>
          <a:p>
            <a:pPr lvl="1"/>
            <a:r>
              <a:rPr lang="en-US" dirty="0" smtClean="0"/>
              <a:t>All red band plume results</a:t>
            </a:r>
          </a:p>
        </p:txBody>
      </p:sp>
    </p:spTree>
    <p:extLst>
      <p:ext uri="{BB962C8B-B14F-4D97-AF65-F5344CB8AC3E}">
        <p14:creationId xmlns:p14="http://schemas.microsoft.com/office/powerpoint/2010/main" val="189234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Case 1 (P90, C60)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Red Band Plumes</a:t>
            </a:r>
          </a:p>
          <a:p>
            <a:pPr lvl="1"/>
            <a:r>
              <a:rPr lang="en-US" sz="1500" dirty="0"/>
              <a:t>RMSD, 2615.38515849 </a:t>
            </a:r>
            <a:endParaRPr lang="en-US" sz="1500" dirty="0" smtClean="0"/>
          </a:p>
          <a:p>
            <a:pPr lvl="1"/>
            <a:r>
              <a:rPr lang="en-US" sz="1500" dirty="0" smtClean="0"/>
              <a:t>Correlation </a:t>
            </a:r>
            <a:r>
              <a:rPr lang="en-US" sz="1500" dirty="0"/>
              <a:t>Coefficient, (-0.5601613690230256, 4.8245153034138419e-06) </a:t>
            </a:r>
            <a:endParaRPr lang="en-US" sz="1500" dirty="0" smtClean="0"/>
          </a:p>
          <a:p>
            <a:pPr lvl="1"/>
            <a:r>
              <a:rPr lang="en-US" sz="1500" dirty="0" smtClean="0"/>
              <a:t>Mean </a:t>
            </a:r>
            <a:r>
              <a:rPr lang="en-US" sz="1500" dirty="0"/>
              <a:t>Bias, 1811570.28575 </a:t>
            </a:r>
            <a:endParaRPr lang="en-US" sz="1500" dirty="0" smtClean="0"/>
          </a:p>
          <a:p>
            <a:pPr lvl="1"/>
            <a:r>
              <a:rPr lang="en-US" sz="1500" dirty="0" smtClean="0"/>
              <a:t>Number </a:t>
            </a:r>
            <a:r>
              <a:rPr lang="en-US" sz="1500" dirty="0"/>
              <a:t>of Pairs, 58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Blue Band Plumes</a:t>
            </a:r>
          </a:p>
          <a:p>
            <a:pPr lvl="1"/>
            <a:r>
              <a:rPr lang="en-US" sz="1500" dirty="0"/>
              <a:t>RMSD, 2346.52238071 </a:t>
            </a:r>
            <a:endParaRPr lang="en-US" sz="1500" dirty="0" smtClean="0"/>
          </a:p>
          <a:p>
            <a:pPr lvl="1"/>
            <a:r>
              <a:rPr lang="en-US" sz="1500" dirty="0" smtClean="0"/>
              <a:t>Correlation </a:t>
            </a:r>
            <a:r>
              <a:rPr lang="en-US" sz="1500" dirty="0"/>
              <a:t>Coefficient, (-0.48455015807666041, 0.001532602190660252) </a:t>
            </a:r>
            <a:endParaRPr lang="en-US" sz="1500" dirty="0" smtClean="0"/>
          </a:p>
          <a:p>
            <a:pPr lvl="1"/>
            <a:r>
              <a:rPr lang="en-US" sz="1500" dirty="0" smtClean="0"/>
              <a:t>Mean </a:t>
            </a:r>
            <a:r>
              <a:rPr lang="en-US" sz="1500" dirty="0"/>
              <a:t>Bias, 1084959.07057 </a:t>
            </a:r>
            <a:endParaRPr lang="en-US" sz="1500" dirty="0" smtClean="0"/>
          </a:p>
          <a:p>
            <a:pPr lvl="1"/>
            <a:r>
              <a:rPr lang="en-US" sz="1500" dirty="0" smtClean="0"/>
              <a:t>Number </a:t>
            </a:r>
            <a:r>
              <a:rPr lang="en-US" sz="1500" dirty="0"/>
              <a:t>of Pairs, 40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3435226" cy="2513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72723"/>
            <a:ext cx="3240360" cy="2489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32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Case 2 (P80, C50)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Red Band </a:t>
            </a:r>
            <a:r>
              <a:rPr lang="en-US" dirty="0" smtClean="0"/>
              <a:t>Plumes</a:t>
            </a:r>
          </a:p>
          <a:p>
            <a:pPr lvl="1"/>
            <a:r>
              <a:rPr lang="en-US" sz="1500" dirty="0"/>
              <a:t>RMSD, 2197.17999412 </a:t>
            </a:r>
            <a:endParaRPr lang="en-US" sz="1500" dirty="0" smtClean="0"/>
          </a:p>
          <a:p>
            <a:pPr lvl="1"/>
            <a:r>
              <a:rPr lang="en-US" sz="1500" dirty="0" smtClean="0"/>
              <a:t>Correlation </a:t>
            </a:r>
            <a:r>
              <a:rPr lang="en-US" sz="1500" dirty="0"/>
              <a:t>Coefficient, (-0.36147195144609651, 6.222726409088604e-05) </a:t>
            </a:r>
            <a:endParaRPr lang="en-US" sz="1500" dirty="0" smtClean="0"/>
          </a:p>
          <a:p>
            <a:pPr lvl="1"/>
            <a:r>
              <a:rPr lang="en-US" sz="1500" dirty="0" smtClean="0"/>
              <a:t>Mean </a:t>
            </a:r>
            <a:r>
              <a:rPr lang="en-US" sz="1500" dirty="0"/>
              <a:t>Bias, 1405047.73982 </a:t>
            </a:r>
            <a:endParaRPr lang="en-US" sz="1500" dirty="0" smtClean="0"/>
          </a:p>
          <a:p>
            <a:pPr lvl="1"/>
            <a:r>
              <a:rPr lang="en-US" sz="1500" dirty="0" smtClean="0"/>
              <a:t>Number </a:t>
            </a:r>
            <a:r>
              <a:rPr lang="en-US" sz="1500" dirty="0"/>
              <a:t>of Pairs, 117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Blue Band </a:t>
            </a:r>
            <a:r>
              <a:rPr lang="en-US" dirty="0" smtClean="0"/>
              <a:t>Plumes</a:t>
            </a:r>
          </a:p>
          <a:p>
            <a:pPr lvl="1"/>
            <a:r>
              <a:rPr lang="en-US" sz="1500" dirty="0"/>
              <a:t>RMSD, 1681.96838944 </a:t>
            </a:r>
            <a:endParaRPr lang="en-US" sz="1500" dirty="0" smtClean="0"/>
          </a:p>
          <a:p>
            <a:pPr lvl="1"/>
            <a:r>
              <a:rPr lang="en-US" sz="1500" dirty="0" smtClean="0"/>
              <a:t>Correlation </a:t>
            </a:r>
            <a:r>
              <a:rPr lang="en-US" sz="1500" dirty="0"/>
              <a:t>Coefficient, (-0.36208131455134307, 0.37810112306164534) </a:t>
            </a:r>
            <a:endParaRPr lang="en-US" sz="1500" dirty="0" smtClean="0"/>
          </a:p>
          <a:p>
            <a:pPr lvl="1"/>
            <a:r>
              <a:rPr lang="en-US" sz="1500" dirty="0" smtClean="0"/>
              <a:t>Mean </a:t>
            </a:r>
            <a:r>
              <a:rPr lang="en-US" sz="1500" dirty="0"/>
              <a:t>Bias, 435233.486629 </a:t>
            </a:r>
            <a:endParaRPr lang="en-US" sz="1500" dirty="0" smtClean="0"/>
          </a:p>
          <a:p>
            <a:pPr lvl="1"/>
            <a:r>
              <a:rPr lang="en-US" sz="1500" dirty="0" smtClean="0"/>
              <a:t>Number </a:t>
            </a:r>
            <a:r>
              <a:rPr lang="en-US" sz="1500" dirty="0"/>
              <a:t>of Pairs, 8 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3236218" cy="242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498" y="4149080"/>
            <a:ext cx="3216962" cy="240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45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 few more cases (vary percentile and confidence, more days if available)</a:t>
            </a:r>
          </a:p>
          <a:p>
            <a:r>
              <a:rPr lang="en-US" dirty="0" smtClean="0"/>
              <a:t>Incorporate observational data (from hotspots)</a:t>
            </a:r>
          </a:p>
          <a:p>
            <a:pPr lvl="1"/>
            <a:r>
              <a:rPr lang="en-US" dirty="0" smtClean="0"/>
              <a:t>Ideally find fires longer than one day</a:t>
            </a:r>
          </a:p>
          <a:p>
            <a:pPr lvl="1"/>
            <a:r>
              <a:rPr lang="en-US" dirty="0" smtClean="0"/>
              <a:t>Compare model predictions, satellite values and reported values</a:t>
            </a:r>
          </a:p>
          <a:p>
            <a:pPr lvl="1"/>
            <a:r>
              <a:rPr lang="en-US" dirty="0" smtClean="0"/>
              <a:t>Check that reported values are actually matching up to satellite values</a:t>
            </a:r>
          </a:p>
          <a:p>
            <a:pPr lvl="2"/>
            <a:r>
              <a:rPr lang="en-US" dirty="0" smtClean="0"/>
              <a:t>May find that satellite and hotspot info don’t match up, would expected model to be off as well…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2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results:</a:t>
            </a:r>
            <a:br>
              <a:rPr lang="en-US" dirty="0"/>
            </a:br>
            <a:r>
              <a:rPr lang="en-US" dirty="0">
                <a:hlinkClick r:id="rId2"/>
              </a:rPr>
              <a:t>https://hpfx.science.gc.ca/~eld001/MINXResults/sept_01_15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4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for plumes retrieved by MINX and model plumes</a:t>
            </a:r>
          </a:p>
          <a:p>
            <a:r>
              <a:rPr lang="en-US" dirty="0" smtClean="0"/>
              <a:t>Get useful stats in comparison </a:t>
            </a:r>
          </a:p>
          <a:p>
            <a:r>
              <a:rPr lang="en-US" dirty="0" smtClean="0"/>
              <a:t>Check if current definition of plume from model is actually accurate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preMINX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AB/SK area during Sept 1-15, 2017</a:t>
            </a:r>
          </a:p>
          <a:p>
            <a:pPr lvl="1"/>
            <a:r>
              <a:rPr lang="en-US" dirty="0" smtClean="0"/>
              <a:t>Retrieved results using preMINX</a:t>
            </a:r>
          </a:p>
          <a:p>
            <a:pPr lvl="2"/>
            <a:r>
              <a:rPr lang="en-US" dirty="0" smtClean="0"/>
              <a:t>Filtered </a:t>
            </a:r>
            <a:r>
              <a:rPr lang="en-US" dirty="0" err="1" smtClean="0"/>
              <a:t>FirePixels</a:t>
            </a:r>
            <a:r>
              <a:rPr lang="en-US" dirty="0" smtClean="0"/>
              <a:t> text file using</a:t>
            </a:r>
          </a:p>
          <a:p>
            <a:pPr lvl="3"/>
            <a:r>
              <a:rPr lang="en-US" dirty="0" smtClean="0"/>
              <a:t>1. Top 10% in Power (</a:t>
            </a:r>
            <a:r>
              <a:rPr lang="en-US" dirty="0" err="1" smtClean="0"/>
              <a:t>MWatts</a:t>
            </a:r>
            <a:r>
              <a:rPr lang="en-US" dirty="0" smtClean="0"/>
              <a:t>), greater than 60% Confidence</a:t>
            </a:r>
          </a:p>
          <a:p>
            <a:pPr lvl="3"/>
            <a:r>
              <a:rPr lang="en-US" dirty="0" smtClean="0"/>
              <a:t>2. Top 20% in Power (</a:t>
            </a:r>
            <a:r>
              <a:rPr lang="en-US" dirty="0" err="1" smtClean="0"/>
              <a:t>MWatts</a:t>
            </a:r>
            <a:r>
              <a:rPr lang="en-US" dirty="0" smtClean="0"/>
              <a:t>), greater than 50% Confidence</a:t>
            </a:r>
          </a:p>
          <a:p>
            <a:pPr lvl="3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57" y="4581128"/>
            <a:ext cx="7513637" cy="145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63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Digitizing in MINX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customized </a:t>
            </a:r>
            <a:r>
              <a:rPr lang="en-US" dirty="0" err="1" smtClean="0"/>
              <a:t>FirePixels</a:t>
            </a:r>
            <a:r>
              <a:rPr lang="en-US" dirty="0" smtClean="0"/>
              <a:t> overlay</a:t>
            </a:r>
          </a:p>
          <a:p>
            <a:r>
              <a:rPr lang="en-US" dirty="0" smtClean="0"/>
              <a:t>Select plumes based on</a:t>
            </a:r>
          </a:p>
          <a:p>
            <a:pPr lvl="1"/>
            <a:r>
              <a:rPr lang="en-US" dirty="0" smtClean="0"/>
              <a:t>Not under lots of cloud cover</a:t>
            </a:r>
          </a:p>
          <a:p>
            <a:pPr lvl="1"/>
            <a:r>
              <a:rPr lang="en-US" dirty="0" smtClean="0"/>
              <a:t>Quality: Fair or Good</a:t>
            </a:r>
            <a:endParaRPr lang="en-US" dirty="0"/>
          </a:p>
          <a:p>
            <a:pPr lvl="1"/>
            <a:r>
              <a:rPr lang="en-US" dirty="0" smtClean="0"/>
              <a:t>Roughly within 10km from origin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19855"/>
            <a:ext cx="1944216" cy="216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813102"/>
            <a:ext cx="2966821" cy="387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7" y="4520506"/>
            <a:ext cx="2229793" cy="216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92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postMINX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Sorted red and blue band plume results</a:t>
            </a:r>
          </a:p>
          <a:p>
            <a:pPr lvl="1"/>
            <a:r>
              <a:rPr lang="en-US" dirty="0" smtClean="0"/>
              <a:t>Used the red band results if the terrain was not visible below the plume </a:t>
            </a:r>
          </a:p>
          <a:p>
            <a:pPr lvl="1"/>
            <a:r>
              <a:rPr lang="en-US" dirty="0" smtClean="0"/>
              <a:t>Otherwise used blue band results</a:t>
            </a:r>
          </a:p>
          <a:p>
            <a:pPr lvl="1"/>
            <a:r>
              <a:rPr lang="en-US" dirty="0" smtClean="0"/>
              <a:t>From MINX article</a:t>
            </a:r>
            <a:r>
              <a:rPr lang="en-US" dirty="0"/>
              <a:t>, doi:10.3390/rs5094593:</a:t>
            </a:r>
            <a:endParaRPr lang="en-US" dirty="0" smtClean="0"/>
          </a:p>
          <a:p>
            <a:pPr lvl="2"/>
            <a:r>
              <a:rPr lang="en-US" dirty="0" smtClean="0"/>
              <a:t>stereo </a:t>
            </a:r>
            <a:r>
              <a:rPr lang="en-US" dirty="0"/>
              <a:t>retrieval coverage deteriorates dramatically as wavelength increases </a:t>
            </a:r>
            <a:endParaRPr lang="en-US" dirty="0" smtClean="0"/>
          </a:p>
          <a:p>
            <a:pPr lvl="2"/>
            <a:r>
              <a:rPr lang="en-US" dirty="0"/>
              <a:t>In certain cases, the greater sensitivity of the blue band to thinner aerosols allows aerosol features to be matched that correspond to a higher altitude for the plume. </a:t>
            </a:r>
            <a:endParaRPr lang="en-US" dirty="0" smtClean="0"/>
          </a:p>
          <a:p>
            <a:pPr lvl="2"/>
            <a:r>
              <a:rPr lang="en-US" dirty="0" smtClean="0"/>
              <a:t>NOTE: default MINX uses both red and blue bands to image match, I picked either the blue or red band results afterwards. This should have the same effect.</a:t>
            </a:r>
          </a:p>
          <a:p>
            <a:r>
              <a:rPr lang="en-US" dirty="0" smtClean="0"/>
              <a:t>speedyAltMINXdemo.py (apply to one plume)</a:t>
            </a:r>
          </a:p>
          <a:p>
            <a:r>
              <a:rPr lang="en-US" dirty="0" smtClean="0"/>
              <a:t>loopSpeedMINX.py (apply to all plumes)</a:t>
            </a:r>
          </a:p>
          <a:p>
            <a:r>
              <a:rPr lang="en-US" dirty="0" smtClean="0"/>
              <a:t>FST files, high resolution (for comparisons)</a:t>
            </a:r>
          </a:p>
          <a:p>
            <a:r>
              <a:rPr lang="en-US" dirty="0" smtClean="0"/>
              <a:t>Produced: </a:t>
            </a:r>
          </a:p>
          <a:p>
            <a:pPr lvl="1"/>
            <a:r>
              <a:rPr lang="en-US" dirty="0" smtClean="0"/>
              <a:t>MINX plumes: </a:t>
            </a:r>
            <a:r>
              <a:rPr lang="en-US" dirty="0" err="1" smtClean="0"/>
              <a:t>colour</a:t>
            </a:r>
            <a:r>
              <a:rPr lang="en-US" dirty="0" smtClean="0"/>
              <a:t>, contour, direction, histogram, polynomial fit, scatter, shape and surface plots, basic stats (max, min, median, mean, </a:t>
            </a:r>
            <a:r>
              <a:rPr lang="en-US" dirty="0" err="1" smtClean="0"/>
              <a:t>std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MINX and Model plumes: </a:t>
            </a:r>
            <a:r>
              <a:rPr lang="en-US" dirty="0" err="1" smtClean="0"/>
              <a:t>colour</a:t>
            </a:r>
            <a:r>
              <a:rPr lang="en-US" dirty="0" smtClean="0"/>
              <a:t>, contour, histogram, polynomial fit, and scatter plots</a:t>
            </a:r>
          </a:p>
          <a:p>
            <a:pPr lvl="1"/>
            <a:r>
              <a:rPr lang="en-US" dirty="0" smtClean="0"/>
              <a:t>All plumes together: basic stats (total max/min, RMSD, correlation coefficient, mean bias), MINX plume and model plume comparison plot</a:t>
            </a:r>
          </a:p>
        </p:txBody>
      </p:sp>
    </p:spTree>
    <p:extLst>
      <p:ext uri="{BB962C8B-B14F-4D97-AF65-F5344CB8AC3E}">
        <p14:creationId xmlns:p14="http://schemas.microsoft.com/office/powerpoint/2010/main" val="15309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31" y="607116"/>
            <a:ext cx="8229600" cy="1066800"/>
          </a:xfrm>
        </p:spPr>
        <p:txBody>
          <a:bodyPr/>
          <a:lstStyle/>
          <a:p>
            <a:r>
              <a:rPr lang="en-US" dirty="0" smtClean="0"/>
              <a:t>Sample Results – MINX Plume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02" y="1317675"/>
            <a:ext cx="2347966" cy="1762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694" y="1412776"/>
            <a:ext cx="2160240" cy="169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219" y="1412776"/>
            <a:ext cx="2250176" cy="167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02" y="3090600"/>
            <a:ext cx="2181309" cy="168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116" y="3219032"/>
            <a:ext cx="1952685" cy="148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43" y="3231204"/>
            <a:ext cx="1979833" cy="148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54" y="4798058"/>
            <a:ext cx="1928057" cy="143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826" y="4744694"/>
            <a:ext cx="1887975" cy="139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227" y="4612206"/>
            <a:ext cx="1963688" cy="163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06" y="6185016"/>
            <a:ext cx="7665442" cy="67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59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Results – MINX and Model Plume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2839542" cy="21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62" y="2374459"/>
            <a:ext cx="2612429" cy="194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565" y="2322580"/>
            <a:ext cx="2634007" cy="205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3" y="4706234"/>
            <a:ext cx="1902728" cy="1399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51" y="4706234"/>
            <a:ext cx="1944216" cy="1506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667" y="4671017"/>
            <a:ext cx="2145026" cy="1763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769" y="4486474"/>
            <a:ext cx="2377803" cy="185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70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 – All Plumes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0" y="5229200"/>
            <a:ext cx="5075237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92" y="1911249"/>
            <a:ext cx="4393555" cy="331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77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Case 1 (P90, C60)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Threshold = default = 4</a:t>
            </a:r>
          </a:p>
          <a:p>
            <a:pPr lvl="1"/>
            <a:r>
              <a:rPr lang="en-US" sz="1500" dirty="0" smtClean="0"/>
              <a:t>RMSD, 2720.24617395 </a:t>
            </a:r>
          </a:p>
          <a:p>
            <a:pPr lvl="1"/>
            <a:r>
              <a:rPr lang="en-US" sz="1500" dirty="0" smtClean="0"/>
              <a:t>Correlation Coefficient, (0.11845588056825707, 0.25549033571820351) </a:t>
            </a:r>
          </a:p>
          <a:p>
            <a:pPr lvl="1"/>
            <a:r>
              <a:rPr lang="en-US" sz="1500" dirty="0" smtClean="0"/>
              <a:t>Mean Bias, 3176143.78634 </a:t>
            </a:r>
          </a:p>
          <a:p>
            <a:endParaRPr lang="en-US" sz="1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Threshold = 15</a:t>
            </a:r>
          </a:p>
          <a:p>
            <a:pPr lvl="1"/>
            <a:r>
              <a:rPr lang="en-US" sz="1500" dirty="0"/>
              <a:t>RMSD, 2635.61288679 </a:t>
            </a:r>
            <a:endParaRPr lang="en-US" sz="1500" dirty="0" smtClean="0"/>
          </a:p>
          <a:p>
            <a:pPr lvl="1"/>
            <a:r>
              <a:rPr lang="en-US" sz="1500" dirty="0" smtClean="0"/>
              <a:t>Correlation </a:t>
            </a:r>
            <a:r>
              <a:rPr lang="en-US" sz="1500" dirty="0"/>
              <a:t>Coefficient, (-0.56235304904112915, 5.3018125518963431e-06) </a:t>
            </a:r>
            <a:endParaRPr lang="en-US" sz="1500" dirty="0" smtClean="0"/>
          </a:p>
          <a:p>
            <a:pPr lvl="1"/>
            <a:r>
              <a:rPr lang="en-US" sz="1500" dirty="0" smtClean="0"/>
              <a:t>Mean </a:t>
            </a:r>
            <a:r>
              <a:rPr lang="en-US" sz="1500" dirty="0"/>
              <a:t>Bias, 1807981.51358 </a:t>
            </a:r>
            <a:endParaRPr lang="en-US" sz="1500" dirty="0" smtClean="0"/>
          </a:p>
          <a:p>
            <a:pPr lvl="1"/>
            <a:r>
              <a:rPr lang="en-US" sz="1500" dirty="0" smtClean="0"/>
              <a:t>Number </a:t>
            </a:r>
            <a:r>
              <a:rPr lang="en-US" sz="1500" dirty="0"/>
              <a:t>of Pairs, 57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4030165"/>
            <a:ext cx="3528393" cy="2761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95889"/>
            <a:ext cx="3415383" cy="261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870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105</TotalTime>
  <Words>1226</Words>
  <Application>Microsoft Office PowerPoint</Application>
  <PresentationFormat>On-screen Show (4:3)</PresentationFormat>
  <Paragraphs>150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Speedy MINX Results</vt:lpstr>
      <vt:lpstr>Goals</vt:lpstr>
      <vt:lpstr>preMINX Processing</vt:lpstr>
      <vt:lpstr>Digitizing in MINX</vt:lpstr>
      <vt:lpstr>postMINX Processing</vt:lpstr>
      <vt:lpstr>Sample Results – MINX Plume</vt:lpstr>
      <vt:lpstr>Sample Results – MINX and Model Plume</vt:lpstr>
      <vt:lpstr>Sample Results – All Plumes</vt:lpstr>
      <vt:lpstr>Results for Case 1 (P90, C60)</vt:lpstr>
      <vt:lpstr>Results for Case 2 (P80, C50)</vt:lpstr>
      <vt:lpstr>Blue and Red Bands</vt:lpstr>
      <vt:lpstr>Results for Case 1 (P90, C60)</vt:lpstr>
      <vt:lpstr>Results for Case 2 (P80, C50)</vt:lpstr>
      <vt:lpstr>Next Steps</vt:lpstr>
      <vt:lpstr>All Results</vt:lpstr>
    </vt:vector>
  </TitlesOfParts>
  <Company>Environment Canada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Speedy MINX Results</dc:title>
  <dc:creator>Dong,Elisa</dc:creator>
  <cp:lastModifiedBy>Dong,Elisa </cp:lastModifiedBy>
  <cp:revision>30</cp:revision>
  <dcterms:created xsi:type="dcterms:W3CDTF">2018-02-28T19:09:01Z</dcterms:created>
  <dcterms:modified xsi:type="dcterms:W3CDTF">2018-02-28T20:54:08Z</dcterms:modified>
</cp:coreProperties>
</file>