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8" r:id="rId3"/>
    <p:sldId id="270" r:id="rId4"/>
    <p:sldId id="257" r:id="rId5"/>
    <p:sldId id="258" r:id="rId6"/>
    <p:sldId id="259" r:id="rId7"/>
    <p:sldId id="260" r:id="rId8"/>
    <p:sldId id="261" r:id="rId9"/>
    <p:sldId id="262" r:id="rId10"/>
    <p:sldId id="263" r:id="rId11"/>
    <p:sldId id="264" r:id="rId12"/>
    <p:sldId id="265" r:id="rId13"/>
    <p:sldId id="274" r:id="rId14"/>
    <p:sldId id="267" r:id="rId15"/>
    <p:sldId id="272" r:id="rId16"/>
    <p:sldId id="271" r:id="rId17"/>
    <p:sldId id="273" r:id="rId18"/>
    <p:sldId id="275" r:id="rId19"/>
    <p:sldId id="266" r:id="rId20"/>
    <p:sldId id="26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589" autoAdjust="0"/>
  </p:normalViewPr>
  <p:slideViewPr>
    <p:cSldViewPr>
      <p:cViewPr varScale="1">
        <p:scale>
          <a:sx n="98" d="100"/>
          <a:sy n="98" d="100"/>
        </p:scale>
        <p:origin x="-192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C0429D-74BA-4BAE-A5E5-A3A471750F5A}" type="datetimeFigureOut">
              <a:rPr lang="en-US" smtClean="0"/>
              <a:t>06/07/2016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4E16EA-D1E5-4DCB-A174-EF31E56C8E79}" type="slidenum">
              <a:rPr lang="en-US" smtClean="0"/>
              <a:t>‹#›</a:t>
            </a:fld>
            <a:endParaRPr lang="en-US"/>
          </a:p>
        </p:txBody>
      </p:sp>
    </p:spTree>
    <p:extLst>
      <p:ext uri="{BB962C8B-B14F-4D97-AF65-F5344CB8AC3E}">
        <p14:creationId xmlns:p14="http://schemas.microsoft.com/office/powerpoint/2010/main" val="375413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CA" sz="1200" kern="1200" dirty="0" smtClean="0">
                <a:solidFill>
                  <a:schemeClr val="tx1"/>
                </a:solidFill>
                <a:effectLst/>
                <a:latin typeface="+mn-lt"/>
                <a:ea typeface="+mn-ea"/>
                <a:cs typeface="+mn-cs"/>
              </a:rPr>
              <a:t>New chemical can be added: there is a file called emissions.csv.  If you now the emissions rate of a chemical per fuel consumed  (g/kg), then you should be able to add it.</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CA" sz="1200" kern="1200" dirty="0" smtClean="0">
                <a:solidFill>
                  <a:schemeClr val="tx1"/>
                </a:solidFill>
                <a:effectLst/>
                <a:latin typeface="+mn-lt"/>
                <a:ea typeface="+mn-ea"/>
                <a:cs typeface="+mn-cs"/>
              </a:rPr>
              <a:t>The program is now using persistence.  So if a hotspot is something like 0.4 ha so it will continue to burn 0.4 ha per day.  I will definitely revisit this when I catch my breath but for now, it produces the most realistic values.</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54E16EA-D1E5-4DCB-A174-EF31E56C8E79}" type="slidenum">
              <a:rPr lang="en-US" smtClean="0"/>
              <a:t>1</a:t>
            </a:fld>
            <a:endParaRPr lang="en-US"/>
          </a:p>
        </p:txBody>
      </p:sp>
    </p:spTree>
    <p:extLst>
      <p:ext uri="{BB962C8B-B14F-4D97-AF65-F5344CB8AC3E}">
        <p14:creationId xmlns:p14="http://schemas.microsoft.com/office/powerpoint/2010/main" val="1340858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4E16EA-D1E5-4DCB-A174-EF31E56C8E79}" type="slidenum">
              <a:rPr lang="en-US" smtClean="0"/>
              <a:t>2</a:t>
            </a:fld>
            <a:endParaRPr lang="en-US"/>
          </a:p>
        </p:txBody>
      </p:sp>
    </p:spTree>
    <p:extLst>
      <p:ext uri="{BB962C8B-B14F-4D97-AF65-F5344CB8AC3E}">
        <p14:creationId xmlns:p14="http://schemas.microsoft.com/office/powerpoint/2010/main" val="2615328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037ADB-4FB9-482D-A1A4-E1F489B212F5}" type="datetimeFigureOut">
              <a:rPr lang="en-US" smtClean="0"/>
              <a:t>06/07/2016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84AB2-A68C-446D-B258-F807154688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037ADB-4FB9-482D-A1A4-E1F489B212F5}" type="datetimeFigureOut">
              <a:rPr lang="en-US" smtClean="0"/>
              <a:t>06/07/2016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84AB2-A68C-446D-B258-F807154688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037ADB-4FB9-482D-A1A4-E1F489B212F5}" type="datetimeFigureOut">
              <a:rPr lang="en-US" smtClean="0"/>
              <a:t>06/07/2016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84AB2-A68C-446D-B258-F807154688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037ADB-4FB9-482D-A1A4-E1F489B212F5}" type="datetimeFigureOut">
              <a:rPr lang="en-US" smtClean="0"/>
              <a:t>06/07/2016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84AB2-A68C-446D-B258-F807154688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037ADB-4FB9-482D-A1A4-E1F489B212F5}" type="datetimeFigureOut">
              <a:rPr lang="en-US" smtClean="0"/>
              <a:t>06/07/2016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84AB2-A68C-446D-B258-F807154688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037ADB-4FB9-482D-A1A4-E1F489B212F5}" type="datetimeFigureOut">
              <a:rPr lang="en-US" smtClean="0"/>
              <a:t>06/07/2016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84AB2-A68C-446D-B258-F807154688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037ADB-4FB9-482D-A1A4-E1F489B212F5}" type="datetimeFigureOut">
              <a:rPr lang="en-US" smtClean="0"/>
              <a:t>06/07/2016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E84AB2-A68C-446D-B258-F807154688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037ADB-4FB9-482D-A1A4-E1F489B212F5}" type="datetimeFigureOut">
              <a:rPr lang="en-US" smtClean="0"/>
              <a:t>06/07/2016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E84AB2-A68C-446D-B258-F807154688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037ADB-4FB9-482D-A1A4-E1F489B212F5}" type="datetimeFigureOut">
              <a:rPr lang="en-US" smtClean="0"/>
              <a:t>06/07/2016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E84AB2-A68C-446D-B258-F807154688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037ADB-4FB9-482D-A1A4-E1F489B212F5}" type="datetimeFigureOut">
              <a:rPr lang="en-US" smtClean="0"/>
              <a:t>06/07/2016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84AB2-A68C-446D-B258-F807154688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037ADB-4FB9-482D-A1A4-E1F489B212F5}" type="datetimeFigureOut">
              <a:rPr lang="en-US" smtClean="0"/>
              <a:t>06/07/2016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84AB2-A68C-446D-B258-F807154688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037ADB-4FB9-482D-A1A4-E1F489B212F5}" type="datetimeFigureOut">
              <a:rPr lang="en-US" smtClean="0"/>
              <a:t>06/07/2016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E84AB2-A68C-446D-B258-F807154688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ftp://ftp.nofc.cfs.nrcan.gc.ca/pub/fire/Anderson/CFFEPS/UNIX_20160624.zi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ftp://ftp.nofc.cfs.nrcan.gc.ca/pub/fire/Anderson/CFFEP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88640"/>
            <a:ext cx="7772400" cy="1470025"/>
          </a:xfrm>
        </p:spPr>
        <p:txBody>
          <a:bodyPr/>
          <a:lstStyle/>
          <a:p>
            <a:r>
              <a:rPr lang="en-US" dirty="0" smtClean="0"/>
              <a:t>Preliminary analyze of CFFEPS output </a:t>
            </a:r>
            <a:endParaRPr lang="en-US" dirty="0"/>
          </a:p>
        </p:txBody>
      </p:sp>
      <p:sp>
        <p:nvSpPr>
          <p:cNvPr id="3" name="Subtitle 2"/>
          <p:cNvSpPr>
            <a:spLocks noGrp="1"/>
          </p:cNvSpPr>
          <p:nvPr>
            <p:ph type="subTitle" idx="1"/>
          </p:nvPr>
        </p:nvSpPr>
        <p:spPr>
          <a:xfrm>
            <a:off x="4123184" y="6445200"/>
            <a:ext cx="5000600" cy="409600"/>
          </a:xfrm>
        </p:spPr>
        <p:txBody>
          <a:bodyPr>
            <a:normAutofit/>
          </a:bodyPr>
          <a:lstStyle/>
          <a:p>
            <a:r>
              <a:rPr lang="en-US" sz="2000" dirty="0" smtClean="0"/>
              <a:t>Jack Chen – 2016-07-05</a:t>
            </a:r>
            <a:endParaRPr lang="en-US" sz="2000" dirty="0"/>
          </a:p>
        </p:txBody>
      </p:sp>
      <p:sp>
        <p:nvSpPr>
          <p:cNvPr id="4" name="Rectangle 3"/>
          <p:cNvSpPr/>
          <p:nvPr/>
        </p:nvSpPr>
        <p:spPr>
          <a:xfrm>
            <a:off x="251520" y="1742232"/>
            <a:ext cx="8892480" cy="2246769"/>
          </a:xfrm>
          <a:prstGeom prst="rect">
            <a:avLst/>
          </a:prstGeom>
        </p:spPr>
        <p:txBody>
          <a:bodyPr wrap="square">
            <a:spAutoFit/>
          </a:bodyPr>
          <a:lstStyle/>
          <a:p>
            <a:r>
              <a:rPr lang="en-US" dirty="0"/>
              <a:t>Based on </a:t>
            </a:r>
            <a:r>
              <a:rPr lang="en-US" dirty="0">
                <a:hlinkClick r:id="rId3"/>
              </a:rPr>
              <a:t>UNIX_20160624.zip</a:t>
            </a:r>
            <a:r>
              <a:rPr lang="en-US" dirty="0"/>
              <a:t> (</a:t>
            </a:r>
            <a:r>
              <a:rPr lang="en-US" dirty="0">
                <a:hlinkClick r:id="rId4"/>
              </a:rPr>
              <a:t>ftp://ftp.nofc.cfs.nrcan.gc.ca/pub/fire/Anderson/CFFEPS</a:t>
            </a:r>
            <a:r>
              <a:rPr lang="en-US" dirty="0" smtClean="0">
                <a:hlinkClick r:id="rId4"/>
              </a:rPr>
              <a:t>/</a:t>
            </a:r>
            <a:r>
              <a:rPr lang="en-US" dirty="0" smtClean="0"/>
              <a:t>)</a:t>
            </a:r>
          </a:p>
          <a:p>
            <a:endParaRPr lang="en-US" dirty="0"/>
          </a:p>
          <a:p>
            <a:r>
              <a:rPr lang="en-US" dirty="0" smtClean="0"/>
              <a:t>Jack compiled and ran on CMC computer</a:t>
            </a:r>
            <a:r>
              <a:rPr lang="en-US" dirty="0"/>
              <a:t>: arqjjac@joule4:~/DATA/</a:t>
            </a:r>
            <a:r>
              <a:rPr lang="en-US" dirty="0" err="1"/>
              <a:t>FireWork</a:t>
            </a:r>
            <a:r>
              <a:rPr lang="en-US" dirty="0"/>
              <a:t>/CFFEPS/UNIX_20160624</a:t>
            </a:r>
            <a:r>
              <a:rPr lang="en-US" dirty="0" smtClean="0"/>
              <a:t>/</a:t>
            </a:r>
          </a:p>
          <a:p>
            <a:endParaRPr lang="en-US" dirty="0"/>
          </a:p>
          <a:p>
            <a:r>
              <a:rPr lang="en-US" dirty="0" smtClean="0"/>
              <a:t>Control file </a:t>
            </a:r>
            <a:r>
              <a:rPr lang="en-US" dirty="0"/>
              <a:t>i</a:t>
            </a:r>
            <a:r>
              <a:rPr lang="en-US" dirty="0" smtClean="0"/>
              <a:t>nput:</a:t>
            </a:r>
          </a:p>
          <a:p>
            <a:r>
              <a:rPr lang="en-US" sz="1400" dirty="0"/>
              <a:t>/</a:t>
            </a:r>
            <a:r>
              <a:rPr lang="en-US" sz="1400" dirty="0" smtClean="0"/>
              <a:t>fs/</a:t>
            </a:r>
            <a:r>
              <a:rPr lang="en-US" sz="1400" dirty="0" err="1" smtClean="0"/>
              <a:t>cetus</a:t>
            </a:r>
            <a:r>
              <a:rPr lang="en-US" sz="1400" dirty="0" smtClean="0"/>
              <a:t>/fs1/</a:t>
            </a:r>
            <a:r>
              <a:rPr lang="en-US" sz="1400" dirty="0" err="1" smtClean="0"/>
              <a:t>aqd</a:t>
            </a:r>
            <a:r>
              <a:rPr lang="en-US" sz="1400" dirty="0" smtClean="0"/>
              <a:t>/pxarqdr6/</a:t>
            </a:r>
            <a:r>
              <a:rPr lang="en-US" sz="1400" dirty="0" err="1" smtClean="0"/>
              <a:t>arqj</a:t>
            </a:r>
            <a:r>
              <a:rPr lang="en-US" sz="1400" dirty="0" smtClean="0"/>
              <a:t>/</a:t>
            </a:r>
            <a:r>
              <a:rPr lang="en-US" sz="1400" dirty="0" err="1" smtClean="0"/>
              <a:t>jac</a:t>
            </a:r>
            <a:r>
              <a:rPr lang="en-US" sz="1400" dirty="0" smtClean="0"/>
              <a:t>/</a:t>
            </a:r>
            <a:r>
              <a:rPr lang="en-US" sz="1400" dirty="0" err="1" smtClean="0"/>
              <a:t>FireWork</a:t>
            </a:r>
            <a:r>
              <a:rPr lang="en-US" sz="1400" dirty="0" smtClean="0"/>
              <a:t>/CFFEPS/UNIX_20160624/input/cmc20150721.ini</a:t>
            </a:r>
            <a:endParaRPr lang="en-US" sz="1400" dirty="0"/>
          </a:p>
        </p:txBody>
      </p:sp>
      <p:sp>
        <p:nvSpPr>
          <p:cNvPr id="5" name="Rectangle 4"/>
          <p:cNvSpPr/>
          <p:nvPr/>
        </p:nvSpPr>
        <p:spPr>
          <a:xfrm>
            <a:off x="-37262" y="3989001"/>
            <a:ext cx="9470044" cy="830997"/>
          </a:xfrm>
          <a:prstGeom prst="rect">
            <a:avLst/>
          </a:prstGeom>
        </p:spPr>
        <p:txBody>
          <a:bodyPr wrap="square">
            <a:spAutoFit/>
          </a:bodyPr>
          <a:lstStyle/>
          <a:p>
            <a:r>
              <a:rPr lang="en-US" sz="1200" dirty="0" err="1">
                <a:latin typeface="Courier New" panose="02070309020205020404" pitchFamily="49" charset="0"/>
                <a:cs typeface="Courier New" panose="02070309020205020404" pitchFamily="49" charset="0"/>
              </a:rPr>
              <a:t>csvfilename</a:t>
            </a:r>
            <a:r>
              <a:rPr lang="en-US" sz="1200" dirty="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cnfs</a:t>
            </a:r>
            <a:r>
              <a:rPr lang="en-US" sz="1200" dirty="0" smtClean="0">
                <a:latin typeface="Courier New" panose="02070309020205020404" pitchFamily="49" charset="0"/>
                <a:cs typeface="Courier New" panose="02070309020205020404" pitchFamily="49" charset="0"/>
              </a:rPr>
              <a:t>/dev/</a:t>
            </a:r>
            <a:r>
              <a:rPr lang="en-US" sz="1200" dirty="0" err="1" smtClean="0">
                <a:latin typeface="Courier New" panose="02070309020205020404" pitchFamily="49" charset="0"/>
                <a:cs typeface="Courier New" panose="02070309020205020404" pitchFamily="49" charset="0"/>
              </a:rPr>
              <a:t>aq</a:t>
            </a:r>
            <a:r>
              <a:rPr lang="en-US" sz="1200" dirty="0" smtClean="0">
                <a:latin typeface="Courier New" panose="02070309020205020404" pitchFamily="49" charset="0"/>
                <a:cs typeface="Courier New" panose="02070309020205020404" pitchFamily="49" charset="0"/>
              </a:rPr>
              <a:t>/aq03/</a:t>
            </a:r>
            <a:r>
              <a:rPr lang="en-US" sz="1200" dirty="0" err="1" smtClean="0">
                <a:latin typeface="Courier New" panose="02070309020205020404" pitchFamily="49" charset="0"/>
                <a:cs typeface="Courier New" panose="02070309020205020404" pitchFamily="49" charset="0"/>
              </a:rPr>
              <a:t>afsurom</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FireWork</a:t>
            </a:r>
            <a:r>
              <a:rPr lang="en-US" sz="1200" dirty="0">
                <a:latin typeface="Courier New" panose="02070309020205020404" pitchFamily="49" charset="0"/>
                <a:cs typeface="Courier New" panose="02070309020205020404" pitchFamily="49" charset="0"/>
              </a:rPr>
              <a:t>/CFFEPS/UNIX/inputs/cmc20150721.csv  </a:t>
            </a:r>
            <a:r>
              <a:rPr lang="en-US" sz="1050" dirty="0">
                <a:latin typeface="Courier New" panose="02070309020205020404" pitchFamily="49" charset="0"/>
                <a:cs typeface="Courier New" panose="02070309020205020404" pitchFamily="49" charset="0"/>
              </a:rPr>
              <a:t>[120524 lines, 31M]</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emissions       /</a:t>
            </a:r>
            <a:r>
              <a:rPr lang="en-US" sz="1200" dirty="0" err="1">
                <a:latin typeface="Courier New" panose="02070309020205020404" pitchFamily="49" charset="0"/>
                <a:cs typeface="Courier New" panose="02070309020205020404" pitchFamily="49" charset="0"/>
              </a:rPr>
              <a:t>cnfs</a:t>
            </a:r>
            <a:r>
              <a:rPr lang="en-US" sz="1200" dirty="0">
                <a:latin typeface="Courier New" panose="02070309020205020404" pitchFamily="49" charset="0"/>
                <a:cs typeface="Courier New" panose="02070309020205020404" pitchFamily="49" charset="0"/>
              </a:rPr>
              <a:t>/dev/</a:t>
            </a:r>
            <a:r>
              <a:rPr lang="en-US" sz="1200" dirty="0" err="1">
                <a:latin typeface="Courier New" panose="02070309020205020404" pitchFamily="49" charset="0"/>
                <a:cs typeface="Courier New" panose="02070309020205020404" pitchFamily="49" charset="0"/>
              </a:rPr>
              <a:t>aq</a:t>
            </a:r>
            <a:r>
              <a:rPr lang="en-US" sz="1200" dirty="0">
                <a:latin typeface="Courier New" panose="02070309020205020404" pitchFamily="49" charset="0"/>
                <a:cs typeface="Courier New" panose="02070309020205020404" pitchFamily="49" charset="0"/>
              </a:rPr>
              <a:t>/aq03/</a:t>
            </a:r>
            <a:r>
              <a:rPr lang="en-US" sz="1200" dirty="0" err="1">
                <a:latin typeface="Courier New" panose="02070309020205020404" pitchFamily="49" charset="0"/>
                <a:cs typeface="Courier New" panose="02070309020205020404" pitchFamily="49" charset="0"/>
              </a:rPr>
              <a:t>afsurom</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FireWork</a:t>
            </a:r>
            <a:r>
              <a:rPr lang="en-US" sz="1200" dirty="0">
                <a:latin typeface="Courier New" panose="02070309020205020404" pitchFamily="49" charset="0"/>
                <a:cs typeface="Courier New" panose="02070309020205020404" pitchFamily="49" charset="0"/>
              </a:rPr>
              <a:t>/CFFEPS/UNIX/inputs/emissions.csv</a:t>
            </a:r>
          </a:p>
          <a:p>
            <a:r>
              <a:rPr lang="en-US" sz="1200" dirty="0">
                <a:latin typeface="Courier New" panose="02070309020205020404" pitchFamily="49" charset="0"/>
                <a:cs typeface="Courier New" panose="02070309020205020404" pitchFamily="49" charset="0"/>
              </a:rPr>
              <a:t>method          </a:t>
            </a:r>
            <a:r>
              <a:rPr lang="en-US" sz="1200" dirty="0" err="1">
                <a:latin typeface="Courier New" panose="02070309020205020404" pitchFamily="49" charset="0"/>
                <a:cs typeface="Courier New" panose="02070309020205020404" pitchFamily="49" charset="0"/>
              </a:rPr>
              <a:t>cmc</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shape           persistence</a:t>
            </a:r>
          </a:p>
        </p:txBody>
      </p:sp>
      <p:sp>
        <p:nvSpPr>
          <p:cNvPr id="6" name="Rectangle 5"/>
          <p:cNvSpPr/>
          <p:nvPr/>
        </p:nvSpPr>
        <p:spPr>
          <a:xfrm>
            <a:off x="270396" y="5085184"/>
            <a:ext cx="8462416" cy="738664"/>
          </a:xfrm>
          <a:prstGeom prst="rect">
            <a:avLst/>
          </a:prstGeom>
        </p:spPr>
        <p:txBody>
          <a:bodyPr wrap="square">
            <a:spAutoFit/>
          </a:bodyPr>
          <a:lstStyle/>
          <a:p>
            <a:r>
              <a:rPr lang="en-US" dirty="0" smtClean="0"/>
              <a:t>Run output::</a:t>
            </a:r>
            <a:endParaRPr lang="en-US" dirty="0"/>
          </a:p>
          <a:p>
            <a:r>
              <a:rPr lang="en-US" sz="1200" dirty="0">
                <a:latin typeface="Courier New" panose="02070309020205020404" pitchFamily="49" charset="0"/>
                <a:cs typeface="Courier New" panose="02070309020205020404" pitchFamily="49" charset="0"/>
              </a:rPr>
              <a:t>/</a:t>
            </a:r>
            <a:r>
              <a:rPr lang="en-US" sz="1200" dirty="0" smtClean="0">
                <a:latin typeface="Courier New" panose="02070309020205020404" pitchFamily="49" charset="0"/>
                <a:cs typeface="Courier New" panose="02070309020205020404" pitchFamily="49" charset="0"/>
              </a:rPr>
              <a:t>fs/</a:t>
            </a:r>
            <a:r>
              <a:rPr lang="en-US" sz="1200" dirty="0" err="1" smtClean="0">
                <a:latin typeface="Courier New" panose="02070309020205020404" pitchFamily="49" charset="0"/>
                <a:cs typeface="Courier New" panose="02070309020205020404" pitchFamily="49" charset="0"/>
              </a:rPr>
              <a:t>cetus</a:t>
            </a:r>
            <a:r>
              <a:rPr lang="en-US" sz="1200" dirty="0" smtClean="0">
                <a:latin typeface="Courier New" panose="02070309020205020404" pitchFamily="49" charset="0"/>
                <a:cs typeface="Courier New" panose="02070309020205020404" pitchFamily="49" charset="0"/>
              </a:rPr>
              <a:t>/fs1/</a:t>
            </a:r>
            <a:r>
              <a:rPr lang="en-US" sz="1200" dirty="0" err="1" smtClean="0">
                <a:latin typeface="Courier New" panose="02070309020205020404" pitchFamily="49" charset="0"/>
                <a:cs typeface="Courier New" panose="02070309020205020404" pitchFamily="49" charset="0"/>
              </a:rPr>
              <a:t>aqd</a:t>
            </a:r>
            <a:r>
              <a:rPr lang="en-US" sz="1200" dirty="0" smtClean="0">
                <a:latin typeface="Courier New" panose="02070309020205020404" pitchFamily="49" charset="0"/>
                <a:cs typeface="Courier New" panose="02070309020205020404" pitchFamily="49" charset="0"/>
              </a:rPr>
              <a:t>/pxarqdr6/</a:t>
            </a:r>
            <a:r>
              <a:rPr lang="en-US" sz="1200" dirty="0" err="1" smtClean="0">
                <a:latin typeface="Courier New" panose="02070309020205020404" pitchFamily="49" charset="0"/>
                <a:cs typeface="Courier New" panose="02070309020205020404" pitchFamily="49" charset="0"/>
              </a:rPr>
              <a:t>arqj</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jac</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FireWork</a:t>
            </a:r>
            <a:r>
              <a:rPr lang="en-US" sz="1200" dirty="0">
                <a:latin typeface="Courier New" panose="02070309020205020404" pitchFamily="49" charset="0"/>
                <a:cs typeface="Courier New" panose="02070309020205020404" pitchFamily="49" charset="0"/>
              </a:rPr>
              <a:t>/CFFEPS/UNIX_20160624/output/20160624_CFFEPS_output_for_cmc20150721.csv  [120524 lines, 78M]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PM emissions by fuel type</a:t>
            </a:r>
            <a:r>
              <a:rPr lang="en-US" b="1" dirty="0" smtClean="0"/>
              <a:t>:</a:t>
            </a:r>
            <a:endParaRPr lang="en-US" dirty="0"/>
          </a:p>
        </p:txBody>
      </p:sp>
      <p:sp>
        <p:nvSpPr>
          <p:cNvPr id="3" name="Content Placeholder 2"/>
          <p:cNvSpPr>
            <a:spLocks noGrp="1"/>
          </p:cNvSpPr>
          <p:nvPr>
            <p:ph idx="1"/>
          </p:nvPr>
        </p:nvSpPr>
        <p:spPr>
          <a:xfrm>
            <a:off x="467544" y="1268760"/>
            <a:ext cx="8229600" cy="4525963"/>
          </a:xfrm>
        </p:spPr>
        <p:txBody>
          <a:bodyPr>
            <a:noAutofit/>
          </a:bodyPr>
          <a:lstStyle/>
          <a:p>
            <a:r>
              <a:rPr lang="en-US" sz="1400" dirty="0"/>
              <a:t>- The diurnal variations are ‘generally’ similar for different fuel types are similar albeit with lower magnitude.</a:t>
            </a:r>
          </a:p>
          <a:p>
            <a:r>
              <a:rPr lang="en-US" sz="1400" dirty="0"/>
              <a:t>- </a:t>
            </a:r>
            <a:r>
              <a:rPr lang="en-US" sz="1400" b="1" dirty="0"/>
              <a:t>Something is strange with “</a:t>
            </a:r>
            <a:r>
              <a:rPr lang="en-US" sz="1400" b="1" dirty="0" err="1"/>
              <a:t>TotalEmissions</a:t>
            </a:r>
            <a:r>
              <a:rPr lang="en-US" sz="1400" b="1" dirty="0"/>
              <a:t>” for fuel=C1 and fuel=C7.. It showed diurnal profile instead of cumulative total as compared to other fuels</a:t>
            </a:r>
            <a:endParaRPr lang="en-US" sz="1400" dirty="0"/>
          </a:p>
          <a:p>
            <a:r>
              <a:rPr lang="en-US" sz="1400" dirty="0"/>
              <a:t>- there’s less significant diurnal pattern for fuel=C7, possibly due to sporadic hotspot location during this testing period (only 8 hotspots with very similar </a:t>
            </a:r>
            <a:r>
              <a:rPr lang="en-US" sz="1400" dirty="0" err="1"/>
              <a:t>lat</a:t>
            </a:r>
            <a:r>
              <a:rPr lang="en-US" sz="1400" dirty="0"/>
              <a:t>/</a:t>
            </a:r>
            <a:r>
              <a:rPr lang="en-US" sz="1400" dirty="0" err="1"/>
              <a:t>lon</a:t>
            </a:r>
            <a:r>
              <a:rPr lang="en-US" sz="1400" dirty="0"/>
              <a:t> values </a:t>
            </a:r>
            <a:r>
              <a:rPr lang="en-US" sz="1400" dirty="0" err="1"/>
              <a:t>lon</a:t>
            </a:r>
            <a:r>
              <a:rPr lang="en-US" sz="1400" dirty="0"/>
              <a:t>=-119.5 and </a:t>
            </a:r>
            <a:r>
              <a:rPr lang="en-US" sz="1400" dirty="0" err="1"/>
              <a:t>lon</a:t>
            </a:r>
            <a:r>
              <a:rPr lang="en-US" sz="1400" dirty="0"/>
              <a:t>=-119.45)</a:t>
            </a:r>
          </a:p>
          <a:p>
            <a:r>
              <a:rPr lang="en-US" sz="1400" dirty="0"/>
              <a:t>- there’s no significant “residual emissions” for fuel=D1and fuel=O1a</a:t>
            </a:r>
          </a:p>
          <a:p>
            <a:endParaRPr lang="en-US" sz="1400"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08" y="3356992"/>
            <a:ext cx="4352290" cy="2616200"/>
          </a:xfrm>
          <a:prstGeom prst="rect">
            <a:avLst/>
          </a:prstGeom>
          <a:noFill/>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38712" y="3327137"/>
            <a:ext cx="4373880" cy="2629535"/>
          </a:xfrm>
          <a:prstGeom prst="rect">
            <a:avLst/>
          </a:prstGeom>
          <a:noFill/>
        </p:spPr>
      </p:pic>
    </p:spTree>
    <p:extLst>
      <p:ext uri="{BB962C8B-B14F-4D97-AF65-F5344CB8AC3E}">
        <p14:creationId xmlns:p14="http://schemas.microsoft.com/office/powerpoint/2010/main" val="37909501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PM emissions by fuel </a:t>
            </a:r>
            <a:r>
              <a:rPr lang="en-US" b="1" dirty="0" smtClean="0"/>
              <a:t>type</a:t>
            </a:r>
            <a:r>
              <a:rPr lang="en-US" b="1" dirty="0"/>
              <a: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649" y="1208554"/>
            <a:ext cx="4356100" cy="2618740"/>
          </a:xfrm>
          <a:prstGeom prst="rect">
            <a:avLst/>
          </a:prstGeom>
          <a:noFill/>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9145" y="1213892"/>
            <a:ext cx="4352290" cy="2616200"/>
          </a:xfrm>
          <a:prstGeom prst="rect">
            <a:avLst/>
          </a:prstGeom>
          <a:noFill/>
        </p:spPr>
      </p:pic>
      <p:pic>
        <p:nvPicPr>
          <p:cNvPr id="6" name="Picture 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064" y="3933056"/>
            <a:ext cx="4337685" cy="2607310"/>
          </a:xfrm>
          <a:prstGeom prst="rect">
            <a:avLst/>
          </a:prstGeom>
          <a:noFill/>
        </p:spPr>
      </p:pic>
      <p:pic>
        <p:nvPicPr>
          <p:cNvPr id="7" name="Picture 6"/>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8350" y="3933056"/>
            <a:ext cx="4373880" cy="2629535"/>
          </a:xfrm>
          <a:prstGeom prst="rect">
            <a:avLst/>
          </a:prstGeom>
          <a:noFill/>
        </p:spPr>
      </p:pic>
    </p:spTree>
    <p:extLst>
      <p:ext uri="{BB962C8B-B14F-4D97-AF65-F5344CB8AC3E}">
        <p14:creationId xmlns:p14="http://schemas.microsoft.com/office/powerpoint/2010/main" val="3655324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PM emissions by fuel type:</a:t>
            </a:r>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848" y="2111562"/>
            <a:ext cx="4312920" cy="2592705"/>
          </a:xfrm>
          <a:prstGeom prst="rect">
            <a:avLst/>
          </a:prstGeom>
          <a:noFill/>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4008" y="2111563"/>
            <a:ext cx="4312920" cy="2592705"/>
          </a:xfrm>
          <a:prstGeom prst="rect">
            <a:avLst/>
          </a:prstGeom>
          <a:noFill/>
        </p:spPr>
      </p:pic>
    </p:spTree>
    <p:extLst>
      <p:ext uri="{BB962C8B-B14F-4D97-AF65-F5344CB8AC3E}">
        <p14:creationId xmlns:p14="http://schemas.microsoft.com/office/powerpoint/2010/main" val="11179999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23143" y="-23236"/>
            <a:ext cx="8229600" cy="778098"/>
          </a:xfrm>
        </p:spPr>
        <p:txBody>
          <a:bodyPr>
            <a:normAutofit fontScale="90000"/>
          </a:bodyPr>
          <a:lstStyle/>
          <a:p>
            <a:r>
              <a:rPr lang="en-US" dirty="0"/>
              <a:t>Analyze of Plume rise parameters</a:t>
            </a: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12892948"/>
              </p:ext>
            </p:extLst>
          </p:nvPr>
        </p:nvGraphicFramePr>
        <p:xfrm>
          <a:off x="1259632" y="836712"/>
          <a:ext cx="6984776" cy="2268935"/>
        </p:xfrm>
        <a:graphic>
          <a:graphicData uri="http://schemas.openxmlformats.org/drawingml/2006/table">
            <a:tbl>
              <a:tblPr/>
              <a:tblGrid>
                <a:gridCol w="982729"/>
                <a:gridCol w="818941"/>
                <a:gridCol w="891334"/>
                <a:gridCol w="763380"/>
                <a:gridCol w="3528392"/>
              </a:tblGrid>
              <a:tr h="216024">
                <a:tc>
                  <a:txBody>
                    <a:bodyPr/>
                    <a:lstStyle/>
                    <a:p>
                      <a:pPr algn="ctr" fontAlgn="b"/>
                      <a:r>
                        <a:rPr lang="en-US" sz="1100" b="1" i="0" u="none" strike="noStrike" dirty="0" smtClean="0">
                          <a:solidFill>
                            <a:srgbClr val="000000"/>
                          </a:solidFill>
                          <a:effectLst/>
                          <a:latin typeface="Calibri"/>
                        </a:rPr>
                        <a:t>Variable</a:t>
                      </a:r>
                      <a:endParaRPr lang="en-US" sz="11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dirty="0" smtClean="0">
                          <a:solidFill>
                            <a:srgbClr val="000000"/>
                          </a:solidFill>
                          <a:effectLst/>
                          <a:latin typeface="Calibri"/>
                        </a:rPr>
                        <a:t>Type</a:t>
                      </a:r>
                      <a:endParaRPr lang="en-US" sz="11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dirty="0" smtClean="0">
                          <a:solidFill>
                            <a:srgbClr val="000000"/>
                          </a:solidFill>
                          <a:effectLst/>
                          <a:latin typeface="Calibri"/>
                        </a:rPr>
                        <a:t>unit</a:t>
                      </a:r>
                      <a:endParaRPr lang="en-US" sz="11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dirty="0" smtClean="0">
                          <a:solidFill>
                            <a:srgbClr val="000000"/>
                          </a:solidFill>
                          <a:effectLst/>
                          <a:latin typeface="Calibri"/>
                        </a:rPr>
                        <a:t>default</a:t>
                      </a:r>
                      <a:endParaRPr lang="en-US" sz="11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dirty="0" err="1" smtClean="0">
                          <a:solidFill>
                            <a:srgbClr val="000000"/>
                          </a:solidFill>
                          <a:effectLst/>
                          <a:latin typeface="Calibri"/>
                        </a:rPr>
                        <a:t>Desc</a:t>
                      </a:r>
                      <a:endParaRPr lang="en-US" sz="11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40">
                <a:tc>
                  <a:txBody>
                    <a:bodyPr/>
                    <a:lstStyle/>
                    <a:p>
                      <a:pPr algn="ctr" fontAlgn="b"/>
                      <a:r>
                        <a:rPr lang="en-US" sz="1100" b="1" i="0" u="none" strike="noStrike" dirty="0" err="1" smtClean="0">
                          <a:solidFill>
                            <a:srgbClr val="000000"/>
                          </a:solidFill>
                          <a:effectLst/>
                          <a:latin typeface="Calibri"/>
                        </a:rPr>
                        <a:t>Qo</a:t>
                      </a:r>
                      <a:endParaRPr lang="en-US" sz="11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double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joules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cumulative amount of energy injected into the plume prior to current time step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636">
                <a:tc>
                  <a:txBody>
                    <a:bodyPr/>
                    <a:lstStyle/>
                    <a:p>
                      <a:pPr algn="ctr" fontAlgn="b"/>
                      <a:r>
                        <a:rPr lang="en-US" sz="1100" b="1" i="0" u="none" strike="noStrike" dirty="0" err="1">
                          <a:solidFill>
                            <a:srgbClr val="000000"/>
                          </a:solidFill>
                          <a:effectLst/>
                          <a:latin typeface="Calibri"/>
                        </a:rPr>
                        <a:t>QPLume</a:t>
                      </a:r>
                      <a:endParaRPr lang="en-US" sz="11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effectLst/>
                          <a:latin typeface="Calibri"/>
                        </a:rPr>
                        <a:t>Double</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effectLst/>
                          <a:latin typeface="Calibri"/>
                        </a:rPr>
                        <a:t>joules</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-999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energy injected into the plume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54963">
                <a:tc>
                  <a:txBody>
                    <a:bodyPr/>
                    <a:lstStyle/>
                    <a:p>
                      <a:pPr algn="ctr" fontAlgn="b"/>
                      <a:r>
                        <a:rPr lang="en-US" sz="1100" b="1" i="0" u="none" strike="noStrike" dirty="0" err="1" smtClean="0">
                          <a:solidFill>
                            <a:srgbClr val="000000"/>
                          </a:solidFill>
                          <a:effectLst/>
                          <a:latin typeface="Calibri"/>
                        </a:rPr>
                        <a:t>R_smoke</a:t>
                      </a:r>
                      <a:endParaRPr lang="en-US" sz="11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Calibri"/>
                        </a:rPr>
                        <a:t>Double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r>
                        <a:rPr lang="en-CA" sz="1100" b="0" i="0" u="none" strike="noStrike" kern="1200" dirty="0" smtClean="0">
                          <a:solidFill>
                            <a:srgbClr val="000000"/>
                          </a:solidFill>
                          <a:effectLst/>
                          <a:latin typeface="Calibri"/>
                          <a:ea typeface="+mn-ea"/>
                          <a:cs typeface="+mn-cs"/>
                        </a:rPr>
                        <a:t>calculated as the mixing ratio of smoke to clean (dry) air in g/kg.  You must know the density of air at a given height.  Using this value,  you can calculate the density of smoke in the air at that height.</a:t>
                      </a:r>
                      <a:endParaRPr lang="en-US" sz="1100" b="0" i="0" u="none" strike="noStrike" kern="1200" dirty="0">
                        <a:solidFill>
                          <a:srgbClr val="000000"/>
                        </a:solidFill>
                        <a:effectLst/>
                        <a:latin typeface="Calibri"/>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636">
                <a:tc>
                  <a:txBody>
                    <a:bodyPr/>
                    <a:lstStyle/>
                    <a:p>
                      <a:pPr algn="ctr" fontAlgn="b"/>
                      <a:r>
                        <a:rPr lang="en-US" sz="1100" b="1" i="0" u="none" strike="noStrike" dirty="0" err="1" smtClean="0">
                          <a:solidFill>
                            <a:srgbClr val="000000"/>
                          </a:solidFill>
                          <a:effectLst/>
                          <a:latin typeface="Calibri"/>
                        </a:rPr>
                        <a:t>Zplume</a:t>
                      </a:r>
                      <a:endParaRPr lang="en-US" sz="11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Calibri"/>
                        </a:rPr>
                        <a:t>Double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CA" sz="1100" b="0" i="0" u="none" strike="noStrike" kern="1200" dirty="0" smtClean="0">
                          <a:solidFill>
                            <a:srgbClr val="000000"/>
                          </a:solidFill>
                          <a:effectLst/>
                          <a:latin typeface="Calibri"/>
                          <a:ea typeface="+mn-ea"/>
                          <a:cs typeface="+mn-cs"/>
                        </a:rPr>
                        <a:t> metres AGL.</a:t>
                      </a:r>
                      <a:endParaRPr lang="en-US" sz="1100" b="0" i="0" u="none" strike="noStrike" kern="1200" dirty="0" smtClean="0">
                        <a:solidFill>
                          <a:srgbClr val="000000"/>
                        </a:solidFill>
                        <a:effectLst/>
                        <a:latin typeface="Calibri"/>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effectLst/>
                          <a:latin typeface="Calibri"/>
                        </a:rPr>
                        <a:t>CFFEPS Injection height (top)</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636">
                <a:tc>
                  <a:txBody>
                    <a:bodyPr/>
                    <a:lstStyle/>
                    <a:p>
                      <a:pPr algn="ctr" fontAlgn="b"/>
                      <a:r>
                        <a:rPr lang="en-US" sz="1100" b="1" i="0" u="none" strike="noStrike" dirty="0" err="1" smtClean="0">
                          <a:solidFill>
                            <a:srgbClr val="000000"/>
                          </a:solidFill>
                          <a:effectLst/>
                          <a:latin typeface="Calibri"/>
                        </a:rPr>
                        <a:t>Zbriggs</a:t>
                      </a:r>
                      <a:endParaRPr lang="en-US" sz="11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Calibri"/>
                        </a:rPr>
                        <a:t>Double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CA" sz="1100" b="0" i="0" u="none" strike="noStrike" kern="1200" dirty="0" smtClean="0">
                          <a:solidFill>
                            <a:srgbClr val="000000"/>
                          </a:solidFill>
                          <a:effectLst/>
                          <a:latin typeface="Calibri"/>
                          <a:ea typeface="+mn-ea"/>
                          <a:cs typeface="+mn-cs"/>
                        </a:rPr>
                        <a:t> metres AGL.</a:t>
                      </a:r>
                      <a:endParaRPr lang="en-US" sz="1100" b="0" i="0" u="none" strike="noStrike" kern="1200" dirty="0" smtClean="0">
                        <a:solidFill>
                          <a:srgbClr val="000000"/>
                        </a:solidFill>
                        <a:effectLst/>
                        <a:latin typeface="Calibri"/>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effectLst/>
                          <a:latin typeface="Calibri"/>
                        </a:rPr>
                        <a:t>Briggs’</a:t>
                      </a:r>
                      <a:r>
                        <a:rPr lang="en-US" sz="1100" b="0" i="0" u="none" strike="noStrike" baseline="0" dirty="0" smtClean="0">
                          <a:solidFill>
                            <a:srgbClr val="000000"/>
                          </a:solidFill>
                          <a:effectLst/>
                          <a:latin typeface="Calibri"/>
                        </a:rPr>
                        <a:t> injection height (top)</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TextBox 5"/>
          <p:cNvSpPr txBox="1"/>
          <p:nvPr/>
        </p:nvSpPr>
        <p:spPr>
          <a:xfrm>
            <a:off x="412976" y="3356992"/>
            <a:ext cx="8335488" cy="1477328"/>
          </a:xfrm>
          <a:prstGeom prst="rect">
            <a:avLst/>
          </a:prstGeom>
          <a:noFill/>
        </p:spPr>
        <p:txBody>
          <a:bodyPr wrap="square" rtlCol="0">
            <a:spAutoFit/>
          </a:bodyPr>
          <a:lstStyle/>
          <a:p>
            <a:r>
              <a:rPr lang="en-US" dirty="0" smtClean="0"/>
              <a:t>When </a:t>
            </a:r>
            <a:r>
              <a:rPr lang="en-US" dirty="0" err="1" smtClean="0"/>
              <a:t>r_smoke</a:t>
            </a:r>
            <a:r>
              <a:rPr lang="en-US" dirty="0" smtClean="0"/>
              <a:t> &gt; 0 (or not -999), </a:t>
            </a:r>
            <a:r>
              <a:rPr lang="en-US" dirty="0" err="1" smtClean="0"/>
              <a:t>Zplume</a:t>
            </a:r>
            <a:r>
              <a:rPr lang="en-US" dirty="0" smtClean="0"/>
              <a:t> all &gt;0 (not -999)</a:t>
            </a:r>
          </a:p>
          <a:p>
            <a:r>
              <a:rPr lang="en-US" dirty="0" smtClean="0"/>
              <a:t>When </a:t>
            </a:r>
            <a:r>
              <a:rPr lang="en-US" dirty="0" err="1" smtClean="0"/>
              <a:t>Z_plume</a:t>
            </a:r>
            <a:r>
              <a:rPr lang="en-US" dirty="0" smtClean="0"/>
              <a:t> &gt; 0 (or not -999), </a:t>
            </a:r>
            <a:r>
              <a:rPr lang="en-US" dirty="0" err="1" smtClean="0"/>
              <a:t>r_smoke</a:t>
            </a:r>
            <a:r>
              <a:rPr lang="en-US" dirty="0" smtClean="0"/>
              <a:t> all &gt;0 (not -999)</a:t>
            </a:r>
          </a:p>
          <a:p>
            <a:r>
              <a:rPr lang="en-US" dirty="0" smtClean="0"/>
              <a:t>But there are cases when emissions &gt;0, and </a:t>
            </a:r>
            <a:r>
              <a:rPr lang="en-US" dirty="0" err="1" smtClean="0"/>
              <a:t>Zplume</a:t>
            </a:r>
            <a:r>
              <a:rPr lang="en-US" dirty="0" smtClean="0"/>
              <a:t>/</a:t>
            </a:r>
            <a:r>
              <a:rPr lang="en-US" dirty="0" err="1" smtClean="0"/>
              <a:t>r_smoke</a:t>
            </a:r>
            <a:r>
              <a:rPr lang="en-US" dirty="0" smtClean="0"/>
              <a:t> are 0 or -999</a:t>
            </a:r>
          </a:p>
          <a:p>
            <a:endParaRPr lang="en-US" dirty="0"/>
          </a:p>
          <a:p>
            <a:r>
              <a:rPr lang="en-US" dirty="0" smtClean="0"/>
              <a:t>For records not -999, the values of </a:t>
            </a:r>
            <a:r>
              <a:rPr lang="en-US" dirty="0" err="1" smtClean="0"/>
              <a:t>R_smoke</a:t>
            </a:r>
            <a:r>
              <a:rPr lang="en-US" dirty="0" smtClean="0"/>
              <a:t> and </a:t>
            </a:r>
            <a:r>
              <a:rPr lang="en-US" dirty="0" err="1" smtClean="0"/>
              <a:t>Zplume</a:t>
            </a:r>
            <a:r>
              <a:rPr lang="en-US" dirty="0" smtClean="0"/>
              <a:t> for this case are:</a:t>
            </a:r>
          </a:p>
        </p:txBody>
      </p:sp>
      <p:graphicFrame>
        <p:nvGraphicFramePr>
          <p:cNvPr id="7" name="Table 6"/>
          <p:cNvGraphicFramePr>
            <a:graphicFrameLocks noGrp="1"/>
          </p:cNvGraphicFramePr>
          <p:nvPr>
            <p:extLst>
              <p:ext uri="{D42A27DB-BD31-4B8C-83A1-F6EECF244321}">
                <p14:modId xmlns:p14="http://schemas.microsoft.com/office/powerpoint/2010/main" val="2708928128"/>
              </p:ext>
            </p:extLst>
          </p:nvPr>
        </p:nvGraphicFramePr>
        <p:xfrm>
          <a:off x="3437720" y="4941168"/>
          <a:ext cx="2286000" cy="962025"/>
        </p:xfrm>
        <a:graphic>
          <a:graphicData uri="http://schemas.openxmlformats.org/drawingml/2006/table">
            <a:tbl>
              <a:tblPr>
                <a:tableStyleId>{5C22544A-7EE6-4342-B048-85BDC9FD1C3A}</a:tableStyleId>
              </a:tblPr>
              <a:tblGrid>
                <a:gridCol w="762000"/>
                <a:gridCol w="762000"/>
                <a:gridCol w="762000"/>
              </a:tblGrid>
              <a:tr h="190500">
                <a:tc>
                  <a:txBody>
                    <a:bodyPr/>
                    <a:lstStyle/>
                    <a:p>
                      <a:pPr algn="l" fontAlgn="b"/>
                      <a:endParaRPr lang="en-US" sz="1200" b="0" i="0" u="none" strike="noStrike">
                        <a:solidFill>
                          <a:srgbClr val="000000"/>
                        </a:solidFill>
                        <a:effectLst/>
                        <a:latin typeface="Arial"/>
                      </a:endParaRPr>
                    </a:p>
                  </a:txBody>
                  <a:tcPr marL="9525" marR="9525" marT="9525" marB="0" anchor="b"/>
                </a:tc>
                <a:tc>
                  <a:txBody>
                    <a:bodyPr/>
                    <a:lstStyle/>
                    <a:p>
                      <a:pPr algn="l" fontAlgn="b"/>
                      <a:r>
                        <a:rPr lang="en-US" sz="1200" u="none" strike="noStrike">
                          <a:effectLst/>
                        </a:rPr>
                        <a:t>R_smoke</a:t>
                      </a:r>
                      <a:endParaRPr lang="en-US" sz="1200" b="0" i="0" u="none" strike="noStrike">
                        <a:solidFill>
                          <a:srgbClr val="000000"/>
                        </a:solidFill>
                        <a:effectLst/>
                        <a:latin typeface="Arial"/>
                      </a:endParaRPr>
                    </a:p>
                  </a:txBody>
                  <a:tcPr marL="9525" marR="9525" marT="9525" marB="0" anchor="b"/>
                </a:tc>
                <a:tc>
                  <a:txBody>
                    <a:bodyPr/>
                    <a:lstStyle/>
                    <a:p>
                      <a:pPr algn="l" fontAlgn="b"/>
                      <a:r>
                        <a:rPr lang="en-US" sz="1200" u="none" strike="noStrike">
                          <a:effectLst/>
                        </a:rPr>
                        <a:t>Zplume</a:t>
                      </a:r>
                      <a:endParaRPr lang="en-US" sz="1200" b="0" i="0" u="none" strike="noStrike">
                        <a:solidFill>
                          <a:srgbClr val="000000"/>
                        </a:solidFill>
                        <a:effectLst/>
                        <a:latin typeface="Arial"/>
                      </a:endParaRPr>
                    </a:p>
                  </a:txBody>
                  <a:tcPr marL="9525" marR="9525" marT="9525" marB="0" anchor="b"/>
                </a:tc>
              </a:tr>
              <a:tr h="190500">
                <a:tc>
                  <a:txBody>
                    <a:bodyPr/>
                    <a:lstStyle/>
                    <a:p>
                      <a:pPr algn="l" fontAlgn="b"/>
                      <a:r>
                        <a:rPr lang="en-US" sz="1200" u="none" strike="noStrike">
                          <a:effectLst/>
                        </a:rPr>
                        <a:t>avg</a:t>
                      </a:r>
                      <a:endParaRPr lang="en-US" sz="1200" b="0" i="0" u="none" strike="noStrike">
                        <a:solidFill>
                          <a:srgbClr val="000000"/>
                        </a:solidFill>
                        <a:effectLst/>
                        <a:latin typeface="Arial"/>
                      </a:endParaRPr>
                    </a:p>
                  </a:txBody>
                  <a:tcPr marL="9525" marR="9525" marT="9525" marB="0" anchor="b"/>
                </a:tc>
                <a:tc>
                  <a:txBody>
                    <a:bodyPr/>
                    <a:lstStyle/>
                    <a:p>
                      <a:pPr algn="r" fontAlgn="b"/>
                      <a:r>
                        <a:rPr lang="en-US" sz="1200" u="none" strike="noStrike">
                          <a:effectLst/>
                        </a:rPr>
                        <a:t>0.227373</a:t>
                      </a:r>
                      <a:endParaRPr lang="en-US" sz="1200" b="0" i="0" u="none" strike="noStrike">
                        <a:solidFill>
                          <a:srgbClr val="000000"/>
                        </a:solidFill>
                        <a:effectLst/>
                        <a:latin typeface="Arial"/>
                      </a:endParaRPr>
                    </a:p>
                  </a:txBody>
                  <a:tcPr marL="9525" marR="9525" marT="9525" marB="0" anchor="b"/>
                </a:tc>
                <a:tc>
                  <a:txBody>
                    <a:bodyPr/>
                    <a:lstStyle/>
                    <a:p>
                      <a:pPr algn="r" fontAlgn="b"/>
                      <a:r>
                        <a:rPr lang="en-US" sz="1200" u="none" strike="noStrike">
                          <a:effectLst/>
                        </a:rPr>
                        <a:t>2030</a:t>
                      </a:r>
                      <a:endParaRPr lang="en-US" sz="1200" b="0" i="0" u="none" strike="noStrike">
                        <a:solidFill>
                          <a:srgbClr val="000000"/>
                        </a:solidFill>
                        <a:effectLst/>
                        <a:latin typeface="Arial"/>
                      </a:endParaRPr>
                    </a:p>
                  </a:txBody>
                  <a:tcPr marL="9525" marR="9525" marT="9525" marB="0" anchor="b"/>
                </a:tc>
              </a:tr>
              <a:tr h="190500">
                <a:tc>
                  <a:txBody>
                    <a:bodyPr/>
                    <a:lstStyle/>
                    <a:p>
                      <a:pPr algn="l" fontAlgn="b"/>
                      <a:r>
                        <a:rPr lang="en-US" sz="1200" u="none" strike="noStrike">
                          <a:effectLst/>
                        </a:rPr>
                        <a:t>maxval</a:t>
                      </a:r>
                      <a:endParaRPr lang="en-US" sz="1200" b="0" i="0" u="none" strike="noStrike">
                        <a:solidFill>
                          <a:srgbClr val="000000"/>
                        </a:solidFill>
                        <a:effectLst/>
                        <a:latin typeface="Arial"/>
                      </a:endParaRPr>
                    </a:p>
                  </a:txBody>
                  <a:tcPr marL="9525" marR="9525" marT="9525" marB="0" anchor="b"/>
                </a:tc>
                <a:tc>
                  <a:txBody>
                    <a:bodyPr/>
                    <a:lstStyle/>
                    <a:p>
                      <a:pPr algn="r" fontAlgn="b"/>
                      <a:r>
                        <a:rPr lang="en-US" sz="1200" u="none" strike="noStrike">
                          <a:effectLst/>
                        </a:rPr>
                        <a:t>3.749694</a:t>
                      </a:r>
                      <a:endParaRPr lang="en-US" sz="1200" b="0" i="0" u="none" strike="noStrike">
                        <a:solidFill>
                          <a:srgbClr val="000000"/>
                        </a:solidFill>
                        <a:effectLst/>
                        <a:latin typeface="Arial"/>
                      </a:endParaRPr>
                    </a:p>
                  </a:txBody>
                  <a:tcPr marL="9525" marR="9525" marT="9525" marB="0" anchor="b"/>
                </a:tc>
                <a:tc>
                  <a:txBody>
                    <a:bodyPr/>
                    <a:lstStyle/>
                    <a:p>
                      <a:pPr algn="r" fontAlgn="b"/>
                      <a:r>
                        <a:rPr lang="en-US" sz="1200" u="none" strike="noStrike">
                          <a:effectLst/>
                        </a:rPr>
                        <a:t>3845</a:t>
                      </a:r>
                      <a:endParaRPr lang="en-US" sz="1200" b="0" i="0" u="none" strike="noStrike">
                        <a:solidFill>
                          <a:srgbClr val="000000"/>
                        </a:solidFill>
                        <a:effectLst/>
                        <a:latin typeface="Arial"/>
                      </a:endParaRPr>
                    </a:p>
                  </a:txBody>
                  <a:tcPr marL="9525" marR="9525" marT="9525" marB="0" anchor="b"/>
                </a:tc>
              </a:tr>
              <a:tr h="190500">
                <a:tc>
                  <a:txBody>
                    <a:bodyPr/>
                    <a:lstStyle/>
                    <a:p>
                      <a:pPr algn="l" fontAlgn="b"/>
                      <a:r>
                        <a:rPr lang="en-US" sz="1200" u="none" strike="noStrike">
                          <a:effectLst/>
                        </a:rPr>
                        <a:t>minval</a:t>
                      </a:r>
                      <a:endParaRPr lang="en-US" sz="1200" b="0" i="0" u="none" strike="noStrike">
                        <a:solidFill>
                          <a:srgbClr val="000000"/>
                        </a:solidFill>
                        <a:effectLst/>
                        <a:latin typeface="Arial"/>
                      </a:endParaRPr>
                    </a:p>
                  </a:txBody>
                  <a:tcPr marL="9525" marR="9525" marT="9525" marB="0" anchor="b"/>
                </a:tc>
                <a:tc>
                  <a:txBody>
                    <a:bodyPr/>
                    <a:lstStyle/>
                    <a:p>
                      <a:pPr algn="r" fontAlgn="b"/>
                      <a:r>
                        <a:rPr lang="en-US" sz="1200" u="none" strike="noStrike">
                          <a:effectLst/>
                        </a:rPr>
                        <a:t>0.001727</a:t>
                      </a:r>
                      <a:endParaRPr lang="en-US" sz="1200" b="0" i="0" u="none" strike="noStrike">
                        <a:solidFill>
                          <a:srgbClr val="000000"/>
                        </a:solidFill>
                        <a:effectLst/>
                        <a:latin typeface="Arial"/>
                      </a:endParaRPr>
                    </a:p>
                  </a:txBody>
                  <a:tcPr marL="9525" marR="9525" marT="9525" marB="0" anchor="b"/>
                </a:tc>
                <a:tc>
                  <a:txBody>
                    <a:bodyPr/>
                    <a:lstStyle/>
                    <a:p>
                      <a:pPr algn="r" fontAlgn="b"/>
                      <a:r>
                        <a:rPr lang="en-US" sz="1200" u="none" strike="noStrike">
                          <a:effectLst/>
                        </a:rPr>
                        <a:t>38</a:t>
                      </a:r>
                      <a:endParaRPr lang="en-US" sz="1200" b="0" i="0" u="none" strike="noStrike">
                        <a:solidFill>
                          <a:srgbClr val="000000"/>
                        </a:solidFill>
                        <a:effectLst/>
                        <a:latin typeface="Arial"/>
                      </a:endParaRPr>
                    </a:p>
                  </a:txBody>
                  <a:tcPr marL="9525" marR="9525" marT="9525" marB="0" anchor="b"/>
                </a:tc>
              </a:tr>
              <a:tr h="190500">
                <a:tc>
                  <a:txBody>
                    <a:bodyPr/>
                    <a:lstStyle/>
                    <a:p>
                      <a:pPr algn="l" fontAlgn="b"/>
                      <a:r>
                        <a:rPr lang="en-US" sz="1200" u="none" strike="noStrike">
                          <a:effectLst/>
                        </a:rPr>
                        <a:t>median</a:t>
                      </a:r>
                      <a:endParaRPr lang="en-US" sz="1200" b="0" i="0" u="none" strike="noStrike">
                        <a:solidFill>
                          <a:srgbClr val="000000"/>
                        </a:solidFill>
                        <a:effectLst/>
                        <a:latin typeface="Arial"/>
                      </a:endParaRPr>
                    </a:p>
                  </a:txBody>
                  <a:tcPr marL="9525" marR="9525" marT="9525" marB="0" anchor="b"/>
                </a:tc>
                <a:tc>
                  <a:txBody>
                    <a:bodyPr/>
                    <a:lstStyle/>
                    <a:p>
                      <a:pPr algn="r" fontAlgn="b"/>
                      <a:r>
                        <a:rPr lang="en-US" sz="1200" u="none" strike="noStrike">
                          <a:effectLst/>
                        </a:rPr>
                        <a:t>0.177182</a:t>
                      </a:r>
                      <a:endParaRPr lang="en-US" sz="1200" b="0" i="0" u="none" strike="noStrike">
                        <a:solidFill>
                          <a:srgbClr val="000000"/>
                        </a:solidFill>
                        <a:effectLst/>
                        <a:latin typeface="Arial"/>
                      </a:endParaRPr>
                    </a:p>
                  </a:txBody>
                  <a:tcPr marL="9525" marR="9525" marT="9525" marB="0" anchor="b"/>
                </a:tc>
                <a:tc>
                  <a:txBody>
                    <a:bodyPr/>
                    <a:lstStyle/>
                    <a:p>
                      <a:pPr algn="r" fontAlgn="b"/>
                      <a:r>
                        <a:rPr lang="en-US" sz="1200" u="none" strike="noStrike" dirty="0">
                          <a:effectLst/>
                        </a:rPr>
                        <a:t>2084</a:t>
                      </a:r>
                      <a:endParaRPr lang="en-US" sz="1200" b="0" i="0" u="none" strike="noStrike" dirty="0">
                        <a:solidFill>
                          <a:srgbClr val="000000"/>
                        </a:solidFill>
                        <a:effectLst/>
                        <a:latin typeface="Arial"/>
                      </a:endParaRPr>
                    </a:p>
                  </a:txBody>
                  <a:tcPr marL="9525" marR="9525" marT="9525" marB="0" anchor="b"/>
                </a:tc>
              </a:tr>
            </a:tbl>
          </a:graphicData>
        </a:graphic>
      </p:graphicFrame>
    </p:spTree>
    <p:extLst>
      <p:ext uri="{BB962C8B-B14F-4D97-AF65-F5344CB8AC3E}">
        <p14:creationId xmlns:p14="http://schemas.microsoft.com/office/powerpoint/2010/main" val="37582280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576064"/>
          </a:xfrm>
        </p:spPr>
        <p:txBody>
          <a:bodyPr>
            <a:normAutofit fontScale="90000"/>
          </a:bodyPr>
          <a:lstStyle/>
          <a:p>
            <a:r>
              <a:rPr lang="en-US" dirty="0" smtClean="0"/>
              <a:t>Analyze of Plume rise parameters</a:t>
            </a:r>
            <a:endParaRPr lang="en-US" dirty="0"/>
          </a:p>
        </p:txBody>
      </p:sp>
      <p:sp>
        <p:nvSpPr>
          <p:cNvPr id="8" name="Content Placeholder 4"/>
          <p:cNvSpPr txBox="1">
            <a:spLocks/>
          </p:cNvSpPr>
          <p:nvPr/>
        </p:nvSpPr>
        <p:spPr>
          <a:xfrm>
            <a:off x="557808" y="1484784"/>
            <a:ext cx="8229600" cy="33123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err="1"/>
              <a:t>R_smoke</a:t>
            </a:r>
            <a:r>
              <a:rPr lang="en-US" sz="1800" dirty="0"/>
              <a:t>, </a:t>
            </a:r>
            <a:r>
              <a:rPr lang="en-US" sz="1800" dirty="0" err="1"/>
              <a:t>Zplume</a:t>
            </a:r>
            <a:r>
              <a:rPr lang="en-US" sz="1800" dirty="0"/>
              <a:t>, </a:t>
            </a:r>
            <a:r>
              <a:rPr lang="en-US" sz="1800" dirty="0" err="1"/>
              <a:t>Zbriggs</a:t>
            </a:r>
            <a:r>
              <a:rPr lang="en-US" sz="1800" dirty="0"/>
              <a:t>, </a:t>
            </a:r>
            <a:r>
              <a:rPr lang="en-US" sz="1800" dirty="0" err="1"/>
              <a:t>Qo</a:t>
            </a:r>
            <a:r>
              <a:rPr lang="en-US" sz="1800" dirty="0"/>
              <a:t>, </a:t>
            </a:r>
            <a:r>
              <a:rPr lang="en-US" sz="1800" dirty="0" err="1"/>
              <a:t>QPlume</a:t>
            </a:r>
            <a:r>
              <a:rPr lang="en-US" sz="1800" dirty="0"/>
              <a:t> are zero, -999 [null] when ‘Area(t)’, ‘Growth(t)’ are zero, this also </a:t>
            </a:r>
            <a:r>
              <a:rPr lang="en-US" sz="1800" dirty="0" smtClean="0"/>
              <a:t>result </a:t>
            </a:r>
            <a:r>
              <a:rPr lang="en-US" sz="1800" dirty="0"/>
              <a:t>in </a:t>
            </a:r>
            <a:r>
              <a:rPr lang="en-US" sz="1800" dirty="0" smtClean="0"/>
              <a:t>all emissions </a:t>
            </a:r>
            <a:r>
              <a:rPr lang="en-US" sz="1800" dirty="0"/>
              <a:t>being </a:t>
            </a:r>
            <a:r>
              <a:rPr lang="en-US" sz="1800" dirty="0" smtClean="0"/>
              <a:t>zero</a:t>
            </a:r>
          </a:p>
          <a:p>
            <a:r>
              <a:rPr lang="en-US" sz="1800" dirty="0" smtClean="0"/>
              <a:t>In sample output, there are cases when area=0, and Growth(t)&gt;0 [small numbers ~0.6-2.8].  In these cases, </a:t>
            </a:r>
            <a:r>
              <a:rPr lang="en-US" sz="1800" dirty="0" err="1" smtClean="0"/>
              <a:t>Zbriggs</a:t>
            </a:r>
            <a:r>
              <a:rPr lang="en-US" sz="1800" dirty="0" smtClean="0"/>
              <a:t>=-999, </a:t>
            </a:r>
            <a:r>
              <a:rPr lang="en-US" sz="1800" dirty="0" err="1" smtClean="0"/>
              <a:t>Zplume</a:t>
            </a:r>
            <a:r>
              <a:rPr lang="en-US" sz="1800" dirty="0"/>
              <a:t> </a:t>
            </a:r>
            <a:r>
              <a:rPr lang="en-US" sz="1800" dirty="0" smtClean="0"/>
              <a:t>&gt; 0, </a:t>
            </a:r>
            <a:r>
              <a:rPr lang="en-US" sz="1800" dirty="0" err="1" smtClean="0"/>
              <a:t>Qo</a:t>
            </a:r>
            <a:r>
              <a:rPr lang="en-US" sz="1800" dirty="0" smtClean="0"/>
              <a:t>, </a:t>
            </a:r>
            <a:r>
              <a:rPr lang="en-US" sz="1800" dirty="0" err="1" smtClean="0"/>
              <a:t>Qplume</a:t>
            </a:r>
            <a:r>
              <a:rPr lang="en-US" sz="1800" dirty="0" smtClean="0"/>
              <a:t> and </a:t>
            </a:r>
            <a:r>
              <a:rPr lang="en-US" sz="1800" dirty="0" err="1" smtClean="0"/>
              <a:t>emisisons</a:t>
            </a:r>
            <a:r>
              <a:rPr lang="en-US" sz="1800" dirty="0" smtClean="0"/>
              <a:t> are small are positive values.</a:t>
            </a:r>
            <a:endParaRPr lang="en-US" sz="1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416" y="3284984"/>
            <a:ext cx="8028384" cy="957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66017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143" y="-23236"/>
            <a:ext cx="8229600" cy="778098"/>
          </a:xfrm>
        </p:spPr>
        <p:txBody>
          <a:bodyPr>
            <a:normAutofit fontScale="90000"/>
          </a:bodyPr>
          <a:lstStyle/>
          <a:p>
            <a:r>
              <a:rPr lang="en-US" dirty="0"/>
              <a:t>Analyze of Plume rise parameters</a:t>
            </a:r>
          </a:p>
        </p:txBody>
      </p:sp>
      <p:sp>
        <p:nvSpPr>
          <p:cNvPr id="3" name="Content Placeholder 2"/>
          <p:cNvSpPr>
            <a:spLocks noGrp="1"/>
          </p:cNvSpPr>
          <p:nvPr>
            <p:ph idx="1"/>
          </p:nvPr>
        </p:nvSpPr>
        <p:spPr>
          <a:xfrm>
            <a:off x="467544" y="764704"/>
            <a:ext cx="8229600" cy="4525963"/>
          </a:xfrm>
        </p:spPr>
        <p:txBody>
          <a:bodyPr>
            <a:normAutofit/>
          </a:bodyPr>
          <a:lstStyle/>
          <a:p>
            <a:r>
              <a:rPr lang="en-US" sz="1800" dirty="0" smtClean="0"/>
              <a:t>Similarly there are many cases where ‘Growth(t)=0’ and ‘Area(t)&gt;0’ with small but non-zero emissions.  In these cases, </a:t>
            </a:r>
            <a:r>
              <a:rPr lang="en-US" sz="1800" dirty="0" err="1" smtClean="0"/>
              <a:t>Zbriggs</a:t>
            </a:r>
            <a:r>
              <a:rPr lang="en-US" sz="1800" dirty="0" smtClean="0"/>
              <a:t>=0, </a:t>
            </a:r>
            <a:r>
              <a:rPr lang="en-US" sz="1800" dirty="0" err="1" smtClean="0"/>
              <a:t>Qplume</a:t>
            </a:r>
            <a:r>
              <a:rPr lang="en-US" sz="1800" dirty="0" smtClean="0"/>
              <a:t>=0 while </a:t>
            </a:r>
            <a:r>
              <a:rPr lang="en-US" sz="1800" dirty="0" err="1" smtClean="0"/>
              <a:t>Qo</a:t>
            </a:r>
            <a:r>
              <a:rPr lang="en-US" sz="1800" dirty="0" smtClean="0"/>
              <a:t>, </a:t>
            </a:r>
            <a:r>
              <a:rPr lang="en-US" sz="1800" dirty="0" err="1" smtClean="0"/>
              <a:t>Zplume</a:t>
            </a:r>
            <a:r>
              <a:rPr lang="en-US" sz="1800" dirty="0" smtClean="0"/>
              <a:t> and </a:t>
            </a:r>
            <a:r>
              <a:rPr lang="en-US" sz="1800" dirty="0" err="1" smtClean="0"/>
              <a:t>r_smoke</a:t>
            </a:r>
            <a:r>
              <a:rPr lang="en-US" sz="1800" dirty="0" smtClean="0"/>
              <a:t> are positive, non-zero.</a:t>
            </a:r>
          </a:p>
          <a:p>
            <a:r>
              <a:rPr lang="en-US" sz="1800" dirty="0"/>
              <a:t/>
            </a:r>
            <a:br>
              <a:rPr lang="en-US" sz="1800" dirty="0"/>
            </a:br>
            <a:endParaRPr lang="en-US" sz="1800" dirty="0" smtClean="0"/>
          </a:p>
          <a:p>
            <a:endParaRPr lang="en-US" sz="1800" dirty="0"/>
          </a:p>
          <a:p>
            <a:endParaRPr lang="en-US" sz="1800" dirty="0" smtClean="0"/>
          </a:p>
          <a:p>
            <a:pPr marL="0" indent="0">
              <a:buNone/>
            </a:pPr>
            <a:endParaRPr lang="en-US" sz="1800" dirty="0" smtClean="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4" y="3717032"/>
            <a:ext cx="6124575"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727" y="1738739"/>
            <a:ext cx="8460432" cy="12462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410344" y="3359820"/>
            <a:ext cx="8496944" cy="369332"/>
          </a:xfrm>
          <a:prstGeom prst="rect">
            <a:avLst/>
          </a:prstGeom>
        </p:spPr>
        <p:txBody>
          <a:bodyPr wrap="square">
            <a:spAutoFit/>
          </a:bodyPr>
          <a:lstStyle/>
          <a:p>
            <a:pPr marL="285750" indent="-285750">
              <a:buFont typeface="Arial" panose="020B0604020202020204" pitchFamily="34" charset="0"/>
              <a:buChar char="•"/>
            </a:pPr>
            <a:r>
              <a:rPr lang="en-US" dirty="0"/>
              <a:t>Cases when </a:t>
            </a:r>
            <a:r>
              <a:rPr lang="en-US" dirty="0" err="1"/>
              <a:t>Zplume</a:t>
            </a:r>
            <a:r>
              <a:rPr lang="en-US" dirty="0"/>
              <a:t>=0 or </a:t>
            </a:r>
            <a:r>
              <a:rPr lang="en-US" dirty="0" err="1"/>
              <a:t>Zbriggs</a:t>
            </a:r>
            <a:r>
              <a:rPr lang="en-US" dirty="0"/>
              <a:t>=0 vs. -999?? Will treat 0 as -999;  </a:t>
            </a:r>
          </a:p>
        </p:txBody>
      </p:sp>
    </p:spTree>
    <p:extLst>
      <p:ext uri="{BB962C8B-B14F-4D97-AF65-F5344CB8AC3E}">
        <p14:creationId xmlns:p14="http://schemas.microsoft.com/office/powerpoint/2010/main" val="24433462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29491" y="764704"/>
            <a:ext cx="786324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FF0000"/>
                </a:solidFill>
              </a:rPr>
              <a:t>Cases when </a:t>
            </a:r>
            <a:r>
              <a:rPr lang="en-US" dirty="0" err="1" smtClean="0">
                <a:solidFill>
                  <a:srgbClr val="FF0000"/>
                </a:solidFill>
              </a:rPr>
              <a:t>Zplume</a:t>
            </a:r>
            <a:r>
              <a:rPr lang="en-US" dirty="0" smtClean="0">
                <a:solidFill>
                  <a:srgbClr val="FF0000"/>
                </a:solidFill>
              </a:rPr>
              <a:t>=-999 and emissions are non-zero?!</a:t>
            </a:r>
          </a:p>
          <a:p>
            <a:pPr marL="742950" lvl="1" indent="-285750">
              <a:buFont typeface="Arial" panose="020B0604020202020204" pitchFamily="34" charset="0"/>
              <a:buChar char="•"/>
            </a:pPr>
            <a:r>
              <a:rPr lang="en-US" dirty="0" smtClean="0"/>
              <a:t>There are 3 hotspots with this condition, all with C3 fuel, with non-zero “Area(t)” and “Growth(t)”.</a:t>
            </a:r>
          </a:p>
          <a:p>
            <a:pPr marL="742950" lvl="1" indent="-285750">
              <a:buFont typeface="Arial" panose="020B0604020202020204" pitchFamily="34" charset="0"/>
              <a:buChar char="•"/>
            </a:pPr>
            <a:r>
              <a:rPr lang="en-US" dirty="0" smtClean="0"/>
              <a:t>‘</a:t>
            </a:r>
            <a:r>
              <a:rPr lang="en-US" dirty="0" err="1" smtClean="0"/>
              <a:t>r_smoke</a:t>
            </a:r>
            <a:r>
              <a:rPr lang="en-US" dirty="0" smtClean="0"/>
              <a:t>’=-999, </a:t>
            </a:r>
            <a:r>
              <a:rPr lang="en-US" dirty="0" err="1" smtClean="0"/>
              <a:t>Zplume</a:t>
            </a:r>
            <a:r>
              <a:rPr lang="en-US" dirty="0" smtClean="0"/>
              <a:t>=-999, </a:t>
            </a:r>
            <a:r>
              <a:rPr lang="en-US" dirty="0" err="1" smtClean="0"/>
              <a:t>Qo</a:t>
            </a:r>
            <a:r>
              <a:rPr lang="en-US" dirty="0" smtClean="0"/>
              <a:t>=0 and </a:t>
            </a:r>
            <a:r>
              <a:rPr lang="en-US" b="1" dirty="0" err="1" smtClean="0">
                <a:solidFill>
                  <a:srgbClr val="FF0000"/>
                </a:solidFill>
              </a:rPr>
              <a:t>Qplume</a:t>
            </a:r>
            <a:r>
              <a:rPr lang="en-US" b="1" dirty="0" smtClean="0">
                <a:solidFill>
                  <a:srgbClr val="FF0000"/>
                </a:solidFill>
              </a:rPr>
              <a:t>= negative</a:t>
            </a:r>
          </a:p>
          <a:p>
            <a:pPr marL="742950" lvl="1" indent="-285750">
              <a:buFont typeface="Arial" panose="020B0604020202020204" pitchFamily="34" charset="0"/>
              <a:buChar char="•"/>
            </a:pPr>
            <a:r>
              <a:rPr lang="en-US" dirty="0"/>
              <a:t>‘</a:t>
            </a:r>
            <a:r>
              <a:rPr lang="en-US" dirty="0" err="1"/>
              <a:t>Zbriggs</a:t>
            </a:r>
            <a:r>
              <a:rPr lang="en-US" dirty="0" smtClean="0"/>
              <a:t>’ are non zero</a:t>
            </a:r>
            <a:endParaRPr lang="en-US" dirty="0"/>
          </a:p>
        </p:txBody>
      </p:sp>
      <p:sp>
        <p:nvSpPr>
          <p:cNvPr id="8" name="Title 1"/>
          <p:cNvSpPr>
            <a:spLocks noGrp="1"/>
          </p:cNvSpPr>
          <p:nvPr>
            <p:ph type="title"/>
          </p:nvPr>
        </p:nvSpPr>
        <p:spPr>
          <a:xfrm>
            <a:off x="423143" y="-23236"/>
            <a:ext cx="8229600" cy="778098"/>
          </a:xfrm>
        </p:spPr>
        <p:txBody>
          <a:bodyPr>
            <a:normAutofit fontScale="90000"/>
          </a:bodyPr>
          <a:lstStyle/>
          <a:p>
            <a:r>
              <a:rPr lang="en-US" dirty="0"/>
              <a:t>Analyze of Plume rise parameters</a:t>
            </a:r>
          </a:p>
        </p:txBody>
      </p:sp>
      <p:graphicFrame>
        <p:nvGraphicFramePr>
          <p:cNvPr id="9" name="Table 8"/>
          <p:cNvGraphicFramePr>
            <a:graphicFrameLocks noGrp="1"/>
          </p:cNvGraphicFramePr>
          <p:nvPr>
            <p:extLst>
              <p:ext uri="{D42A27DB-BD31-4B8C-83A1-F6EECF244321}">
                <p14:modId xmlns:p14="http://schemas.microsoft.com/office/powerpoint/2010/main" val="1083943601"/>
              </p:ext>
            </p:extLst>
          </p:nvPr>
        </p:nvGraphicFramePr>
        <p:xfrm>
          <a:off x="125807" y="2242032"/>
          <a:ext cx="1512168" cy="1327785"/>
        </p:xfrm>
        <a:graphic>
          <a:graphicData uri="http://schemas.openxmlformats.org/drawingml/2006/table">
            <a:tbl>
              <a:tblPr>
                <a:tableStyleId>{5C22544A-7EE6-4342-B048-85BDC9FD1C3A}</a:tableStyleId>
              </a:tblPr>
              <a:tblGrid>
                <a:gridCol w="756084"/>
                <a:gridCol w="756084"/>
              </a:tblGrid>
              <a:tr h="190500">
                <a:tc gridSpan="2">
                  <a:txBody>
                    <a:bodyPr/>
                    <a:lstStyle/>
                    <a:p>
                      <a:pPr algn="ctr" fontAlgn="b"/>
                      <a:r>
                        <a:rPr lang="en-US" sz="1200" b="0" i="0" u="none" strike="noStrike" dirty="0" smtClean="0">
                          <a:solidFill>
                            <a:srgbClr val="000000"/>
                          </a:solidFill>
                          <a:effectLst/>
                          <a:latin typeface="Arial"/>
                        </a:rPr>
                        <a:t>Hotspot</a:t>
                      </a:r>
                      <a:r>
                        <a:rPr lang="en-US" sz="1200" b="0" i="0" u="none" strike="noStrike" baseline="0" dirty="0" smtClean="0">
                          <a:solidFill>
                            <a:srgbClr val="000000"/>
                          </a:solidFill>
                          <a:effectLst/>
                          <a:latin typeface="Arial"/>
                        </a:rPr>
                        <a:t> with non zero emission when </a:t>
                      </a:r>
                      <a:r>
                        <a:rPr lang="en-US" sz="1200" b="0" i="0" u="none" strike="noStrike" baseline="0" dirty="0" err="1" smtClean="0">
                          <a:solidFill>
                            <a:srgbClr val="000000"/>
                          </a:solidFill>
                          <a:effectLst/>
                          <a:latin typeface="Arial"/>
                        </a:rPr>
                        <a:t>Zplume</a:t>
                      </a:r>
                      <a:r>
                        <a:rPr lang="en-US" sz="1200" b="0" i="0" u="none" strike="noStrike" baseline="0" dirty="0" smtClean="0">
                          <a:solidFill>
                            <a:srgbClr val="000000"/>
                          </a:solidFill>
                          <a:effectLst/>
                          <a:latin typeface="Arial"/>
                        </a:rPr>
                        <a:t>=-999</a:t>
                      </a:r>
                      <a:endParaRPr lang="en-US" sz="1200" b="0" i="0" u="none" strike="noStrike" dirty="0">
                        <a:solidFill>
                          <a:srgbClr val="000000"/>
                        </a:solidFill>
                        <a:effectLst/>
                        <a:latin typeface="Arial"/>
                      </a:endParaRPr>
                    </a:p>
                  </a:txBody>
                  <a:tcPr marL="9525" marR="9525" marT="9525" marB="0" anchor="b"/>
                </a:tc>
                <a:tc hMerge="1">
                  <a:txBody>
                    <a:bodyPr/>
                    <a:lstStyle/>
                    <a:p>
                      <a:pPr algn="l" fontAlgn="b"/>
                      <a:endParaRPr lang="en-US" sz="1200" b="0" i="0" u="none" strike="noStrike" dirty="0">
                        <a:solidFill>
                          <a:srgbClr val="000000"/>
                        </a:solidFill>
                        <a:effectLst/>
                        <a:latin typeface="Arial"/>
                      </a:endParaRPr>
                    </a:p>
                  </a:txBody>
                  <a:tcPr marL="9525" marR="9525" marT="9525" marB="0" anchor="b"/>
                </a:tc>
              </a:tr>
              <a:tr h="190500">
                <a:tc>
                  <a:txBody>
                    <a:bodyPr/>
                    <a:lstStyle/>
                    <a:p>
                      <a:pPr algn="l" fontAlgn="b"/>
                      <a:r>
                        <a:rPr lang="en-US" sz="1200" u="none" strike="noStrike" dirty="0" err="1">
                          <a:effectLst/>
                        </a:rPr>
                        <a:t>lat</a:t>
                      </a:r>
                      <a:endParaRPr lang="en-US" sz="1200" b="0" i="0" u="none" strike="noStrike" dirty="0">
                        <a:solidFill>
                          <a:srgbClr val="000000"/>
                        </a:solidFill>
                        <a:effectLst/>
                        <a:latin typeface="Arial"/>
                      </a:endParaRPr>
                    </a:p>
                  </a:txBody>
                  <a:tcPr marL="9525" marR="9525" marT="9525" marB="0" anchor="b"/>
                </a:tc>
                <a:tc>
                  <a:txBody>
                    <a:bodyPr/>
                    <a:lstStyle/>
                    <a:p>
                      <a:pPr algn="l" fontAlgn="b"/>
                      <a:r>
                        <a:rPr lang="en-US" sz="1200" u="none" strike="noStrike" dirty="0">
                          <a:effectLst/>
                        </a:rPr>
                        <a:t> </a:t>
                      </a:r>
                      <a:r>
                        <a:rPr lang="en-US" sz="1200" u="none" strike="noStrike" dirty="0" err="1">
                          <a:effectLst/>
                        </a:rPr>
                        <a:t>lon</a:t>
                      </a:r>
                      <a:endParaRPr lang="en-US" sz="1200" b="0" i="0" u="none" strike="noStrike" dirty="0">
                        <a:solidFill>
                          <a:srgbClr val="000000"/>
                        </a:solidFill>
                        <a:effectLst/>
                        <a:latin typeface="Arial"/>
                      </a:endParaRPr>
                    </a:p>
                  </a:txBody>
                  <a:tcPr marL="9525" marR="9525" marT="9525" marB="0" anchor="b"/>
                </a:tc>
              </a:tr>
              <a:tr h="190500">
                <a:tc>
                  <a:txBody>
                    <a:bodyPr/>
                    <a:lstStyle/>
                    <a:p>
                      <a:pPr algn="r" fontAlgn="b"/>
                      <a:r>
                        <a:rPr lang="en-US" sz="1200" u="none" strike="noStrike">
                          <a:effectLst/>
                        </a:rPr>
                        <a:t>48.81</a:t>
                      </a:r>
                      <a:endParaRPr lang="en-US" sz="1200" b="0" i="0" u="none" strike="noStrike">
                        <a:solidFill>
                          <a:srgbClr val="000000"/>
                        </a:solidFill>
                        <a:effectLst/>
                        <a:latin typeface="Arial"/>
                      </a:endParaRPr>
                    </a:p>
                  </a:txBody>
                  <a:tcPr marL="9525" marR="9525" marT="9525" marB="0" anchor="b"/>
                </a:tc>
                <a:tc>
                  <a:txBody>
                    <a:bodyPr/>
                    <a:lstStyle/>
                    <a:p>
                      <a:pPr algn="r" fontAlgn="b"/>
                      <a:r>
                        <a:rPr lang="en-US" sz="1200" u="none" strike="noStrike" dirty="0">
                          <a:effectLst/>
                        </a:rPr>
                        <a:t>-116.77</a:t>
                      </a:r>
                      <a:endParaRPr lang="en-US" sz="1200" b="0" i="0" u="none" strike="noStrike" dirty="0">
                        <a:solidFill>
                          <a:srgbClr val="000000"/>
                        </a:solidFill>
                        <a:effectLst/>
                        <a:latin typeface="Arial"/>
                      </a:endParaRPr>
                    </a:p>
                  </a:txBody>
                  <a:tcPr marL="9525" marR="9525" marT="9525" marB="0" anchor="b"/>
                </a:tc>
              </a:tr>
              <a:tr h="190500">
                <a:tc>
                  <a:txBody>
                    <a:bodyPr/>
                    <a:lstStyle/>
                    <a:p>
                      <a:pPr algn="r" fontAlgn="b"/>
                      <a:r>
                        <a:rPr lang="en-US" sz="1200" u="none" strike="noStrike">
                          <a:effectLst/>
                        </a:rPr>
                        <a:t>48.794</a:t>
                      </a:r>
                      <a:endParaRPr lang="en-US" sz="1200" b="0" i="0" u="none" strike="noStrike">
                        <a:solidFill>
                          <a:srgbClr val="000000"/>
                        </a:solidFill>
                        <a:effectLst/>
                        <a:latin typeface="Arial"/>
                      </a:endParaRPr>
                    </a:p>
                  </a:txBody>
                  <a:tcPr marL="9525" marR="9525" marT="9525" marB="0" anchor="b"/>
                </a:tc>
                <a:tc>
                  <a:txBody>
                    <a:bodyPr/>
                    <a:lstStyle/>
                    <a:p>
                      <a:pPr algn="r" fontAlgn="b"/>
                      <a:r>
                        <a:rPr lang="en-US" sz="1200" u="none" strike="noStrike" dirty="0">
                          <a:effectLst/>
                        </a:rPr>
                        <a:t>-118.45</a:t>
                      </a:r>
                      <a:endParaRPr lang="en-US" sz="1200" b="0" i="0" u="none" strike="noStrike" dirty="0">
                        <a:solidFill>
                          <a:srgbClr val="000000"/>
                        </a:solidFill>
                        <a:effectLst/>
                        <a:latin typeface="Arial"/>
                      </a:endParaRPr>
                    </a:p>
                  </a:txBody>
                  <a:tcPr marL="9525" marR="9525" marT="9525" marB="0" anchor="b"/>
                </a:tc>
              </a:tr>
              <a:tr h="190500">
                <a:tc>
                  <a:txBody>
                    <a:bodyPr/>
                    <a:lstStyle/>
                    <a:p>
                      <a:pPr algn="r" fontAlgn="b"/>
                      <a:r>
                        <a:rPr lang="en-US" sz="1200" u="none" strike="noStrike" dirty="0">
                          <a:effectLst/>
                        </a:rPr>
                        <a:t>48.8</a:t>
                      </a:r>
                      <a:endParaRPr lang="en-US" sz="1200" b="0" i="0" u="none" strike="noStrike" dirty="0">
                        <a:solidFill>
                          <a:srgbClr val="000000"/>
                        </a:solidFill>
                        <a:effectLst/>
                        <a:latin typeface="Arial"/>
                      </a:endParaRPr>
                    </a:p>
                  </a:txBody>
                  <a:tcPr marL="9525" marR="9525" marT="9525" marB="0" anchor="b"/>
                </a:tc>
                <a:tc>
                  <a:txBody>
                    <a:bodyPr/>
                    <a:lstStyle/>
                    <a:p>
                      <a:pPr algn="r" fontAlgn="b"/>
                      <a:r>
                        <a:rPr lang="en-US" sz="1200" u="none" strike="noStrike" dirty="0">
                          <a:effectLst/>
                        </a:rPr>
                        <a:t>-118.45</a:t>
                      </a:r>
                      <a:endParaRPr lang="en-US" sz="1200" b="0" i="0" u="none" strike="noStrike" dirty="0">
                        <a:solidFill>
                          <a:srgbClr val="000000"/>
                        </a:solidFill>
                        <a:effectLst/>
                        <a:latin typeface="Arial"/>
                      </a:endParaRPr>
                    </a:p>
                  </a:txBody>
                  <a:tcPr marL="9525" marR="9525" marT="9525" marB="0" anchor="b"/>
                </a:tc>
              </a:tr>
            </a:tbl>
          </a:graphicData>
        </a:graphic>
      </p:graphicFrame>
      <p:pic>
        <p:nvPicPr>
          <p:cNvPr id="409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348" y="2266950"/>
            <a:ext cx="7104063"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881891" y="3485907"/>
            <a:ext cx="7863240" cy="2031325"/>
          </a:xfrm>
          <a:prstGeom prst="rect">
            <a:avLst/>
          </a:prstGeom>
        </p:spPr>
        <p:txBody>
          <a:bodyPr wrap="square">
            <a:spAutoFit/>
          </a:bodyPr>
          <a:lstStyle/>
          <a:p>
            <a:pPr marL="285750" indent="-285750">
              <a:buFont typeface="Arial" panose="020B0604020202020204" pitchFamily="34" charset="0"/>
              <a:buChar char="•"/>
            </a:pPr>
            <a:r>
              <a:rPr lang="en-US" dirty="0">
                <a:solidFill>
                  <a:srgbClr val="FF0000"/>
                </a:solidFill>
              </a:rPr>
              <a:t>Cases when </a:t>
            </a:r>
            <a:r>
              <a:rPr lang="en-US" dirty="0" err="1" smtClean="0">
                <a:solidFill>
                  <a:srgbClr val="FF0000"/>
                </a:solidFill>
              </a:rPr>
              <a:t>Zplume</a:t>
            </a:r>
            <a:r>
              <a:rPr lang="en-US" dirty="0" smtClean="0">
                <a:solidFill>
                  <a:srgbClr val="FF0000"/>
                </a:solidFill>
              </a:rPr>
              <a:t>=0 and emissions are non-zero?!</a:t>
            </a:r>
          </a:p>
          <a:p>
            <a:pPr marL="742950" lvl="1" indent="-285750">
              <a:buFont typeface="Arial" panose="020B0604020202020204" pitchFamily="34" charset="0"/>
              <a:buChar char="•"/>
            </a:pPr>
            <a:r>
              <a:rPr lang="en-US" dirty="0" smtClean="0"/>
              <a:t>There are 4 hotspots with this condition, 1 with C5 fuel, and 3 with C3 fuel</a:t>
            </a:r>
          </a:p>
          <a:p>
            <a:pPr marL="742950" lvl="1" indent="-285750">
              <a:buFont typeface="Arial" panose="020B0604020202020204" pitchFamily="34" charset="0"/>
              <a:buChar char="•"/>
            </a:pPr>
            <a:r>
              <a:rPr lang="en-US" dirty="0" smtClean="0"/>
              <a:t>‘Area(t)’ is positive, non-zero, but ‘</a:t>
            </a:r>
            <a:r>
              <a:rPr lang="en-US" dirty="0" err="1" smtClean="0"/>
              <a:t>Groth</a:t>
            </a:r>
            <a:r>
              <a:rPr lang="en-US" dirty="0" smtClean="0"/>
              <a:t>(t)’ is zero</a:t>
            </a:r>
          </a:p>
          <a:p>
            <a:pPr marL="742950" lvl="1" indent="-285750">
              <a:buFont typeface="Arial" panose="020B0604020202020204" pitchFamily="34" charset="0"/>
              <a:buChar char="•"/>
            </a:pPr>
            <a:r>
              <a:rPr lang="en-US" dirty="0" smtClean="0"/>
              <a:t>All plume parameters are zero </a:t>
            </a:r>
            <a:r>
              <a:rPr lang="en-US" dirty="0" err="1" smtClean="0"/>
              <a:t>Zplume</a:t>
            </a:r>
            <a:r>
              <a:rPr lang="en-US" dirty="0" smtClean="0"/>
              <a:t>, </a:t>
            </a:r>
            <a:r>
              <a:rPr lang="en-US" dirty="0" err="1" smtClean="0"/>
              <a:t>Zbriggs</a:t>
            </a:r>
            <a:r>
              <a:rPr lang="en-US" dirty="0" smtClean="0"/>
              <a:t>, </a:t>
            </a:r>
            <a:r>
              <a:rPr lang="en-US" dirty="0" err="1" smtClean="0"/>
              <a:t>Qo</a:t>
            </a:r>
            <a:r>
              <a:rPr lang="en-US" dirty="0" smtClean="0"/>
              <a:t>, </a:t>
            </a:r>
            <a:r>
              <a:rPr lang="en-US" dirty="0" err="1" smtClean="0"/>
              <a:t>Qplume</a:t>
            </a:r>
            <a:r>
              <a:rPr lang="en-US" dirty="0" smtClean="0"/>
              <a:t>, and </a:t>
            </a:r>
            <a:r>
              <a:rPr lang="en-US" dirty="0" err="1" smtClean="0"/>
              <a:t>r_smoke</a:t>
            </a:r>
            <a:r>
              <a:rPr lang="en-US" dirty="0" smtClean="0"/>
              <a:t>=-999</a:t>
            </a:r>
          </a:p>
          <a:p>
            <a:pPr marL="742950" lvl="1" indent="-285750">
              <a:buFont typeface="Arial" panose="020B0604020202020204" pitchFamily="34" charset="0"/>
              <a:buChar char="•"/>
            </a:pPr>
            <a:r>
              <a:rPr lang="en-US" dirty="0" smtClean="0"/>
              <a:t>Emission for smoldering and residual are non-zero</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940746615"/>
              </p:ext>
            </p:extLst>
          </p:nvPr>
        </p:nvGraphicFramePr>
        <p:xfrm>
          <a:off x="119891" y="5085184"/>
          <a:ext cx="1524000" cy="1520190"/>
        </p:xfrm>
        <a:graphic>
          <a:graphicData uri="http://schemas.openxmlformats.org/drawingml/2006/table">
            <a:tbl>
              <a:tblPr>
                <a:tableStyleId>{5C22544A-7EE6-4342-B048-85BDC9FD1C3A}</a:tableStyleId>
              </a:tblPr>
              <a:tblGrid>
                <a:gridCol w="762000"/>
                <a:gridCol w="762000"/>
              </a:tblGrid>
              <a:tr h="264413">
                <a:tc gridSpan="2">
                  <a:txBody>
                    <a:bodyPr/>
                    <a:lstStyle/>
                    <a:p>
                      <a:pPr algn="ctr" fontAlgn="b"/>
                      <a:r>
                        <a:rPr lang="en-US" sz="1200" b="0" i="0" u="none" strike="noStrike" dirty="0" smtClean="0">
                          <a:solidFill>
                            <a:srgbClr val="000000"/>
                          </a:solidFill>
                          <a:effectLst/>
                          <a:latin typeface="Arial"/>
                        </a:rPr>
                        <a:t>Hotspot</a:t>
                      </a:r>
                      <a:r>
                        <a:rPr lang="en-US" sz="1200" b="0" i="0" u="none" strike="noStrike" baseline="0" dirty="0" smtClean="0">
                          <a:solidFill>
                            <a:srgbClr val="000000"/>
                          </a:solidFill>
                          <a:effectLst/>
                          <a:latin typeface="Arial"/>
                        </a:rPr>
                        <a:t> with non zero emission </a:t>
                      </a:r>
                      <a:r>
                        <a:rPr lang="en-US" sz="1200" b="0" i="0" u="none" strike="noStrike" baseline="0" dirty="0" smtClean="0">
                          <a:solidFill>
                            <a:srgbClr val="000000"/>
                          </a:solidFill>
                          <a:effectLst/>
                          <a:latin typeface="Arial"/>
                        </a:rPr>
                        <a:t>when </a:t>
                      </a:r>
                      <a:r>
                        <a:rPr lang="en-US" sz="1200" b="0" i="0" u="none" strike="noStrike" baseline="0" dirty="0" err="1" smtClean="0">
                          <a:solidFill>
                            <a:srgbClr val="000000"/>
                          </a:solidFill>
                          <a:effectLst/>
                          <a:latin typeface="Arial"/>
                        </a:rPr>
                        <a:t>Zplume</a:t>
                      </a:r>
                      <a:r>
                        <a:rPr lang="en-US" sz="1200" b="0" i="0" u="none" strike="noStrike" baseline="0" dirty="0" smtClean="0">
                          <a:solidFill>
                            <a:srgbClr val="000000"/>
                          </a:solidFill>
                          <a:effectLst/>
                          <a:latin typeface="Arial"/>
                        </a:rPr>
                        <a:t>=0</a:t>
                      </a:r>
                      <a:endParaRPr lang="en-US" sz="1200" b="0" i="0" u="none" strike="noStrike" dirty="0">
                        <a:solidFill>
                          <a:srgbClr val="000000"/>
                        </a:solidFill>
                        <a:effectLst/>
                        <a:latin typeface="Arial"/>
                      </a:endParaRPr>
                    </a:p>
                  </a:txBody>
                  <a:tcPr marL="9525" marR="9525" marT="9525" marB="0" anchor="b"/>
                </a:tc>
                <a:tc hMerge="1">
                  <a:txBody>
                    <a:bodyPr/>
                    <a:lstStyle/>
                    <a:p>
                      <a:pPr algn="l" fontAlgn="b"/>
                      <a:endParaRPr lang="en-US" sz="1200" b="0" i="0" u="none" strike="noStrike" dirty="0">
                        <a:solidFill>
                          <a:srgbClr val="000000"/>
                        </a:solidFill>
                        <a:effectLst/>
                        <a:latin typeface="Arial"/>
                      </a:endParaRPr>
                    </a:p>
                  </a:txBody>
                  <a:tcPr marL="9525" marR="9525" marT="9525" marB="0" anchor="b"/>
                </a:tc>
              </a:tr>
              <a:tr h="190500">
                <a:tc>
                  <a:txBody>
                    <a:bodyPr/>
                    <a:lstStyle/>
                    <a:p>
                      <a:pPr algn="l" fontAlgn="b"/>
                      <a:r>
                        <a:rPr lang="en-US" sz="1200" u="none" strike="noStrike" dirty="0" err="1">
                          <a:effectLst/>
                        </a:rPr>
                        <a:t>lat</a:t>
                      </a:r>
                      <a:endParaRPr lang="en-US" sz="1200" b="0" i="0" u="none" strike="noStrike" dirty="0">
                        <a:solidFill>
                          <a:srgbClr val="000000"/>
                        </a:solidFill>
                        <a:effectLst/>
                        <a:latin typeface="Arial"/>
                      </a:endParaRPr>
                    </a:p>
                  </a:txBody>
                  <a:tcPr marL="9525" marR="9525" marT="9525" marB="0" anchor="b"/>
                </a:tc>
                <a:tc>
                  <a:txBody>
                    <a:bodyPr/>
                    <a:lstStyle/>
                    <a:p>
                      <a:pPr algn="l" fontAlgn="b"/>
                      <a:r>
                        <a:rPr lang="en-US" sz="1200" u="none" strike="noStrike" dirty="0">
                          <a:effectLst/>
                        </a:rPr>
                        <a:t> </a:t>
                      </a:r>
                      <a:r>
                        <a:rPr lang="en-US" sz="1200" u="none" strike="noStrike" dirty="0" err="1">
                          <a:effectLst/>
                        </a:rPr>
                        <a:t>lon</a:t>
                      </a:r>
                      <a:endParaRPr lang="en-US" sz="1200" b="0" i="0" u="none" strike="noStrike" dirty="0">
                        <a:solidFill>
                          <a:srgbClr val="000000"/>
                        </a:solidFill>
                        <a:effectLst/>
                        <a:latin typeface="Arial"/>
                      </a:endParaRPr>
                    </a:p>
                  </a:txBody>
                  <a:tcPr marL="9525" marR="9525" marT="9525" marB="0" anchor="b"/>
                </a:tc>
              </a:tr>
              <a:tr h="190500">
                <a:tc>
                  <a:txBody>
                    <a:bodyPr/>
                    <a:lstStyle/>
                    <a:p>
                      <a:pPr algn="r" fontAlgn="b"/>
                      <a:r>
                        <a:rPr lang="en-US" sz="1200" u="none" strike="noStrike" dirty="0">
                          <a:effectLst/>
                        </a:rPr>
                        <a:t>49.603</a:t>
                      </a:r>
                      <a:endParaRPr lang="en-US" sz="1200" b="0" i="0" u="none" strike="noStrike" dirty="0">
                        <a:solidFill>
                          <a:srgbClr val="000000"/>
                        </a:solidFill>
                        <a:effectLst/>
                        <a:latin typeface="Arial"/>
                      </a:endParaRPr>
                    </a:p>
                  </a:txBody>
                  <a:tcPr marL="9525" marR="9525" marT="9525" marB="0" anchor="b"/>
                </a:tc>
                <a:tc>
                  <a:txBody>
                    <a:bodyPr/>
                    <a:lstStyle/>
                    <a:p>
                      <a:pPr algn="r" fontAlgn="b"/>
                      <a:r>
                        <a:rPr lang="en-US" sz="1200" u="none" strike="noStrike" dirty="0">
                          <a:effectLst/>
                        </a:rPr>
                        <a:t>-117.22</a:t>
                      </a:r>
                      <a:endParaRPr lang="en-US" sz="1200" b="0" i="0" u="none" strike="noStrike" dirty="0">
                        <a:solidFill>
                          <a:srgbClr val="000000"/>
                        </a:solidFill>
                        <a:effectLst/>
                        <a:latin typeface="Arial"/>
                      </a:endParaRPr>
                    </a:p>
                  </a:txBody>
                  <a:tcPr marL="9525" marR="9525" marT="9525" marB="0" anchor="b"/>
                </a:tc>
              </a:tr>
              <a:tr h="190500">
                <a:tc>
                  <a:txBody>
                    <a:bodyPr/>
                    <a:lstStyle/>
                    <a:p>
                      <a:pPr algn="r" fontAlgn="b"/>
                      <a:r>
                        <a:rPr lang="en-US" sz="1200" u="none" strike="noStrike">
                          <a:effectLst/>
                        </a:rPr>
                        <a:t>48.81</a:t>
                      </a:r>
                      <a:endParaRPr lang="en-US" sz="1200" b="0" i="0" u="none" strike="noStrike">
                        <a:solidFill>
                          <a:srgbClr val="000000"/>
                        </a:solidFill>
                        <a:effectLst/>
                        <a:latin typeface="Arial"/>
                      </a:endParaRPr>
                    </a:p>
                  </a:txBody>
                  <a:tcPr marL="9525" marR="9525" marT="9525" marB="0" anchor="b"/>
                </a:tc>
                <a:tc>
                  <a:txBody>
                    <a:bodyPr/>
                    <a:lstStyle/>
                    <a:p>
                      <a:pPr algn="r" fontAlgn="b"/>
                      <a:r>
                        <a:rPr lang="en-US" sz="1200" u="none" strike="noStrike">
                          <a:effectLst/>
                        </a:rPr>
                        <a:t>-116.77</a:t>
                      </a:r>
                      <a:endParaRPr lang="en-US" sz="1200" b="0" i="0" u="none" strike="noStrike">
                        <a:solidFill>
                          <a:srgbClr val="000000"/>
                        </a:solidFill>
                        <a:effectLst/>
                        <a:latin typeface="Arial"/>
                      </a:endParaRPr>
                    </a:p>
                  </a:txBody>
                  <a:tcPr marL="9525" marR="9525" marT="9525" marB="0" anchor="b"/>
                </a:tc>
              </a:tr>
              <a:tr h="190500">
                <a:tc>
                  <a:txBody>
                    <a:bodyPr/>
                    <a:lstStyle/>
                    <a:p>
                      <a:pPr algn="r" fontAlgn="b"/>
                      <a:r>
                        <a:rPr lang="en-US" sz="1200" u="none" strike="noStrike">
                          <a:effectLst/>
                        </a:rPr>
                        <a:t>48.794</a:t>
                      </a:r>
                      <a:endParaRPr lang="en-US" sz="1200" b="0" i="0" u="none" strike="noStrike">
                        <a:solidFill>
                          <a:srgbClr val="000000"/>
                        </a:solidFill>
                        <a:effectLst/>
                        <a:latin typeface="Arial"/>
                      </a:endParaRPr>
                    </a:p>
                  </a:txBody>
                  <a:tcPr marL="9525" marR="9525" marT="9525" marB="0" anchor="b"/>
                </a:tc>
                <a:tc>
                  <a:txBody>
                    <a:bodyPr/>
                    <a:lstStyle/>
                    <a:p>
                      <a:pPr algn="r" fontAlgn="b"/>
                      <a:r>
                        <a:rPr lang="en-US" sz="1200" u="none" strike="noStrike">
                          <a:effectLst/>
                        </a:rPr>
                        <a:t>-118.45</a:t>
                      </a:r>
                      <a:endParaRPr lang="en-US" sz="1200" b="0" i="0" u="none" strike="noStrike">
                        <a:solidFill>
                          <a:srgbClr val="000000"/>
                        </a:solidFill>
                        <a:effectLst/>
                        <a:latin typeface="Arial"/>
                      </a:endParaRPr>
                    </a:p>
                  </a:txBody>
                  <a:tcPr marL="9525" marR="9525" marT="9525" marB="0" anchor="b"/>
                </a:tc>
              </a:tr>
              <a:tr h="190500">
                <a:tc>
                  <a:txBody>
                    <a:bodyPr/>
                    <a:lstStyle/>
                    <a:p>
                      <a:pPr algn="r" fontAlgn="b"/>
                      <a:r>
                        <a:rPr lang="en-US" sz="1200" u="none" strike="noStrike">
                          <a:effectLst/>
                        </a:rPr>
                        <a:t>48.8</a:t>
                      </a:r>
                      <a:endParaRPr lang="en-US" sz="1200" b="0" i="0" u="none" strike="noStrike">
                        <a:solidFill>
                          <a:srgbClr val="000000"/>
                        </a:solidFill>
                        <a:effectLst/>
                        <a:latin typeface="Arial"/>
                      </a:endParaRPr>
                    </a:p>
                  </a:txBody>
                  <a:tcPr marL="9525" marR="9525" marT="9525" marB="0" anchor="b"/>
                </a:tc>
                <a:tc>
                  <a:txBody>
                    <a:bodyPr/>
                    <a:lstStyle/>
                    <a:p>
                      <a:pPr algn="r" fontAlgn="b"/>
                      <a:r>
                        <a:rPr lang="en-US" sz="1200" u="none" strike="noStrike" dirty="0">
                          <a:effectLst/>
                        </a:rPr>
                        <a:t>-118.45</a:t>
                      </a:r>
                      <a:endParaRPr lang="en-US" sz="1200" b="0" i="0" u="none" strike="noStrike" dirty="0">
                        <a:solidFill>
                          <a:srgbClr val="000000"/>
                        </a:solidFill>
                        <a:effectLst/>
                        <a:latin typeface="Arial"/>
                      </a:endParaRPr>
                    </a:p>
                  </a:txBody>
                  <a:tcPr marL="9525" marR="9525" marT="9525" marB="0" anchor="b"/>
                </a:tc>
              </a:tr>
            </a:tbl>
          </a:graphicData>
        </a:graphic>
      </p:graphicFrame>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627" y="5517232"/>
            <a:ext cx="6970784" cy="1252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80547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23143" y="-23236"/>
            <a:ext cx="8229600" cy="778098"/>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Analyze of Plume rise parameters</a:t>
            </a:r>
            <a:endParaRPr lang="en-US" dirty="0"/>
          </a:p>
        </p:txBody>
      </p:sp>
      <p:sp>
        <p:nvSpPr>
          <p:cNvPr id="5" name="Rectangle 4"/>
          <p:cNvSpPr/>
          <p:nvPr/>
        </p:nvSpPr>
        <p:spPr>
          <a:xfrm>
            <a:off x="729490" y="764704"/>
            <a:ext cx="8379013"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FF0000"/>
                </a:solidFill>
              </a:rPr>
              <a:t>Cases when </a:t>
            </a:r>
            <a:r>
              <a:rPr lang="en-US" dirty="0" err="1" smtClean="0">
                <a:solidFill>
                  <a:srgbClr val="FF0000"/>
                </a:solidFill>
              </a:rPr>
              <a:t>Zplume</a:t>
            </a:r>
            <a:r>
              <a:rPr lang="en-US" dirty="0" smtClean="0">
                <a:solidFill>
                  <a:srgbClr val="FF0000"/>
                </a:solidFill>
              </a:rPr>
              <a:t>=0, </a:t>
            </a:r>
            <a:r>
              <a:rPr lang="en-US" dirty="0" err="1" smtClean="0">
                <a:solidFill>
                  <a:srgbClr val="FF0000"/>
                </a:solidFill>
              </a:rPr>
              <a:t>r_smoke</a:t>
            </a:r>
            <a:r>
              <a:rPr lang="en-US" dirty="0" smtClean="0">
                <a:solidFill>
                  <a:srgbClr val="FF0000"/>
                </a:solidFill>
              </a:rPr>
              <a:t>=-999 and emissions are non-zero</a:t>
            </a:r>
          </a:p>
          <a:p>
            <a:pPr marL="742950" lvl="1" indent="-285750">
              <a:buFont typeface="Arial" panose="020B0604020202020204" pitchFamily="34" charset="0"/>
              <a:buChar char="•"/>
            </a:pPr>
            <a:r>
              <a:rPr lang="en-US" dirty="0" smtClean="0"/>
              <a:t>For </a:t>
            </a:r>
            <a:r>
              <a:rPr lang="en-US" dirty="0" err="1" smtClean="0"/>
              <a:t>lat</a:t>
            </a:r>
            <a:r>
              <a:rPr lang="en-US" dirty="0" smtClean="0"/>
              <a:t>/</a:t>
            </a:r>
            <a:r>
              <a:rPr lang="en-US" dirty="0" err="1" smtClean="0"/>
              <a:t>lon</a:t>
            </a:r>
            <a:r>
              <a:rPr lang="en-US" dirty="0"/>
              <a:t> </a:t>
            </a:r>
            <a:r>
              <a:rPr lang="en-US" dirty="0" smtClean="0"/>
              <a:t>(32.008/-93.21, 48.794/-118.45, 48.8/-118.45, 48.31/-116.77)</a:t>
            </a:r>
          </a:p>
          <a:p>
            <a:pPr marL="742950" lvl="1" indent="-285750">
              <a:buFont typeface="Arial" panose="020B0604020202020204" pitchFamily="34" charset="0"/>
              <a:buChar char="•"/>
            </a:pPr>
            <a:r>
              <a:rPr lang="en-US" dirty="0" smtClean="0"/>
              <a:t>Area(t) is nonzero, while growth(t) is zero</a:t>
            </a:r>
          </a:p>
          <a:p>
            <a:pPr marL="742950" lvl="1" indent="-285750">
              <a:buFont typeface="Arial" panose="020B0604020202020204" pitchFamily="34" charset="0"/>
              <a:buChar char="•"/>
            </a:pPr>
            <a:r>
              <a:rPr lang="en-US" dirty="0" smtClean="0"/>
              <a:t>Only residual and smoldering </a:t>
            </a:r>
            <a:r>
              <a:rPr lang="en-US" dirty="0"/>
              <a:t>emissions </a:t>
            </a:r>
            <a:r>
              <a:rPr lang="en-US" dirty="0" smtClean="0"/>
              <a:t>are non-zero:</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568" y="1948426"/>
            <a:ext cx="10081120" cy="1765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704105" y="3789040"/>
            <a:ext cx="8379013"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FF0000"/>
                </a:solidFill>
              </a:rPr>
              <a:t>Cases when </a:t>
            </a:r>
            <a:r>
              <a:rPr lang="en-US" dirty="0" err="1" smtClean="0">
                <a:solidFill>
                  <a:srgbClr val="FF0000"/>
                </a:solidFill>
              </a:rPr>
              <a:t>Zplume</a:t>
            </a:r>
            <a:r>
              <a:rPr lang="en-US" dirty="0">
                <a:solidFill>
                  <a:srgbClr val="FF0000"/>
                </a:solidFill>
              </a:rPr>
              <a:t> </a:t>
            </a:r>
            <a:r>
              <a:rPr lang="en-US" dirty="0" smtClean="0">
                <a:solidFill>
                  <a:srgbClr val="FF0000"/>
                </a:solidFill>
              </a:rPr>
              <a:t>&gt; 0 and </a:t>
            </a:r>
            <a:r>
              <a:rPr lang="en-US" dirty="0" err="1" smtClean="0">
                <a:solidFill>
                  <a:srgbClr val="FF0000"/>
                </a:solidFill>
              </a:rPr>
              <a:t>r_smoke</a:t>
            </a:r>
            <a:r>
              <a:rPr lang="en-US" dirty="0" smtClean="0">
                <a:solidFill>
                  <a:srgbClr val="FF0000"/>
                </a:solidFill>
              </a:rPr>
              <a:t>=-999 and emissions are non-zero</a:t>
            </a:r>
          </a:p>
          <a:p>
            <a:pPr marL="742950" lvl="1" indent="-285750">
              <a:buFont typeface="Arial" panose="020B0604020202020204" pitchFamily="34" charset="0"/>
              <a:buChar char="•"/>
            </a:pPr>
            <a:r>
              <a:rPr lang="en-US" dirty="0"/>
              <a:t>How </a:t>
            </a:r>
            <a:r>
              <a:rPr lang="en-US" dirty="0" smtClean="0"/>
              <a:t>to distribute emission in this case?</a:t>
            </a:r>
          </a:p>
          <a:p>
            <a:pPr marL="742950" lvl="1" indent="-285750">
              <a:buFont typeface="Arial" panose="020B0604020202020204" pitchFamily="34" charset="0"/>
              <a:buChar char="•"/>
            </a:pPr>
            <a:r>
              <a:rPr lang="en-US" dirty="0" smtClean="0"/>
              <a:t>Several hotspots has this condition</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358741369"/>
              </p:ext>
            </p:extLst>
          </p:nvPr>
        </p:nvGraphicFramePr>
        <p:xfrm>
          <a:off x="164045" y="4373327"/>
          <a:ext cx="1080120" cy="2450976"/>
        </p:xfrm>
        <a:graphic>
          <a:graphicData uri="http://schemas.openxmlformats.org/drawingml/2006/table">
            <a:tbl>
              <a:tblPr>
                <a:tableStyleId>{5C22544A-7EE6-4342-B048-85BDC9FD1C3A}</a:tableStyleId>
              </a:tblPr>
              <a:tblGrid>
                <a:gridCol w="439435"/>
                <a:gridCol w="640685"/>
              </a:tblGrid>
              <a:tr h="246891">
                <a:tc>
                  <a:txBody>
                    <a:bodyPr/>
                    <a:lstStyle/>
                    <a:p>
                      <a:pPr algn="l" fontAlgn="b"/>
                      <a:r>
                        <a:rPr lang="en-US" sz="1050" u="none" strike="noStrike" dirty="0" err="1">
                          <a:effectLst/>
                        </a:rPr>
                        <a:t>lat</a:t>
                      </a:r>
                      <a:endParaRPr lang="en-US" sz="1050" b="0" i="0" u="none" strike="noStrike" dirty="0">
                        <a:solidFill>
                          <a:srgbClr val="000000"/>
                        </a:solidFill>
                        <a:effectLst/>
                        <a:latin typeface="Arial"/>
                      </a:endParaRPr>
                    </a:p>
                  </a:txBody>
                  <a:tcPr marL="9525" marR="9525" marT="9525" marB="0" anchor="b"/>
                </a:tc>
                <a:tc>
                  <a:txBody>
                    <a:bodyPr/>
                    <a:lstStyle/>
                    <a:p>
                      <a:pPr algn="l" fontAlgn="b"/>
                      <a:r>
                        <a:rPr lang="en-US" sz="1050" u="none" strike="noStrike" dirty="0">
                          <a:effectLst/>
                        </a:rPr>
                        <a:t> </a:t>
                      </a:r>
                      <a:r>
                        <a:rPr lang="en-US" sz="1050" u="none" strike="noStrike" dirty="0" err="1">
                          <a:effectLst/>
                        </a:rPr>
                        <a:t>lon</a:t>
                      </a:r>
                      <a:endParaRPr lang="en-US" sz="1050" b="0" i="0" u="none" strike="noStrike" dirty="0">
                        <a:solidFill>
                          <a:srgbClr val="000000"/>
                        </a:solidFill>
                        <a:effectLst/>
                        <a:latin typeface="Arial"/>
                      </a:endParaRPr>
                    </a:p>
                  </a:txBody>
                  <a:tcPr marL="9525" marR="9525" marT="9525" marB="0" anchor="b"/>
                </a:tc>
              </a:tr>
              <a:tr h="165695">
                <a:tc>
                  <a:txBody>
                    <a:bodyPr/>
                    <a:lstStyle/>
                    <a:p>
                      <a:pPr algn="r" fontAlgn="b"/>
                      <a:r>
                        <a:rPr lang="en-US" sz="1050" u="none" strike="noStrike">
                          <a:effectLst/>
                        </a:rPr>
                        <a:t>31.685</a:t>
                      </a:r>
                      <a:endParaRPr lang="en-US" sz="1050" b="0" i="0" u="none" strike="noStrike">
                        <a:solidFill>
                          <a:srgbClr val="000000"/>
                        </a:solidFill>
                        <a:effectLst/>
                        <a:latin typeface="Arial"/>
                      </a:endParaRPr>
                    </a:p>
                  </a:txBody>
                  <a:tcPr marL="9525" marR="9525" marT="9525" marB="0" anchor="b"/>
                </a:tc>
                <a:tc>
                  <a:txBody>
                    <a:bodyPr/>
                    <a:lstStyle/>
                    <a:p>
                      <a:pPr algn="r" fontAlgn="b"/>
                      <a:r>
                        <a:rPr lang="en-US" sz="1050" u="none" strike="noStrike" dirty="0">
                          <a:effectLst/>
                        </a:rPr>
                        <a:t>-93.13</a:t>
                      </a:r>
                      <a:endParaRPr lang="en-US" sz="1050" b="0" i="0" u="none" strike="noStrike" dirty="0">
                        <a:solidFill>
                          <a:srgbClr val="000000"/>
                        </a:solidFill>
                        <a:effectLst/>
                        <a:latin typeface="Arial"/>
                      </a:endParaRPr>
                    </a:p>
                  </a:txBody>
                  <a:tcPr marL="9525" marR="9525" marT="9525" marB="0" anchor="b"/>
                </a:tc>
              </a:tr>
              <a:tr h="165695">
                <a:tc>
                  <a:txBody>
                    <a:bodyPr/>
                    <a:lstStyle/>
                    <a:p>
                      <a:pPr algn="r" fontAlgn="b"/>
                      <a:r>
                        <a:rPr lang="en-US" sz="1050" u="none" strike="noStrike">
                          <a:effectLst/>
                        </a:rPr>
                        <a:t>32.967</a:t>
                      </a:r>
                      <a:endParaRPr lang="en-US" sz="1050" b="0" i="0" u="none" strike="noStrike">
                        <a:solidFill>
                          <a:srgbClr val="000000"/>
                        </a:solidFill>
                        <a:effectLst/>
                        <a:latin typeface="Arial"/>
                      </a:endParaRPr>
                    </a:p>
                  </a:txBody>
                  <a:tcPr marL="9525" marR="9525" marT="9525" marB="0" anchor="b"/>
                </a:tc>
                <a:tc>
                  <a:txBody>
                    <a:bodyPr/>
                    <a:lstStyle/>
                    <a:p>
                      <a:pPr algn="r" fontAlgn="b"/>
                      <a:r>
                        <a:rPr lang="en-US" sz="1050" u="none" strike="noStrike" dirty="0">
                          <a:effectLst/>
                        </a:rPr>
                        <a:t>-88.36</a:t>
                      </a:r>
                      <a:endParaRPr lang="en-US" sz="1050" b="0" i="0" u="none" strike="noStrike" dirty="0">
                        <a:solidFill>
                          <a:srgbClr val="000000"/>
                        </a:solidFill>
                        <a:effectLst/>
                        <a:latin typeface="Arial"/>
                      </a:endParaRPr>
                    </a:p>
                  </a:txBody>
                  <a:tcPr marL="9525" marR="9525" marT="9525" marB="0" anchor="b"/>
                </a:tc>
              </a:tr>
              <a:tr h="165695">
                <a:tc>
                  <a:txBody>
                    <a:bodyPr/>
                    <a:lstStyle/>
                    <a:p>
                      <a:pPr algn="r" fontAlgn="b"/>
                      <a:r>
                        <a:rPr lang="en-US" sz="1050" u="none" strike="noStrike">
                          <a:effectLst/>
                        </a:rPr>
                        <a:t>32.967</a:t>
                      </a:r>
                      <a:endParaRPr lang="en-US" sz="1050" b="0" i="0" u="none" strike="noStrike">
                        <a:solidFill>
                          <a:srgbClr val="000000"/>
                        </a:solidFill>
                        <a:effectLst/>
                        <a:latin typeface="Arial"/>
                      </a:endParaRPr>
                    </a:p>
                  </a:txBody>
                  <a:tcPr marL="9525" marR="9525" marT="9525" marB="0" anchor="b"/>
                </a:tc>
                <a:tc>
                  <a:txBody>
                    <a:bodyPr/>
                    <a:lstStyle/>
                    <a:p>
                      <a:pPr algn="r" fontAlgn="b"/>
                      <a:r>
                        <a:rPr lang="en-US" sz="1050" u="none" strike="noStrike" dirty="0">
                          <a:effectLst/>
                        </a:rPr>
                        <a:t>-88.36</a:t>
                      </a:r>
                      <a:endParaRPr lang="en-US" sz="1050" b="0" i="0" u="none" strike="noStrike" dirty="0">
                        <a:solidFill>
                          <a:srgbClr val="000000"/>
                        </a:solidFill>
                        <a:effectLst/>
                        <a:latin typeface="Arial"/>
                      </a:endParaRPr>
                    </a:p>
                  </a:txBody>
                  <a:tcPr marL="9525" marR="9525" marT="9525" marB="0" anchor="b"/>
                </a:tc>
              </a:tr>
              <a:tr h="165695">
                <a:tc>
                  <a:txBody>
                    <a:bodyPr/>
                    <a:lstStyle/>
                    <a:p>
                      <a:pPr algn="r" fontAlgn="b"/>
                      <a:r>
                        <a:rPr lang="en-US" sz="1050" u="none" strike="noStrike">
                          <a:effectLst/>
                        </a:rPr>
                        <a:t>32.811</a:t>
                      </a:r>
                      <a:endParaRPr lang="en-US" sz="1050" b="0" i="0" u="none" strike="noStrike">
                        <a:solidFill>
                          <a:srgbClr val="000000"/>
                        </a:solidFill>
                        <a:effectLst/>
                        <a:latin typeface="Arial"/>
                      </a:endParaRPr>
                    </a:p>
                  </a:txBody>
                  <a:tcPr marL="9525" marR="9525" marT="9525" marB="0" anchor="b"/>
                </a:tc>
                <a:tc>
                  <a:txBody>
                    <a:bodyPr/>
                    <a:lstStyle/>
                    <a:p>
                      <a:pPr algn="r" fontAlgn="b"/>
                      <a:r>
                        <a:rPr lang="en-US" sz="1050" u="none" strike="noStrike" dirty="0">
                          <a:effectLst/>
                        </a:rPr>
                        <a:t>-89.82</a:t>
                      </a:r>
                      <a:endParaRPr lang="en-US" sz="1050" b="0" i="0" u="none" strike="noStrike" dirty="0">
                        <a:solidFill>
                          <a:srgbClr val="000000"/>
                        </a:solidFill>
                        <a:effectLst/>
                        <a:latin typeface="Arial"/>
                      </a:endParaRPr>
                    </a:p>
                  </a:txBody>
                  <a:tcPr marL="9525" marR="9525" marT="9525" marB="0" anchor="b"/>
                </a:tc>
              </a:tr>
              <a:tr h="165695">
                <a:tc>
                  <a:txBody>
                    <a:bodyPr/>
                    <a:lstStyle/>
                    <a:p>
                      <a:pPr algn="r" fontAlgn="b"/>
                      <a:r>
                        <a:rPr lang="en-US" sz="1050" u="none" strike="noStrike">
                          <a:effectLst/>
                        </a:rPr>
                        <a:t>32.813</a:t>
                      </a:r>
                      <a:endParaRPr lang="en-US" sz="1050" b="0" i="0" u="none" strike="noStrike">
                        <a:solidFill>
                          <a:srgbClr val="000000"/>
                        </a:solidFill>
                        <a:effectLst/>
                        <a:latin typeface="Arial"/>
                      </a:endParaRPr>
                    </a:p>
                  </a:txBody>
                  <a:tcPr marL="9525" marR="9525" marT="9525" marB="0" anchor="b"/>
                </a:tc>
                <a:tc>
                  <a:txBody>
                    <a:bodyPr/>
                    <a:lstStyle/>
                    <a:p>
                      <a:pPr algn="r" fontAlgn="b"/>
                      <a:r>
                        <a:rPr lang="en-US" sz="1050" u="none" strike="noStrike" dirty="0">
                          <a:effectLst/>
                        </a:rPr>
                        <a:t>-89.79</a:t>
                      </a:r>
                      <a:endParaRPr lang="en-US" sz="1050" b="0" i="0" u="none" strike="noStrike" dirty="0">
                        <a:solidFill>
                          <a:srgbClr val="000000"/>
                        </a:solidFill>
                        <a:effectLst/>
                        <a:latin typeface="Arial"/>
                      </a:endParaRPr>
                    </a:p>
                  </a:txBody>
                  <a:tcPr marL="9525" marR="9525" marT="9525" marB="0" anchor="b"/>
                </a:tc>
              </a:tr>
              <a:tr h="165695">
                <a:tc>
                  <a:txBody>
                    <a:bodyPr/>
                    <a:lstStyle/>
                    <a:p>
                      <a:pPr algn="r" fontAlgn="b"/>
                      <a:r>
                        <a:rPr lang="en-US" sz="1050" u="none" strike="noStrike">
                          <a:effectLst/>
                        </a:rPr>
                        <a:t>32.969</a:t>
                      </a:r>
                      <a:endParaRPr lang="en-US" sz="1050" b="0" i="0" u="none" strike="noStrike">
                        <a:solidFill>
                          <a:srgbClr val="000000"/>
                        </a:solidFill>
                        <a:effectLst/>
                        <a:latin typeface="Arial"/>
                      </a:endParaRPr>
                    </a:p>
                  </a:txBody>
                  <a:tcPr marL="9525" marR="9525" marT="9525" marB="0" anchor="b"/>
                </a:tc>
                <a:tc>
                  <a:txBody>
                    <a:bodyPr/>
                    <a:lstStyle/>
                    <a:p>
                      <a:pPr algn="r" fontAlgn="b"/>
                      <a:r>
                        <a:rPr lang="en-US" sz="1050" u="none" strike="noStrike" dirty="0">
                          <a:effectLst/>
                        </a:rPr>
                        <a:t>-88.37</a:t>
                      </a:r>
                      <a:endParaRPr lang="en-US" sz="1050" b="0" i="0" u="none" strike="noStrike" dirty="0">
                        <a:solidFill>
                          <a:srgbClr val="000000"/>
                        </a:solidFill>
                        <a:effectLst/>
                        <a:latin typeface="Arial"/>
                      </a:endParaRPr>
                    </a:p>
                  </a:txBody>
                  <a:tcPr marL="9525" marR="9525" marT="9525" marB="0" anchor="b"/>
                </a:tc>
              </a:tr>
              <a:tr h="165695">
                <a:tc>
                  <a:txBody>
                    <a:bodyPr/>
                    <a:lstStyle/>
                    <a:p>
                      <a:pPr algn="r" fontAlgn="b"/>
                      <a:r>
                        <a:rPr lang="en-US" sz="1050" u="none" strike="noStrike">
                          <a:effectLst/>
                        </a:rPr>
                        <a:t>52.268</a:t>
                      </a:r>
                      <a:endParaRPr lang="en-US" sz="1050" b="0" i="0" u="none" strike="noStrike">
                        <a:solidFill>
                          <a:srgbClr val="000000"/>
                        </a:solidFill>
                        <a:effectLst/>
                        <a:latin typeface="Arial"/>
                      </a:endParaRPr>
                    </a:p>
                  </a:txBody>
                  <a:tcPr marL="9525" marR="9525" marT="9525" marB="0" anchor="b"/>
                </a:tc>
                <a:tc>
                  <a:txBody>
                    <a:bodyPr/>
                    <a:lstStyle/>
                    <a:p>
                      <a:pPr algn="r" fontAlgn="b"/>
                      <a:r>
                        <a:rPr lang="en-US" sz="1050" u="none" strike="noStrike">
                          <a:effectLst/>
                        </a:rPr>
                        <a:t>-124.06</a:t>
                      </a:r>
                      <a:endParaRPr lang="en-US" sz="1050" b="0" i="0" u="none" strike="noStrike">
                        <a:solidFill>
                          <a:srgbClr val="000000"/>
                        </a:solidFill>
                        <a:effectLst/>
                        <a:latin typeface="Arial"/>
                      </a:endParaRPr>
                    </a:p>
                  </a:txBody>
                  <a:tcPr marL="9525" marR="9525" marT="9525" marB="0" anchor="b"/>
                </a:tc>
              </a:tr>
              <a:tr h="165695">
                <a:tc>
                  <a:txBody>
                    <a:bodyPr/>
                    <a:lstStyle/>
                    <a:p>
                      <a:pPr algn="r" fontAlgn="b"/>
                      <a:r>
                        <a:rPr lang="en-US" sz="1050" u="none" strike="noStrike">
                          <a:effectLst/>
                        </a:rPr>
                        <a:t>52.268</a:t>
                      </a:r>
                      <a:endParaRPr lang="en-US" sz="1050" b="0" i="0" u="none" strike="noStrike">
                        <a:solidFill>
                          <a:srgbClr val="000000"/>
                        </a:solidFill>
                        <a:effectLst/>
                        <a:latin typeface="Arial"/>
                      </a:endParaRPr>
                    </a:p>
                  </a:txBody>
                  <a:tcPr marL="9525" marR="9525" marT="9525" marB="0" anchor="b"/>
                </a:tc>
                <a:tc>
                  <a:txBody>
                    <a:bodyPr/>
                    <a:lstStyle/>
                    <a:p>
                      <a:pPr algn="r" fontAlgn="b"/>
                      <a:r>
                        <a:rPr lang="en-US" sz="1050" u="none" strike="noStrike" dirty="0">
                          <a:effectLst/>
                        </a:rPr>
                        <a:t>-124.07</a:t>
                      </a:r>
                      <a:endParaRPr lang="en-US" sz="1050" b="0" i="0" u="none" strike="noStrike" dirty="0">
                        <a:solidFill>
                          <a:srgbClr val="000000"/>
                        </a:solidFill>
                        <a:effectLst/>
                        <a:latin typeface="Arial"/>
                      </a:endParaRPr>
                    </a:p>
                  </a:txBody>
                  <a:tcPr marL="9525" marR="9525" marT="9525" marB="0" anchor="b"/>
                </a:tc>
              </a:tr>
              <a:tr h="165695">
                <a:tc>
                  <a:txBody>
                    <a:bodyPr/>
                    <a:lstStyle/>
                    <a:p>
                      <a:pPr algn="r" fontAlgn="b"/>
                      <a:r>
                        <a:rPr lang="en-US" sz="1050" u="none" strike="noStrike">
                          <a:effectLst/>
                        </a:rPr>
                        <a:t>52.271</a:t>
                      </a:r>
                      <a:endParaRPr lang="en-US" sz="1050" b="0" i="0" u="none" strike="noStrike">
                        <a:solidFill>
                          <a:srgbClr val="000000"/>
                        </a:solidFill>
                        <a:effectLst/>
                        <a:latin typeface="Arial"/>
                      </a:endParaRPr>
                    </a:p>
                  </a:txBody>
                  <a:tcPr marL="9525" marR="9525" marT="9525" marB="0" anchor="b"/>
                </a:tc>
                <a:tc>
                  <a:txBody>
                    <a:bodyPr/>
                    <a:lstStyle/>
                    <a:p>
                      <a:pPr algn="r" fontAlgn="b"/>
                      <a:r>
                        <a:rPr lang="en-US" sz="1050" u="none" strike="noStrike" dirty="0">
                          <a:effectLst/>
                        </a:rPr>
                        <a:t>-124.06</a:t>
                      </a:r>
                      <a:endParaRPr lang="en-US" sz="1050" b="0" i="0" u="none" strike="noStrike" dirty="0">
                        <a:solidFill>
                          <a:srgbClr val="000000"/>
                        </a:solidFill>
                        <a:effectLst/>
                        <a:latin typeface="Arial"/>
                      </a:endParaRPr>
                    </a:p>
                  </a:txBody>
                  <a:tcPr marL="9525" marR="9525" marT="9525" marB="0" anchor="b"/>
                </a:tc>
              </a:tr>
              <a:tr h="165695">
                <a:tc>
                  <a:txBody>
                    <a:bodyPr/>
                    <a:lstStyle/>
                    <a:p>
                      <a:pPr algn="r" fontAlgn="b"/>
                      <a:r>
                        <a:rPr lang="en-US" sz="1050" u="none" strike="noStrike">
                          <a:effectLst/>
                        </a:rPr>
                        <a:t>50.582</a:t>
                      </a:r>
                      <a:endParaRPr lang="en-US" sz="1050" b="0" i="0" u="none" strike="noStrike">
                        <a:solidFill>
                          <a:srgbClr val="000000"/>
                        </a:solidFill>
                        <a:effectLst/>
                        <a:latin typeface="Arial"/>
                      </a:endParaRPr>
                    </a:p>
                  </a:txBody>
                  <a:tcPr marL="9525" marR="9525" marT="9525" marB="0" anchor="b"/>
                </a:tc>
                <a:tc>
                  <a:txBody>
                    <a:bodyPr/>
                    <a:lstStyle/>
                    <a:p>
                      <a:pPr algn="r" fontAlgn="b"/>
                      <a:r>
                        <a:rPr lang="en-US" sz="1050" u="none" strike="noStrike">
                          <a:effectLst/>
                        </a:rPr>
                        <a:t>-121.21</a:t>
                      </a:r>
                      <a:endParaRPr lang="en-US" sz="1050" b="0" i="0" u="none" strike="noStrike">
                        <a:solidFill>
                          <a:srgbClr val="000000"/>
                        </a:solidFill>
                        <a:effectLst/>
                        <a:latin typeface="Arial"/>
                      </a:endParaRPr>
                    </a:p>
                  </a:txBody>
                  <a:tcPr marL="9525" marR="9525" marT="9525" marB="0" anchor="b"/>
                </a:tc>
              </a:tr>
              <a:tr h="165695">
                <a:tc>
                  <a:txBody>
                    <a:bodyPr/>
                    <a:lstStyle/>
                    <a:p>
                      <a:pPr algn="r" fontAlgn="b"/>
                      <a:r>
                        <a:rPr lang="en-US" sz="1050" u="none" strike="noStrike">
                          <a:effectLst/>
                        </a:rPr>
                        <a:t>56.999</a:t>
                      </a:r>
                      <a:endParaRPr lang="en-US" sz="1050" b="0" i="0" u="none" strike="noStrike">
                        <a:solidFill>
                          <a:srgbClr val="000000"/>
                        </a:solidFill>
                        <a:effectLst/>
                        <a:latin typeface="Arial"/>
                      </a:endParaRPr>
                    </a:p>
                  </a:txBody>
                  <a:tcPr marL="9525" marR="9525" marT="9525" marB="0" anchor="b"/>
                </a:tc>
                <a:tc>
                  <a:txBody>
                    <a:bodyPr/>
                    <a:lstStyle/>
                    <a:p>
                      <a:pPr algn="r" fontAlgn="b"/>
                      <a:r>
                        <a:rPr lang="en-US" sz="1050" u="none" strike="noStrike">
                          <a:effectLst/>
                        </a:rPr>
                        <a:t>-100.06</a:t>
                      </a:r>
                      <a:endParaRPr lang="en-US" sz="1050" b="0" i="0" u="none" strike="noStrike">
                        <a:solidFill>
                          <a:srgbClr val="000000"/>
                        </a:solidFill>
                        <a:effectLst/>
                        <a:latin typeface="Arial"/>
                      </a:endParaRPr>
                    </a:p>
                  </a:txBody>
                  <a:tcPr marL="9525" marR="9525" marT="9525" marB="0" anchor="b"/>
                </a:tc>
              </a:tr>
              <a:tr h="165695">
                <a:tc>
                  <a:txBody>
                    <a:bodyPr/>
                    <a:lstStyle/>
                    <a:p>
                      <a:pPr algn="r" fontAlgn="b"/>
                      <a:r>
                        <a:rPr lang="en-US" sz="1050" u="none" strike="noStrike">
                          <a:effectLst/>
                        </a:rPr>
                        <a:t>50.053</a:t>
                      </a:r>
                      <a:endParaRPr lang="en-US" sz="1050" b="0" i="0" u="none" strike="noStrike">
                        <a:solidFill>
                          <a:srgbClr val="000000"/>
                        </a:solidFill>
                        <a:effectLst/>
                        <a:latin typeface="Arial"/>
                      </a:endParaRPr>
                    </a:p>
                  </a:txBody>
                  <a:tcPr marL="9525" marR="9525" marT="9525" marB="0" anchor="b"/>
                </a:tc>
                <a:tc>
                  <a:txBody>
                    <a:bodyPr/>
                    <a:lstStyle/>
                    <a:p>
                      <a:pPr algn="r" fontAlgn="b"/>
                      <a:r>
                        <a:rPr lang="en-US" sz="1050" u="none" strike="noStrike">
                          <a:effectLst/>
                        </a:rPr>
                        <a:t>-119.5</a:t>
                      </a:r>
                      <a:endParaRPr lang="en-US" sz="1050" b="0" i="0" u="none" strike="noStrike">
                        <a:solidFill>
                          <a:srgbClr val="000000"/>
                        </a:solidFill>
                        <a:effectLst/>
                        <a:latin typeface="Arial"/>
                      </a:endParaRPr>
                    </a:p>
                  </a:txBody>
                  <a:tcPr marL="9525" marR="9525" marT="9525" marB="0" anchor="b"/>
                </a:tc>
              </a:tr>
              <a:tr h="165695">
                <a:tc>
                  <a:txBody>
                    <a:bodyPr/>
                    <a:lstStyle/>
                    <a:p>
                      <a:pPr algn="r" fontAlgn="b"/>
                      <a:r>
                        <a:rPr lang="en-US" sz="1050" u="none" strike="noStrike">
                          <a:effectLst/>
                        </a:rPr>
                        <a:t>33.02</a:t>
                      </a:r>
                      <a:endParaRPr lang="en-US" sz="1050" b="0" i="0" u="none" strike="noStrike">
                        <a:solidFill>
                          <a:srgbClr val="000000"/>
                        </a:solidFill>
                        <a:effectLst/>
                        <a:latin typeface="Arial"/>
                      </a:endParaRPr>
                    </a:p>
                  </a:txBody>
                  <a:tcPr marL="9525" marR="9525" marT="9525" marB="0" anchor="b"/>
                </a:tc>
                <a:tc>
                  <a:txBody>
                    <a:bodyPr/>
                    <a:lstStyle/>
                    <a:p>
                      <a:pPr algn="r" fontAlgn="b"/>
                      <a:r>
                        <a:rPr lang="en-US" sz="1050" u="none" strike="noStrike" dirty="0">
                          <a:effectLst/>
                        </a:rPr>
                        <a:t>-79.88</a:t>
                      </a:r>
                      <a:endParaRPr lang="en-US" sz="1050" b="0" i="0" u="none" strike="noStrike" dirty="0">
                        <a:solidFill>
                          <a:srgbClr val="000000"/>
                        </a:solidFill>
                        <a:effectLst/>
                        <a:latin typeface="Arial"/>
                      </a:endParaRPr>
                    </a:p>
                  </a:txBody>
                  <a:tcPr marL="9525" marR="9525" marT="9525" marB="0" anchor="b"/>
                </a:tc>
              </a:tr>
            </a:tbl>
          </a:graphicData>
        </a:graphic>
      </p:graphicFrame>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4748316"/>
            <a:ext cx="7132637" cy="128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77325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5536" y="2852936"/>
            <a:ext cx="8229600" cy="1143000"/>
          </a:xfrm>
        </p:spPr>
        <p:txBody>
          <a:bodyPr/>
          <a:lstStyle/>
          <a:p>
            <a:r>
              <a:rPr lang="en-US" dirty="0" smtClean="0"/>
              <a:t>Reference Slides</a:t>
            </a:r>
            <a:endParaRPr lang="en-US" dirty="0"/>
          </a:p>
        </p:txBody>
      </p:sp>
    </p:spTree>
    <p:extLst>
      <p:ext uri="{BB962C8B-B14F-4D97-AF65-F5344CB8AC3E}">
        <p14:creationId xmlns:p14="http://schemas.microsoft.com/office/powerpoint/2010/main" val="4278549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994" y="-11914"/>
            <a:ext cx="8229600" cy="704610"/>
          </a:xfrm>
        </p:spPr>
        <p:txBody>
          <a:bodyPr>
            <a:normAutofit/>
          </a:bodyPr>
          <a:lstStyle/>
          <a:p>
            <a:r>
              <a:rPr lang="en-US" sz="3200" dirty="0" smtClean="0"/>
              <a:t>FBP Fuel type Ref</a:t>
            </a:r>
            <a:endParaRPr lang="en-US" sz="3200" dirty="0"/>
          </a:p>
        </p:txBody>
      </p:sp>
      <p:sp>
        <p:nvSpPr>
          <p:cNvPr id="3" name="Content Placeholder 2"/>
          <p:cNvSpPr>
            <a:spLocks noGrp="1"/>
          </p:cNvSpPr>
          <p:nvPr>
            <p:ph idx="1"/>
          </p:nvPr>
        </p:nvSpPr>
        <p:spPr/>
        <p:txBody>
          <a:bodyPr/>
          <a:lstStyle/>
          <a:p>
            <a:endParaRPr lang="en-US" dirty="0"/>
          </a:p>
        </p:txBody>
      </p:sp>
      <p:sp>
        <p:nvSpPr>
          <p:cNvPr id="5" name="Rectangle 4"/>
          <p:cNvSpPr/>
          <p:nvPr/>
        </p:nvSpPr>
        <p:spPr>
          <a:xfrm>
            <a:off x="4788024" y="692696"/>
            <a:ext cx="3972150" cy="276999"/>
          </a:xfrm>
          <a:prstGeom prst="rect">
            <a:avLst/>
          </a:prstGeom>
        </p:spPr>
        <p:txBody>
          <a:bodyPr wrap="square">
            <a:spAutoFit/>
          </a:bodyPr>
          <a:lstStyle/>
          <a:p>
            <a:r>
              <a:rPr lang="en-US" sz="1200" dirty="0"/>
              <a:t>http://cwfis.cfs.nrcan.gc.ca/background/fueltypes/c1</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1750" y="998463"/>
            <a:ext cx="4056847" cy="4048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 name="Group 5"/>
          <p:cNvGrpSpPr/>
          <p:nvPr/>
        </p:nvGrpSpPr>
        <p:grpSpPr>
          <a:xfrm>
            <a:off x="247953" y="161555"/>
            <a:ext cx="4419841" cy="6432231"/>
            <a:chOff x="247953" y="161555"/>
            <a:chExt cx="4419841" cy="6432231"/>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20688"/>
              <a:ext cx="4416274" cy="597309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512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7953" y="161555"/>
              <a:ext cx="2594481" cy="2369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7953" y="340385"/>
              <a:ext cx="2211704" cy="280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1883924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8229600" cy="418058"/>
          </a:xfrm>
        </p:spPr>
        <p:txBody>
          <a:bodyPr>
            <a:noAutofit/>
          </a:bodyPr>
          <a:lstStyle/>
          <a:p>
            <a:r>
              <a:rPr lang="en-US" sz="2400" dirty="0" smtClean="0"/>
              <a:t>New version note (Kerry’s email from 2016/05/13)</a:t>
            </a:r>
            <a:endParaRPr lang="en-US" sz="2400" dirty="0"/>
          </a:p>
        </p:txBody>
      </p:sp>
      <p:sp>
        <p:nvSpPr>
          <p:cNvPr id="3" name="Content Placeholder 2"/>
          <p:cNvSpPr>
            <a:spLocks noGrp="1"/>
          </p:cNvSpPr>
          <p:nvPr>
            <p:ph idx="1"/>
          </p:nvPr>
        </p:nvSpPr>
        <p:spPr>
          <a:xfrm>
            <a:off x="251520" y="620688"/>
            <a:ext cx="8229600" cy="4525963"/>
          </a:xfrm>
        </p:spPr>
        <p:txBody>
          <a:bodyPr>
            <a:noAutofit/>
          </a:bodyPr>
          <a:lstStyle/>
          <a:p>
            <a:pPr lvl="0"/>
            <a:r>
              <a:rPr lang="en-CA" sz="1400" dirty="0"/>
              <a:t>Separation of smoldering from residual smoke (I was adding them together)</a:t>
            </a:r>
            <a:endParaRPr lang="en-US" sz="1400" dirty="0"/>
          </a:p>
          <a:p>
            <a:pPr lvl="0"/>
            <a:r>
              <a:rPr lang="en-CA" sz="1400" dirty="0"/>
              <a:t>Inclusion of fields for area growth per time step (ha) and cumulative total smoke emissions (tons)</a:t>
            </a:r>
            <a:endParaRPr lang="en-US" sz="1400" dirty="0"/>
          </a:p>
          <a:p>
            <a:pPr lvl="0"/>
            <a:r>
              <a:rPr lang="en-CA" sz="1400" dirty="0"/>
              <a:t>Inclusion of </a:t>
            </a:r>
            <a:r>
              <a:rPr lang="en-CA" sz="1400" dirty="0" err="1"/>
              <a:t>Qo</a:t>
            </a:r>
            <a:r>
              <a:rPr lang="en-CA" sz="1400" dirty="0"/>
              <a:t> (latest time step’s cumulative energy in joules) and </a:t>
            </a:r>
            <a:r>
              <a:rPr lang="en-CA" sz="1400" dirty="0" err="1"/>
              <a:t>Qplume</a:t>
            </a:r>
            <a:r>
              <a:rPr lang="en-CA" sz="1400" dirty="0"/>
              <a:t> (the energy injected per time step in joules)</a:t>
            </a:r>
            <a:endParaRPr lang="en-US" sz="1400" dirty="0"/>
          </a:p>
          <a:p>
            <a:pPr lvl="0"/>
            <a:r>
              <a:rPr lang="en-CA" sz="1400" dirty="0"/>
              <a:t>Calculations are now based on the correct units (dam are converted to m, knots are converted to </a:t>
            </a:r>
            <a:r>
              <a:rPr lang="en-CA" sz="1400" dirty="0" err="1"/>
              <a:t>kmh</a:t>
            </a:r>
            <a:r>
              <a:rPr lang="en-CA" sz="1400" dirty="0"/>
              <a:t>, </a:t>
            </a:r>
            <a:r>
              <a:rPr lang="en-CA" sz="1400" dirty="0" err="1"/>
              <a:t>precip</a:t>
            </a:r>
            <a:r>
              <a:rPr lang="en-CA" sz="1400" dirty="0"/>
              <a:t> in mm/hour - did you really send me precipitation in m/s?)</a:t>
            </a:r>
            <a:endParaRPr lang="en-US" sz="1400" dirty="0"/>
          </a:p>
          <a:p>
            <a:pPr lvl="0"/>
            <a:r>
              <a:rPr lang="en-CA" sz="1400" dirty="0"/>
              <a:t>Correction to the </a:t>
            </a:r>
            <a:r>
              <a:rPr lang="en-CA" sz="1400" dirty="0" err="1"/>
              <a:t>r_smoke</a:t>
            </a:r>
            <a:r>
              <a:rPr lang="en-CA" sz="1400" dirty="0"/>
              <a:t> calculation (using the correct units)</a:t>
            </a:r>
            <a:endParaRPr lang="en-US" sz="1400" dirty="0"/>
          </a:p>
          <a:p>
            <a:endParaRPr lang="en-US" sz="1400" dirty="0"/>
          </a:p>
        </p:txBody>
      </p:sp>
      <p:sp>
        <p:nvSpPr>
          <p:cNvPr id="5" name="Rectangle 4"/>
          <p:cNvSpPr/>
          <p:nvPr/>
        </p:nvSpPr>
        <p:spPr>
          <a:xfrm>
            <a:off x="179512" y="2420888"/>
            <a:ext cx="8766720" cy="4293483"/>
          </a:xfrm>
          <a:prstGeom prst="rect">
            <a:avLst/>
          </a:prstGeom>
        </p:spPr>
        <p:txBody>
          <a:bodyPr wrap="square">
            <a:spAutoFit/>
          </a:bodyPr>
          <a:lstStyle/>
          <a:p>
            <a:r>
              <a:rPr lang="en-CA" sz="1050" dirty="0"/>
              <a:t>Fields (following the UTC field) and units are as follows</a:t>
            </a:r>
            <a:endParaRPr lang="en-US" sz="1050" dirty="0"/>
          </a:p>
          <a:p>
            <a:r>
              <a:rPr lang="en-CA" sz="1050" dirty="0"/>
              <a:t> </a:t>
            </a:r>
            <a:endParaRPr lang="en-US" sz="1050" dirty="0"/>
          </a:p>
          <a:p>
            <a:r>
              <a:rPr lang="en-CA" sz="1050" dirty="0"/>
              <a:t>Temp [</a:t>
            </a:r>
            <a:r>
              <a:rPr lang="en-CA" sz="1050" dirty="0" err="1"/>
              <a:t>oC</a:t>
            </a:r>
            <a:r>
              <a:rPr lang="en-CA" sz="1050" dirty="0"/>
              <a:t>] : GEM hourly temperature</a:t>
            </a:r>
            <a:endParaRPr lang="en-US" sz="1050" dirty="0"/>
          </a:p>
          <a:p>
            <a:r>
              <a:rPr lang="en-CA" sz="1050" dirty="0"/>
              <a:t>Rh [%]: GEM hourly humidity</a:t>
            </a:r>
            <a:endParaRPr lang="en-US" sz="1050" dirty="0"/>
          </a:p>
          <a:p>
            <a:r>
              <a:rPr lang="en-CA" sz="1050" dirty="0" err="1"/>
              <a:t>Ws</a:t>
            </a:r>
            <a:r>
              <a:rPr lang="en-CA" sz="1050" dirty="0"/>
              <a:t> [km/hr] : GEM hourly wind speed</a:t>
            </a:r>
            <a:endParaRPr lang="en-US" sz="1050" dirty="0"/>
          </a:p>
          <a:p>
            <a:r>
              <a:rPr lang="en-CA" sz="1050" dirty="0" err="1"/>
              <a:t>Precip</a:t>
            </a:r>
            <a:r>
              <a:rPr lang="en-CA" sz="1050" dirty="0"/>
              <a:t> [mm/hr] : GEM hourly precipitation rate</a:t>
            </a:r>
            <a:endParaRPr lang="en-US" sz="1050" dirty="0"/>
          </a:p>
          <a:p>
            <a:r>
              <a:rPr lang="en-CA" sz="1050" dirty="0"/>
              <a:t>TS [</a:t>
            </a:r>
            <a:r>
              <a:rPr lang="en-CA" sz="1050" dirty="0" err="1"/>
              <a:t>oC</a:t>
            </a:r>
            <a:r>
              <a:rPr lang="en-CA" sz="1050" dirty="0"/>
              <a:t>] : GEM surface and soil temperature (superficial)</a:t>
            </a:r>
            <a:endParaRPr lang="en-US" sz="1050" dirty="0"/>
          </a:p>
          <a:p>
            <a:r>
              <a:rPr lang="en-CA" sz="1050" dirty="0"/>
              <a:t>T850 [</a:t>
            </a:r>
            <a:r>
              <a:rPr lang="en-CA" sz="1050" dirty="0" err="1"/>
              <a:t>oC</a:t>
            </a:r>
            <a:r>
              <a:rPr lang="en-CA" sz="1050" dirty="0"/>
              <a:t>] : GEM 850 </a:t>
            </a:r>
            <a:r>
              <a:rPr lang="en-CA" sz="1050" dirty="0" err="1"/>
              <a:t>hpa</a:t>
            </a:r>
            <a:r>
              <a:rPr lang="en-CA" sz="1050" dirty="0"/>
              <a:t> temperature</a:t>
            </a:r>
            <a:endParaRPr lang="en-US" sz="1050" dirty="0"/>
          </a:p>
          <a:p>
            <a:r>
              <a:rPr lang="en-CA" sz="1050" dirty="0"/>
              <a:t>T700 [</a:t>
            </a:r>
            <a:r>
              <a:rPr lang="en-CA" sz="1050" dirty="0" err="1"/>
              <a:t>oC</a:t>
            </a:r>
            <a:r>
              <a:rPr lang="en-CA" sz="1050" dirty="0"/>
              <a:t>] : GEM 700 </a:t>
            </a:r>
            <a:r>
              <a:rPr lang="en-CA" sz="1050" dirty="0" err="1"/>
              <a:t>hpa</a:t>
            </a:r>
            <a:r>
              <a:rPr lang="en-CA" sz="1050" dirty="0"/>
              <a:t> temperature</a:t>
            </a:r>
            <a:endParaRPr lang="en-US" sz="1050" dirty="0"/>
          </a:p>
          <a:p>
            <a:r>
              <a:rPr lang="en-CA" sz="1050" dirty="0"/>
              <a:t>T500 [</a:t>
            </a:r>
            <a:r>
              <a:rPr lang="en-CA" sz="1050" dirty="0" err="1"/>
              <a:t>oC</a:t>
            </a:r>
            <a:r>
              <a:rPr lang="en-CA" sz="1050" dirty="0"/>
              <a:t>] : GEM 500 </a:t>
            </a:r>
            <a:r>
              <a:rPr lang="en-CA" sz="1050" dirty="0" err="1"/>
              <a:t>hpa</a:t>
            </a:r>
            <a:r>
              <a:rPr lang="en-CA" sz="1050" dirty="0"/>
              <a:t> temperature</a:t>
            </a:r>
            <a:endParaRPr lang="en-US" sz="1050" dirty="0"/>
          </a:p>
          <a:p>
            <a:r>
              <a:rPr lang="en-CA" sz="1050" dirty="0"/>
              <a:t>ZS [m]: GEM surface height</a:t>
            </a:r>
            <a:endParaRPr lang="en-US" sz="1050" dirty="0"/>
          </a:p>
          <a:p>
            <a:r>
              <a:rPr lang="en-CA" sz="1050" dirty="0"/>
              <a:t>Z850 [m] : GEM 850 </a:t>
            </a:r>
            <a:r>
              <a:rPr lang="en-CA" sz="1050" dirty="0" err="1"/>
              <a:t>hpa</a:t>
            </a:r>
            <a:r>
              <a:rPr lang="en-CA" sz="1050" dirty="0"/>
              <a:t> height</a:t>
            </a:r>
            <a:endParaRPr lang="en-US" sz="1050" dirty="0"/>
          </a:p>
          <a:p>
            <a:r>
              <a:rPr lang="en-CA" sz="1050" dirty="0"/>
              <a:t>Z700 [m] : GEM 700 </a:t>
            </a:r>
            <a:r>
              <a:rPr lang="en-CA" sz="1050" dirty="0" err="1"/>
              <a:t>hpa</a:t>
            </a:r>
            <a:r>
              <a:rPr lang="en-CA" sz="1050" dirty="0"/>
              <a:t> height </a:t>
            </a:r>
            <a:endParaRPr lang="en-US" sz="1050" dirty="0"/>
          </a:p>
          <a:p>
            <a:r>
              <a:rPr lang="en-CA" sz="1050" dirty="0"/>
              <a:t>Z500 [m] : GEM 500 </a:t>
            </a:r>
            <a:r>
              <a:rPr lang="en-CA" sz="1050" dirty="0" err="1"/>
              <a:t>hpa</a:t>
            </a:r>
            <a:r>
              <a:rPr lang="en-CA" sz="1050" dirty="0"/>
              <a:t> height</a:t>
            </a:r>
            <a:endParaRPr lang="en-US" sz="1050" dirty="0"/>
          </a:p>
          <a:p>
            <a:r>
              <a:rPr lang="en-CA" sz="1050" dirty="0"/>
              <a:t>Area(t) [ha]: cumulative fire size</a:t>
            </a:r>
            <a:endParaRPr lang="en-US" sz="1050" dirty="0"/>
          </a:p>
          <a:p>
            <a:r>
              <a:rPr lang="en-CA" sz="1050" dirty="0"/>
              <a:t>Growth(t) [ha]: fire growth in last time step </a:t>
            </a:r>
            <a:endParaRPr lang="en-US" sz="1050" dirty="0"/>
          </a:p>
          <a:p>
            <a:r>
              <a:rPr lang="en-CA" sz="1050" dirty="0" err="1"/>
              <a:t>TotalEmissions</a:t>
            </a:r>
            <a:r>
              <a:rPr lang="en-CA" sz="1050" dirty="0"/>
              <a:t> [metric tonnes]: total cumulative some emissions from the fire</a:t>
            </a:r>
            <a:endParaRPr lang="en-US" sz="1050" dirty="0"/>
          </a:p>
          <a:p>
            <a:r>
              <a:rPr lang="en-CA" sz="1050" dirty="0" err="1"/>
              <a:t>r_smoke</a:t>
            </a:r>
            <a:r>
              <a:rPr lang="en-CA" sz="1050" dirty="0"/>
              <a:t> [g/kg]: mixing ratio of smoke to dry air</a:t>
            </a:r>
            <a:endParaRPr lang="en-US" sz="1050" dirty="0"/>
          </a:p>
          <a:p>
            <a:r>
              <a:rPr lang="en-CA" sz="1050" dirty="0" err="1"/>
              <a:t>Zplume</a:t>
            </a:r>
            <a:r>
              <a:rPr lang="en-CA" sz="1050" dirty="0"/>
              <a:t> [m]: plume height according to my thermodynamic model</a:t>
            </a:r>
            <a:endParaRPr lang="en-US" sz="1050" dirty="0"/>
          </a:p>
          <a:p>
            <a:r>
              <a:rPr lang="en-CA" sz="1050" dirty="0" err="1"/>
              <a:t>Zbriggs</a:t>
            </a:r>
            <a:r>
              <a:rPr lang="en-CA" sz="1050" dirty="0"/>
              <a:t> [m]: plume height according to Briggs (</a:t>
            </a:r>
            <a:r>
              <a:rPr lang="en-CA" sz="1050" dirty="0" err="1"/>
              <a:t>unvalidated</a:t>
            </a:r>
            <a:r>
              <a:rPr lang="en-CA" sz="1050" dirty="0"/>
              <a:t> against other calculations so it may be incorrect)</a:t>
            </a:r>
            <a:endParaRPr lang="en-US" sz="1050" dirty="0"/>
          </a:p>
          <a:p>
            <a:r>
              <a:rPr lang="en-CA" sz="1050" dirty="0" err="1"/>
              <a:t>Qo</a:t>
            </a:r>
            <a:r>
              <a:rPr lang="en-CA" sz="1050" dirty="0"/>
              <a:t> [joules]: this is the cumulative energy injected into the atmosphere prior to the current time step (note black body cooling has also been removed)</a:t>
            </a:r>
            <a:endParaRPr lang="en-US" sz="1050" dirty="0"/>
          </a:p>
          <a:p>
            <a:r>
              <a:rPr lang="en-CA" sz="1050" dirty="0" err="1"/>
              <a:t>Qplume</a:t>
            </a:r>
            <a:r>
              <a:rPr lang="en-CA" sz="1050" dirty="0"/>
              <a:t> [joules]: this is the energy injected into the atmosphere this time step </a:t>
            </a:r>
            <a:endParaRPr lang="en-US" sz="1050" dirty="0"/>
          </a:p>
          <a:p>
            <a:r>
              <a:rPr lang="en-CA" sz="1050" dirty="0"/>
              <a:t>PM F </a:t>
            </a:r>
            <a:r>
              <a:rPr lang="en-CA" sz="1050" dirty="0" smtClean="0"/>
              <a:t>– xx flaming emission [metric </a:t>
            </a:r>
            <a:r>
              <a:rPr lang="en-CA" sz="1050" dirty="0"/>
              <a:t>tonnes per hour]</a:t>
            </a:r>
            <a:endParaRPr lang="en-US" sz="1050" dirty="0"/>
          </a:p>
          <a:p>
            <a:r>
              <a:rPr lang="en-CA" sz="1050" dirty="0"/>
              <a:t>PM S </a:t>
            </a:r>
            <a:r>
              <a:rPr lang="en-CA" sz="1050" dirty="0" smtClean="0"/>
              <a:t>– xx smouldering emission [metric </a:t>
            </a:r>
            <a:r>
              <a:rPr lang="en-CA" sz="1050" dirty="0"/>
              <a:t>tonnes per hour]</a:t>
            </a:r>
            <a:endParaRPr lang="en-US" sz="1050" dirty="0"/>
          </a:p>
          <a:p>
            <a:r>
              <a:rPr lang="en-CA" sz="1050" dirty="0"/>
              <a:t>PM R </a:t>
            </a:r>
            <a:r>
              <a:rPr lang="en-CA" sz="1050" dirty="0" smtClean="0"/>
              <a:t>– xx residual emission [metric </a:t>
            </a:r>
            <a:r>
              <a:rPr lang="en-CA" sz="1050" dirty="0"/>
              <a:t>tonnes per hour]</a:t>
            </a:r>
            <a:endParaRPr lang="en-US" sz="1050" dirty="0"/>
          </a:p>
        </p:txBody>
      </p:sp>
      <p:sp>
        <p:nvSpPr>
          <p:cNvPr id="6" name="Rectangle 5"/>
          <p:cNvSpPr/>
          <p:nvPr/>
        </p:nvSpPr>
        <p:spPr>
          <a:xfrm>
            <a:off x="4283968" y="2636912"/>
            <a:ext cx="4572000" cy="1384995"/>
          </a:xfrm>
          <a:prstGeom prst="rect">
            <a:avLst/>
          </a:prstGeom>
          <a:ln>
            <a:solidFill>
              <a:schemeClr val="tx1"/>
            </a:solidFill>
          </a:ln>
        </p:spPr>
        <p:txBody>
          <a:bodyPr>
            <a:spAutoFit/>
          </a:bodyPr>
          <a:lstStyle/>
          <a:p>
            <a:r>
              <a:rPr lang="en-CA" sz="1400" dirty="0"/>
              <a:t>Regarding smoke density at a specific altitude, take the density of the air at that altitude and multiply it by the </a:t>
            </a:r>
            <a:r>
              <a:rPr lang="en-CA" sz="1400" dirty="0" err="1"/>
              <a:t>r_smoke</a:t>
            </a:r>
            <a:r>
              <a:rPr lang="en-CA" sz="1400" dirty="0"/>
              <a:t> to get grams of smoke per cubic metre.</a:t>
            </a:r>
            <a:endParaRPr lang="en-US" sz="1400" dirty="0"/>
          </a:p>
          <a:p>
            <a:r>
              <a:rPr lang="en-CA" sz="1400" dirty="0"/>
              <a:t> </a:t>
            </a:r>
            <a:endParaRPr lang="en-US" sz="1400" dirty="0"/>
          </a:p>
          <a:p>
            <a:r>
              <a:rPr lang="en-CA" sz="1400" dirty="0"/>
              <a:t>Regarding specific </a:t>
            </a:r>
            <a:r>
              <a:rPr lang="en-CA" sz="1400" dirty="0" smtClean="0"/>
              <a:t>pollutants,</a:t>
            </a:r>
            <a:r>
              <a:rPr lang="en-CA" sz="1400" dirty="0"/>
              <a:t>  I am currently calculating rates [metric tonnes per hour</a:t>
            </a:r>
            <a:r>
              <a:rPr lang="en-CA" sz="1400" dirty="0" smtClean="0"/>
              <a:t>]</a:t>
            </a:r>
          </a:p>
        </p:txBody>
      </p:sp>
    </p:spTree>
    <p:extLst>
      <p:ext uri="{BB962C8B-B14F-4D97-AF65-F5344CB8AC3E}">
        <p14:creationId xmlns:p14="http://schemas.microsoft.com/office/powerpoint/2010/main" val="436172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Emission factors from Rodrigo</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21751626"/>
              </p:ext>
            </p:extLst>
          </p:nvPr>
        </p:nvGraphicFramePr>
        <p:xfrm>
          <a:off x="296883" y="1556792"/>
          <a:ext cx="7937500" cy="1592580"/>
        </p:xfrm>
        <a:graphic>
          <a:graphicData uri="http://schemas.openxmlformats.org/drawingml/2006/table">
            <a:tbl>
              <a:tblPr firstRow="1" firstCol="1" bandRow="1">
                <a:tableStyleId>{5C22544A-7EE6-4342-B048-85BDC9FD1C3A}</a:tableStyleId>
              </a:tblPr>
              <a:tblGrid>
                <a:gridCol w="1536700"/>
                <a:gridCol w="825500"/>
                <a:gridCol w="850900"/>
                <a:gridCol w="787400"/>
                <a:gridCol w="787400"/>
                <a:gridCol w="787400"/>
                <a:gridCol w="787400"/>
                <a:gridCol w="787400"/>
                <a:gridCol w="787400"/>
              </a:tblGrid>
              <a:tr h="190500">
                <a:tc>
                  <a:txBody>
                    <a:bodyPr/>
                    <a:lstStyle/>
                    <a:p>
                      <a:pPr>
                        <a:spcAft>
                          <a:spcPts val="0"/>
                        </a:spcAft>
                      </a:pPr>
                      <a:r>
                        <a:rPr lang="en-US" sz="1000">
                          <a:effectLst/>
                        </a:rPr>
                        <a:t>Fuel Type</a:t>
                      </a:r>
                      <a:endParaRPr lang="en-US" sz="1100">
                        <a:effectLst/>
                        <a:latin typeface="Calibri"/>
                        <a:ea typeface="Calibri"/>
                        <a:cs typeface="Times New Roman"/>
                      </a:endParaRPr>
                    </a:p>
                  </a:txBody>
                  <a:tcPr marL="68580" marR="68580" marT="0" marB="0" anchor="b"/>
                </a:tc>
                <a:tc>
                  <a:txBody>
                    <a:bodyPr/>
                    <a:lstStyle/>
                    <a:p>
                      <a:pPr>
                        <a:spcAft>
                          <a:spcPts val="0"/>
                        </a:spcAft>
                      </a:pPr>
                      <a:r>
                        <a:rPr lang="en-US" sz="1000">
                          <a:effectLst/>
                        </a:rPr>
                        <a:t>Combustion</a:t>
                      </a:r>
                      <a:endParaRPr lang="en-US" sz="1100">
                        <a:effectLst/>
                        <a:latin typeface="Calibri"/>
                        <a:ea typeface="Calibri"/>
                        <a:cs typeface="Times New Roman"/>
                      </a:endParaRPr>
                    </a:p>
                  </a:txBody>
                  <a:tcPr marL="68580" marR="68580" marT="0" marB="0" anchor="b"/>
                </a:tc>
                <a:tc>
                  <a:txBody>
                    <a:bodyPr/>
                    <a:lstStyle/>
                    <a:p>
                      <a:pPr>
                        <a:spcAft>
                          <a:spcPts val="0"/>
                        </a:spcAft>
                      </a:pPr>
                      <a:r>
                        <a:rPr lang="en-US" sz="1000">
                          <a:effectLst/>
                        </a:rPr>
                        <a:t>PM</a:t>
                      </a:r>
                      <a:endParaRPr lang="en-US" sz="1100">
                        <a:effectLst/>
                        <a:latin typeface="Calibri"/>
                        <a:ea typeface="Calibri"/>
                        <a:cs typeface="Times New Roman"/>
                      </a:endParaRPr>
                    </a:p>
                  </a:txBody>
                  <a:tcPr marL="68580" marR="68580" marT="0" marB="0" anchor="b"/>
                </a:tc>
                <a:tc>
                  <a:txBody>
                    <a:bodyPr/>
                    <a:lstStyle/>
                    <a:p>
                      <a:pPr>
                        <a:spcAft>
                          <a:spcPts val="0"/>
                        </a:spcAft>
                      </a:pPr>
                      <a:r>
                        <a:rPr lang="en-US" sz="1000">
                          <a:effectLst/>
                        </a:rPr>
                        <a:t>PM10</a:t>
                      </a:r>
                      <a:endParaRPr lang="en-US" sz="1100">
                        <a:effectLst/>
                        <a:latin typeface="Calibri"/>
                        <a:ea typeface="Calibri"/>
                        <a:cs typeface="Times New Roman"/>
                      </a:endParaRPr>
                    </a:p>
                  </a:txBody>
                  <a:tcPr marL="68580" marR="68580" marT="0" marB="0" anchor="b"/>
                </a:tc>
                <a:tc>
                  <a:txBody>
                    <a:bodyPr/>
                    <a:lstStyle/>
                    <a:p>
                      <a:pPr>
                        <a:spcAft>
                          <a:spcPts val="0"/>
                        </a:spcAft>
                      </a:pPr>
                      <a:r>
                        <a:rPr lang="en-US" sz="1000">
                          <a:effectLst/>
                        </a:rPr>
                        <a:t>PM25</a:t>
                      </a:r>
                      <a:endParaRPr lang="en-US" sz="1100">
                        <a:effectLst/>
                        <a:latin typeface="Calibri"/>
                        <a:ea typeface="Calibri"/>
                        <a:cs typeface="Times New Roman"/>
                      </a:endParaRPr>
                    </a:p>
                  </a:txBody>
                  <a:tcPr marL="68580" marR="68580" marT="0" marB="0" anchor="b"/>
                </a:tc>
                <a:tc>
                  <a:txBody>
                    <a:bodyPr/>
                    <a:lstStyle/>
                    <a:p>
                      <a:pPr>
                        <a:spcAft>
                          <a:spcPts val="0"/>
                        </a:spcAft>
                      </a:pPr>
                      <a:r>
                        <a:rPr lang="en-US" sz="1000">
                          <a:effectLst/>
                        </a:rPr>
                        <a:t>CO</a:t>
                      </a:r>
                      <a:endParaRPr lang="en-US" sz="1100">
                        <a:effectLst/>
                        <a:latin typeface="Calibri"/>
                        <a:ea typeface="Calibri"/>
                        <a:cs typeface="Times New Roman"/>
                      </a:endParaRPr>
                    </a:p>
                  </a:txBody>
                  <a:tcPr marL="68580" marR="68580" marT="0" marB="0" anchor="b"/>
                </a:tc>
                <a:tc>
                  <a:txBody>
                    <a:bodyPr/>
                    <a:lstStyle/>
                    <a:p>
                      <a:pPr>
                        <a:spcAft>
                          <a:spcPts val="0"/>
                        </a:spcAft>
                      </a:pPr>
                      <a:r>
                        <a:rPr lang="en-US" sz="1000">
                          <a:effectLst/>
                        </a:rPr>
                        <a:t>CO2</a:t>
                      </a:r>
                      <a:endParaRPr lang="en-US" sz="1100">
                        <a:effectLst/>
                        <a:latin typeface="Calibri"/>
                        <a:ea typeface="Calibri"/>
                        <a:cs typeface="Times New Roman"/>
                      </a:endParaRPr>
                    </a:p>
                  </a:txBody>
                  <a:tcPr marL="68580" marR="68580" marT="0" marB="0" anchor="b"/>
                </a:tc>
                <a:tc>
                  <a:txBody>
                    <a:bodyPr/>
                    <a:lstStyle/>
                    <a:p>
                      <a:pPr>
                        <a:spcAft>
                          <a:spcPts val="0"/>
                        </a:spcAft>
                      </a:pPr>
                      <a:r>
                        <a:rPr lang="en-US" sz="1000">
                          <a:effectLst/>
                        </a:rPr>
                        <a:t>CH4</a:t>
                      </a:r>
                      <a:endParaRPr lang="en-US" sz="1100">
                        <a:effectLst/>
                        <a:latin typeface="Calibri"/>
                        <a:ea typeface="Calibri"/>
                        <a:cs typeface="Times New Roman"/>
                      </a:endParaRPr>
                    </a:p>
                  </a:txBody>
                  <a:tcPr marL="68580" marR="68580" marT="0" marB="0" anchor="b"/>
                </a:tc>
                <a:tc>
                  <a:txBody>
                    <a:bodyPr/>
                    <a:lstStyle/>
                    <a:p>
                      <a:pPr>
                        <a:spcAft>
                          <a:spcPts val="0"/>
                        </a:spcAft>
                      </a:pPr>
                      <a:r>
                        <a:rPr lang="en-US" sz="1000">
                          <a:effectLst/>
                        </a:rPr>
                        <a:t>NMHC</a:t>
                      </a:r>
                      <a:endParaRPr lang="en-US" sz="1100">
                        <a:effectLst/>
                        <a:latin typeface="Calibri"/>
                        <a:ea typeface="Calibri"/>
                        <a:cs typeface="Times New Roman"/>
                      </a:endParaRPr>
                    </a:p>
                  </a:txBody>
                  <a:tcPr marL="68580" marR="68580" marT="0" marB="0" anchor="b"/>
                </a:tc>
              </a:tr>
              <a:tr h="190500">
                <a:tc>
                  <a:txBody>
                    <a:bodyPr/>
                    <a:lstStyle/>
                    <a:p>
                      <a:pPr>
                        <a:spcAft>
                          <a:spcPts val="0"/>
                        </a:spcAft>
                      </a:pPr>
                      <a:r>
                        <a:rPr lang="en-US" sz="1000">
                          <a:effectLst/>
                        </a:rPr>
                        <a:t>Weighed-Average </a:t>
                      </a:r>
                      <a:endParaRPr lang="en-US" sz="1100">
                        <a:effectLst/>
                        <a:latin typeface="Calibri"/>
                        <a:ea typeface="Calibri"/>
                        <a:cs typeface="Times New Roman"/>
                      </a:endParaRPr>
                    </a:p>
                  </a:txBody>
                  <a:tcPr marL="68580" marR="68580" marT="0" marB="0" anchor="b"/>
                </a:tc>
                <a:tc>
                  <a:txBody>
                    <a:bodyPr/>
                    <a:lstStyle/>
                    <a:p>
                      <a:pPr>
                        <a:spcAft>
                          <a:spcPts val="0"/>
                        </a:spcAft>
                      </a:pPr>
                      <a:r>
                        <a:rPr lang="en-US" sz="1000">
                          <a:effectLst/>
                        </a:rPr>
                        <a:t>Flaming</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23.00</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15.00</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13.00</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90.00</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2522.00</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3.00</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5.00</a:t>
                      </a:r>
                      <a:endParaRPr lang="en-US" sz="1100">
                        <a:effectLst/>
                        <a:latin typeface="Calibri"/>
                        <a:ea typeface="Calibri"/>
                        <a:cs typeface="Times New Roman"/>
                      </a:endParaRPr>
                    </a:p>
                  </a:txBody>
                  <a:tcPr marL="68580" marR="68580" marT="0" marB="0" anchor="b"/>
                </a:tc>
              </a:tr>
              <a:tr h="335280">
                <a:tc>
                  <a:txBody>
                    <a:bodyPr/>
                    <a:lstStyle/>
                    <a:p>
                      <a:pPr>
                        <a:spcAft>
                          <a:spcPts val="0"/>
                        </a:spcAft>
                      </a:pPr>
                      <a:r>
                        <a:rPr lang="en-US" sz="1000">
                          <a:effectLst/>
                        </a:rPr>
                        <a:t>(based on measured carbon flux)</a:t>
                      </a:r>
                      <a:endParaRPr lang="en-US" sz="1100">
                        <a:effectLst/>
                        <a:latin typeface="Calibri"/>
                        <a:ea typeface="Calibri"/>
                        <a:cs typeface="Times New Roman"/>
                      </a:endParaRPr>
                    </a:p>
                  </a:txBody>
                  <a:tcPr marL="68580" marR="68580" marT="0" marB="0" anchor="b"/>
                </a:tc>
                <a:tc>
                  <a:txBody>
                    <a:bodyPr/>
                    <a:lstStyle/>
                    <a:p>
                      <a:pPr>
                        <a:spcAft>
                          <a:spcPts val="0"/>
                        </a:spcAft>
                      </a:pPr>
                      <a:r>
                        <a:rPr lang="en-US" sz="1000">
                          <a:effectLst/>
                        </a:rPr>
                        <a:t>Smoldering</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34.00</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24.00</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19.00</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209.00</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2285.00</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11.00</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10.00</a:t>
                      </a:r>
                      <a:endParaRPr lang="en-US" sz="1100">
                        <a:effectLst/>
                        <a:latin typeface="Calibri"/>
                        <a:ea typeface="Calibri"/>
                        <a:cs typeface="Times New Roman"/>
                      </a:endParaRPr>
                    </a:p>
                  </a:txBody>
                  <a:tcPr marL="68580" marR="68580" marT="0" marB="0" anchor="b"/>
                </a:tc>
              </a:tr>
              <a:tr h="190500">
                <a:tc>
                  <a:txBody>
                    <a:bodyPr/>
                    <a:lstStyle/>
                    <a:p>
                      <a:endParaRPr lang="en-US" sz="1000">
                        <a:effectLst/>
                        <a:latin typeface="Times New Roman"/>
                      </a:endParaRPr>
                    </a:p>
                  </a:txBody>
                  <a:tcPr marL="68580" marR="68580" marT="0" marB="0" anchor="b"/>
                </a:tc>
                <a:tc>
                  <a:txBody>
                    <a:bodyPr/>
                    <a:lstStyle/>
                    <a:p>
                      <a:pPr>
                        <a:spcAft>
                          <a:spcPts val="0"/>
                        </a:spcAft>
                      </a:pPr>
                      <a:r>
                        <a:rPr lang="en-US" sz="1000">
                          <a:effectLst/>
                        </a:rPr>
                        <a:t>Residual</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34.00</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24.00</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19.00</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209.00</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2285.00</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11.00</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10.00</a:t>
                      </a:r>
                      <a:endParaRPr lang="en-US" sz="1100">
                        <a:effectLst/>
                        <a:latin typeface="Calibri"/>
                        <a:ea typeface="Calibri"/>
                        <a:cs typeface="Times New Roman"/>
                      </a:endParaRPr>
                    </a:p>
                  </a:txBody>
                  <a:tcPr marL="68580" marR="68580" marT="0" marB="0" anchor="b"/>
                </a:tc>
              </a:tr>
              <a:tr h="190500">
                <a:tc>
                  <a:txBody>
                    <a:bodyPr/>
                    <a:lstStyle/>
                    <a:p>
                      <a:pPr>
                        <a:spcAft>
                          <a:spcPts val="0"/>
                        </a:spcAft>
                      </a:pPr>
                      <a:r>
                        <a:rPr lang="en-US" sz="1000">
                          <a:effectLst/>
                        </a:rPr>
                        <a:t>Average</a:t>
                      </a:r>
                      <a:endParaRPr lang="en-US" sz="1100">
                        <a:effectLst/>
                        <a:latin typeface="Calibri"/>
                        <a:ea typeface="Calibri"/>
                        <a:cs typeface="Times New Roman"/>
                      </a:endParaRPr>
                    </a:p>
                  </a:txBody>
                  <a:tcPr marL="68580" marR="68580" marT="0" marB="0" anchor="b"/>
                </a:tc>
                <a:tc>
                  <a:txBody>
                    <a:bodyPr/>
                    <a:lstStyle/>
                    <a:p>
                      <a:pPr>
                        <a:spcAft>
                          <a:spcPts val="0"/>
                        </a:spcAft>
                      </a:pPr>
                      <a:r>
                        <a:rPr lang="en-US" sz="1000">
                          <a:effectLst/>
                        </a:rPr>
                        <a:t>Flaming</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26.71</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16.77</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15.17</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104.71</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3365.29</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4.24</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6.53</a:t>
                      </a:r>
                      <a:endParaRPr lang="en-US" sz="1100">
                        <a:effectLst/>
                        <a:latin typeface="Calibri"/>
                        <a:ea typeface="Calibri"/>
                        <a:cs typeface="Times New Roman"/>
                      </a:endParaRPr>
                    </a:p>
                  </a:txBody>
                  <a:tcPr marL="68580" marR="68580" marT="0" marB="0" anchor="b"/>
                </a:tc>
              </a:tr>
              <a:tr h="190500">
                <a:tc>
                  <a:txBody>
                    <a:bodyPr/>
                    <a:lstStyle/>
                    <a:p>
                      <a:endParaRPr lang="en-US" sz="1000">
                        <a:effectLst/>
                        <a:latin typeface="Times New Roman"/>
                      </a:endParaRPr>
                    </a:p>
                  </a:txBody>
                  <a:tcPr marL="68580" marR="68580" marT="0" marB="0" anchor="b"/>
                </a:tc>
                <a:tc>
                  <a:txBody>
                    <a:bodyPr/>
                    <a:lstStyle/>
                    <a:p>
                      <a:pPr>
                        <a:spcAft>
                          <a:spcPts val="0"/>
                        </a:spcAft>
                      </a:pPr>
                      <a:r>
                        <a:rPr lang="en-US" sz="1000">
                          <a:effectLst/>
                        </a:rPr>
                        <a:t>Smoldering</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39.37</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27.94</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25.59</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292.29</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2994.43</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15.56</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15.11</a:t>
                      </a:r>
                      <a:endParaRPr lang="en-US" sz="1100">
                        <a:effectLst/>
                        <a:latin typeface="Calibri"/>
                        <a:ea typeface="Calibri"/>
                        <a:cs typeface="Times New Roman"/>
                      </a:endParaRPr>
                    </a:p>
                  </a:txBody>
                  <a:tcPr marL="68580" marR="68580" marT="0" marB="0" anchor="b"/>
                </a:tc>
              </a:tr>
              <a:tr h="190500">
                <a:tc>
                  <a:txBody>
                    <a:bodyPr/>
                    <a:lstStyle/>
                    <a:p>
                      <a:endParaRPr lang="en-US" sz="1000">
                        <a:effectLst/>
                        <a:latin typeface="Times New Roman"/>
                      </a:endParaRPr>
                    </a:p>
                  </a:txBody>
                  <a:tcPr marL="68580" marR="68580" marT="0" marB="0" anchor="b"/>
                </a:tc>
                <a:tc>
                  <a:txBody>
                    <a:bodyPr/>
                    <a:lstStyle/>
                    <a:p>
                      <a:pPr>
                        <a:spcAft>
                          <a:spcPts val="0"/>
                        </a:spcAft>
                      </a:pPr>
                      <a:r>
                        <a:rPr lang="en-US" sz="1000">
                          <a:effectLst/>
                        </a:rPr>
                        <a:t>Residual</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39.37</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27.94</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25.59</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292.29</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2994.43</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15.56</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dirty="0">
                          <a:effectLst/>
                        </a:rPr>
                        <a:t>15.11</a:t>
                      </a:r>
                      <a:endParaRPr lang="en-US" sz="1100" dirty="0">
                        <a:effectLst/>
                        <a:latin typeface="Calibri"/>
                        <a:ea typeface="Calibri"/>
                        <a:cs typeface="Times New Roman"/>
                      </a:endParaRPr>
                    </a:p>
                  </a:txBody>
                  <a:tcPr marL="68580" marR="68580" marT="0" marB="0" anchor="b"/>
                </a:tc>
              </a:tr>
            </a:tbl>
          </a:graphicData>
        </a:graphic>
      </p:graphicFrame>
      <p:sp>
        <p:nvSpPr>
          <p:cNvPr id="5" name="Rectangle 4"/>
          <p:cNvSpPr/>
          <p:nvPr/>
        </p:nvSpPr>
        <p:spPr>
          <a:xfrm>
            <a:off x="298199" y="3203684"/>
            <a:ext cx="3942105" cy="369332"/>
          </a:xfrm>
          <a:prstGeom prst="rect">
            <a:avLst/>
          </a:prstGeom>
        </p:spPr>
        <p:txBody>
          <a:bodyPr wrap="none">
            <a:spAutoFit/>
          </a:bodyPr>
          <a:lstStyle/>
          <a:p>
            <a:r>
              <a:rPr lang="en-US" dirty="0"/>
              <a:t>New Updates values for CONSUME:</a:t>
            </a:r>
          </a:p>
        </p:txBody>
      </p:sp>
      <p:graphicFrame>
        <p:nvGraphicFramePr>
          <p:cNvPr id="6" name="Table 5"/>
          <p:cNvGraphicFramePr>
            <a:graphicFrameLocks noGrp="1"/>
          </p:cNvGraphicFramePr>
          <p:nvPr>
            <p:extLst>
              <p:ext uri="{D42A27DB-BD31-4B8C-83A1-F6EECF244321}">
                <p14:modId xmlns:p14="http://schemas.microsoft.com/office/powerpoint/2010/main" val="291476405"/>
              </p:ext>
            </p:extLst>
          </p:nvPr>
        </p:nvGraphicFramePr>
        <p:xfrm>
          <a:off x="307460" y="3573016"/>
          <a:ext cx="7937500" cy="876300"/>
        </p:xfrm>
        <a:graphic>
          <a:graphicData uri="http://schemas.openxmlformats.org/drawingml/2006/table">
            <a:tbl>
              <a:tblPr firstRow="1" firstCol="1" bandRow="1">
                <a:tableStyleId>{5C22544A-7EE6-4342-B048-85BDC9FD1C3A}</a:tableStyleId>
              </a:tblPr>
              <a:tblGrid>
                <a:gridCol w="1536700"/>
                <a:gridCol w="825500"/>
                <a:gridCol w="850900"/>
                <a:gridCol w="787400"/>
                <a:gridCol w="787400"/>
                <a:gridCol w="787400"/>
                <a:gridCol w="787400"/>
                <a:gridCol w="787400"/>
                <a:gridCol w="787400"/>
              </a:tblGrid>
              <a:tr h="190500">
                <a:tc>
                  <a:txBody>
                    <a:bodyPr/>
                    <a:lstStyle/>
                    <a:p>
                      <a:pPr>
                        <a:spcAft>
                          <a:spcPts val="0"/>
                        </a:spcAft>
                      </a:pPr>
                      <a:r>
                        <a:rPr lang="en-US" sz="1000">
                          <a:effectLst/>
                        </a:rPr>
                        <a:t>Fuel Type</a:t>
                      </a:r>
                      <a:endParaRPr lang="en-US" sz="1100">
                        <a:effectLst/>
                        <a:latin typeface="Calibri"/>
                        <a:ea typeface="Calibri"/>
                        <a:cs typeface="Times New Roman"/>
                      </a:endParaRPr>
                    </a:p>
                  </a:txBody>
                  <a:tcPr marL="68580" marR="68580" marT="0" marB="0" anchor="b"/>
                </a:tc>
                <a:tc>
                  <a:txBody>
                    <a:bodyPr/>
                    <a:lstStyle/>
                    <a:p>
                      <a:pPr>
                        <a:spcAft>
                          <a:spcPts val="0"/>
                        </a:spcAft>
                      </a:pPr>
                      <a:r>
                        <a:rPr lang="en-US" sz="1000">
                          <a:effectLst/>
                        </a:rPr>
                        <a:t>Combustion</a:t>
                      </a:r>
                      <a:endParaRPr lang="en-US" sz="1100">
                        <a:effectLst/>
                        <a:latin typeface="Calibri"/>
                        <a:ea typeface="Calibri"/>
                        <a:cs typeface="Times New Roman"/>
                      </a:endParaRPr>
                    </a:p>
                  </a:txBody>
                  <a:tcPr marL="68580" marR="68580" marT="0" marB="0" anchor="b"/>
                </a:tc>
                <a:tc>
                  <a:txBody>
                    <a:bodyPr/>
                    <a:lstStyle/>
                    <a:p>
                      <a:pPr>
                        <a:spcAft>
                          <a:spcPts val="0"/>
                        </a:spcAft>
                      </a:pPr>
                      <a:r>
                        <a:rPr lang="en-US" sz="1000">
                          <a:effectLst/>
                        </a:rPr>
                        <a:t>PM</a:t>
                      </a:r>
                      <a:endParaRPr lang="en-US" sz="1100">
                        <a:effectLst/>
                        <a:latin typeface="Calibri"/>
                        <a:ea typeface="Calibri"/>
                        <a:cs typeface="Times New Roman"/>
                      </a:endParaRPr>
                    </a:p>
                  </a:txBody>
                  <a:tcPr marL="68580" marR="68580" marT="0" marB="0" anchor="b"/>
                </a:tc>
                <a:tc>
                  <a:txBody>
                    <a:bodyPr/>
                    <a:lstStyle/>
                    <a:p>
                      <a:pPr>
                        <a:spcAft>
                          <a:spcPts val="0"/>
                        </a:spcAft>
                      </a:pPr>
                      <a:r>
                        <a:rPr lang="en-US" sz="1000">
                          <a:effectLst/>
                        </a:rPr>
                        <a:t>PM10</a:t>
                      </a:r>
                      <a:endParaRPr lang="en-US" sz="1100">
                        <a:effectLst/>
                        <a:latin typeface="Calibri"/>
                        <a:ea typeface="Calibri"/>
                        <a:cs typeface="Times New Roman"/>
                      </a:endParaRPr>
                    </a:p>
                  </a:txBody>
                  <a:tcPr marL="68580" marR="68580" marT="0" marB="0" anchor="b"/>
                </a:tc>
                <a:tc>
                  <a:txBody>
                    <a:bodyPr/>
                    <a:lstStyle/>
                    <a:p>
                      <a:pPr>
                        <a:spcAft>
                          <a:spcPts val="0"/>
                        </a:spcAft>
                      </a:pPr>
                      <a:r>
                        <a:rPr lang="en-US" sz="1000">
                          <a:effectLst/>
                        </a:rPr>
                        <a:t>PM25</a:t>
                      </a:r>
                      <a:endParaRPr lang="en-US" sz="1100">
                        <a:effectLst/>
                        <a:latin typeface="Calibri"/>
                        <a:ea typeface="Calibri"/>
                        <a:cs typeface="Times New Roman"/>
                      </a:endParaRPr>
                    </a:p>
                  </a:txBody>
                  <a:tcPr marL="68580" marR="68580" marT="0" marB="0" anchor="b"/>
                </a:tc>
                <a:tc>
                  <a:txBody>
                    <a:bodyPr/>
                    <a:lstStyle/>
                    <a:p>
                      <a:pPr>
                        <a:spcAft>
                          <a:spcPts val="0"/>
                        </a:spcAft>
                      </a:pPr>
                      <a:r>
                        <a:rPr lang="en-US" sz="1000">
                          <a:effectLst/>
                        </a:rPr>
                        <a:t>CO</a:t>
                      </a:r>
                      <a:endParaRPr lang="en-US" sz="1100">
                        <a:effectLst/>
                        <a:latin typeface="Calibri"/>
                        <a:ea typeface="Calibri"/>
                        <a:cs typeface="Times New Roman"/>
                      </a:endParaRPr>
                    </a:p>
                  </a:txBody>
                  <a:tcPr marL="68580" marR="68580" marT="0" marB="0" anchor="b"/>
                </a:tc>
                <a:tc>
                  <a:txBody>
                    <a:bodyPr/>
                    <a:lstStyle/>
                    <a:p>
                      <a:pPr>
                        <a:spcAft>
                          <a:spcPts val="0"/>
                        </a:spcAft>
                      </a:pPr>
                      <a:r>
                        <a:rPr lang="en-US" sz="1000">
                          <a:effectLst/>
                        </a:rPr>
                        <a:t>CO2</a:t>
                      </a:r>
                      <a:endParaRPr lang="en-US" sz="1100">
                        <a:effectLst/>
                        <a:latin typeface="Calibri"/>
                        <a:ea typeface="Calibri"/>
                        <a:cs typeface="Times New Roman"/>
                      </a:endParaRPr>
                    </a:p>
                  </a:txBody>
                  <a:tcPr marL="68580" marR="68580" marT="0" marB="0" anchor="b"/>
                </a:tc>
                <a:tc>
                  <a:txBody>
                    <a:bodyPr/>
                    <a:lstStyle/>
                    <a:p>
                      <a:pPr>
                        <a:spcAft>
                          <a:spcPts val="0"/>
                        </a:spcAft>
                      </a:pPr>
                      <a:r>
                        <a:rPr lang="en-US" sz="1000">
                          <a:effectLst/>
                        </a:rPr>
                        <a:t>CH4</a:t>
                      </a:r>
                      <a:endParaRPr lang="en-US" sz="1100">
                        <a:effectLst/>
                        <a:latin typeface="Calibri"/>
                        <a:ea typeface="Calibri"/>
                        <a:cs typeface="Times New Roman"/>
                      </a:endParaRPr>
                    </a:p>
                  </a:txBody>
                  <a:tcPr marL="68580" marR="68580" marT="0" marB="0" anchor="b"/>
                </a:tc>
                <a:tc>
                  <a:txBody>
                    <a:bodyPr/>
                    <a:lstStyle/>
                    <a:p>
                      <a:pPr>
                        <a:spcAft>
                          <a:spcPts val="0"/>
                        </a:spcAft>
                      </a:pPr>
                      <a:r>
                        <a:rPr lang="en-US" sz="1000">
                          <a:effectLst/>
                        </a:rPr>
                        <a:t>NMHC</a:t>
                      </a:r>
                      <a:endParaRPr lang="en-US" sz="1100">
                        <a:effectLst/>
                        <a:latin typeface="Calibri"/>
                        <a:ea typeface="Calibri"/>
                        <a:cs typeface="Times New Roman"/>
                      </a:endParaRPr>
                    </a:p>
                  </a:txBody>
                  <a:tcPr marL="68580" marR="68580" marT="0" marB="0" anchor="b"/>
                </a:tc>
              </a:tr>
              <a:tr h="190500">
                <a:tc>
                  <a:txBody>
                    <a:bodyPr/>
                    <a:lstStyle/>
                    <a:p>
                      <a:pPr>
                        <a:spcAft>
                          <a:spcPts val="0"/>
                        </a:spcAft>
                      </a:pPr>
                      <a:r>
                        <a:rPr lang="en-US" sz="1000">
                          <a:effectLst/>
                        </a:rPr>
                        <a:t>Average</a:t>
                      </a:r>
                      <a:endParaRPr lang="en-US" sz="1100">
                        <a:effectLst/>
                        <a:latin typeface="Calibri"/>
                        <a:ea typeface="Calibri"/>
                        <a:cs typeface="Times New Roman"/>
                      </a:endParaRPr>
                    </a:p>
                  </a:txBody>
                  <a:tcPr marL="68580" marR="68580" marT="0" marB="0" anchor="b"/>
                </a:tc>
                <a:tc>
                  <a:txBody>
                    <a:bodyPr/>
                    <a:lstStyle/>
                    <a:p>
                      <a:pPr>
                        <a:spcAft>
                          <a:spcPts val="0"/>
                        </a:spcAft>
                      </a:pPr>
                      <a:r>
                        <a:rPr lang="en-US" sz="1000">
                          <a:effectLst/>
                        </a:rPr>
                        <a:t>Flaming</a:t>
                      </a:r>
                      <a:endParaRPr lang="en-US" sz="1100">
                        <a:effectLst/>
                        <a:latin typeface="Calibri"/>
                        <a:ea typeface="Calibri"/>
                        <a:cs typeface="Times New Roman"/>
                      </a:endParaRPr>
                    </a:p>
                  </a:txBody>
                  <a:tcPr marL="68580" marR="68580" marT="0" marB="0" anchor="b"/>
                </a:tc>
                <a:tc>
                  <a:txBody>
                    <a:bodyPr/>
                    <a:lstStyle/>
                    <a:p>
                      <a:endParaRPr lang="en-US" sz="1000">
                        <a:effectLst/>
                        <a:latin typeface="Times New Roman"/>
                      </a:endParaRPr>
                    </a:p>
                  </a:txBody>
                  <a:tcPr marL="68580" marR="68580" marT="0" marB="0" anchor="b"/>
                </a:tc>
                <a:tc>
                  <a:txBody>
                    <a:bodyPr/>
                    <a:lstStyle/>
                    <a:p>
                      <a:endParaRPr lang="en-US" sz="1000">
                        <a:effectLst/>
                        <a:latin typeface="Times New Roman"/>
                      </a:endParaRPr>
                    </a:p>
                  </a:txBody>
                  <a:tcPr marL="68580" marR="68580" marT="0" marB="0" anchor="b"/>
                </a:tc>
                <a:tc>
                  <a:txBody>
                    <a:bodyPr/>
                    <a:lstStyle/>
                    <a:p>
                      <a:pPr algn="r">
                        <a:spcAft>
                          <a:spcPts val="0"/>
                        </a:spcAft>
                      </a:pPr>
                      <a:r>
                        <a:rPr lang="en-US" sz="1000">
                          <a:effectLst/>
                        </a:rPr>
                        <a:t>11.40</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74.37</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1678.57</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2.45</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2.99</a:t>
                      </a:r>
                      <a:endParaRPr lang="en-US" sz="1100">
                        <a:effectLst/>
                        <a:latin typeface="Calibri"/>
                        <a:ea typeface="Calibri"/>
                        <a:cs typeface="Times New Roman"/>
                      </a:endParaRPr>
                    </a:p>
                  </a:txBody>
                  <a:tcPr marL="68580" marR="68580" marT="0" marB="0" anchor="b"/>
                </a:tc>
              </a:tr>
              <a:tr h="190500">
                <a:tc>
                  <a:txBody>
                    <a:bodyPr/>
                    <a:lstStyle/>
                    <a:p>
                      <a:endParaRPr lang="en-US" sz="1000">
                        <a:effectLst/>
                        <a:latin typeface="Times New Roman"/>
                      </a:endParaRPr>
                    </a:p>
                  </a:txBody>
                  <a:tcPr marL="68580" marR="68580" marT="0" marB="0" anchor="b"/>
                </a:tc>
                <a:tc>
                  <a:txBody>
                    <a:bodyPr/>
                    <a:lstStyle/>
                    <a:p>
                      <a:pPr>
                        <a:spcAft>
                          <a:spcPts val="0"/>
                        </a:spcAft>
                      </a:pPr>
                      <a:r>
                        <a:rPr lang="en-US" sz="1000">
                          <a:effectLst/>
                        </a:rPr>
                        <a:t>Smoldering</a:t>
                      </a:r>
                      <a:endParaRPr lang="en-US" sz="1100">
                        <a:effectLst/>
                        <a:latin typeface="Calibri"/>
                        <a:ea typeface="Calibri"/>
                        <a:cs typeface="Times New Roman"/>
                      </a:endParaRPr>
                    </a:p>
                  </a:txBody>
                  <a:tcPr marL="68580" marR="68580" marT="0" marB="0" anchor="b"/>
                </a:tc>
                <a:tc>
                  <a:txBody>
                    <a:bodyPr/>
                    <a:lstStyle/>
                    <a:p>
                      <a:endParaRPr lang="en-US" sz="1000">
                        <a:effectLst/>
                        <a:latin typeface="Times New Roman"/>
                      </a:endParaRPr>
                    </a:p>
                  </a:txBody>
                  <a:tcPr marL="68580" marR="68580" marT="0" marB="0" anchor="b"/>
                </a:tc>
                <a:tc>
                  <a:txBody>
                    <a:bodyPr/>
                    <a:lstStyle/>
                    <a:p>
                      <a:endParaRPr lang="en-US" sz="1000">
                        <a:effectLst/>
                        <a:latin typeface="Times New Roman"/>
                      </a:endParaRPr>
                    </a:p>
                  </a:txBody>
                  <a:tcPr marL="68580" marR="68580" marT="0" marB="0" anchor="b"/>
                </a:tc>
                <a:tc>
                  <a:txBody>
                    <a:bodyPr/>
                    <a:lstStyle/>
                    <a:p>
                      <a:pPr algn="r">
                        <a:spcAft>
                          <a:spcPts val="0"/>
                        </a:spcAft>
                      </a:pPr>
                      <a:r>
                        <a:rPr lang="en-US" sz="1000">
                          <a:effectLst/>
                        </a:rPr>
                        <a:t>12.63</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126.37</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1576.39</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6.72</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5.64</a:t>
                      </a:r>
                      <a:endParaRPr lang="en-US" sz="1100">
                        <a:effectLst/>
                        <a:latin typeface="Calibri"/>
                        <a:ea typeface="Calibri"/>
                        <a:cs typeface="Times New Roman"/>
                      </a:endParaRPr>
                    </a:p>
                  </a:txBody>
                  <a:tcPr marL="68580" marR="68580" marT="0" marB="0" anchor="b"/>
                </a:tc>
              </a:tr>
              <a:tr h="190500">
                <a:tc>
                  <a:txBody>
                    <a:bodyPr/>
                    <a:lstStyle/>
                    <a:p>
                      <a:endParaRPr lang="en-US" sz="1000">
                        <a:effectLst/>
                        <a:latin typeface="Times New Roman"/>
                      </a:endParaRPr>
                    </a:p>
                  </a:txBody>
                  <a:tcPr marL="68580" marR="68580" marT="0" marB="0" anchor="b"/>
                </a:tc>
                <a:tc>
                  <a:txBody>
                    <a:bodyPr/>
                    <a:lstStyle/>
                    <a:p>
                      <a:pPr>
                        <a:spcAft>
                          <a:spcPts val="0"/>
                        </a:spcAft>
                      </a:pPr>
                      <a:r>
                        <a:rPr lang="en-US" sz="1000">
                          <a:effectLst/>
                        </a:rPr>
                        <a:t>Residual</a:t>
                      </a:r>
                      <a:endParaRPr lang="en-US" sz="1100">
                        <a:effectLst/>
                        <a:latin typeface="Calibri"/>
                        <a:ea typeface="Calibri"/>
                        <a:cs typeface="Times New Roman"/>
                      </a:endParaRPr>
                    </a:p>
                  </a:txBody>
                  <a:tcPr marL="68580" marR="68580" marT="0" marB="0" anchor="b"/>
                </a:tc>
                <a:tc>
                  <a:txBody>
                    <a:bodyPr/>
                    <a:lstStyle/>
                    <a:p>
                      <a:endParaRPr lang="en-US" sz="1000">
                        <a:effectLst/>
                        <a:latin typeface="Times New Roman"/>
                      </a:endParaRPr>
                    </a:p>
                  </a:txBody>
                  <a:tcPr marL="68580" marR="68580" marT="0" marB="0" anchor="b"/>
                </a:tc>
                <a:tc>
                  <a:txBody>
                    <a:bodyPr/>
                    <a:lstStyle/>
                    <a:p>
                      <a:endParaRPr lang="en-US" sz="1000">
                        <a:effectLst/>
                        <a:latin typeface="Times New Roman"/>
                      </a:endParaRPr>
                    </a:p>
                  </a:txBody>
                  <a:tcPr marL="68580" marR="68580" marT="0" marB="0" anchor="b"/>
                </a:tc>
                <a:tc>
                  <a:txBody>
                    <a:bodyPr/>
                    <a:lstStyle/>
                    <a:p>
                      <a:pPr algn="r">
                        <a:spcAft>
                          <a:spcPts val="0"/>
                        </a:spcAft>
                      </a:pPr>
                      <a:r>
                        <a:rPr lang="en-US" sz="1000">
                          <a:effectLst/>
                        </a:rPr>
                        <a:t>12.63</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126.37</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1576.39</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6.72</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dirty="0">
                          <a:effectLst/>
                        </a:rPr>
                        <a:t>5.64</a:t>
                      </a:r>
                      <a:endParaRPr lang="en-US" sz="1100" dirty="0">
                        <a:effectLst/>
                        <a:latin typeface="Calibri"/>
                        <a:ea typeface="Calibri"/>
                        <a:cs typeface="Times New Roman"/>
                      </a:endParaRPr>
                    </a:p>
                  </a:txBody>
                  <a:tcPr marL="68580" marR="68580" marT="0" marB="0" anchor="b"/>
                </a:tc>
              </a:tr>
            </a:tbl>
          </a:graphicData>
        </a:graphic>
      </p:graphicFrame>
      <p:sp>
        <p:nvSpPr>
          <p:cNvPr id="7" name="Rectangle 6"/>
          <p:cNvSpPr/>
          <p:nvPr/>
        </p:nvSpPr>
        <p:spPr>
          <a:xfrm>
            <a:off x="296883" y="1196752"/>
            <a:ext cx="2031325" cy="369332"/>
          </a:xfrm>
          <a:prstGeom prst="rect">
            <a:avLst/>
          </a:prstGeom>
        </p:spPr>
        <p:txBody>
          <a:bodyPr wrap="none">
            <a:spAutoFit/>
          </a:bodyPr>
          <a:lstStyle/>
          <a:p>
            <a:r>
              <a:rPr lang="en-US" dirty="0"/>
              <a:t>From CONSUME:</a:t>
            </a:r>
          </a:p>
        </p:txBody>
      </p:sp>
      <p:sp>
        <p:nvSpPr>
          <p:cNvPr id="8" name="Rectangle 7"/>
          <p:cNvSpPr/>
          <p:nvPr/>
        </p:nvSpPr>
        <p:spPr>
          <a:xfrm>
            <a:off x="327615" y="4509120"/>
            <a:ext cx="1762021" cy="369332"/>
          </a:xfrm>
          <a:prstGeom prst="rect">
            <a:avLst/>
          </a:prstGeom>
        </p:spPr>
        <p:txBody>
          <a:bodyPr wrap="none">
            <a:spAutoFit/>
          </a:bodyPr>
          <a:lstStyle/>
          <a:p>
            <a:r>
              <a:rPr lang="en-US" dirty="0"/>
              <a:t>From </a:t>
            </a:r>
            <a:r>
              <a:rPr lang="en-US" dirty="0" err="1"/>
              <a:t>Urbanski</a:t>
            </a:r>
            <a:r>
              <a:rPr lang="en-US" dirty="0"/>
              <a:t>:</a:t>
            </a:r>
          </a:p>
        </p:txBody>
      </p:sp>
      <p:graphicFrame>
        <p:nvGraphicFramePr>
          <p:cNvPr id="9" name="Table 8"/>
          <p:cNvGraphicFramePr>
            <a:graphicFrameLocks noGrp="1"/>
          </p:cNvGraphicFramePr>
          <p:nvPr>
            <p:extLst>
              <p:ext uri="{D42A27DB-BD31-4B8C-83A1-F6EECF244321}">
                <p14:modId xmlns:p14="http://schemas.microsoft.com/office/powerpoint/2010/main" val="2985103392"/>
              </p:ext>
            </p:extLst>
          </p:nvPr>
        </p:nvGraphicFramePr>
        <p:xfrm>
          <a:off x="271148" y="4883549"/>
          <a:ext cx="8229605" cy="606912"/>
        </p:xfrm>
        <a:graphic>
          <a:graphicData uri="http://schemas.openxmlformats.org/drawingml/2006/table">
            <a:tbl>
              <a:tblPr firstRow="1" firstCol="1" bandRow="1">
                <a:tableStyleId>{5C22544A-7EE6-4342-B048-85BDC9FD1C3A}</a:tableStyleId>
              </a:tblPr>
              <a:tblGrid>
                <a:gridCol w="1058216"/>
                <a:gridCol w="577209"/>
                <a:gridCol w="585955"/>
                <a:gridCol w="542227"/>
                <a:gridCol w="585955"/>
                <a:gridCol w="542227"/>
                <a:gridCol w="542227"/>
                <a:gridCol w="542227"/>
                <a:gridCol w="542227"/>
                <a:gridCol w="542227"/>
                <a:gridCol w="542227"/>
                <a:gridCol w="542227"/>
                <a:gridCol w="542227"/>
                <a:gridCol w="542227"/>
              </a:tblGrid>
              <a:tr h="209894">
                <a:tc>
                  <a:txBody>
                    <a:bodyPr/>
                    <a:lstStyle/>
                    <a:p>
                      <a:pPr>
                        <a:spcAft>
                          <a:spcPts val="0"/>
                        </a:spcAft>
                      </a:pPr>
                      <a:r>
                        <a:rPr lang="en-US" sz="700" dirty="0">
                          <a:effectLst/>
                        </a:rPr>
                        <a:t>Fuel Type</a:t>
                      </a:r>
                      <a:endParaRPr lang="en-US" sz="800" dirty="0">
                        <a:effectLst/>
                        <a:latin typeface="Calibri"/>
                        <a:ea typeface="Calibri"/>
                        <a:cs typeface="Times New Roman"/>
                      </a:endParaRPr>
                    </a:p>
                  </a:txBody>
                  <a:tcPr marL="47226" marR="47226" marT="0" marB="0" anchor="b"/>
                </a:tc>
                <a:tc>
                  <a:txBody>
                    <a:bodyPr/>
                    <a:lstStyle/>
                    <a:p>
                      <a:pPr>
                        <a:spcAft>
                          <a:spcPts val="0"/>
                        </a:spcAft>
                      </a:pPr>
                      <a:r>
                        <a:rPr lang="en-US" sz="700">
                          <a:effectLst/>
                        </a:rPr>
                        <a:t>Combustion</a:t>
                      </a:r>
                      <a:endParaRPr lang="en-US" sz="800">
                        <a:effectLst/>
                        <a:latin typeface="Calibri"/>
                        <a:ea typeface="Calibri"/>
                        <a:cs typeface="Times New Roman"/>
                      </a:endParaRPr>
                    </a:p>
                  </a:txBody>
                  <a:tcPr marL="47226" marR="47226" marT="0" marB="0" anchor="b"/>
                </a:tc>
                <a:tc>
                  <a:txBody>
                    <a:bodyPr/>
                    <a:lstStyle/>
                    <a:p>
                      <a:pPr>
                        <a:spcAft>
                          <a:spcPts val="0"/>
                        </a:spcAft>
                      </a:pPr>
                      <a:r>
                        <a:rPr lang="en-US" sz="700">
                          <a:effectLst/>
                        </a:rPr>
                        <a:t>PM</a:t>
                      </a:r>
                      <a:endParaRPr lang="en-US" sz="800">
                        <a:effectLst/>
                        <a:latin typeface="Calibri"/>
                        <a:ea typeface="Calibri"/>
                        <a:cs typeface="Times New Roman"/>
                      </a:endParaRPr>
                    </a:p>
                  </a:txBody>
                  <a:tcPr marL="47226" marR="47226" marT="0" marB="0" anchor="b"/>
                </a:tc>
                <a:tc>
                  <a:txBody>
                    <a:bodyPr/>
                    <a:lstStyle/>
                    <a:p>
                      <a:pPr>
                        <a:spcAft>
                          <a:spcPts val="0"/>
                        </a:spcAft>
                      </a:pPr>
                      <a:r>
                        <a:rPr lang="en-US" sz="700">
                          <a:effectLst/>
                        </a:rPr>
                        <a:t>PM10</a:t>
                      </a:r>
                      <a:endParaRPr lang="en-US" sz="800">
                        <a:effectLst/>
                        <a:latin typeface="Calibri"/>
                        <a:ea typeface="Calibri"/>
                        <a:cs typeface="Times New Roman"/>
                      </a:endParaRPr>
                    </a:p>
                  </a:txBody>
                  <a:tcPr marL="47226" marR="47226" marT="0" marB="0" anchor="b"/>
                </a:tc>
                <a:tc>
                  <a:txBody>
                    <a:bodyPr/>
                    <a:lstStyle/>
                    <a:p>
                      <a:pPr>
                        <a:spcAft>
                          <a:spcPts val="0"/>
                        </a:spcAft>
                      </a:pPr>
                      <a:r>
                        <a:rPr lang="en-US" sz="700">
                          <a:effectLst/>
                        </a:rPr>
                        <a:t>PM25</a:t>
                      </a:r>
                      <a:endParaRPr lang="en-US" sz="800">
                        <a:effectLst/>
                        <a:latin typeface="Calibri"/>
                        <a:ea typeface="Calibri"/>
                        <a:cs typeface="Times New Roman"/>
                      </a:endParaRPr>
                    </a:p>
                  </a:txBody>
                  <a:tcPr marL="47226" marR="47226" marT="0" marB="0" anchor="b"/>
                </a:tc>
                <a:tc>
                  <a:txBody>
                    <a:bodyPr/>
                    <a:lstStyle/>
                    <a:p>
                      <a:pPr>
                        <a:spcAft>
                          <a:spcPts val="0"/>
                        </a:spcAft>
                      </a:pPr>
                      <a:r>
                        <a:rPr lang="en-US" sz="700">
                          <a:effectLst/>
                        </a:rPr>
                        <a:t>CO</a:t>
                      </a:r>
                      <a:endParaRPr lang="en-US" sz="800">
                        <a:effectLst/>
                        <a:latin typeface="Calibri"/>
                        <a:ea typeface="Calibri"/>
                        <a:cs typeface="Times New Roman"/>
                      </a:endParaRPr>
                    </a:p>
                  </a:txBody>
                  <a:tcPr marL="47226" marR="47226" marT="0" marB="0" anchor="b"/>
                </a:tc>
                <a:tc>
                  <a:txBody>
                    <a:bodyPr/>
                    <a:lstStyle/>
                    <a:p>
                      <a:pPr>
                        <a:spcAft>
                          <a:spcPts val="0"/>
                        </a:spcAft>
                      </a:pPr>
                      <a:r>
                        <a:rPr lang="en-US" sz="700">
                          <a:effectLst/>
                        </a:rPr>
                        <a:t>CO2</a:t>
                      </a:r>
                      <a:endParaRPr lang="en-US" sz="800">
                        <a:effectLst/>
                        <a:latin typeface="Calibri"/>
                        <a:ea typeface="Calibri"/>
                        <a:cs typeface="Times New Roman"/>
                      </a:endParaRPr>
                    </a:p>
                  </a:txBody>
                  <a:tcPr marL="47226" marR="47226" marT="0" marB="0" anchor="b"/>
                </a:tc>
                <a:tc>
                  <a:txBody>
                    <a:bodyPr/>
                    <a:lstStyle/>
                    <a:p>
                      <a:pPr>
                        <a:spcAft>
                          <a:spcPts val="0"/>
                        </a:spcAft>
                      </a:pPr>
                      <a:r>
                        <a:rPr lang="en-US" sz="700">
                          <a:effectLst/>
                        </a:rPr>
                        <a:t>CH4</a:t>
                      </a:r>
                      <a:endParaRPr lang="en-US" sz="800">
                        <a:effectLst/>
                        <a:latin typeface="Calibri"/>
                        <a:ea typeface="Calibri"/>
                        <a:cs typeface="Times New Roman"/>
                      </a:endParaRPr>
                    </a:p>
                  </a:txBody>
                  <a:tcPr marL="47226" marR="47226" marT="0" marB="0" anchor="b"/>
                </a:tc>
                <a:tc>
                  <a:txBody>
                    <a:bodyPr/>
                    <a:lstStyle/>
                    <a:p>
                      <a:pPr>
                        <a:spcAft>
                          <a:spcPts val="0"/>
                        </a:spcAft>
                      </a:pPr>
                      <a:r>
                        <a:rPr lang="en-US" sz="700">
                          <a:effectLst/>
                        </a:rPr>
                        <a:t>NMHC</a:t>
                      </a:r>
                      <a:endParaRPr lang="en-US" sz="800">
                        <a:effectLst/>
                        <a:latin typeface="Calibri"/>
                        <a:ea typeface="Calibri"/>
                        <a:cs typeface="Times New Roman"/>
                      </a:endParaRPr>
                    </a:p>
                  </a:txBody>
                  <a:tcPr marL="47226" marR="47226" marT="0" marB="0" anchor="b"/>
                </a:tc>
                <a:tc>
                  <a:txBody>
                    <a:bodyPr/>
                    <a:lstStyle/>
                    <a:p>
                      <a:pPr>
                        <a:spcAft>
                          <a:spcPts val="0"/>
                        </a:spcAft>
                      </a:pPr>
                      <a:r>
                        <a:rPr lang="en-US" sz="700">
                          <a:effectLst/>
                        </a:rPr>
                        <a:t>NMOC</a:t>
                      </a:r>
                      <a:endParaRPr lang="en-US" sz="800">
                        <a:effectLst/>
                        <a:latin typeface="Calibri"/>
                        <a:ea typeface="Calibri"/>
                        <a:cs typeface="Times New Roman"/>
                      </a:endParaRPr>
                    </a:p>
                  </a:txBody>
                  <a:tcPr marL="47226" marR="47226" marT="0" marB="0" anchor="b"/>
                </a:tc>
                <a:tc>
                  <a:txBody>
                    <a:bodyPr/>
                    <a:lstStyle/>
                    <a:p>
                      <a:pPr>
                        <a:spcAft>
                          <a:spcPts val="0"/>
                        </a:spcAft>
                      </a:pPr>
                      <a:r>
                        <a:rPr lang="en-US" sz="700">
                          <a:effectLst/>
                        </a:rPr>
                        <a:t>NMOC_u</a:t>
                      </a:r>
                      <a:endParaRPr lang="en-US" sz="800">
                        <a:effectLst/>
                        <a:latin typeface="Calibri"/>
                        <a:ea typeface="Calibri"/>
                        <a:cs typeface="Times New Roman"/>
                      </a:endParaRPr>
                    </a:p>
                  </a:txBody>
                  <a:tcPr marL="47226" marR="47226" marT="0" marB="0" anchor="b"/>
                </a:tc>
                <a:tc>
                  <a:txBody>
                    <a:bodyPr/>
                    <a:lstStyle/>
                    <a:p>
                      <a:pPr>
                        <a:spcAft>
                          <a:spcPts val="0"/>
                        </a:spcAft>
                      </a:pPr>
                      <a:r>
                        <a:rPr lang="en-US" sz="700">
                          <a:effectLst/>
                        </a:rPr>
                        <a:t>NOx</a:t>
                      </a:r>
                      <a:endParaRPr lang="en-US" sz="800">
                        <a:effectLst/>
                        <a:latin typeface="Calibri"/>
                        <a:ea typeface="Calibri"/>
                        <a:cs typeface="Times New Roman"/>
                      </a:endParaRPr>
                    </a:p>
                  </a:txBody>
                  <a:tcPr marL="47226" marR="47226" marT="0" marB="0" anchor="b"/>
                </a:tc>
                <a:tc>
                  <a:txBody>
                    <a:bodyPr/>
                    <a:lstStyle/>
                    <a:p>
                      <a:pPr>
                        <a:spcAft>
                          <a:spcPts val="0"/>
                        </a:spcAft>
                      </a:pPr>
                      <a:r>
                        <a:rPr lang="en-US" sz="700">
                          <a:effectLst/>
                        </a:rPr>
                        <a:t>NH3</a:t>
                      </a:r>
                      <a:endParaRPr lang="en-US" sz="800">
                        <a:effectLst/>
                        <a:latin typeface="Calibri"/>
                        <a:ea typeface="Calibri"/>
                        <a:cs typeface="Times New Roman"/>
                      </a:endParaRPr>
                    </a:p>
                  </a:txBody>
                  <a:tcPr marL="47226" marR="47226" marT="0" marB="0" anchor="b"/>
                </a:tc>
                <a:tc>
                  <a:txBody>
                    <a:bodyPr/>
                    <a:lstStyle/>
                    <a:p>
                      <a:pPr>
                        <a:spcAft>
                          <a:spcPts val="0"/>
                        </a:spcAft>
                      </a:pPr>
                      <a:r>
                        <a:rPr lang="en-US" sz="700">
                          <a:effectLst/>
                        </a:rPr>
                        <a:t>SO2</a:t>
                      </a:r>
                      <a:endParaRPr lang="en-US" sz="800">
                        <a:effectLst/>
                        <a:latin typeface="Calibri"/>
                        <a:ea typeface="Calibri"/>
                        <a:cs typeface="Times New Roman"/>
                      </a:endParaRPr>
                    </a:p>
                  </a:txBody>
                  <a:tcPr marL="47226" marR="47226" marT="0" marB="0" anchor="b"/>
                </a:tc>
              </a:tr>
              <a:tr h="131184">
                <a:tc>
                  <a:txBody>
                    <a:bodyPr/>
                    <a:lstStyle/>
                    <a:p>
                      <a:pPr>
                        <a:spcAft>
                          <a:spcPts val="0"/>
                        </a:spcAft>
                      </a:pPr>
                      <a:r>
                        <a:rPr lang="en-US" sz="700">
                          <a:effectLst/>
                        </a:rPr>
                        <a:t>Average</a:t>
                      </a:r>
                      <a:endParaRPr lang="en-US" sz="800">
                        <a:effectLst/>
                        <a:latin typeface="Calibri"/>
                        <a:ea typeface="Calibri"/>
                        <a:cs typeface="Times New Roman"/>
                      </a:endParaRPr>
                    </a:p>
                  </a:txBody>
                  <a:tcPr marL="47226" marR="47226" marT="0" marB="0" anchor="b"/>
                </a:tc>
                <a:tc>
                  <a:txBody>
                    <a:bodyPr/>
                    <a:lstStyle/>
                    <a:p>
                      <a:pPr>
                        <a:spcAft>
                          <a:spcPts val="0"/>
                        </a:spcAft>
                      </a:pPr>
                      <a:r>
                        <a:rPr lang="en-US" sz="700">
                          <a:effectLst/>
                        </a:rPr>
                        <a:t>Flaming</a:t>
                      </a:r>
                      <a:endParaRPr lang="en-US" sz="800">
                        <a:effectLst/>
                        <a:latin typeface="Calibri"/>
                        <a:ea typeface="Calibri"/>
                        <a:cs typeface="Times New Roman"/>
                      </a:endParaRPr>
                    </a:p>
                  </a:txBody>
                  <a:tcPr marL="47226" marR="47226" marT="0" marB="0" anchor="b"/>
                </a:tc>
                <a:tc>
                  <a:txBody>
                    <a:bodyPr/>
                    <a:lstStyle/>
                    <a:p>
                      <a:endParaRPr lang="en-US" sz="700">
                        <a:effectLst/>
                        <a:latin typeface="Times New Roman"/>
                      </a:endParaRPr>
                    </a:p>
                  </a:txBody>
                  <a:tcPr marL="47226" marR="47226" marT="0" marB="0" anchor="b"/>
                </a:tc>
                <a:tc>
                  <a:txBody>
                    <a:bodyPr/>
                    <a:lstStyle/>
                    <a:p>
                      <a:endParaRPr lang="en-US" sz="700">
                        <a:effectLst/>
                        <a:latin typeface="Times New Roman"/>
                      </a:endParaRPr>
                    </a:p>
                  </a:txBody>
                  <a:tcPr marL="47226" marR="47226" marT="0" marB="0" anchor="b"/>
                </a:tc>
                <a:tc>
                  <a:txBody>
                    <a:bodyPr/>
                    <a:lstStyle/>
                    <a:p>
                      <a:pPr algn="r">
                        <a:spcAft>
                          <a:spcPts val="0"/>
                        </a:spcAft>
                      </a:pPr>
                      <a:r>
                        <a:rPr lang="en-US" sz="700">
                          <a:effectLst/>
                        </a:rPr>
                        <a:t>14.97</a:t>
                      </a:r>
                      <a:endParaRPr lang="en-US" sz="800">
                        <a:effectLst/>
                        <a:latin typeface="Calibri"/>
                        <a:ea typeface="Calibri"/>
                        <a:cs typeface="Times New Roman"/>
                      </a:endParaRPr>
                    </a:p>
                  </a:txBody>
                  <a:tcPr marL="47226" marR="47226" marT="0" marB="0" anchor="b"/>
                </a:tc>
                <a:tc>
                  <a:txBody>
                    <a:bodyPr/>
                    <a:lstStyle/>
                    <a:p>
                      <a:pPr algn="r">
                        <a:spcAft>
                          <a:spcPts val="0"/>
                        </a:spcAft>
                      </a:pPr>
                      <a:r>
                        <a:rPr lang="en-US" sz="700">
                          <a:effectLst/>
                        </a:rPr>
                        <a:t>90.43</a:t>
                      </a:r>
                      <a:endParaRPr lang="en-US" sz="800">
                        <a:effectLst/>
                        <a:latin typeface="Calibri"/>
                        <a:ea typeface="Calibri"/>
                        <a:cs typeface="Times New Roman"/>
                      </a:endParaRPr>
                    </a:p>
                  </a:txBody>
                  <a:tcPr marL="47226" marR="47226" marT="0" marB="0" anchor="b"/>
                </a:tc>
                <a:tc>
                  <a:txBody>
                    <a:bodyPr/>
                    <a:lstStyle/>
                    <a:p>
                      <a:pPr algn="r">
                        <a:spcAft>
                          <a:spcPts val="0"/>
                        </a:spcAft>
                      </a:pPr>
                      <a:r>
                        <a:rPr lang="en-US" sz="700">
                          <a:effectLst/>
                        </a:rPr>
                        <a:t>1653.43</a:t>
                      </a:r>
                      <a:endParaRPr lang="en-US" sz="800">
                        <a:effectLst/>
                        <a:latin typeface="Calibri"/>
                        <a:ea typeface="Calibri"/>
                        <a:cs typeface="Times New Roman"/>
                      </a:endParaRPr>
                    </a:p>
                  </a:txBody>
                  <a:tcPr marL="47226" marR="47226" marT="0" marB="0" anchor="b"/>
                </a:tc>
                <a:tc>
                  <a:txBody>
                    <a:bodyPr/>
                    <a:lstStyle/>
                    <a:p>
                      <a:pPr algn="r">
                        <a:spcAft>
                          <a:spcPts val="0"/>
                        </a:spcAft>
                      </a:pPr>
                      <a:r>
                        <a:rPr lang="en-US" sz="700">
                          <a:effectLst/>
                        </a:rPr>
                        <a:t>3.81</a:t>
                      </a:r>
                      <a:endParaRPr lang="en-US" sz="800">
                        <a:effectLst/>
                        <a:latin typeface="Calibri"/>
                        <a:ea typeface="Calibri"/>
                        <a:cs typeface="Times New Roman"/>
                      </a:endParaRPr>
                    </a:p>
                  </a:txBody>
                  <a:tcPr marL="47226" marR="47226" marT="0" marB="0" anchor="b"/>
                </a:tc>
                <a:tc>
                  <a:txBody>
                    <a:bodyPr/>
                    <a:lstStyle/>
                    <a:p>
                      <a:endParaRPr lang="en-US" sz="700">
                        <a:effectLst/>
                        <a:latin typeface="Times New Roman"/>
                      </a:endParaRPr>
                    </a:p>
                  </a:txBody>
                  <a:tcPr marL="47226" marR="47226" marT="0" marB="0" anchor="b"/>
                </a:tc>
                <a:tc>
                  <a:txBody>
                    <a:bodyPr/>
                    <a:lstStyle/>
                    <a:p>
                      <a:pPr algn="r">
                        <a:spcAft>
                          <a:spcPts val="0"/>
                        </a:spcAft>
                      </a:pPr>
                      <a:r>
                        <a:rPr lang="en-US" sz="700">
                          <a:effectLst/>
                        </a:rPr>
                        <a:t>21.85</a:t>
                      </a:r>
                      <a:endParaRPr lang="en-US" sz="800">
                        <a:effectLst/>
                        <a:latin typeface="Calibri"/>
                        <a:ea typeface="Calibri"/>
                        <a:cs typeface="Times New Roman"/>
                      </a:endParaRPr>
                    </a:p>
                  </a:txBody>
                  <a:tcPr marL="47226" marR="47226" marT="0" marB="0" anchor="b"/>
                </a:tc>
                <a:tc>
                  <a:txBody>
                    <a:bodyPr/>
                    <a:lstStyle/>
                    <a:p>
                      <a:pPr algn="r">
                        <a:spcAft>
                          <a:spcPts val="0"/>
                        </a:spcAft>
                      </a:pPr>
                      <a:r>
                        <a:rPr lang="en-US" sz="700">
                          <a:effectLst/>
                        </a:rPr>
                        <a:t>13.78</a:t>
                      </a:r>
                      <a:endParaRPr lang="en-US" sz="800">
                        <a:effectLst/>
                        <a:latin typeface="Calibri"/>
                        <a:ea typeface="Calibri"/>
                        <a:cs typeface="Times New Roman"/>
                      </a:endParaRPr>
                    </a:p>
                  </a:txBody>
                  <a:tcPr marL="47226" marR="47226" marT="0" marB="0" anchor="b"/>
                </a:tc>
                <a:tc>
                  <a:txBody>
                    <a:bodyPr/>
                    <a:lstStyle/>
                    <a:p>
                      <a:pPr algn="r">
                        <a:spcAft>
                          <a:spcPts val="0"/>
                        </a:spcAft>
                      </a:pPr>
                      <a:r>
                        <a:rPr lang="en-US" sz="700">
                          <a:effectLst/>
                        </a:rPr>
                        <a:t>1.86</a:t>
                      </a:r>
                      <a:endParaRPr lang="en-US" sz="800">
                        <a:effectLst/>
                        <a:latin typeface="Calibri"/>
                        <a:ea typeface="Calibri"/>
                        <a:cs typeface="Times New Roman"/>
                      </a:endParaRPr>
                    </a:p>
                  </a:txBody>
                  <a:tcPr marL="47226" marR="47226" marT="0" marB="0" anchor="b"/>
                </a:tc>
                <a:tc>
                  <a:txBody>
                    <a:bodyPr/>
                    <a:lstStyle/>
                    <a:p>
                      <a:pPr algn="r">
                        <a:spcAft>
                          <a:spcPts val="0"/>
                        </a:spcAft>
                      </a:pPr>
                      <a:r>
                        <a:rPr lang="en-US" sz="700">
                          <a:effectLst/>
                        </a:rPr>
                        <a:t>1.07</a:t>
                      </a:r>
                      <a:endParaRPr lang="en-US" sz="800">
                        <a:effectLst/>
                        <a:latin typeface="Calibri"/>
                        <a:ea typeface="Calibri"/>
                        <a:cs typeface="Times New Roman"/>
                      </a:endParaRPr>
                    </a:p>
                  </a:txBody>
                  <a:tcPr marL="47226" marR="47226" marT="0" marB="0" anchor="b"/>
                </a:tc>
                <a:tc>
                  <a:txBody>
                    <a:bodyPr/>
                    <a:lstStyle/>
                    <a:p>
                      <a:pPr algn="r">
                        <a:spcAft>
                          <a:spcPts val="0"/>
                        </a:spcAft>
                      </a:pPr>
                      <a:r>
                        <a:rPr lang="en-US" sz="700">
                          <a:effectLst/>
                        </a:rPr>
                        <a:t>0.95</a:t>
                      </a:r>
                      <a:endParaRPr lang="en-US" sz="800">
                        <a:effectLst/>
                        <a:latin typeface="Calibri"/>
                        <a:ea typeface="Calibri"/>
                        <a:cs typeface="Times New Roman"/>
                      </a:endParaRPr>
                    </a:p>
                  </a:txBody>
                  <a:tcPr marL="47226" marR="47226" marT="0" marB="0" anchor="b"/>
                </a:tc>
              </a:tr>
              <a:tr h="131184">
                <a:tc>
                  <a:txBody>
                    <a:bodyPr/>
                    <a:lstStyle/>
                    <a:p>
                      <a:endParaRPr lang="en-US" sz="700">
                        <a:effectLst/>
                        <a:latin typeface="Times New Roman"/>
                      </a:endParaRPr>
                    </a:p>
                  </a:txBody>
                  <a:tcPr marL="47226" marR="47226" marT="0" marB="0" anchor="b"/>
                </a:tc>
                <a:tc>
                  <a:txBody>
                    <a:bodyPr/>
                    <a:lstStyle/>
                    <a:p>
                      <a:pPr>
                        <a:spcAft>
                          <a:spcPts val="0"/>
                        </a:spcAft>
                      </a:pPr>
                      <a:r>
                        <a:rPr lang="en-US" sz="700">
                          <a:effectLst/>
                        </a:rPr>
                        <a:t>Smoldering</a:t>
                      </a:r>
                      <a:endParaRPr lang="en-US" sz="800">
                        <a:effectLst/>
                        <a:latin typeface="Calibri"/>
                        <a:ea typeface="Calibri"/>
                        <a:cs typeface="Times New Roman"/>
                      </a:endParaRPr>
                    </a:p>
                  </a:txBody>
                  <a:tcPr marL="47226" marR="47226" marT="0" marB="0" anchor="b"/>
                </a:tc>
                <a:tc>
                  <a:txBody>
                    <a:bodyPr/>
                    <a:lstStyle/>
                    <a:p>
                      <a:endParaRPr lang="en-US" sz="700">
                        <a:effectLst/>
                        <a:latin typeface="Times New Roman"/>
                      </a:endParaRPr>
                    </a:p>
                  </a:txBody>
                  <a:tcPr marL="47226" marR="47226" marT="0" marB="0" anchor="b"/>
                </a:tc>
                <a:tc>
                  <a:txBody>
                    <a:bodyPr/>
                    <a:lstStyle/>
                    <a:p>
                      <a:endParaRPr lang="en-US" sz="700">
                        <a:effectLst/>
                        <a:latin typeface="Times New Roman"/>
                      </a:endParaRPr>
                    </a:p>
                  </a:txBody>
                  <a:tcPr marL="47226" marR="47226" marT="0" marB="0" anchor="b"/>
                </a:tc>
                <a:tc>
                  <a:txBody>
                    <a:bodyPr/>
                    <a:lstStyle/>
                    <a:p>
                      <a:pPr algn="r">
                        <a:spcAft>
                          <a:spcPts val="0"/>
                        </a:spcAft>
                      </a:pPr>
                      <a:r>
                        <a:rPr lang="en-US" sz="700">
                          <a:effectLst/>
                        </a:rPr>
                        <a:t>14.97</a:t>
                      </a:r>
                      <a:endParaRPr lang="en-US" sz="800">
                        <a:effectLst/>
                        <a:latin typeface="Calibri"/>
                        <a:ea typeface="Calibri"/>
                        <a:cs typeface="Times New Roman"/>
                      </a:endParaRPr>
                    </a:p>
                  </a:txBody>
                  <a:tcPr marL="47226" marR="47226" marT="0" marB="0" anchor="b"/>
                </a:tc>
                <a:tc>
                  <a:txBody>
                    <a:bodyPr/>
                    <a:lstStyle/>
                    <a:p>
                      <a:pPr algn="r">
                        <a:spcAft>
                          <a:spcPts val="0"/>
                        </a:spcAft>
                      </a:pPr>
                      <a:r>
                        <a:rPr lang="en-US" sz="700">
                          <a:effectLst/>
                        </a:rPr>
                        <a:t>90.43</a:t>
                      </a:r>
                      <a:endParaRPr lang="en-US" sz="800">
                        <a:effectLst/>
                        <a:latin typeface="Calibri"/>
                        <a:ea typeface="Calibri"/>
                        <a:cs typeface="Times New Roman"/>
                      </a:endParaRPr>
                    </a:p>
                  </a:txBody>
                  <a:tcPr marL="47226" marR="47226" marT="0" marB="0" anchor="b"/>
                </a:tc>
                <a:tc>
                  <a:txBody>
                    <a:bodyPr/>
                    <a:lstStyle/>
                    <a:p>
                      <a:pPr algn="r">
                        <a:spcAft>
                          <a:spcPts val="0"/>
                        </a:spcAft>
                      </a:pPr>
                      <a:r>
                        <a:rPr lang="en-US" sz="700">
                          <a:effectLst/>
                        </a:rPr>
                        <a:t>1653.43</a:t>
                      </a:r>
                      <a:endParaRPr lang="en-US" sz="800">
                        <a:effectLst/>
                        <a:latin typeface="Calibri"/>
                        <a:ea typeface="Calibri"/>
                        <a:cs typeface="Times New Roman"/>
                      </a:endParaRPr>
                    </a:p>
                  </a:txBody>
                  <a:tcPr marL="47226" marR="47226" marT="0" marB="0" anchor="b"/>
                </a:tc>
                <a:tc>
                  <a:txBody>
                    <a:bodyPr/>
                    <a:lstStyle/>
                    <a:p>
                      <a:pPr algn="r">
                        <a:spcAft>
                          <a:spcPts val="0"/>
                        </a:spcAft>
                      </a:pPr>
                      <a:r>
                        <a:rPr lang="en-US" sz="700">
                          <a:effectLst/>
                        </a:rPr>
                        <a:t>3.81</a:t>
                      </a:r>
                      <a:endParaRPr lang="en-US" sz="800">
                        <a:effectLst/>
                        <a:latin typeface="Calibri"/>
                        <a:ea typeface="Calibri"/>
                        <a:cs typeface="Times New Roman"/>
                      </a:endParaRPr>
                    </a:p>
                  </a:txBody>
                  <a:tcPr marL="47226" marR="47226" marT="0" marB="0" anchor="b"/>
                </a:tc>
                <a:tc>
                  <a:txBody>
                    <a:bodyPr/>
                    <a:lstStyle/>
                    <a:p>
                      <a:endParaRPr lang="en-US" sz="700">
                        <a:effectLst/>
                        <a:latin typeface="Times New Roman"/>
                      </a:endParaRPr>
                    </a:p>
                  </a:txBody>
                  <a:tcPr marL="47226" marR="47226" marT="0" marB="0" anchor="b"/>
                </a:tc>
                <a:tc>
                  <a:txBody>
                    <a:bodyPr/>
                    <a:lstStyle/>
                    <a:p>
                      <a:pPr algn="r">
                        <a:spcAft>
                          <a:spcPts val="0"/>
                        </a:spcAft>
                      </a:pPr>
                      <a:r>
                        <a:rPr lang="en-US" sz="700">
                          <a:effectLst/>
                        </a:rPr>
                        <a:t>21.85</a:t>
                      </a:r>
                      <a:endParaRPr lang="en-US" sz="800">
                        <a:effectLst/>
                        <a:latin typeface="Calibri"/>
                        <a:ea typeface="Calibri"/>
                        <a:cs typeface="Times New Roman"/>
                      </a:endParaRPr>
                    </a:p>
                  </a:txBody>
                  <a:tcPr marL="47226" marR="47226" marT="0" marB="0" anchor="b"/>
                </a:tc>
                <a:tc>
                  <a:txBody>
                    <a:bodyPr/>
                    <a:lstStyle/>
                    <a:p>
                      <a:pPr algn="r">
                        <a:spcAft>
                          <a:spcPts val="0"/>
                        </a:spcAft>
                      </a:pPr>
                      <a:r>
                        <a:rPr lang="en-US" sz="700">
                          <a:effectLst/>
                        </a:rPr>
                        <a:t>13.78</a:t>
                      </a:r>
                      <a:endParaRPr lang="en-US" sz="800">
                        <a:effectLst/>
                        <a:latin typeface="Calibri"/>
                        <a:ea typeface="Calibri"/>
                        <a:cs typeface="Times New Roman"/>
                      </a:endParaRPr>
                    </a:p>
                  </a:txBody>
                  <a:tcPr marL="47226" marR="47226" marT="0" marB="0" anchor="b"/>
                </a:tc>
                <a:tc>
                  <a:txBody>
                    <a:bodyPr/>
                    <a:lstStyle/>
                    <a:p>
                      <a:pPr algn="r">
                        <a:spcAft>
                          <a:spcPts val="0"/>
                        </a:spcAft>
                      </a:pPr>
                      <a:r>
                        <a:rPr lang="en-US" sz="700">
                          <a:effectLst/>
                        </a:rPr>
                        <a:t>1.86</a:t>
                      </a:r>
                      <a:endParaRPr lang="en-US" sz="800">
                        <a:effectLst/>
                        <a:latin typeface="Calibri"/>
                        <a:ea typeface="Calibri"/>
                        <a:cs typeface="Times New Roman"/>
                      </a:endParaRPr>
                    </a:p>
                  </a:txBody>
                  <a:tcPr marL="47226" marR="47226" marT="0" marB="0" anchor="b"/>
                </a:tc>
                <a:tc>
                  <a:txBody>
                    <a:bodyPr/>
                    <a:lstStyle/>
                    <a:p>
                      <a:pPr algn="r">
                        <a:spcAft>
                          <a:spcPts val="0"/>
                        </a:spcAft>
                      </a:pPr>
                      <a:r>
                        <a:rPr lang="en-US" sz="700">
                          <a:effectLst/>
                        </a:rPr>
                        <a:t>1.07</a:t>
                      </a:r>
                      <a:endParaRPr lang="en-US" sz="800">
                        <a:effectLst/>
                        <a:latin typeface="Calibri"/>
                        <a:ea typeface="Calibri"/>
                        <a:cs typeface="Times New Roman"/>
                      </a:endParaRPr>
                    </a:p>
                  </a:txBody>
                  <a:tcPr marL="47226" marR="47226" marT="0" marB="0" anchor="b"/>
                </a:tc>
                <a:tc>
                  <a:txBody>
                    <a:bodyPr/>
                    <a:lstStyle/>
                    <a:p>
                      <a:pPr algn="r">
                        <a:spcAft>
                          <a:spcPts val="0"/>
                        </a:spcAft>
                      </a:pPr>
                      <a:r>
                        <a:rPr lang="en-US" sz="700">
                          <a:effectLst/>
                        </a:rPr>
                        <a:t>0.95</a:t>
                      </a:r>
                      <a:endParaRPr lang="en-US" sz="800">
                        <a:effectLst/>
                        <a:latin typeface="Calibri"/>
                        <a:ea typeface="Calibri"/>
                        <a:cs typeface="Times New Roman"/>
                      </a:endParaRPr>
                    </a:p>
                  </a:txBody>
                  <a:tcPr marL="47226" marR="47226" marT="0" marB="0" anchor="b"/>
                </a:tc>
              </a:tr>
              <a:tr h="131184">
                <a:tc>
                  <a:txBody>
                    <a:bodyPr/>
                    <a:lstStyle/>
                    <a:p>
                      <a:endParaRPr lang="en-US" sz="700" dirty="0">
                        <a:effectLst/>
                        <a:latin typeface="Times New Roman"/>
                      </a:endParaRPr>
                    </a:p>
                  </a:txBody>
                  <a:tcPr marL="47226" marR="47226" marT="0" marB="0" anchor="b"/>
                </a:tc>
                <a:tc>
                  <a:txBody>
                    <a:bodyPr/>
                    <a:lstStyle/>
                    <a:p>
                      <a:pPr>
                        <a:spcAft>
                          <a:spcPts val="0"/>
                        </a:spcAft>
                      </a:pPr>
                      <a:r>
                        <a:rPr lang="en-US" sz="700">
                          <a:effectLst/>
                        </a:rPr>
                        <a:t>Residual</a:t>
                      </a:r>
                      <a:endParaRPr lang="en-US" sz="800">
                        <a:effectLst/>
                        <a:latin typeface="Calibri"/>
                        <a:ea typeface="Calibri"/>
                        <a:cs typeface="Times New Roman"/>
                      </a:endParaRPr>
                    </a:p>
                  </a:txBody>
                  <a:tcPr marL="47226" marR="47226" marT="0" marB="0" anchor="b"/>
                </a:tc>
                <a:tc>
                  <a:txBody>
                    <a:bodyPr/>
                    <a:lstStyle/>
                    <a:p>
                      <a:endParaRPr lang="en-US" sz="700">
                        <a:effectLst/>
                        <a:latin typeface="Times New Roman"/>
                      </a:endParaRPr>
                    </a:p>
                  </a:txBody>
                  <a:tcPr marL="47226" marR="47226" marT="0" marB="0" anchor="b"/>
                </a:tc>
                <a:tc>
                  <a:txBody>
                    <a:bodyPr/>
                    <a:lstStyle/>
                    <a:p>
                      <a:endParaRPr lang="en-US" sz="700">
                        <a:effectLst/>
                        <a:latin typeface="Times New Roman"/>
                      </a:endParaRPr>
                    </a:p>
                  </a:txBody>
                  <a:tcPr marL="47226" marR="47226" marT="0" marB="0" anchor="b"/>
                </a:tc>
                <a:tc>
                  <a:txBody>
                    <a:bodyPr/>
                    <a:lstStyle/>
                    <a:p>
                      <a:pPr algn="r">
                        <a:spcAft>
                          <a:spcPts val="0"/>
                        </a:spcAft>
                      </a:pPr>
                      <a:r>
                        <a:rPr lang="en-US" sz="700">
                          <a:effectLst/>
                        </a:rPr>
                        <a:t>34.53</a:t>
                      </a:r>
                      <a:endParaRPr lang="en-US" sz="800">
                        <a:effectLst/>
                        <a:latin typeface="Calibri"/>
                        <a:ea typeface="Calibri"/>
                        <a:cs typeface="Times New Roman"/>
                      </a:endParaRPr>
                    </a:p>
                  </a:txBody>
                  <a:tcPr marL="47226" marR="47226" marT="0" marB="0" anchor="b"/>
                </a:tc>
                <a:tc>
                  <a:txBody>
                    <a:bodyPr/>
                    <a:lstStyle/>
                    <a:p>
                      <a:pPr algn="r">
                        <a:spcAft>
                          <a:spcPts val="0"/>
                        </a:spcAft>
                      </a:pPr>
                      <a:r>
                        <a:rPr lang="en-US" sz="700">
                          <a:effectLst/>
                        </a:rPr>
                        <a:t>248.00</a:t>
                      </a:r>
                      <a:endParaRPr lang="en-US" sz="800">
                        <a:effectLst/>
                        <a:latin typeface="Calibri"/>
                        <a:ea typeface="Calibri"/>
                        <a:cs typeface="Times New Roman"/>
                      </a:endParaRPr>
                    </a:p>
                  </a:txBody>
                  <a:tcPr marL="47226" marR="47226" marT="0" marB="0" anchor="b"/>
                </a:tc>
                <a:tc>
                  <a:txBody>
                    <a:bodyPr/>
                    <a:lstStyle/>
                    <a:p>
                      <a:pPr algn="r">
                        <a:spcAft>
                          <a:spcPts val="0"/>
                        </a:spcAft>
                      </a:pPr>
                      <a:r>
                        <a:rPr lang="en-US" sz="700">
                          <a:effectLst/>
                        </a:rPr>
                        <a:t>1383.00</a:t>
                      </a:r>
                      <a:endParaRPr lang="en-US" sz="800">
                        <a:effectLst/>
                        <a:latin typeface="Calibri"/>
                        <a:ea typeface="Calibri"/>
                        <a:cs typeface="Times New Roman"/>
                      </a:endParaRPr>
                    </a:p>
                  </a:txBody>
                  <a:tcPr marL="47226" marR="47226" marT="0" marB="0" anchor="b"/>
                </a:tc>
                <a:tc>
                  <a:txBody>
                    <a:bodyPr/>
                    <a:lstStyle/>
                    <a:p>
                      <a:pPr algn="r">
                        <a:spcAft>
                          <a:spcPts val="0"/>
                        </a:spcAft>
                      </a:pPr>
                      <a:r>
                        <a:rPr lang="en-US" sz="700">
                          <a:effectLst/>
                        </a:rPr>
                        <a:t>9.94</a:t>
                      </a:r>
                      <a:endParaRPr lang="en-US" sz="800">
                        <a:effectLst/>
                        <a:latin typeface="Calibri"/>
                        <a:ea typeface="Calibri"/>
                        <a:cs typeface="Times New Roman"/>
                      </a:endParaRPr>
                    </a:p>
                  </a:txBody>
                  <a:tcPr marL="47226" marR="47226" marT="0" marB="0" anchor="b"/>
                </a:tc>
                <a:tc>
                  <a:txBody>
                    <a:bodyPr/>
                    <a:lstStyle/>
                    <a:p>
                      <a:endParaRPr lang="en-US" sz="700">
                        <a:effectLst/>
                        <a:latin typeface="Times New Roman"/>
                      </a:endParaRPr>
                    </a:p>
                  </a:txBody>
                  <a:tcPr marL="47226" marR="47226" marT="0" marB="0" anchor="b"/>
                </a:tc>
                <a:tc>
                  <a:txBody>
                    <a:bodyPr/>
                    <a:lstStyle/>
                    <a:p>
                      <a:pPr algn="r">
                        <a:spcAft>
                          <a:spcPts val="0"/>
                        </a:spcAft>
                      </a:pPr>
                      <a:r>
                        <a:rPr lang="en-US" sz="700">
                          <a:effectLst/>
                        </a:rPr>
                        <a:t>56.08</a:t>
                      </a:r>
                      <a:endParaRPr lang="en-US" sz="800">
                        <a:effectLst/>
                        <a:latin typeface="Calibri"/>
                        <a:ea typeface="Calibri"/>
                        <a:cs typeface="Times New Roman"/>
                      </a:endParaRPr>
                    </a:p>
                  </a:txBody>
                  <a:tcPr marL="47226" marR="47226" marT="0" marB="0" anchor="b"/>
                </a:tc>
                <a:tc>
                  <a:txBody>
                    <a:bodyPr/>
                    <a:lstStyle/>
                    <a:p>
                      <a:pPr algn="r">
                        <a:spcAft>
                          <a:spcPts val="0"/>
                        </a:spcAft>
                      </a:pPr>
                      <a:r>
                        <a:rPr lang="en-US" sz="700">
                          <a:effectLst/>
                        </a:rPr>
                        <a:t>115.98</a:t>
                      </a:r>
                      <a:endParaRPr lang="en-US" sz="800">
                        <a:effectLst/>
                        <a:latin typeface="Calibri"/>
                        <a:ea typeface="Calibri"/>
                        <a:cs typeface="Times New Roman"/>
                      </a:endParaRPr>
                    </a:p>
                  </a:txBody>
                  <a:tcPr marL="47226" marR="47226" marT="0" marB="0" anchor="b"/>
                </a:tc>
                <a:tc>
                  <a:txBody>
                    <a:bodyPr/>
                    <a:lstStyle/>
                    <a:p>
                      <a:pPr algn="r">
                        <a:spcAft>
                          <a:spcPts val="0"/>
                        </a:spcAft>
                      </a:pPr>
                      <a:r>
                        <a:rPr lang="en-US" sz="700">
                          <a:effectLst/>
                        </a:rPr>
                        <a:t>0.45</a:t>
                      </a:r>
                      <a:endParaRPr lang="en-US" sz="800">
                        <a:effectLst/>
                        <a:latin typeface="Calibri"/>
                        <a:ea typeface="Calibri"/>
                        <a:cs typeface="Times New Roman"/>
                      </a:endParaRPr>
                    </a:p>
                  </a:txBody>
                  <a:tcPr marL="47226" marR="47226" marT="0" marB="0" anchor="b"/>
                </a:tc>
                <a:tc>
                  <a:txBody>
                    <a:bodyPr/>
                    <a:lstStyle/>
                    <a:p>
                      <a:pPr algn="r">
                        <a:spcAft>
                          <a:spcPts val="0"/>
                        </a:spcAft>
                      </a:pPr>
                      <a:r>
                        <a:rPr lang="en-US" sz="700">
                          <a:effectLst/>
                        </a:rPr>
                        <a:t>1.94</a:t>
                      </a:r>
                      <a:endParaRPr lang="en-US" sz="800">
                        <a:effectLst/>
                        <a:latin typeface="Calibri"/>
                        <a:ea typeface="Calibri"/>
                        <a:cs typeface="Times New Roman"/>
                      </a:endParaRPr>
                    </a:p>
                  </a:txBody>
                  <a:tcPr marL="47226" marR="47226" marT="0" marB="0" anchor="b"/>
                </a:tc>
                <a:tc>
                  <a:txBody>
                    <a:bodyPr/>
                    <a:lstStyle/>
                    <a:p>
                      <a:pPr algn="r">
                        <a:spcAft>
                          <a:spcPts val="0"/>
                        </a:spcAft>
                      </a:pPr>
                      <a:r>
                        <a:rPr lang="en-US" sz="700" dirty="0">
                          <a:effectLst/>
                        </a:rPr>
                        <a:t>1.76</a:t>
                      </a:r>
                      <a:endParaRPr lang="en-US" sz="800" dirty="0">
                        <a:effectLst/>
                        <a:latin typeface="Calibri"/>
                        <a:ea typeface="Calibri"/>
                        <a:cs typeface="Times New Roman"/>
                      </a:endParaRPr>
                    </a:p>
                  </a:txBody>
                  <a:tcPr marL="47226" marR="47226" marT="0" marB="0" anchor="b"/>
                </a:tc>
              </a:tr>
            </a:tbl>
          </a:graphicData>
        </a:graphic>
      </p:graphicFrame>
      <p:sp>
        <p:nvSpPr>
          <p:cNvPr id="10" name="Rectangle 9"/>
          <p:cNvSpPr/>
          <p:nvPr/>
        </p:nvSpPr>
        <p:spPr>
          <a:xfrm>
            <a:off x="2328208" y="4593445"/>
            <a:ext cx="5498016" cy="307777"/>
          </a:xfrm>
          <a:prstGeom prst="rect">
            <a:avLst/>
          </a:prstGeom>
        </p:spPr>
        <p:txBody>
          <a:bodyPr wrap="square">
            <a:spAutoFit/>
          </a:bodyPr>
          <a:lstStyle/>
          <a:p>
            <a:r>
              <a:rPr lang="en-US" sz="1400" dirty="0" err="1"/>
              <a:t>NMOc_u</a:t>
            </a:r>
            <a:r>
              <a:rPr lang="en-US" sz="1400" dirty="0"/>
              <a:t>= NMOC fraction of unidentified mass</a:t>
            </a:r>
          </a:p>
        </p:txBody>
      </p:sp>
      <p:sp>
        <p:nvSpPr>
          <p:cNvPr id="11" name="Rectangle 10"/>
          <p:cNvSpPr/>
          <p:nvPr/>
        </p:nvSpPr>
        <p:spPr>
          <a:xfrm>
            <a:off x="323528" y="5517232"/>
            <a:ext cx="2762295" cy="369332"/>
          </a:xfrm>
          <a:prstGeom prst="rect">
            <a:avLst/>
          </a:prstGeom>
        </p:spPr>
        <p:txBody>
          <a:bodyPr wrap="none">
            <a:spAutoFit/>
          </a:bodyPr>
          <a:lstStyle/>
          <a:p>
            <a:r>
              <a:rPr lang="en-US" dirty="0"/>
              <a:t>Factors defined by Kerry:</a:t>
            </a:r>
          </a:p>
        </p:txBody>
      </p:sp>
      <p:graphicFrame>
        <p:nvGraphicFramePr>
          <p:cNvPr id="12" name="Table 11"/>
          <p:cNvGraphicFramePr>
            <a:graphicFrameLocks noGrp="1"/>
          </p:cNvGraphicFramePr>
          <p:nvPr>
            <p:extLst>
              <p:ext uri="{D42A27DB-BD31-4B8C-83A1-F6EECF244321}">
                <p14:modId xmlns:p14="http://schemas.microsoft.com/office/powerpoint/2010/main" val="1191877282"/>
              </p:ext>
            </p:extLst>
          </p:nvPr>
        </p:nvGraphicFramePr>
        <p:xfrm>
          <a:off x="349963" y="5834807"/>
          <a:ext cx="6870700" cy="822960"/>
        </p:xfrm>
        <a:graphic>
          <a:graphicData uri="http://schemas.openxmlformats.org/drawingml/2006/table">
            <a:tbl>
              <a:tblPr firstRow="1" firstCol="1" bandRow="1">
                <a:tableStyleId>{5C22544A-7EE6-4342-B048-85BDC9FD1C3A}</a:tableStyleId>
              </a:tblPr>
              <a:tblGrid>
                <a:gridCol w="825500"/>
                <a:gridCol w="889000"/>
                <a:gridCol w="736600"/>
                <a:gridCol w="736600"/>
                <a:gridCol w="736600"/>
                <a:gridCol w="736600"/>
                <a:gridCol w="736600"/>
                <a:gridCol w="736600"/>
                <a:gridCol w="736600"/>
              </a:tblGrid>
              <a:tr h="259080">
                <a:tc>
                  <a:txBody>
                    <a:bodyPr/>
                    <a:lstStyle/>
                    <a:p>
                      <a:pPr>
                        <a:spcAft>
                          <a:spcPts val="0"/>
                        </a:spcAft>
                      </a:pPr>
                      <a:endParaRPr lang="en-US" sz="1100" dirty="0">
                        <a:effectLst/>
                        <a:latin typeface="Calibri"/>
                        <a:ea typeface="Calibri"/>
                        <a:cs typeface="Times New Roman"/>
                      </a:endParaRPr>
                    </a:p>
                  </a:txBody>
                  <a:tcPr marL="68580" marR="68580" marT="0" marB="0" anchor="b"/>
                </a:tc>
                <a:tc>
                  <a:txBody>
                    <a:bodyPr/>
                    <a:lstStyle/>
                    <a:p>
                      <a:pPr>
                        <a:spcAft>
                          <a:spcPts val="0"/>
                        </a:spcAft>
                      </a:pPr>
                      <a:r>
                        <a:rPr lang="en-US" sz="1000">
                          <a:effectLst/>
                        </a:rPr>
                        <a:t>Combustion</a:t>
                      </a:r>
                      <a:endParaRPr lang="en-US" sz="1100">
                        <a:effectLst/>
                        <a:latin typeface="Calibri"/>
                        <a:ea typeface="Calibri"/>
                        <a:cs typeface="Times New Roman"/>
                      </a:endParaRPr>
                    </a:p>
                  </a:txBody>
                  <a:tcPr marL="68580" marR="68580" marT="0" marB="0" anchor="b"/>
                </a:tc>
                <a:tc>
                  <a:txBody>
                    <a:bodyPr/>
                    <a:lstStyle/>
                    <a:p>
                      <a:pPr>
                        <a:spcAft>
                          <a:spcPts val="0"/>
                        </a:spcAft>
                      </a:pPr>
                      <a:r>
                        <a:rPr lang="en-US" sz="1000">
                          <a:effectLst/>
                        </a:rPr>
                        <a:t>PM</a:t>
                      </a:r>
                      <a:endParaRPr lang="en-US" sz="1100">
                        <a:effectLst/>
                        <a:latin typeface="Calibri"/>
                        <a:ea typeface="Calibri"/>
                        <a:cs typeface="Times New Roman"/>
                      </a:endParaRPr>
                    </a:p>
                  </a:txBody>
                  <a:tcPr marL="68580" marR="68580" marT="0" marB="0" anchor="b"/>
                </a:tc>
                <a:tc>
                  <a:txBody>
                    <a:bodyPr/>
                    <a:lstStyle/>
                    <a:p>
                      <a:pPr>
                        <a:spcAft>
                          <a:spcPts val="0"/>
                        </a:spcAft>
                      </a:pPr>
                      <a:r>
                        <a:rPr lang="en-US" sz="1000">
                          <a:effectLst/>
                        </a:rPr>
                        <a:t>PM10</a:t>
                      </a:r>
                      <a:endParaRPr lang="en-US" sz="1100">
                        <a:effectLst/>
                        <a:latin typeface="Calibri"/>
                        <a:ea typeface="Calibri"/>
                        <a:cs typeface="Times New Roman"/>
                      </a:endParaRPr>
                    </a:p>
                  </a:txBody>
                  <a:tcPr marL="68580" marR="68580" marT="0" marB="0" anchor="b"/>
                </a:tc>
                <a:tc>
                  <a:txBody>
                    <a:bodyPr/>
                    <a:lstStyle/>
                    <a:p>
                      <a:pPr>
                        <a:spcAft>
                          <a:spcPts val="0"/>
                        </a:spcAft>
                      </a:pPr>
                      <a:r>
                        <a:rPr lang="en-US" sz="1000">
                          <a:effectLst/>
                        </a:rPr>
                        <a:t>PM25</a:t>
                      </a:r>
                      <a:endParaRPr lang="en-US" sz="1100">
                        <a:effectLst/>
                        <a:latin typeface="Calibri"/>
                        <a:ea typeface="Calibri"/>
                        <a:cs typeface="Times New Roman"/>
                      </a:endParaRPr>
                    </a:p>
                  </a:txBody>
                  <a:tcPr marL="68580" marR="68580" marT="0" marB="0" anchor="b"/>
                </a:tc>
                <a:tc>
                  <a:txBody>
                    <a:bodyPr/>
                    <a:lstStyle/>
                    <a:p>
                      <a:pPr>
                        <a:spcAft>
                          <a:spcPts val="0"/>
                        </a:spcAft>
                      </a:pPr>
                      <a:r>
                        <a:rPr lang="en-US" sz="1000">
                          <a:effectLst/>
                        </a:rPr>
                        <a:t>CO</a:t>
                      </a:r>
                      <a:endParaRPr lang="en-US" sz="1100">
                        <a:effectLst/>
                        <a:latin typeface="Calibri"/>
                        <a:ea typeface="Calibri"/>
                        <a:cs typeface="Times New Roman"/>
                      </a:endParaRPr>
                    </a:p>
                  </a:txBody>
                  <a:tcPr marL="68580" marR="68580" marT="0" marB="0" anchor="b"/>
                </a:tc>
                <a:tc>
                  <a:txBody>
                    <a:bodyPr/>
                    <a:lstStyle/>
                    <a:p>
                      <a:pPr>
                        <a:spcAft>
                          <a:spcPts val="0"/>
                        </a:spcAft>
                      </a:pPr>
                      <a:r>
                        <a:rPr lang="en-US" sz="1000">
                          <a:effectLst/>
                        </a:rPr>
                        <a:t>CO2</a:t>
                      </a:r>
                      <a:endParaRPr lang="en-US" sz="1100">
                        <a:effectLst/>
                        <a:latin typeface="Calibri"/>
                        <a:ea typeface="Calibri"/>
                        <a:cs typeface="Times New Roman"/>
                      </a:endParaRPr>
                    </a:p>
                  </a:txBody>
                  <a:tcPr marL="68580" marR="68580" marT="0" marB="0" anchor="b"/>
                </a:tc>
                <a:tc>
                  <a:txBody>
                    <a:bodyPr/>
                    <a:lstStyle/>
                    <a:p>
                      <a:pPr>
                        <a:spcAft>
                          <a:spcPts val="0"/>
                        </a:spcAft>
                      </a:pPr>
                      <a:r>
                        <a:rPr lang="en-US" sz="1000">
                          <a:effectLst/>
                        </a:rPr>
                        <a:t>CH4</a:t>
                      </a:r>
                      <a:endParaRPr lang="en-US" sz="1100">
                        <a:effectLst/>
                        <a:latin typeface="Calibri"/>
                        <a:ea typeface="Calibri"/>
                        <a:cs typeface="Times New Roman"/>
                      </a:endParaRPr>
                    </a:p>
                  </a:txBody>
                  <a:tcPr marL="68580" marR="68580" marT="0" marB="0" anchor="b"/>
                </a:tc>
                <a:tc>
                  <a:txBody>
                    <a:bodyPr/>
                    <a:lstStyle/>
                    <a:p>
                      <a:pPr>
                        <a:spcAft>
                          <a:spcPts val="0"/>
                        </a:spcAft>
                      </a:pPr>
                      <a:r>
                        <a:rPr lang="en-US" sz="1000">
                          <a:effectLst/>
                        </a:rPr>
                        <a:t>NMHC</a:t>
                      </a:r>
                      <a:endParaRPr lang="en-US" sz="1100">
                        <a:effectLst/>
                        <a:latin typeface="Calibri"/>
                        <a:ea typeface="Calibri"/>
                        <a:cs typeface="Times New Roman"/>
                      </a:endParaRPr>
                    </a:p>
                  </a:txBody>
                  <a:tcPr marL="68580" marR="68580" marT="0" marB="0" anchor="b"/>
                </a:tc>
              </a:tr>
              <a:tr h="190500">
                <a:tc>
                  <a:txBody>
                    <a:bodyPr/>
                    <a:lstStyle/>
                    <a:p>
                      <a:pPr>
                        <a:spcAft>
                          <a:spcPts val="0"/>
                        </a:spcAft>
                      </a:pPr>
                      <a:r>
                        <a:rPr lang="en-US" sz="1000">
                          <a:effectLst/>
                        </a:rPr>
                        <a:t>Default</a:t>
                      </a:r>
                      <a:endParaRPr lang="en-US" sz="1100">
                        <a:effectLst/>
                        <a:latin typeface="Calibri"/>
                        <a:ea typeface="Calibri"/>
                        <a:cs typeface="Times New Roman"/>
                      </a:endParaRPr>
                    </a:p>
                  </a:txBody>
                  <a:tcPr marL="68580" marR="68580" marT="0" marB="0" anchor="b"/>
                </a:tc>
                <a:tc>
                  <a:txBody>
                    <a:bodyPr/>
                    <a:lstStyle/>
                    <a:p>
                      <a:pPr>
                        <a:spcAft>
                          <a:spcPts val="0"/>
                        </a:spcAft>
                      </a:pPr>
                      <a:r>
                        <a:rPr lang="en-US" sz="1000">
                          <a:effectLst/>
                        </a:rPr>
                        <a:t>Flaming</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dirty="0">
                          <a:effectLst/>
                        </a:rPr>
                        <a:t>11.50</a:t>
                      </a:r>
                      <a:endParaRPr lang="en-US" sz="1100" dirty="0">
                        <a:effectLst/>
                        <a:latin typeface="Calibri"/>
                        <a:ea typeface="Calibri"/>
                        <a:cs typeface="Times New Roman"/>
                      </a:endParaRPr>
                    </a:p>
                  </a:txBody>
                  <a:tcPr marL="68580" marR="68580" marT="0" marB="0" anchor="b"/>
                </a:tc>
                <a:tc>
                  <a:txBody>
                    <a:bodyPr/>
                    <a:lstStyle/>
                    <a:p>
                      <a:pPr algn="r">
                        <a:spcAft>
                          <a:spcPts val="0"/>
                        </a:spcAft>
                      </a:pPr>
                      <a:r>
                        <a:rPr lang="en-US" sz="1000">
                          <a:effectLst/>
                        </a:rPr>
                        <a:t>7.50</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6.50</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45.00</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1261.00</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1.50</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2.50</a:t>
                      </a:r>
                      <a:endParaRPr lang="en-US" sz="1100">
                        <a:effectLst/>
                        <a:latin typeface="Calibri"/>
                        <a:ea typeface="Calibri"/>
                        <a:cs typeface="Times New Roman"/>
                      </a:endParaRPr>
                    </a:p>
                  </a:txBody>
                  <a:tcPr marL="68580" marR="68580" marT="0" marB="0" anchor="b"/>
                </a:tc>
              </a:tr>
              <a:tr h="182880">
                <a:tc>
                  <a:txBody>
                    <a:bodyPr/>
                    <a:lstStyle/>
                    <a:p>
                      <a:endParaRPr lang="en-US" sz="1000">
                        <a:effectLst/>
                        <a:latin typeface="Times New Roman"/>
                      </a:endParaRPr>
                    </a:p>
                  </a:txBody>
                  <a:tcPr marL="68580" marR="68580" marT="0" marB="0" anchor="b"/>
                </a:tc>
                <a:tc>
                  <a:txBody>
                    <a:bodyPr/>
                    <a:lstStyle/>
                    <a:p>
                      <a:pPr>
                        <a:spcAft>
                          <a:spcPts val="0"/>
                        </a:spcAft>
                      </a:pPr>
                      <a:r>
                        <a:rPr lang="en-US" sz="1000">
                          <a:effectLst/>
                        </a:rPr>
                        <a:t>Smoldering</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17.00</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12.00</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9.50</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104.50</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1142.50</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5.50</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5.00</a:t>
                      </a:r>
                      <a:endParaRPr lang="en-US" sz="1100">
                        <a:effectLst/>
                        <a:latin typeface="Calibri"/>
                        <a:ea typeface="Calibri"/>
                        <a:cs typeface="Times New Roman"/>
                      </a:endParaRPr>
                    </a:p>
                  </a:txBody>
                  <a:tcPr marL="68580" marR="68580" marT="0" marB="0" anchor="b"/>
                </a:tc>
              </a:tr>
              <a:tr h="190500">
                <a:tc>
                  <a:txBody>
                    <a:bodyPr/>
                    <a:lstStyle/>
                    <a:p>
                      <a:endParaRPr lang="en-US" sz="1000">
                        <a:effectLst/>
                        <a:latin typeface="Times New Roman"/>
                      </a:endParaRPr>
                    </a:p>
                  </a:txBody>
                  <a:tcPr marL="68580" marR="68580" marT="0" marB="0" anchor="b"/>
                </a:tc>
                <a:tc>
                  <a:txBody>
                    <a:bodyPr/>
                    <a:lstStyle/>
                    <a:p>
                      <a:pPr>
                        <a:spcAft>
                          <a:spcPts val="0"/>
                        </a:spcAft>
                      </a:pPr>
                      <a:r>
                        <a:rPr lang="en-US" sz="1000" dirty="0">
                          <a:effectLst/>
                        </a:rPr>
                        <a:t>Residual</a:t>
                      </a:r>
                      <a:endParaRPr lang="en-US" sz="1100" dirty="0">
                        <a:effectLst/>
                        <a:latin typeface="Calibri"/>
                        <a:ea typeface="Calibri"/>
                        <a:cs typeface="Times New Roman"/>
                      </a:endParaRPr>
                    </a:p>
                  </a:txBody>
                  <a:tcPr marL="68580" marR="68580" marT="0" marB="0" anchor="b"/>
                </a:tc>
                <a:tc>
                  <a:txBody>
                    <a:bodyPr/>
                    <a:lstStyle/>
                    <a:p>
                      <a:pPr algn="r">
                        <a:spcAft>
                          <a:spcPts val="0"/>
                        </a:spcAft>
                      </a:pPr>
                      <a:r>
                        <a:rPr lang="en-US" sz="1000">
                          <a:effectLst/>
                        </a:rPr>
                        <a:t>17.00</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12.00</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9.50</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104.50</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1142.50</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a:effectLst/>
                        </a:rPr>
                        <a:t>5.50</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000" dirty="0">
                          <a:effectLst/>
                        </a:rPr>
                        <a:t>5.00</a:t>
                      </a:r>
                      <a:endParaRPr lang="en-US" sz="1100" dirty="0">
                        <a:effectLst/>
                        <a:latin typeface="Calibri"/>
                        <a:ea typeface="Calibri"/>
                        <a:cs typeface="Times New Roman"/>
                      </a:endParaRPr>
                    </a:p>
                  </a:txBody>
                  <a:tcPr marL="68580" marR="68580" marT="0" marB="0" anchor="b"/>
                </a:tc>
              </a:tr>
            </a:tbl>
          </a:graphicData>
        </a:graphic>
      </p:graphicFrame>
    </p:spTree>
    <p:extLst>
      <p:ext uri="{BB962C8B-B14F-4D97-AF65-F5344CB8AC3E}">
        <p14:creationId xmlns:p14="http://schemas.microsoft.com/office/powerpoint/2010/main" val="917966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68148233"/>
              </p:ext>
            </p:extLst>
          </p:nvPr>
        </p:nvGraphicFramePr>
        <p:xfrm>
          <a:off x="611560" y="620688"/>
          <a:ext cx="7776864" cy="5674455"/>
        </p:xfrm>
        <a:graphic>
          <a:graphicData uri="http://schemas.openxmlformats.org/drawingml/2006/table">
            <a:tbl>
              <a:tblPr>
                <a:tableStyleId>{5C22544A-7EE6-4342-B048-85BDC9FD1C3A}</a:tableStyleId>
              </a:tblPr>
              <a:tblGrid>
                <a:gridCol w="864096"/>
                <a:gridCol w="6912768"/>
              </a:tblGrid>
              <a:tr h="44528">
                <a:tc>
                  <a:txBody>
                    <a:bodyPr/>
                    <a:lstStyle/>
                    <a:p>
                      <a:pPr algn="l" fontAlgn="b"/>
                      <a:r>
                        <a:rPr lang="en-US" sz="1200" b="1" u="none" strike="noStrike" dirty="0">
                          <a:effectLst/>
                        </a:rPr>
                        <a:t> </a:t>
                      </a:r>
                      <a:r>
                        <a:rPr lang="en-US" sz="1200" b="1" u="none" strike="noStrike" dirty="0" err="1">
                          <a:effectLst/>
                        </a:rPr>
                        <a:t>lat</a:t>
                      </a:r>
                      <a:endParaRPr lang="en-US" sz="1200" b="1" i="0" u="none" strike="noStrike" dirty="0">
                        <a:solidFill>
                          <a:srgbClr val="000000"/>
                        </a:solidFill>
                        <a:effectLst/>
                        <a:latin typeface="Arial"/>
                      </a:endParaRPr>
                    </a:p>
                  </a:txBody>
                  <a:tcPr marL="2204" marR="2204" marT="22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dirty="0">
                          <a:effectLst/>
                        </a:rPr>
                        <a:t>Latitude [</a:t>
                      </a:r>
                      <a:r>
                        <a:rPr lang="en-US" sz="1200" u="none" strike="noStrike" dirty="0" err="1">
                          <a:effectLst/>
                        </a:rPr>
                        <a:t>deg</a:t>
                      </a:r>
                      <a:r>
                        <a:rPr lang="en-US" sz="1200" u="none" strike="noStrike" dirty="0">
                          <a:effectLst/>
                        </a:rPr>
                        <a:t>]</a:t>
                      </a:r>
                      <a:endParaRPr lang="en-US" sz="1200" b="0" i="0" u="none" strike="noStrike" dirty="0">
                        <a:solidFill>
                          <a:srgbClr val="000000"/>
                        </a:solidFill>
                        <a:effectLst/>
                        <a:latin typeface="Arial"/>
                      </a:endParaRPr>
                    </a:p>
                  </a:txBody>
                  <a:tcPr marL="2204" marR="2204" marT="22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4528">
                <a:tc>
                  <a:txBody>
                    <a:bodyPr/>
                    <a:lstStyle/>
                    <a:p>
                      <a:pPr algn="l" fontAlgn="b"/>
                      <a:r>
                        <a:rPr lang="en-US" sz="1200" b="1" u="none" strike="noStrike" dirty="0">
                          <a:effectLst/>
                        </a:rPr>
                        <a:t> </a:t>
                      </a:r>
                      <a:r>
                        <a:rPr lang="en-US" sz="1200" b="1" u="none" strike="noStrike" dirty="0" err="1">
                          <a:effectLst/>
                        </a:rPr>
                        <a:t>lon</a:t>
                      </a:r>
                      <a:endParaRPr lang="en-US" sz="1200" b="1" i="0" u="none" strike="noStrike" dirty="0">
                        <a:solidFill>
                          <a:srgbClr val="000000"/>
                        </a:solidFill>
                        <a:effectLst/>
                        <a:latin typeface="Arial"/>
                      </a:endParaRPr>
                    </a:p>
                  </a:txBody>
                  <a:tcPr marL="2204" marR="2204" marT="22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dirty="0">
                          <a:effectLst/>
                        </a:rPr>
                        <a:t>Longitude [</a:t>
                      </a:r>
                      <a:r>
                        <a:rPr lang="en-US" sz="1200" u="none" strike="noStrike" dirty="0" err="1">
                          <a:effectLst/>
                        </a:rPr>
                        <a:t>deg</a:t>
                      </a:r>
                      <a:r>
                        <a:rPr lang="en-US" sz="1200" u="none" strike="noStrike" dirty="0">
                          <a:effectLst/>
                        </a:rPr>
                        <a:t>]</a:t>
                      </a:r>
                      <a:endParaRPr lang="en-US" sz="1200" b="0" i="0" u="none" strike="noStrike" dirty="0">
                        <a:solidFill>
                          <a:srgbClr val="000000"/>
                        </a:solidFill>
                        <a:effectLst/>
                        <a:latin typeface="Arial"/>
                      </a:endParaRPr>
                    </a:p>
                  </a:txBody>
                  <a:tcPr marL="2204" marR="2204" marT="22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9175">
                <a:tc>
                  <a:txBody>
                    <a:bodyPr/>
                    <a:lstStyle/>
                    <a:p>
                      <a:pPr algn="l" fontAlgn="b"/>
                      <a:r>
                        <a:rPr lang="en-US" sz="1200" b="1" u="none" strike="noStrike">
                          <a:effectLst/>
                        </a:rPr>
                        <a:t> rep_date</a:t>
                      </a:r>
                      <a:endParaRPr lang="en-US" sz="1200" b="1" i="0" u="none" strike="noStrike">
                        <a:solidFill>
                          <a:srgbClr val="000000"/>
                        </a:solidFill>
                        <a:effectLst/>
                        <a:latin typeface="Arial"/>
                      </a:endParaRPr>
                    </a:p>
                  </a:txBody>
                  <a:tcPr marL="2204" marR="2204" marT="22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dirty="0">
                          <a:effectLst/>
                        </a:rPr>
                        <a:t>Hotspot detection date/time [YYYY-MM-DD HH:MM]</a:t>
                      </a:r>
                      <a:endParaRPr lang="en-US" sz="1200" b="0" i="0" u="none" strike="noStrike" dirty="0">
                        <a:solidFill>
                          <a:srgbClr val="000000"/>
                        </a:solidFill>
                        <a:effectLst/>
                        <a:latin typeface="Arial"/>
                      </a:endParaRPr>
                    </a:p>
                  </a:txBody>
                  <a:tcPr marL="2204" marR="2204" marT="22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4528">
                <a:tc>
                  <a:txBody>
                    <a:bodyPr/>
                    <a:lstStyle/>
                    <a:p>
                      <a:pPr algn="l" fontAlgn="b"/>
                      <a:r>
                        <a:rPr lang="en-US" sz="1200" b="1" u="none" strike="noStrike" dirty="0">
                          <a:effectLst/>
                        </a:rPr>
                        <a:t> source</a:t>
                      </a:r>
                      <a:endParaRPr lang="en-US" sz="1200" b="1" i="0" u="none" strike="noStrike" dirty="0">
                        <a:solidFill>
                          <a:srgbClr val="000000"/>
                        </a:solidFill>
                        <a:effectLst/>
                        <a:latin typeface="Arial"/>
                      </a:endParaRPr>
                    </a:p>
                  </a:txBody>
                  <a:tcPr marL="2204" marR="2204" marT="22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dirty="0">
                          <a:effectLst/>
                        </a:rPr>
                        <a:t>NASA/NOAA/USFS</a:t>
                      </a:r>
                      <a:endParaRPr lang="en-US" sz="1200" b="0" i="0" u="none" strike="noStrike" dirty="0">
                        <a:solidFill>
                          <a:srgbClr val="000000"/>
                        </a:solidFill>
                        <a:effectLst/>
                        <a:latin typeface="Arial"/>
                      </a:endParaRPr>
                    </a:p>
                  </a:txBody>
                  <a:tcPr marL="2204" marR="2204" marT="22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4528">
                <a:tc>
                  <a:txBody>
                    <a:bodyPr/>
                    <a:lstStyle/>
                    <a:p>
                      <a:pPr algn="l" fontAlgn="b"/>
                      <a:r>
                        <a:rPr lang="en-US" sz="1200" b="1" u="none" strike="noStrike" dirty="0">
                          <a:effectLst/>
                        </a:rPr>
                        <a:t> sensor</a:t>
                      </a:r>
                      <a:endParaRPr lang="en-US" sz="1200" b="1" i="0" u="none" strike="noStrike" dirty="0">
                        <a:solidFill>
                          <a:srgbClr val="000000"/>
                        </a:solidFill>
                        <a:effectLst/>
                        <a:latin typeface="Arial"/>
                      </a:endParaRPr>
                    </a:p>
                  </a:txBody>
                  <a:tcPr marL="2204" marR="2204" marT="22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dirty="0">
                          <a:effectLst/>
                        </a:rPr>
                        <a:t>AVHRR/MODIS/VIIRS</a:t>
                      </a:r>
                      <a:endParaRPr lang="en-US" sz="1200" b="0" i="0" u="none" strike="noStrike" dirty="0">
                        <a:solidFill>
                          <a:srgbClr val="000000"/>
                        </a:solidFill>
                        <a:effectLst/>
                        <a:latin typeface="Arial"/>
                      </a:endParaRPr>
                    </a:p>
                  </a:txBody>
                  <a:tcPr marL="2204" marR="2204" marT="22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10086">
                <a:tc>
                  <a:txBody>
                    <a:bodyPr/>
                    <a:lstStyle/>
                    <a:p>
                      <a:pPr algn="l" fontAlgn="b"/>
                      <a:r>
                        <a:rPr lang="en-US" sz="1200" b="1" u="none" strike="noStrike" dirty="0">
                          <a:effectLst/>
                        </a:rPr>
                        <a:t> </a:t>
                      </a:r>
                      <a:r>
                        <a:rPr lang="en-US" sz="1200" b="1" u="none" strike="noStrike" dirty="0" err="1">
                          <a:effectLst/>
                        </a:rPr>
                        <a:t>ffmc</a:t>
                      </a:r>
                      <a:endParaRPr lang="en-US" sz="1200" b="1" i="0" u="none" strike="noStrike" dirty="0">
                        <a:solidFill>
                          <a:srgbClr val="000000"/>
                        </a:solidFill>
                        <a:effectLst/>
                        <a:latin typeface="Arial"/>
                      </a:endParaRPr>
                    </a:p>
                  </a:txBody>
                  <a:tcPr marL="2204" marR="2204" marT="22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dirty="0">
                          <a:effectLst/>
                        </a:rPr>
                        <a:t>The Fine Fuel Moisture Code (FFMC) is a numeric rating of the moisture content of litter and other cured fine fuels. This code is an indicator of the relative ease of ignition and the flammability of fine fuel.</a:t>
                      </a:r>
                      <a:endParaRPr lang="en-US" sz="1200" b="0" i="0" u="none" strike="noStrike" dirty="0">
                        <a:solidFill>
                          <a:srgbClr val="000000"/>
                        </a:solidFill>
                        <a:effectLst/>
                        <a:latin typeface="Arial"/>
                      </a:endParaRPr>
                    </a:p>
                  </a:txBody>
                  <a:tcPr marL="2204" marR="2204" marT="22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52409">
                <a:tc>
                  <a:txBody>
                    <a:bodyPr/>
                    <a:lstStyle/>
                    <a:p>
                      <a:pPr algn="l" fontAlgn="b"/>
                      <a:r>
                        <a:rPr lang="en-US" sz="1200" b="1" u="none" strike="noStrike" dirty="0">
                          <a:effectLst/>
                        </a:rPr>
                        <a:t> </a:t>
                      </a:r>
                      <a:r>
                        <a:rPr lang="en-US" sz="1200" b="1" u="none" strike="noStrike" dirty="0" err="1">
                          <a:effectLst/>
                        </a:rPr>
                        <a:t>dmc</a:t>
                      </a:r>
                      <a:endParaRPr lang="en-US" sz="1200" b="1" i="0" u="none" strike="noStrike" dirty="0">
                        <a:solidFill>
                          <a:srgbClr val="000000"/>
                        </a:solidFill>
                        <a:effectLst/>
                        <a:latin typeface="Arial"/>
                      </a:endParaRPr>
                    </a:p>
                  </a:txBody>
                  <a:tcPr marL="2204" marR="2204" marT="22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dirty="0">
                          <a:effectLst/>
                        </a:rPr>
                        <a:t>The Duff Moisture Code (DMC) is a numeric rating of the average moisture content of loosely compacted organic layers of moderate depth. This code gives an indication of fuel consumption in moderate duff layers and medium-size woody material.</a:t>
                      </a:r>
                      <a:endParaRPr lang="en-US" sz="1200" b="0" i="0" u="none" strike="noStrike" dirty="0">
                        <a:solidFill>
                          <a:srgbClr val="000000"/>
                        </a:solidFill>
                        <a:effectLst/>
                        <a:latin typeface="Arial"/>
                      </a:endParaRPr>
                    </a:p>
                  </a:txBody>
                  <a:tcPr marL="2204" marR="2204" marT="22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52409">
                <a:tc>
                  <a:txBody>
                    <a:bodyPr/>
                    <a:lstStyle/>
                    <a:p>
                      <a:pPr algn="l" fontAlgn="b"/>
                      <a:r>
                        <a:rPr lang="en-US" sz="1200" b="1" u="none" strike="noStrike" dirty="0">
                          <a:effectLst/>
                        </a:rPr>
                        <a:t> dc</a:t>
                      </a:r>
                      <a:endParaRPr lang="en-US" sz="1200" b="1" i="0" u="none" strike="noStrike" dirty="0">
                        <a:solidFill>
                          <a:srgbClr val="000000"/>
                        </a:solidFill>
                        <a:effectLst/>
                        <a:latin typeface="Arial"/>
                      </a:endParaRPr>
                    </a:p>
                  </a:txBody>
                  <a:tcPr marL="2204" marR="2204" marT="22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dirty="0">
                          <a:effectLst/>
                        </a:rPr>
                        <a:t>The Drought Code (DC) is a numeric rating of the average moisture content of deep, compact organic layers. This code is a useful indicator of seasonal drought effects on forest fuels and the amount of smoldering in deep duff layers and large logs.</a:t>
                      </a:r>
                      <a:endParaRPr lang="en-US" sz="1200" b="0" i="0" u="none" strike="noStrike" dirty="0">
                        <a:solidFill>
                          <a:srgbClr val="000000"/>
                        </a:solidFill>
                        <a:effectLst/>
                        <a:latin typeface="Arial"/>
                      </a:endParaRPr>
                    </a:p>
                  </a:txBody>
                  <a:tcPr marL="2204" marR="2204" marT="22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4528">
                <a:tc>
                  <a:txBody>
                    <a:bodyPr/>
                    <a:lstStyle/>
                    <a:p>
                      <a:pPr algn="l" fontAlgn="b"/>
                      <a:r>
                        <a:rPr lang="en-US" sz="1200" b="1" u="none" strike="noStrike" dirty="0">
                          <a:effectLst/>
                        </a:rPr>
                        <a:t> </a:t>
                      </a:r>
                      <a:r>
                        <a:rPr lang="en-US" sz="1200" b="1" u="none" strike="noStrike" dirty="0" err="1">
                          <a:effectLst/>
                        </a:rPr>
                        <a:t>ws</a:t>
                      </a:r>
                      <a:endParaRPr lang="en-US" sz="1200" b="1" i="0" u="none" strike="noStrike" dirty="0">
                        <a:solidFill>
                          <a:srgbClr val="000000"/>
                        </a:solidFill>
                        <a:effectLst/>
                        <a:latin typeface="Arial"/>
                      </a:endParaRPr>
                    </a:p>
                  </a:txBody>
                  <a:tcPr marL="2204" marR="2204" marT="22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wind speed [km/hr]</a:t>
                      </a:r>
                      <a:endParaRPr lang="en-US" sz="1200" b="0" i="0" u="none" strike="noStrike">
                        <a:solidFill>
                          <a:srgbClr val="000000"/>
                        </a:solidFill>
                        <a:effectLst/>
                        <a:latin typeface="Arial"/>
                      </a:endParaRPr>
                    </a:p>
                  </a:txBody>
                  <a:tcPr marL="2204" marR="2204" marT="22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67762">
                <a:tc>
                  <a:txBody>
                    <a:bodyPr/>
                    <a:lstStyle/>
                    <a:p>
                      <a:pPr algn="l" fontAlgn="b"/>
                      <a:r>
                        <a:rPr lang="en-US" sz="1200" b="1" u="none" strike="noStrike" dirty="0">
                          <a:effectLst/>
                        </a:rPr>
                        <a:t> </a:t>
                      </a:r>
                      <a:r>
                        <a:rPr lang="en-US" sz="1200" b="1" u="none" strike="noStrike" dirty="0" err="1">
                          <a:effectLst/>
                        </a:rPr>
                        <a:t>fwi</a:t>
                      </a:r>
                      <a:endParaRPr lang="en-US" sz="1200" b="1" i="0" u="none" strike="noStrike" dirty="0">
                        <a:solidFill>
                          <a:srgbClr val="000000"/>
                        </a:solidFill>
                        <a:effectLst/>
                        <a:latin typeface="Arial"/>
                      </a:endParaRPr>
                    </a:p>
                  </a:txBody>
                  <a:tcPr marL="2204" marR="2204" marT="22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dirty="0">
                          <a:effectLst/>
                        </a:rPr>
                        <a:t>Fire Weather Index (FWI) is a numeric rating of fire intensity. It combines the Initial Spread Index and the Buildup Index. It is suitable as a general index of fire danger throughout the forested areas of Canada</a:t>
                      </a:r>
                      <a:endParaRPr lang="en-US" sz="1200" b="0" i="0" u="none" strike="noStrike" dirty="0">
                        <a:solidFill>
                          <a:srgbClr val="000000"/>
                        </a:solidFill>
                        <a:effectLst/>
                        <a:latin typeface="Arial"/>
                      </a:endParaRPr>
                    </a:p>
                  </a:txBody>
                  <a:tcPr marL="2204" marR="2204" marT="22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13822">
                <a:tc>
                  <a:txBody>
                    <a:bodyPr/>
                    <a:lstStyle/>
                    <a:p>
                      <a:pPr algn="l" fontAlgn="b"/>
                      <a:r>
                        <a:rPr lang="en-US" sz="1200" b="1" u="none" strike="noStrike" dirty="0">
                          <a:effectLst/>
                        </a:rPr>
                        <a:t> fuel</a:t>
                      </a:r>
                      <a:endParaRPr lang="en-US" sz="1200" b="1" i="0" u="none" strike="noStrike" dirty="0">
                        <a:solidFill>
                          <a:srgbClr val="000000"/>
                        </a:solidFill>
                        <a:effectLst/>
                        <a:latin typeface="Arial"/>
                      </a:endParaRPr>
                    </a:p>
                  </a:txBody>
                  <a:tcPr marL="2204" marR="2204" marT="22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dirty="0">
                          <a:effectLst/>
                        </a:rPr>
                        <a:t>Fuel type (C1, C2, </a:t>
                      </a:r>
                      <a:r>
                        <a:rPr lang="en-US" sz="1200" u="none" strike="noStrike" dirty="0" err="1">
                          <a:effectLst/>
                        </a:rPr>
                        <a:t>etc</a:t>
                      </a:r>
                      <a:r>
                        <a:rPr lang="en-US" sz="1200" u="none" strike="noStrike" dirty="0">
                          <a:effectLst/>
                        </a:rPr>
                        <a:t>) from the Canadian Forest Fire </a:t>
                      </a:r>
                      <a:r>
                        <a:rPr lang="en-US" sz="1200" u="none" strike="noStrike" dirty="0" err="1">
                          <a:effectLst/>
                        </a:rPr>
                        <a:t>Bahviour</a:t>
                      </a:r>
                      <a:r>
                        <a:rPr lang="en-US" sz="1200" u="none" strike="noStrike" dirty="0">
                          <a:effectLst/>
                        </a:rPr>
                        <a:t> Prediction (FBP) System</a:t>
                      </a:r>
                      <a:endParaRPr lang="en-US" sz="1200" b="0" i="0" u="none" strike="noStrike" dirty="0">
                        <a:solidFill>
                          <a:srgbClr val="000000"/>
                        </a:solidFill>
                        <a:effectLst/>
                        <a:latin typeface="Arial"/>
                      </a:endParaRPr>
                    </a:p>
                  </a:txBody>
                  <a:tcPr marL="2204" marR="2204" marT="22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25439">
                <a:tc>
                  <a:txBody>
                    <a:bodyPr/>
                    <a:lstStyle/>
                    <a:p>
                      <a:pPr algn="l" fontAlgn="b"/>
                      <a:r>
                        <a:rPr lang="en-US" sz="1200" b="1" u="none" strike="noStrike" dirty="0">
                          <a:effectLst/>
                        </a:rPr>
                        <a:t> </a:t>
                      </a:r>
                      <a:r>
                        <a:rPr lang="en-US" sz="1200" b="1" u="none" strike="noStrike" dirty="0" err="1">
                          <a:effectLst/>
                        </a:rPr>
                        <a:t>ros</a:t>
                      </a:r>
                      <a:endParaRPr lang="en-US" sz="1200" b="1" i="0" u="none" strike="noStrike" dirty="0">
                        <a:solidFill>
                          <a:srgbClr val="000000"/>
                        </a:solidFill>
                        <a:effectLst/>
                        <a:latin typeface="Arial"/>
                      </a:endParaRPr>
                    </a:p>
                  </a:txBody>
                  <a:tcPr marL="2204" marR="2204" marT="22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Rate of Spread (ROS) - [meters/min] is the predicted speed of the fire at the front or head of the fire (where the fire moves fastest) and takes into account both crowning and spotting.</a:t>
                      </a:r>
                      <a:endParaRPr lang="en-US" sz="1200" b="0" i="0" u="none" strike="noStrike">
                        <a:solidFill>
                          <a:srgbClr val="000000"/>
                        </a:solidFill>
                        <a:effectLst/>
                        <a:latin typeface="Arial"/>
                      </a:endParaRPr>
                    </a:p>
                  </a:txBody>
                  <a:tcPr marL="2204" marR="2204" marT="22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86851">
                <a:tc>
                  <a:txBody>
                    <a:bodyPr/>
                    <a:lstStyle/>
                    <a:p>
                      <a:pPr algn="l" fontAlgn="b"/>
                      <a:r>
                        <a:rPr lang="en-US" sz="1200" b="1" u="none" strike="noStrike" dirty="0">
                          <a:effectLst/>
                        </a:rPr>
                        <a:t> </a:t>
                      </a:r>
                      <a:r>
                        <a:rPr lang="en-US" sz="1200" b="1" u="none" strike="noStrike" dirty="0" err="1">
                          <a:effectLst/>
                        </a:rPr>
                        <a:t>sfc</a:t>
                      </a:r>
                      <a:endParaRPr lang="en-US" sz="1200" b="1" i="0" u="none" strike="noStrike" dirty="0">
                        <a:solidFill>
                          <a:srgbClr val="000000"/>
                        </a:solidFill>
                        <a:effectLst/>
                        <a:latin typeface="Arial"/>
                      </a:endParaRPr>
                    </a:p>
                  </a:txBody>
                  <a:tcPr marL="2204" marR="2204" marT="22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dirty="0">
                          <a:effectLst/>
                        </a:rPr>
                        <a:t>Surface fuel consumption</a:t>
                      </a:r>
                      <a:endParaRPr lang="en-US" sz="1200" b="0" i="0" u="none" strike="noStrike" dirty="0">
                        <a:solidFill>
                          <a:srgbClr val="000000"/>
                        </a:solidFill>
                        <a:effectLst/>
                        <a:latin typeface="Arial"/>
                      </a:endParaRPr>
                    </a:p>
                  </a:txBody>
                  <a:tcPr marL="2204" marR="2204" marT="22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52409">
                <a:tc>
                  <a:txBody>
                    <a:bodyPr/>
                    <a:lstStyle/>
                    <a:p>
                      <a:pPr algn="l" fontAlgn="b"/>
                      <a:r>
                        <a:rPr lang="en-US" sz="1200" b="1" u="none" strike="noStrike" dirty="0">
                          <a:effectLst/>
                        </a:rPr>
                        <a:t> </a:t>
                      </a:r>
                      <a:r>
                        <a:rPr lang="en-US" sz="1200" b="1" u="none" strike="noStrike" dirty="0" err="1">
                          <a:effectLst/>
                        </a:rPr>
                        <a:t>tfc</a:t>
                      </a:r>
                      <a:endParaRPr lang="en-US" sz="1200" b="1" i="0" u="none" strike="noStrike" dirty="0">
                        <a:solidFill>
                          <a:srgbClr val="000000"/>
                        </a:solidFill>
                        <a:effectLst/>
                        <a:latin typeface="Arial"/>
                      </a:endParaRPr>
                    </a:p>
                  </a:txBody>
                  <a:tcPr marL="2204" marR="2204" marT="22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dirty="0">
                          <a:effectLst/>
                        </a:rPr>
                        <a:t>Total Fuel Consumption (TFC) [kg/m2] is the predicted weight of fuel consumed by the fire both on the forest floor and in the crowns of the trees. It is based on Foliar Moisture Content, Surface Fuel Consumption, and Rate of Spread.</a:t>
                      </a:r>
                      <a:endParaRPr lang="en-US" sz="1200" b="0" i="0" u="none" strike="noStrike" dirty="0">
                        <a:solidFill>
                          <a:srgbClr val="000000"/>
                        </a:solidFill>
                        <a:effectLst/>
                        <a:latin typeface="Arial"/>
                      </a:endParaRPr>
                    </a:p>
                  </a:txBody>
                  <a:tcPr marL="2204" marR="2204" marT="22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86851">
                <a:tc>
                  <a:txBody>
                    <a:bodyPr/>
                    <a:lstStyle/>
                    <a:p>
                      <a:pPr algn="l" fontAlgn="b"/>
                      <a:r>
                        <a:rPr lang="en-US" sz="1200" b="1" u="none" strike="noStrike" dirty="0">
                          <a:effectLst/>
                        </a:rPr>
                        <a:t> </a:t>
                      </a:r>
                      <a:r>
                        <a:rPr lang="en-US" sz="1200" b="1" u="none" strike="noStrike" dirty="0" err="1">
                          <a:effectLst/>
                        </a:rPr>
                        <a:t>bfc</a:t>
                      </a:r>
                      <a:endParaRPr lang="en-US" sz="1200" b="1" i="0" u="none" strike="noStrike" dirty="0">
                        <a:solidFill>
                          <a:srgbClr val="000000"/>
                        </a:solidFill>
                        <a:effectLst/>
                        <a:latin typeface="Arial"/>
                      </a:endParaRPr>
                    </a:p>
                  </a:txBody>
                  <a:tcPr marL="2204" marR="2204" marT="22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Borfire fuel consumption (kg/m2)</a:t>
                      </a:r>
                      <a:endParaRPr lang="en-US" sz="1200" b="0" i="0" u="none" strike="noStrike">
                        <a:solidFill>
                          <a:srgbClr val="000000"/>
                        </a:solidFill>
                        <a:effectLst/>
                        <a:latin typeface="Arial"/>
                      </a:endParaRPr>
                    </a:p>
                  </a:txBody>
                  <a:tcPr marL="2204" marR="2204" marT="22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25439">
                <a:tc>
                  <a:txBody>
                    <a:bodyPr/>
                    <a:lstStyle/>
                    <a:p>
                      <a:pPr algn="l" fontAlgn="b"/>
                      <a:r>
                        <a:rPr lang="en-US" sz="1200" b="1" u="none" strike="noStrike" dirty="0">
                          <a:effectLst/>
                        </a:rPr>
                        <a:t> </a:t>
                      </a:r>
                      <a:r>
                        <a:rPr lang="en-US" sz="1200" b="1" u="none" strike="noStrike" dirty="0" err="1">
                          <a:effectLst/>
                        </a:rPr>
                        <a:t>hfi</a:t>
                      </a:r>
                      <a:endParaRPr lang="en-US" sz="1200" b="1" i="0" u="none" strike="noStrike" dirty="0">
                        <a:solidFill>
                          <a:srgbClr val="000000"/>
                        </a:solidFill>
                        <a:effectLst/>
                        <a:latin typeface="Arial"/>
                      </a:endParaRPr>
                    </a:p>
                  </a:txBody>
                  <a:tcPr marL="2204" marR="2204" marT="22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dirty="0">
                          <a:effectLst/>
                        </a:rPr>
                        <a:t>Head Fire Intensity (HFI) [kw/meter of fire front] is the predicted intensity, or energy output, of the fire at the front or head of the fire. It is based on the Rate of Spread and the Total Fuel Consumption.</a:t>
                      </a:r>
                      <a:endParaRPr lang="en-US" sz="1200" b="0" i="0" u="none" strike="noStrike" dirty="0">
                        <a:solidFill>
                          <a:srgbClr val="000000"/>
                        </a:solidFill>
                        <a:effectLst/>
                        <a:latin typeface="Arial"/>
                      </a:endParaRPr>
                    </a:p>
                  </a:txBody>
                  <a:tcPr marL="2204" marR="2204" marT="22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1498">
                <a:tc>
                  <a:txBody>
                    <a:bodyPr/>
                    <a:lstStyle/>
                    <a:p>
                      <a:pPr algn="l" fontAlgn="b"/>
                      <a:r>
                        <a:rPr lang="en-US" sz="1200" b="1" u="none" strike="noStrike" dirty="0">
                          <a:effectLst/>
                        </a:rPr>
                        <a:t> </a:t>
                      </a:r>
                      <a:r>
                        <a:rPr lang="en-US" sz="1200" b="1" u="none" strike="noStrike" dirty="0" err="1">
                          <a:effectLst/>
                        </a:rPr>
                        <a:t>estarea</a:t>
                      </a:r>
                      <a:endParaRPr lang="en-US" sz="1200" b="1" i="0" u="none" strike="noStrike" dirty="0">
                        <a:solidFill>
                          <a:srgbClr val="000000"/>
                        </a:solidFill>
                        <a:effectLst/>
                        <a:latin typeface="Arial"/>
                      </a:endParaRPr>
                    </a:p>
                  </a:txBody>
                  <a:tcPr marL="2204" marR="2204" marT="22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dirty="0">
                          <a:effectLst/>
                        </a:rPr>
                        <a:t>Estimated fire area based on hotspot - static per hotspot per day [m2]</a:t>
                      </a:r>
                      <a:endParaRPr lang="en-US" sz="1200" b="0" i="0" u="none" strike="noStrike" dirty="0">
                        <a:solidFill>
                          <a:srgbClr val="000000"/>
                        </a:solidFill>
                        <a:effectLst/>
                        <a:latin typeface="Arial"/>
                      </a:endParaRPr>
                    </a:p>
                  </a:txBody>
                  <a:tcPr marL="2204" marR="2204" marT="22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9175">
                <a:tc>
                  <a:txBody>
                    <a:bodyPr/>
                    <a:lstStyle/>
                    <a:p>
                      <a:pPr algn="l" fontAlgn="b"/>
                      <a:r>
                        <a:rPr lang="en-US" sz="1200" b="1" u="none" strike="noStrike" dirty="0">
                          <a:effectLst/>
                        </a:rPr>
                        <a:t> UTC</a:t>
                      </a:r>
                      <a:endParaRPr lang="en-US" sz="1200" b="1" i="0" u="none" strike="noStrike" dirty="0">
                        <a:solidFill>
                          <a:srgbClr val="000000"/>
                        </a:solidFill>
                        <a:effectLst/>
                        <a:latin typeface="Arial"/>
                      </a:endParaRPr>
                    </a:p>
                  </a:txBody>
                  <a:tcPr marL="2204" marR="2204" marT="22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dirty="0">
                          <a:effectLst/>
                        </a:rPr>
                        <a:t>Forecast </a:t>
                      </a:r>
                      <a:r>
                        <a:rPr lang="en-US" sz="1200" u="none" strike="noStrike" dirty="0" err="1">
                          <a:effectLst/>
                        </a:rPr>
                        <a:t>timestep</a:t>
                      </a:r>
                      <a:r>
                        <a:rPr lang="en-US" sz="1200" u="none" strike="noStrike" dirty="0">
                          <a:effectLst/>
                        </a:rPr>
                        <a:t> [YYYYMMDD_HH:MM]</a:t>
                      </a:r>
                      <a:endParaRPr lang="en-US" sz="1200" b="0" i="0" u="none" strike="noStrike" dirty="0">
                        <a:solidFill>
                          <a:srgbClr val="000000"/>
                        </a:solidFill>
                        <a:effectLst/>
                        <a:latin typeface="Arial"/>
                      </a:endParaRPr>
                    </a:p>
                  </a:txBody>
                  <a:tcPr marL="2204" marR="2204" marT="22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3275572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by fuel type</a:t>
            </a:r>
            <a:endParaRPr lang="en-US" dirty="0"/>
          </a:p>
        </p:txBody>
      </p:sp>
      <p:sp>
        <p:nvSpPr>
          <p:cNvPr id="3" name="Content Placeholder 2"/>
          <p:cNvSpPr>
            <a:spLocks noGrp="1"/>
          </p:cNvSpPr>
          <p:nvPr>
            <p:ph idx="1"/>
          </p:nvPr>
        </p:nvSpPr>
        <p:spPr/>
        <p:txBody>
          <a:bodyPr>
            <a:normAutofit/>
          </a:bodyPr>
          <a:lstStyle/>
          <a:p>
            <a:pPr marL="0" indent="0">
              <a:buNone/>
            </a:pPr>
            <a:r>
              <a:rPr lang="en-US" sz="1400" dirty="0"/>
              <a:t>Available Fuel type in the CFFEPS output file: C1,C2,C3,C5,C7,D1,M1,NF,non,O1,O1a</a:t>
            </a:r>
          </a:p>
          <a:p>
            <a:r>
              <a:rPr lang="en-US" sz="1400" dirty="0"/>
              <a:t>For fuel type= “NF”, “non”, “O1” all with zero “</a:t>
            </a:r>
            <a:r>
              <a:rPr lang="en-US" sz="1400" dirty="0" err="1"/>
              <a:t>ros</a:t>
            </a:r>
            <a:r>
              <a:rPr lang="en-US" sz="1400" dirty="0"/>
              <a:t>”, “</a:t>
            </a:r>
            <a:r>
              <a:rPr lang="en-US" sz="1400" dirty="0" err="1"/>
              <a:t>sfc</a:t>
            </a:r>
            <a:r>
              <a:rPr lang="en-US" sz="1400" dirty="0"/>
              <a:t>”, “</a:t>
            </a:r>
            <a:r>
              <a:rPr lang="en-US" sz="1400" dirty="0" err="1"/>
              <a:t>tfc</a:t>
            </a:r>
            <a:r>
              <a:rPr lang="en-US" sz="1400" dirty="0"/>
              <a:t>”, but non-zero “</a:t>
            </a:r>
            <a:r>
              <a:rPr lang="en-US" sz="1400" dirty="0" err="1"/>
              <a:t>bfc</a:t>
            </a:r>
            <a:r>
              <a:rPr lang="en-US" sz="1400" dirty="0"/>
              <a:t>”, “</a:t>
            </a:r>
            <a:r>
              <a:rPr lang="en-US" sz="1400" dirty="0" err="1"/>
              <a:t>Estarea</a:t>
            </a:r>
            <a:r>
              <a:rPr lang="en-US" sz="1400" dirty="0"/>
              <a:t>”; and zero “area”, “</a:t>
            </a:r>
            <a:r>
              <a:rPr lang="en-US" sz="1400" dirty="0" err="1"/>
              <a:t>TotalEmissions</a:t>
            </a:r>
            <a:r>
              <a:rPr lang="en-US" sz="1400" dirty="0"/>
              <a:t>” and all species emissions. </a:t>
            </a:r>
          </a:p>
          <a:p>
            <a:endParaRPr lang="en-US" sz="1400" dirty="0" smtClean="0"/>
          </a:p>
          <a:p>
            <a:r>
              <a:rPr lang="en-US" sz="1400" dirty="0"/>
              <a:t>Table show accumulated species by fuel type for the output test case:</a:t>
            </a:r>
          </a:p>
          <a:p>
            <a:pPr marL="0" indent="0">
              <a:buNone/>
            </a:pPr>
            <a:endParaRPr lang="en-US" sz="1400" dirty="0"/>
          </a:p>
        </p:txBody>
      </p:sp>
      <p:pic>
        <p:nvPicPr>
          <p:cNvPr id="4" name="Picture 3"/>
          <p:cNvPicPr/>
          <p:nvPr/>
        </p:nvPicPr>
        <p:blipFill>
          <a:blip r:embed="rId2"/>
          <a:stretch>
            <a:fillRect/>
          </a:stretch>
        </p:blipFill>
        <p:spPr>
          <a:xfrm>
            <a:off x="113305" y="2852936"/>
            <a:ext cx="8964488" cy="2016224"/>
          </a:xfrm>
          <a:prstGeom prst="rect">
            <a:avLst/>
          </a:prstGeom>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5426" y="5071281"/>
            <a:ext cx="15601950" cy="161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9447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C2 fuel hotspots only</a:t>
            </a:r>
          </a:p>
        </p:txBody>
      </p:sp>
      <p:sp>
        <p:nvSpPr>
          <p:cNvPr id="3" name="Content Placeholder 2"/>
          <p:cNvSpPr>
            <a:spLocks noGrp="1"/>
          </p:cNvSpPr>
          <p:nvPr>
            <p:ph idx="1"/>
          </p:nvPr>
        </p:nvSpPr>
        <p:spPr/>
        <p:txBody>
          <a:bodyPr>
            <a:noAutofit/>
          </a:bodyPr>
          <a:lstStyle/>
          <a:p>
            <a:r>
              <a:rPr lang="en-US" sz="1400" dirty="0" smtClean="0"/>
              <a:t>“</a:t>
            </a:r>
            <a:r>
              <a:rPr lang="en-US" sz="1400" dirty="0" err="1"/>
              <a:t>TotalEmissions</a:t>
            </a:r>
            <a:r>
              <a:rPr lang="en-US" sz="1400" dirty="0"/>
              <a:t>” and “Area(t)” are cumulative total over the period, and increase with forecast hour.  </a:t>
            </a:r>
          </a:p>
          <a:p>
            <a:r>
              <a:rPr lang="en-US" sz="1400" dirty="0"/>
              <a:t>There’s a clear diurnal profile for “Growth”, “</a:t>
            </a:r>
            <a:r>
              <a:rPr lang="en-US" sz="1400" dirty="0" err="1"/>
              <a:t>tfc</a:t>
            </a:r>
            <a:r>
              <a:rPr lang="en-US" sz="1400" dirty="0"/>
              <a:t>”, and emissions species, the magnitude for residual and smoldering are larger than flaming...  </a:t>
            </a:r>
          </a:p>
          <a:p>
            <a:r>
              <a:rPr lang="en-US" sz="1400" dirty="0" smtClean="0"/>
              <a:t>Emissions for different species are tied to ‘user input’ emission factors.  For current run, the emission factors are in  </a:t>
            </a:r>
            <a:r>
              <a:rPr lang="en-US" sz="1050" dirty="0" smtClean="0"/>
              <a:t>(</a:t>
            </a:r>
            <a:r>
              <a:rPr lang="en-US" sz="1050" dirty="0"/>
              <a:t>/</a:t>
            </a:r>
            <a:r>
              <a:rPr lang="en-US" sz="1050" dirty="0" err="1" smtClean="0"/>
              <a:t>cnfs</a:t>
            </a:r>
            <a:r>
              <a:rPr lang="en-US" sz="1050" dirty="0" smtClean="0"/>
              <a:t>/dev/</a:t>
            </a:r>
            <a:r>
              <a:rPr lang="en-US" sz="1050" dirty="0" err="1" smtClean="0"/>
              <a:t>aq</a:t>
            </a:r>
            <a:r>
              <a:rPr lang="en-US" sz="1050" dirty="0" smtClean="0"/>
              <a:t>/aq03/</a:t>
            </a:r>
            <a:r>
              <a:rPr lang="en-US" sz="1050" dirty="0" err="1" smtClean="0"/>
              <a:t>afsurom</a:t>
            </a:r>
            <a:r>
              <a:rPr lang="en-US" sz="1050" dirty="0" smtClean="0"/>
              <a:t>/</a:t>
            </a:r>
            <a:r>
              <a:rPr lang="en-US" sz="1050" dirty="0" err="1" smtClean="0"/>
              <a:t>FireWork</a:t>
            </a:r>
            <a:r>
              <a:rPr lang="en-US" sz="1050" dirty="0" smtClean="0"/>
              <a:t>/CFFEPS/UNIX/inputs/emissions.csv) – </a:t>
            </a:r>
            <a:r>
              <a:rPr lang="en-US" sz="1400" dirty="0"/>
              <a:t>table below</a:t>
            </a:r>
            <a:r>
              <a:rPr lang="en-US" sz="1050" dirty="0" smtClean="0"/>
              <a:t>:</a:t>
            </a:r>
          </a:p>
          <a:p>
            <a:pPr lvl="1"/>
            <a:r>
              <a:rPr lang="en-US" sz="1200" dirty="0" smtClean="0">
                <a:solidFill>
                  <a:srgbClr val="FF0000"/>
                </a:solidFill>
              </a:rPr>
              <a:t>Why is PM2.5_residual &gt; PM10_residual when PM10 includes PM2.5?</a:t>
            </a:r>
            <a:r>
              <a:rPr lang="en-US" sz="1600" dirty="0" smtClean="0"/>
              <a:t> </a:t>
            </a:r>
            <a:endParaRPr lang="en-US" sz="1600" dirty="0"/>
          </a:p>
          <a:p>
            <a:pPr marL="0" indent="0">
              <a:buNone/>
            </a:pPr>
            <a:endParaRPr lang="en-US" sz="1400" dirty="0" smtClean="0"/>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3645024"/>
            <a:ext cx="3832225" cy="2414905"/>
          </a:xfrm>
          <a:prstGeom prst="rect">
            <a:avLst/>
          </a:prstGeom>
          <a:noFill/>
        </p:spPr>
      </p:pic>
      <p:graphicFrame>
        <p:nvGraphicFramePr>
          <p:cNvPr id="8" name="Table 7"/>
          <p:cNvGraphicFramePr>
            <a:graphicFrameLocks noGrp="1"/>
          </p:cNvGraphicFramePr>
          <p:nvPr>
            <p:extLst>
              <p:ext uri="{D42A27DB-BD31-4B8C-83A1-F6EECF244321}">
                <p14:modId xmlns:p14="http://schemas.microsoft.com/office/powerpoint/2010/main" val="631315365"/>
              </p:ext>
            </p:extLst>
          </p:nvPr>
        </p:nvGraphicFramePr>
        <p:xfrm>
          <a:off x="4716016" y="3789040"/>
          <a:ext cx="3672407" cy="2106930"/>
        </p:xfrm>
        <a:graphic>
          <a:graphicData uri="http://schemas.openxmlformats.org/drawingml/2006/table">
            <a:tbl>
              <a:tblPr firstRow="1" firstCol="1" bandRow="1">
                <a:tableStyleId>{5C22544A-7EE6-4342-B048-85BDC9FD1C3A}</a:tableStyleId>
              </a:tblPr>
              <a:tblGrid>
                <a:gridCol w="885273"/>
                <a:gridCol w="885273"/>
                <a:gridCol w="1109774"/>
                <a:gridCol w="792087"/>
              </a:tblGrid>
              <a:tr h="190500">
                <a:tc>
                  <a:txBody>
                    <a:bodyPr/>
                    <a:lstStyle/>
                    <a:p>
                      <a:pPr>
                        <a:spcAft>
                          <a:spcPts val="0"/>
                        </a:spcAft>
                      </a:pPr>
                      <a:r>
                        <a:rPr lang="en-US" sz="1200" dirty="0">
                          <a:effectLst/>
                        </a:rPr>
                        <a:t>Species</a:t>
                      </a:r>
                      <a:endParaRPr lang="en-US" sz="1100" dirty="0">
                        <a:effectLst/>
                        <a:latin typeface="Calibri"/>
                        <a:ea typeface="Calibri"/>
                        <a:cs typeface="Times New Roman"/>
                      </a:endParaRPr>
                    </a:p>
                  </a:txBody>
                  <a:tcPr marL="68580" marR="68580" marT="0" marB="0" anchor="b"/>
                </a:tc>
                <a:tc>
                  <a:txBody>
                    <a:bodyPr/>
                    <a:lstStyle/>
                    <a:p>
                      <a:pPr>
                        <a:spcAft>
                          <a:spcPts val="0"/>
                        </a:spcAft>
                      </a:pPr>
                      <a:r>
                        <a:rPr lang="en-US" sz="1200">
                          <a:effectLst/>
                        </a:rPr>
                        <a:t>Flaming</a:t>
                      </a:r>
                      <a:endParaRPr lang="en-US" sz="1100">
                        <a:effectLst/>
                        <a:latin typeface="Calibri"/>
                        <a:ea typeface="Calibri"/>
                        <a:cs typeface="Times New Roman"/>
                      </a:endParaRPr>
                    </a:p>
                  </a:txBody>
                  <a:tcPr marL="68580" marR="68580" marT="0" marB="0" anchor="b"/>
                </a:tc>
                <a:tc>
                  <a:txBody>
                    <a:bodyPr/>
                    <a:lstStyle/>
                    <a:p>
                      <a:pPr>
                        <a:spcAft>
                          <a:spcPts val="0"/>
                        </a:spcAft>
                      </a:pPr>
                      <a:r>
                        <a:rPr lang="en-US" sz="1200">
                          <a:effectLst/>
                        </a:rPr>
                        <a:t>Smouldering</a:t>
                      </a:r>
                      <a:endParaRPr lang="en-US" sz="1100">
                        <a:effectLst/>
                        <a:latin typeface="Calibri"/>
                        <a:ea typeface="Calibri"/>
                        <a:cs typeface="Times New Roman"/>
                      </a:endParaRPr>
                    </a:p>
                  </a:txBody>
                  <a:tcPr marL="68580" marR="68580" marT="0" marB="0" anchor="b"/>
                </a:tc>
                <a:tc>
                  <a:txBody>
                    <a:bodyPr/>
                    <a:lstStyle/>
                    <a:p>
                      <a:pPr>
                        <a:spcAft>
                          <a:spcPts val="0"/>
                        </a:spcAft>
                      </a:pPr>
                      <a:r>
                        <a:rPr lang="en-US" sz="1200" dirty="0">
                          <a:effectLst/>
                        </a:rPr>
                        <a:t>Residual</a:t>
                      </a:r>
                      <a:endParaRPr lang="en-US" sz="1100" dirty="0">
                        <a:effectLst/>
                        <a:latin typeface="Calibri"/>
                        <a:ea typeface="Calibri"/>
                        <a:cs typeface="Times New Roman"/>
                      </a:endParaRPr>
                    </a:p>
                  </a:txBody>
                  <a:tcPr marL="68580" marR="68580" marT="0" marB="0" anchor="b"/>
                </a:tc>
              </a:tr>
              <a:tr h="169540">
                <a:tc>
                  <a:txBody>
                    <a:bodyPr/>
                    <a:lstStyle/>
                    <a:p>
                      <a:pPr>
                        <a:spcAft>
                          <a:spcPts val="0"/>
                        </a:spcAft>
                      </a:pPr>
                      <a:r>
                        <a:rPr lang="en-US" sz="1200">
                          <a:effectLst/>
                        </a:rPr>
                        <a:t>PM</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200">
                          <a:effectLst/>
                        </a:rPr>
                        <a:t>23</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200">
                          <a:effectLst/>
                        </a:rPr>
                        <a:t>34</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200">
                          <a:effectLst/>
                        </a:rPr>
                        <a:t>34</a:t>
                      </a:r>
                      <a:endParaRPr lang="en-US" sz="1100">
                        <a:effectLst/>
                        <a:latin typeface="Calibri"/>
                        <a:ea typeface="Calibri"/>
                        <a:cs typeface="Times New Roman"/>
                      </a:endParaRPr>
                    </a:p>
                  </a:txBody>
                  <a:tcPr marL="68580" marR="68580" marT="0" marB="0" anchor="b"/>
                </a:tc>
              </a:tr>
              <a:tr h="200025">
                <a:tc>
                  <a:txBody>
                    <a:bodyPr/>
                    <a:lstStyle/>
                    <a:p>
                      <a:pPr>
                        <a:spcAft>
                          <a:spcPts val="0"/>
                        </a:spcAft>
                      </a:pPr>
                      <a:r>
                        <a:rPr lang="en-US" sz="1200">
                          <a:effectLst/>
                        </a:rPr>
                        <a:t>PM10</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200">
                          <a:effectLst/>
                        </a:rPr>
                        <a:t>15</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200">
                          <a:effectLst/>
                        </a:rPr>
                        <a:t>24</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200" b="1">
                          <a:effectLst/>
                        </a:rPr>
                        <a:t>24</a:t>
                      </a:r>
                      <a:endParaRPr lang="en-US" sz="1100" b="1">
                        <a:effectLst/>
                        <a:latin typeface="Calibri"/>
                        <a:ea typeface="Calibri"/>
                        <a:cs typeface="Times New Roman"/>
                      </a:endParaRPr>
                    </a:p>
                  </a:txBody>
                  <a:tcPr marL="68580" marR="68580" marT="0" marB="0" anchor="b"/>
                </a:tc>
              </a:tr>
              <a:tr h="200025">
                <a:tc>
                  <a:txBody>
                    <a:bodyPr/>
                    <a:lstStyle/>
                    <a:p>
                      <a:pPr>
                        <a:spcAft>
                          <a:spcPts val="0"/>
                        </a:spcAft>
                      </a:pPr>
                      <a:r>
                        <a:rPr lang="en-US" sz="1200">
                          <a:effectLst/>
                        </a:rPr>
                        <a:t>PM2.5</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200">
                          <a:effectLst/>
                        </a:rPr>
                        <a:t>12.83</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200">
                          <a:effectLst/>
                        </a:rPr>
                        <a:t>11.12</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200" b="1" dirty="0">
                          <a:effectLst/>
                        </a:rPr>
                        <a:t>25.64</a:t>
                      </a:r>
                      <a:endParaRPr lang="en-US" sz="1100" b="1" dirty="0">
                        <a:effectLst/>
                        <a:latin typeface="Calibri"/>
                        <a:ea typeface="Calibri"/>
                        <a:cs typeface="Times New Roman"/>
                      </a:endParaRPr>
                    </a:p>
                  </a:txBody>
                  <a:tcPr marL="68580" marR="68580" marT="0" marB="0" anchor="b"/>
                </a:tc>
              </a:tr>
              <a:tr h="190500">
                <a:tc>
                  <a:txBody>
                    <a:bodyPr/>
                    <a:lstStyle/>
                    <a:p>
                      <a:pPr>
                        <a:spcAft>
                          <a:spcPts val="0"/>
                        </a:spcAft>
                      </a:pPr>
                      <a:r>
                        <a:rPr lang="en-US" sz="1200">
                          <a:effectLst/>
                        </a:rPr>
                        <a:t>CO</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200">
                          <a:effectLst/>
                        </a:rPr>
                        <a:t>77.72</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200">
                          <a:effectLst/>
                        </a:rPr>
                        <a:t>64.66</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200">
                          <a:effectLst/>
                        </a:rPr>
                        <a:t>177.33</a:t>
                      </a:r>
                      <a:endParaRPr lang="en-US" sz="1100">
                        <a:effectLst/>
                        <a:latin typeface="Calibri"/>
                        <a:ea typeface="Calibri"/>
                        <a:cs typeface="Times New Roman"/>
                      </a:endParaRPr>
                    </a:p>
                  </a:txBody>
                  <a:tcPr marL="68580" marR="68580" marT="0" marB="0" anchor="b"/>
                </a:tc>
              </a:tr>
              <a:tr h="190500">
                <a:tc>
                  <a:txBody>
                    <a:bodyPr/>
                    <a:lstStyle/>
                    <a:p>
                      <a:pPr>
                        <a:spcAft>
                          <a:spcPts val="0"/>
                        </a:spcAft>
                      </a:pPr>
                      <a:r>
                        <a:rPr lang="en-US" sz="1200">
                          <a:effectLst/>
                        </a:rPr>
                        <a:t>CO2</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200">
                          <a:effectLst/>
                        </a:rPr>
                        <a:t>1239.11</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200">
                          <a:effectLst/>
                        </a:rPr>
                        <a:t>1261.7</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200">
                          <a:effectLst/>
                        </a:rPr>
                        <a:t>1055.34</a:t>
                      </a:r>
                      <a:endParaRPr lang="en-US" sz="1100">
                        <a:effectLst/>
                        <a:latin typeface="Calibri"/>
                        <a:ea typeface="Calibri"/>
                        <a:cs typeface="Times New Roman"/>
                      </a:endParaRPr>
                    </a:p>
                  </a:txBody>
                  <a:tcPr marL="68580" marR="68580" marT="0" marB="0" anchor="b"/>
                </a:tc>
              </a:tr>
              <a:tr h="190500">
                <a:tc>
                  <a:txBody>
                    <a:bodyPr/>
                    <a:lstStyle/>
                    <a:p>
                      <a:pPr>
                        <a:spcAft>
                          <a:spcPts val="0"/>
                        </a:spcAft>
                      </a:pPr>
                      <a:r>
                        <a:rPr lang="en-US" sz="1200">
                          <a:effectLst/>
                        </a:rPr>
                        <a:t>CH4</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200">
                          <a:effectLst/>
                        </a:rPr>
                        <a:t>2.69</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200">
                          <a:effectLst/>
                        </a:rPr>
                        <a:t>2.69</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200">
                          <a:effectLst/>
                        </a:rPr>
                        <a:t>7.03</a:t>
                      </a:r>
                      <a:endParaRPr lang="en-US" sz="1100">
                        <a:effectLst/>
                        <a:latin typeface="Calibri"/>
                        <a:ea typeface="Calibri"/>
                        <a:cs typeface="Times New Roman"/>
                      </a:endParaRPr>
                    </a:p>
                  </a:txBody>
                  <a:tcPr marL="68580" marR="68580" marT="0" marB="0" anchor="b"/>
                </a:tc>
              </a:tr>
              <a:tr h="190500">
                <a:tc>
                  <a:txBody>
                    <a:bodyPr/>
                    <a:lstStyle/>
                    <a:p>
                      <a:pPr>
                        <a:spcAft>
                          <a:spcPts val="0"/>
                        </a:spcAft>
                      </a:pPr>
                      <a:r>
                        <a:rPr lang="en-US" sz="1200">
                          <a:effectLst/>
                        </a:rPr>
                        <a:t>NMHC</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200">
                          <a:effectLst/>
                        </a:rPr>
                        <a:t>2.29</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200">
                          <a:effectLst/>
                        </a:rPr>
                        <a:t>3.73</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200">
                          <a:effectLst/>
                        </a:rPr>
                        <a:t>3.73</a:t>
                      </a:r>
                      <a:endParaRPr lang="en-US" sz="1100">
                        <a:effectLst/>
                        <a:latin typeface="Calibri"/>
                        <a:ea typeface="Calibri"/>
                        <a:cs typeface="Times New Roman"/>
                      </a:endParaRPr>
                    </a:p>
                  </a:txBody>
                  <a:tcPr marL="68580" marR="68580" marT="0" marB="0" anchor="b"/>
                </a:tc>
              </a:tr>
              <a:tr h="190500">
                <a:tc>
                  <a:txBody>
                    <a:bodyPr/>
                    <a:lstStyle/>
                    <a:p>
                      <a:pPr>
                        <a:spcAft>
                          <a:spcPts val="0"/>
                        </a:spcAft>
                      </a:pPr>
                      <a:r>
                        <a:rPr lang="en-US" sz="1200">
                          <a:effectLst/>
                        </a:rPr>
                        <a:t>NO</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200">
                          <a:effectLst/>
                        </a:rPr>
                        <a:t>1.6</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200">
                          <a:effectLst/>
                        </a:rPr>
                        <a:t>1.6</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200">
                          <a:effectLst/>
                        </a:rPr>
                        <a:t>0.38</a:t>
                      </a:r>
                      <a:endParaRPr lang="en-US" sz="1100">
                        <a:effectLst/>
                        <a:latin typeface="Calibri"/>
                        <a:ea typeface="Calibri"/>
                        <a:cs typeface="Times New Roman"/>
                      </a:endParaRPr>
                    </a:p>
                  </a:txBody>
                  <a:tcPr marL="68580" marR="68580" marT="0" marB="0" anchor="b"/>
                </a:tc>
              </a:tr>
              <a:tr h="190500">
                <a:tc>
                  <a:txBody>
                    <a:bodyPr/>
                    <a:lstStyle/>
                    <a:p>
                      <a:pPr>
                        <a:spcAft>
                          <a:spcPts val="0"/>
                        </a:spcAft>
                      </a:pPr>
                      <a:r>
                        <a:rPr lang="en-US" sz="1200">
                          <a:effectLst/>
                        </a:rPr>
                        <a:t>NH3</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200">
                          <a:effectLst/>
                        </a:rPr>
                        <a:t>0.92</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200">
                          <a:effectLst/>
                        </a:rPr>
                        <a:t>0.92</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200">
                          <a:effectLst/>
                        </a:rPr>
                        <a:t>1.67</a:t>
                      </a:r>
                      <a:endParaRPr lang="en-US" sz="1100">
                        <a:effectLst/>
                        <a:latin typeface="Calibri"/>
                        <a:ea typeface="Calibri"/>
                        <a:cs typeface="Times New Roman"/>
                      </a:endParaRPr>
                    </a:p>
                  </a:txBody>
                  <a:tcPr marL="68580" marR="68580" marT="0" marB="0" anchor="b"/>
                </a:tc>
              </a:tr>
              <a:tr h="190500">
                <a:tc>
                  <a:txBody>
                    <a:bodyPr/>
                    <a:lstStyle/>
                    <a:p>
                      <a:pPr>
                        <a:spcAft>
                          <a:spcPts val="0"/>
                        </a:spcAft>
                      </a:pPr>
                      <a:r>
                        <a:rPr lang="en-US" sz="1200">
                          <a:effectLst/>
                        </a:rPr>
                        <a:t>SO2</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200">
                          <a:effectLst/>
                        </a:rPr>
                        <a:t>0.82</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200">
                          <a:effectLst/>
                        </a:rPr>
                        <a:t>0.82</a:t>
                      </a:r>
                      <a:endParaRPr lang="en-US" sz="1100">
                        <a:effectLst/>
                        <a:latin typeface="Calibri"/>
                        <a:ea typeface="Calibri"/>
                        <a:cs typeface="Times New Roman"/>
                      </a:endParaRPr>
                    </a:p>
                  </a:txBody>
                  <a:tcPr marL="68580" marR="68580" marT="0" marB="0" anchor="b"/>
                </a:tc>
                <a:tc>
                  <a:txBody>
                    <a:bodyPr/>
                    <a:lstStyle/>
                    <a:p>
                      <a:pPr algn="r">
                        <a:spcAft>
                          <a:spcPts val="0"/>
                        </a:spcAft>
                      </a:pPr>
                      <a:r>
                        <a:rPr lang="en-US" sz="1200" dirty="0">
                          <a:effectLst/>
                        </a:rPr>
                        <a:t>1.51</a:t>
                      </a:r>
                      <a:endParaRPr lang="en-US" sz="1100" dirty="0">
                        <a:effectLst/>
                        <a:latin typeface="Calibri"/>
                        <a:ea typeface="Calibri"/>
                        <a:cs typeface="Times New Roman"/>
                      </a:endParaRPr>
                    </a:p>
                  </a:txBody>
                  <a:tcPr marL="68580" marR="68580" marT="0" marB="0" anchor="b"/>
                </a:tc>
              </a:tr>
            </a:tbl>
          </a:graphicData>
        </a:graphic>
      </p:graphicFrame>
    </p:spTree>
    <p:extLst>
      <p:ext uri="{BB962C8B-B14F-4D97-AF65-F5344CB8AC3E}">
        <p14:creationId xmlns:p14="http://schemas.microsoft.com/office/powerpoint/2010/main" val="11935233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b="1" dirty="0"/>
              <a:t>C2 fuel hotspots only</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9243" y="1142365"/>
            <a:ext cx="3803650" cy="2286635"/>
          </a:xfrm>
          <a:prstGeom prst="rect">
            <a:avLst/>
          </a:prstGeom>
          <a:noFill/>
        </p:spPr>
      </p:pic>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4407" y="3982373"/>
            <a:ext cx="3965825" cy="2410930"/>
          </a:xfrm>
          <a:prstGeom prst="rect">
            <a:avLst/>
          </a:prstGeom>
          <a:noFill/>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40314" y="3982373"/>
            <a:ext cx="3692325" cy="2417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67182" y="1142365"/>
            <a:ext cx="3803297" cy="2286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58012" y="1150983"/>
            <a:ext cx="3774628" cy="226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44624" y="4002618"/>
            <a:ext cx="3739031" cy="2390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1592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C2 fuel hotspots only</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9992" y="1340768"/>
            <a:ext cx="3983409" cy="2607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069" y="4149080"/>
            <a:ext cx="3983410" cy="2607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0663" y="4119591"/>
            <a:ext cx="3983409" cy="2607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0070" y="1340768"/>
            <a:ext cx="3983409" cy="2607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0764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C2 fuel hotspots </a:t>
            </a:r>
            <a:r>
              <a:rPr lang="en-US" b="1" dirty="0" smtClean="0"/>
              <a:t>only -- CO</a:t>
            </a:r>
            <a:endParaRPr lang="en-US" dirty="0"/>
          </a:p>
        </p:txBody>
      </p:sp>
      <p:sp>
        <p:nvSpPr>
          <p:cNvPr id="3" name="Content Placeholder 2"/>
          <p:cNvSpPr>
            <a:spLocks noGrp="1"/>
          </p:cNvSpPr>
          <p:nvPr>
            <p:ph idx="1"/>
          </p:nvPr>
        </p:nvSpPr>
        <p:spPr>
          <a:xfrm>
            <a:off x="467544" y="1556792"/>
            <a:ext cx="8229600" cy="4525963"/>
          </a:xfrm>
        </p:spPr>
        <p:txBody>
          <a:bodyPr>
            <a:noAutofit/>
          </a:bodyPr>
          <a:lstStyle/>
          <a:p>
            <a:r>
              <a:rPr lang="en-US" sz="1600" dirty="0"/>
              <a:t>Same time series but for CO, here we see a sudden spike in emissions for the very last ‘forecast hour’ of the run. </a:t>
            </a:r>
          </a:p>
          <a:p>
            <a:r>
              <a:rPr lang="en-US" sz="1600" dirty="0"/>
              <a:t>This is behavior is different from other emission species where the last hour exhibits a much lower rate (see table below for ‘first/last’ hour of the day).  </a:t>
            </a:r>
          </a:p>
          <a:p>
            <a:r>
              <a:rPr lang="en-US" sz="1600" dirty="0"/>
              <a:t>The sudden spike in CO_F and CO_S is present in all fuel types except “fuel=C7”. This fuel type has overall very low emissions.</a:t>
            </a:r>
          </a:p>
          <a:p>
            <a:endParaRPr lang="en-US" sz="1600"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3212976"/>
            <a:ext cx="4464496" cy="2880320"/>
          </a:xfrm>
          <a:prstGeom prst="rect">
            <a:avLst/>
          </a:prstGeom>
          <a:noFill/>
        </p:spPr>
      </p:pic>
    </p:spTree>
    <p:extLst>
      <p:ext uri="{BB962C8B-B14F-4D97-AF65-F5344CB8AC3E}">
        <p14:creationId xmlns:p14="http://schemas.microsoft.com/office/powerpoint/2010/main" val="20190173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C2 vs. C7 fuel for CO</a:t>
            </a:r>
            <a:endParaRPr lang="en-US" dirty="0"/>
          </a:p>
        </p:txBody>
      </p:sp>
      <p:sp>
        <p:nvSpPr>
          <p:cNvPr id="3" name="Content Placeholder 2"/>
          <p:cNvSpPr>
            <a:spLocks noGrp="1"/>
          </p:cNvSpPr>
          <p:nvPr>
            <p:ph idx="1"/>
          </p:nvPr>
        </p:nvSpPr>
        <p:spPr/>
        <p:txBody>
          <a:bodyPr>
            <a:normAutofit/>
          </a:bodyPr>
          <a:lstStyle/>
          <a:p>
            <a:r>
              <a:rPr lang="en-US" sz="2000" dirty="0" smtClean="0"/>
              <a:t>First and last hour of simulation day:</a:t>
            </a:r>
          </a:p>
          <a:p>
            <a:r>
              <a:rPr lang="en-US" sz="2000" dirty="0" smtClean="0"/>
              <a:t>Something is strange with large CO for C2 fuel in last hour of last day</a:t>
            </a:r>
            <a:endParaRPr lang="en-US" sz="2000" dirty="0"/>
          </a:p>
        </p:txBody>
      </p:sp>
      <p:pic>
        <p:nvPicPr>
          <p:cNvPr id="4" name="Picture 3"/>
          <p:cNvPicPr/>
          <p:nvPr/>
        </p:nvPicPr>
        <p:blipFill>
          <a:blip r:embed="rId2"/>
          <a:stretch>
            <a:fillRect/>
          </a:stretch>
        </p:blipFill>
        <p:spPr>
          <a:xfrm>
            <a:off x="-3492896" y="2925559"/>
            <a:ext cx="15171420" cy="1443990"/>
          </a:xfrm>
          <a:prstGeom prst="rect">
            <a:avLst/>
          </a:prstGeom>
        </p:spPr>
      </p:pic>
      <p:pic>
        <p:nvPicPr>
          <p:cNvPr id="5" name="Picture 4"/>
          <p:cNvPicPr/>
          <p:nvPr/>
        </p:nvPicPr>
        <p:blipFill>
          <a:blip r:embed="rId3"/>
          <a:stretch>
            <a:fillRect/>
          </a:stretch>
        </p:blipFill>
        <p:spPr>
          <a:xfrm>
            <a:off x="-3558619" y="4509735"/>
            <a:ext cx="15302865" cy="1439545"/>
          </a:xfrm>
          <a:prstGeom prst="rect">
            <a:avLst/>
          </a:prstGeom>
        </p:spPr>
      </p:pic>
    </p:spTree>
    <p:extLst>
      <p:ext uri="{BB962C8B-B14F-4D97-AF65-F5344CB8AC3E}">
        <p14:creationId xmlns:p14="http://schemas.microsoft.com/office/powerpoint/2010/main" val="875307123"/>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540</TotalTime>
  <Words>1897</Words>
  <Application>Microsoft Office PowerPoint</Application>
  <PresentationFormat>On-screen Show (4:3)</PresentationFormat>
  <Paragraphs>453</Paragraphs>
  <Slides>20</Slides>
  <Notes>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Blank</vt:lpstr>
      <vt:lpstr>Preliminary analyze of CFFEPS output </vt:lpstr>
      <vt:lpstr>New version note (Kerry’s email from 2016/05/13)</vt:lpstr>
      <vt:lpstr>PowerPoint Presentation</vt:lpstr>
      <vt:lpstr>Variable by fuel type</vt:lpstr>
      <vt:lpstr>C2 fuel hotspots only</vt:lpstr>
      <vt:lpstr>C2 fuel hotspots only</vt:lpstr>
      <vt:lpstr>C2 fuel hotspots only</vt:lpstr>
      <vt:lpstr>C2 fuel hotspots only -- CO</vt:lpstr>
      <vt:lpstr>C2 vs. C7 fuel for CO</vt:lpstr>
      <vt:lpstr>PM emissions by fuel type:</vt:lpstr>
      <vt:lpstr>PM emissions by fuel type:</vt:lpstr>
      <vt:lpstr>PM emissions by fuel type:</vt:lpstr>
      <vt:lpstr>Analyze of Plume rise parameters</vt:lpstr>
      <vt:lpstr>Analyze of Plume rise parameters</vt:lpstr>
      <vt:lpstr>Analyze of Plume rise parameters</vt:lpstr>
      <vt:lpstr>Analyze of Plume rise parameters</vt:lpstr>
      <vt:lpstr>PowerPoint Presentation</vt:lpstr>
      <vt:lpstr>Reference Slides</vt:lpstr>
      <vt:lpstr>FBP Fuel type Ref</vt:lpstr>
      <vt:lpstr>Emission factors from Rodrigo</vt:lpstr>
    </vt:vector>
  </TitlesOfParts>
  <Company>Environment Canada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Chen,Jack [NCR]</dc:creator>
  <cp:lastModifiedBy>Chen,Jack [NCR]</cp:lastModifiedBy>
  <cp:revision>67</cp:revision>
  <dcterms:created xsi:type="dcterms:W3CDTF">2016-07-05T18:39:53Z</dcterms:created>
  <dcterms:modified xsi:type="dcterms:W3CDTF">2016-07-06T19:22:51Z</dcterms:modified>
</cp:coreProperties>
</file>