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5"/>
  </p:sldMasterIdLst>
  <p:notesMasterIdLst>
    <p:notesMasterId r:id="rId15"/>
  </p:notesMasterIdLst>
  <p:handoutMasterIdLst>
    <p:handoutMasterId r:id="rId16"/>
  </p:handoutMasterIdLst>
  <p:sldIdLst>
    <p:sldId id="260" r:id="rId6"/>
    <p:sldId id="270" r:id="rId7"/>
    <p:sldId id="269" r:id="rId8"/>
    <p:sldId id="271" r:id="rId9"/>
    <p:sldId id="276" r:id="rId10"/>
    <p:sldId id="272" r:id="rId11"/>
    <p:sldId id="273" r:id="rId12"/>
    <p:sldId id="274" r:id="rId13"/>
    <p:sldId id="275" r:id="rId14"/>
  </p:sldIdLst>
  <p:sldSz cx="9144000" cy="6858000" type="screen4x3"/>
  <p:notesSz cx="6858000" cy="9144000"/>
  <p:embeddedFontLst>
    <p:embeddedFont>
      <p:font typeface="Arial Unicode MS" panose="020B0604020202020204" pitchFamily="34" charset="-128"/>
      <p:regular r:id="rId17"/>
    </p:embeddedFont>
  </p:embeddedFontLst>
  <p:defaultTextStyle>
    <a:defPPr>
      <a:defRPr lang="zh-TW"/>
    </a:defPPr>
    <a:lvl1pPr algn="l" rtl="0" fontAlgn="base">
      <a:spcBef>
        <a:spcPct val="0"/>
      </a:spcBef>
      <a:spcAft>
        <a:spcPct val="0"/>
      </a:spcAft>
      <a:defRPr kumimoji="1" kern="1200">
        <a:solidFill>
          <a:schemeClr val="tx1"/>
        </a:solidFill>
        <a:latin typeface="Arial" charset="0"/>
        <a:ea typeface="Arial Unicode MS" pitchFamily="34" charset="-128"/>
        <a:cs typeface="Arial Unicode MS" pitchFamily="34" charset="-128"/>
      </a:defRPr>
    </a:lvl1pPr>
    <a:lvl2pPr marL="457200" algn="l" rtl="0" fontAlgn="base">
      <a:spcBef>
        <a:spcPct val="0"/>
      </a:spcBef>
      <a:spcAft>
        <a:spcPct val="0"/>
      </a:spcAft>
      <a:defRPr kumimoji="1" kern="1200">
        <a:solidFill>
          <a:schemeClr val="tx1"/>
        </a:solidFill>
        <a:latin typeface="Arial" charset="0"/>
        <a:ea typeface="Arial Unicode MS" pitchFamily="34" charset="-128"/>
        <a:cs typeface="Arial Unicode MS" pitchFamily="34" charset="-128"/>
      </a:defRPr>
    </a:lvl2pPr>
    <a:lvl3pPr marL="914400" algn="l" rtl="0" fontAlgn="base">
      <a:spcBef>
        <a:spcPct val="0"/>
      </a:spcBef>
      <a:spcAft>
        <a:spcPct val="0"/>
      </a:spcAft>
      <a:defRPr kumimoji="1" kern="1200">
        <a:solidFill>
          <a:schemeClr val="tx1"/>
        </a:solidFill>
        <a:latin typeface="Arial" charset="0"/>
        <a:ea typeface="Arial Unicode MS" pitchFamily="34" charset="-128"/>
        <a:cs typeface="Arial Unicode MS" pitchFamily="34" charset="-128"/>
      </a:defRPr>
    </a:lvl3pPr>
    <a:lvl4pPr marL="1371600" algn="l" rtl="0" fontAlgn="base">
      <a:spcBef>
        <a:spcPct val="0"/>
      </a:spcBef>
      <a:spcAft>
        <a:spcPct val="0"/>
      </a:spcAft>
      <a:defRPr kumimoji="1" kern="1200">
        <a:solidFill>
          <a:schemeClr val="tx1"/>
        </a:solidFill>
        <a:latin typeface="Arial" charset="0"/>
        <a:ea typeface="Arial Unicode MS" pitchFamily="34" charset="-128"/>
        <a:cs typeface="Arial Unicode MS" pitchFamily="34" charset="-128"/>
      </a:defRPr>
    </a:lvl4pPr>
    <a:lvl5pPr marL="1828800" algn="l" rtl="0" fontAlgn="base">
      <a:spcBef>
        <a:spcPct val="0"/>
      </a:spcBef>
      <a:spcAft>
        <a:spcPct val="0"/>
      </a:spcAft>
      <a:defRPr kumimoji="1"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umimoji="1"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umimoji="1"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umimoji="1"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umimoji="1"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A601B"/>
    <a:srgbClr val="FF9933"/>
    <a:srgbClr val="3366CC"/>
    <a:srgbClr val="EABD00"/>
    <a:srgbClr val="CC3300"/>
    <a:srgbClr val="003399"/>
    <a:srgbClr val="0066CC"/>
    <a:srgbClr val="C8A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1834" autoAdjust="0"/>
  </p:normalViewPr>
  <p:slideViewPr>
    <p:cSldViewPr>
      <p:cViewPr>
        <p:scale>
          <a:sx n="75" d="100"/>
          <a:sy n="75" d="100"/>
        </p:scale>
        <p:origin x="-1891"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942642962353068"/>
          <c:y val="2.9030237703341951E-2"/>
          <c:w val="0.69625454073033"/>
          <c:h val="0.81967234337427675"/>
        </c:manualLayout>
      </c:layout>
      <c:scatterChart>
        <c:scatterStyle val="smoothMarker"/>
        <c:varyColors val="0"/>
        <c:ser>
          <c:idx val="0"/>
          <c:order val="0"/>
          <c:spPr>
            <a:ln>
              <a:solidFill>
                <a:srgbClr val="0066FF"/>
              </a:solidFill>
            </a:ln>
          </c:spPr>
          <c:marker>
            <c:symbol val="diamond"/>
            <c:size val="5"/>
            <c:spPr>
              <a:ln>
                <a:solidFill>
                  <a:srgbClr val="0066FF"/>
                </a:solidFill>
              </a:ln>
            </c:spPr>
          </c:marker>
          <c:xVal>
            <c:numRef>
              <c:f>plume_profile2!$A$10:$A$71</c:f>
              <c:numCache>
                <c:formatCode>General</c:formatCode>
                <c:ptCount val="62"/>
                <c:pt idx="0">
                  <c:v>10.521741867099999</c:v>
                </c:pt>
                <c:pt idx="1">
                  <c:v>9.2871713638299997</c:v>
                </c:pt>
                <c:pt idx="2">
                  <c:v>5.4828619957000004</c:v>
                </c:pt>
                <c:pt idx="3">
                  <c:v>2.4736318588300001</c:v>
                </c:pt>
                <c:pt idx="4">
                  <c:v>1.9516130685799999</c:v>
                </c:pt>
                <c:pt idx="5">
                  <c:v>0.446402907372</c:v>
                </c:pt>
                <c:pt idx="6">
                  <c:v>0.63302350044300004</c:v>
                </c:pt>
                <c:pt idx="7">
                  <c:v>0.59816366434099999</c:v>
                </c:pt>
                <c:pt idx="8">
                  <c:v>0.56808477640199995</c:v>
                </c:pt>
                <c:pt idx="9">
                  <c:v>0.79294973611800001</c:v>
                </c:pt>
                <c:pt idx="10">
                  <c:v>1.2723107337999999</c:v>
                </c:pt>
                <c:pt idx="11">
                  <c:v>1.7446243763</c:v>
                </c:pt>
                <c:pt idx="12">
                  <c:v>1.6826677322400001</c:v>
                </c:pt>
                <c:pt idx="13">
                  <c:v>1.23151218891</c:v>
                </c:pt>
                <c:pt idx="14">
                  <c:v>0.81625622510899998</c:v>
                </c:pt>
                <c:pt idx="15">
                  <c:v>0.72244668006900004</c:v>
                </c:pt>
                <c:pt idx="16">
                  <c:v>0.75206750631300001</c:v>
                </c:pt>
                <c:pt idx="17">
                  <c:v>0.79688316583600005</c:v>
                </c:pt>
                <c:pt idx="18">
                  <c:v>0.84385001659400005</c:v>
                </c:pt>
                <c:pt idx="19">
                  <c:v>0.86025893688199995</c:v>
                </c:pt>
                <c:pt idx="20">
                  <c:v>0.84410595893899998</c:v>
                </c:pt>
                <c:pt idx="21">
                  <c:v>0.76412838697399998</c:v>
                </c:pt>
                <c:pt idx="22">
                  <c:v>0.68021291494400005</c:v>
                </c:pt>
                <c:pt idx="23">
                  <c:v>0.60883790254600001</c:v>
                </c:pt>
                <c:pt idx="24">
                  <c:v>0.54905128478999998</c:v>
                </c:pt>
                <c:pt idx="25">
                  <c:v>0.50942873954800005</c:v>
                </c:pt>
                <c:pt idx="26">
                  <c:v>0.49791839718800002</c:v>
                </c:pt>
                <c:pt idx="27">
                  <c:v>0.49266013503099998</c:v>
                </c:pt>
                <c:pt idx="28">
                  <c:v>0.465206027031</c:v>
                </c:pt>
                <c:pt idx="29">
                  <c:v>0.41147923469499997</c:v>
                </c:pt>
                <c:pt idx="30">
                  <c:v>0.24111083149900001</c:v>
                </c:pt>
                <c:pt idx="31">
                  <c:v>0.115454107523</c:v>
                </c:pt>
                <c:pt idx="32">
                  <c:v>5.7124540209799998E-2</c:v>
                </c:pt>
                <c:pt idx="33">
                  <c:v>1.1782117187999999E-2</c:v>
                </c:pt>
                <c:pt idx="34">
                  <c:v>2.9987554997199999E-2</c:v>
                </c:pt>
                <c:pt idx="35">
                  <c:v>0.143974229693</c:v>
                </c:pt>
                <c:pt idx="36">
                  <c:v>0.26091718673699998</c:v>
                </c:pt>
                <c:pt idx="37">
                  <c:v>0.40762951970099998</c:v>
                </c:pt>
                <c:pt idx="38">
                  <c:v>0.48346406221400001</c:v>
                </c:pt>
                <c:pt idx="39">
                  <c:v>0.16005049645899999</c:v>
                </c:pt>
                <c:pt idx="40">
                  <c:v>0.18115420639499999</c:v>
                </c:pt>
                <c:pt idx="41">
                  <c:v>0.18012477457500001</c:v>
                </c:pt>
                <c:pt idx="42">
                  <c:v>0.14272458851299999</c:v>
                </c:pt>
                <c:pt idx="43">
                  <c:v>0.15157818794299999</c:v>
                </c:pt>
                <c:pt idx="44">
                  <c:v>0.36037290096300001</c:v>
                </c:pt>
                <c:pt idx="45">
                  <c:v>0.413466393948</c:v>
                </c:pt>
                <c:pt idx="46">
                  <c:v>0.38929057121299998</c:v>
                </c:pt>
                <c:pt idx="47">
                  <c:v>0.40624043345499999</c:v>
                </c:pt>
                <c:pt idx="48">
                  <c:v>0.30014452338199998</c:v>
                </c:pt>
                <c:pt idx="49">
                  <c:v>5.2222784608599998E-2</c:v>
                </c:pt>
                <c:pt idx="50">
                  <c:v>4.6836324036099997E-3</c:v>
                </c:pt>
                <c:pt idx="51">
                  <c:v>1.0608331067500001E-3</c:v>
                </c:pt>
                <c:pt idx="52">
                  <c:v>9.3943150714000008E-3</c:v>
                </c:pt>
                <c:pt idx="53">
                  <c:v>9.00119368453E-4</c:v>
                </c:pt>
                <c:pt idx="54">
                  <c:v>8.7058270582900002E-4</c:v>
                </c:pt>
                <c:pt idx="55">
                  <c:v>6.0853688046300005E-4</c:v>
                </c:pt>
                <c:pt idx="56">
                  <c:v>1.8205973901799999E-4</c:v>
                </c:pt>
                <c:pt idx="57">
                  <c:v>2.4795532226600003E-4</c:v>
                </c:pt>
                <c:pt idx="58">
                  <c:v>5.2205105312199997E-3</c:v>
                </c:pt>
                <c:pt idx="59">
                  <c:v>8.5467770695699993E-3</c:v>
                </c:pt>
                <c:pt idx="60">
                  <c:v>3.8754104170899998E-3</c:v>
                </c:pt>
                <c:pt idx="61">
                  <c:v>1.4220610028099999E-3</c:v>
                </c:pt>
              </c:numCache>
            </c:numRef>
          </c:xVal>
          <c:yVal>
            <c:numRef>
              <c:f>plume_profile2!$B$10:$B$71</c:f>
              <c:numCache>
                <c:formatCode>General</c:formatCode>
                <c:ptCount val="62"/>
                <c:pt idx="0">
                  <c:v>635.05261230500003</c:v>
                </c:pt>
                <c:pt idx="1">
                  <c:v>698.06091308600003</c:v>
                </c:pt>
                <c:pt idx="2">
                  <c:v>795.38146972699997</c:v>
                </c:pt>
                <c:pt idx="3">
                  <c:v>913.64434814499998</c:v>
                </c:pt>
                <c:pt idx="4">
                  <c:v>1047.7237548799999</c:v>
                </c:pt>
                <c:pt idx="5">
                  <c:v>1198.40356445</c:v>
                </c:pt>
                <c:pt idx="6">
                  <c:v>1366.28283691</c:v>
                </c:pt>
                <c:pt idx="7">
                  <c:v>1551.2817382799999</c:v>
                </c:pt>
                <c:pt idx="8">
                  <c:v>1753.3732910199999</c:v>
                </c:pt>
                <c:pt idx="9">
                  <c:v>1972.2081298799999</c:v>
                </c:pt>
                <c:pt idx="10">
                  <c:v>2206.4594726599998</c:v>
                </c:pt>
                <c:pt idx="11">
                  <c:v>2453.86206055</c:v>
                </c:pt>
                <c:pt idx="12">
                  <c:v>2712.5883789099998</c:v>
                </c:pt>
                <c:pt idx="13">
                  <c:v>2982.4511718799999</c:v>
                </c:pt>
                <c:pt idx="14">
                  <c:v>3263.8356933599998</c:v>
                </c:pt>
                <c:pt idx="15">
                  <c:v>3556.9174804700001</c:v>
                </c:pt>
                <c:pt idx="16">
                  <c:v>3862.0307617200001</c:v>
                </c:pt>
                <c:pt idx="17">
                  <c:v>4178.5795898400002</c:v>
                </c:pt>
                <c:pt idx="18">
                  <c:v>4505.5537109400002</c:v>
                </c:pt>
                <c:pt idx="19">
                  <c:v>4842.1855468800004</c:v>
                </c:pt>
                <c:pt idx="20">
                  <c:v>5187.9238281199996</c:v>
                </c:pt>
                <c:pt idx="21">
                  <c:v>5542.4506835900002</c:v>
                </c:pt>
                <c:pt idx="22">
                  <c:v>5905.1166992199996</c:v>
                </c:pt>
                <c:pt idx="23">
                  <c:v>6275.6298828099998</c:v>
                </c:pt>
                <c:pt idx="24">
                  <c:v>6654.4331054699996</c:v>
                </c:pt>
                <c:pt idx="25">
                  <c:v>7041.6752929699996</c:v>
                </c:pt>
                <c:pt idx="26">
                  <c:v>7436.4824218800004</c:v>
                </c:pt>
                <c:pt idx="27">
                  <c:v>7837.6225585900002</c:v>
                </c:pt>
                <c:pt idx="28">
                  <c:v>8244.1503906199996</c:v>
                </c:pt>
                <c:pt idx="29">
                  <c:v>8655.38671875</c:v>
                </c:pt>
                <c:pt idx="30">
                  <c:v>9070.0605468800004</c:v>
                </c:pt>
                <c:pt idx="31">
                  <c:v>9486.1298828100007</c:v>
                </c:pt>
                <c:pt idx="32">
                  <c:v>9901.3662109399993</c:v>
                </c:pt>
                <c:pt idx="33">
                  <c:v>10314.8867188</c:v>
                </c:pt>
                <c:pt idx="34">
                  <c:v>10727.0712891</c:v>
                </c:pt>
                <c:pt idx="35">
                  <c:v>11140.0009766</c:v>
                </c:pt>
                <c:pt idx="36">
                  <c:v>11556.8740234</c:v>
                </c:pt>
                <c:pt idx="37">
                  <c:v>11979.1113281</c:v>
                </c:pt>
                <c:pt idx="38">
                  <c:v>12405.7314453</c:v>
                </c:pt>
                <c:pt idx="39">
                  <c:v>12835.7705078</c:v>
                </c:pt>
                <c:pt idx="40">
                  <c:v>13268.4980469</c:v>
                </c:pt>
                <c:pt idx="41">
                  <c:v>13702.875</c:v>
                </c:pt>
                <c:pt idx="42">
                  <c:v>14138.1455078</c:v>
                </c:pt>
                <c:pt idx="43">
                  <c:v>14573.7792969</c:v>
                </c:pt>
                <c:pt idx="44">
                  <c:v>15009.4746094</c:v>
                </c:pt>
                <c:pt idx="45">
                  <c:v>15444.765625</c:v>
                </c:pt>
                <c:pt idx="46">
                  <c:v>15879.3378906</c:v>
                </c:pt>
                <c:pt idx="47">
                  <c:v>16313.2666016</c:v>
                </c:pt>
                <c:pt idx="48">
                  <c:v>16747.9394531</c:v>
                </c:pt>
                <c:pt idx="49">
                  <c:v>17183.8964844</c:v>
                </c:pt>
                <c:pt idx="50">
                  <c:v>17619.8984375</c:v>
                </c:pt>
                <c:pt idx="51">
                  <c:v>18056.9882812</c:v>
                </c:pt>
                <c:pt idx="52">
                  <c:v>18547.6132812</c:v>
                </c:pt>
                <c:pt idx="53">
                  <c:v>19207.9648438</c:v>
                </c:pt>
                <c:pt idx="54">
                  <c:v>20151.1269531</c:v>
                </c:pt>
                <c:pt idx="55">
                  <c:v>21487.2226562</c:v>
                </c:pt>
                <c:pt idx="56">
                  <c:v>23356.2675781</c:v>
                </c:pt>
                <c:pt idx="57">
                  <c:v>25923.5</c:v>
                </c:pt>
                <c:pt idx="58">
                  <c:v>29340.1757812</c:v>
                </c:pt>
                <c:pt idx="59">
                  <c:v>33263.0820312</c:v>
                </c:pt>
                <c:pt idx="60">
                  <c:v>37301.5859375</c:v>
                </c:pt>
                <c:pt idx="61">
                  <c:v>41547.203125</c:v>
                </c:pt>
              </c:numCache>
            </c:numRef>
          </c:yVal>
          <c:smooth val="1"/>
        </c:ser>
        <c:dLbls>
          <c:showLegendKey val="0"/>
          <c:showVal val="0"/>
          <c:showCatName val="0"/>
          <c:showSerName val="0"/>
          <c:showPercent val="0"/>
          <c:showBubbleSize val="0"/>
        </c:dLbls>
        <c:axId val="103387904"/>
        <c:axId val="103390208"/>
      </c:scatterChart>
      <c:valAx>
        <c:axId val="103387904"/>
        <c:scaling>
          <c:orientation val="minMax"/>
          <c:max val="12"/>
          <c:min val="0"/>
        </c:scaling>
        <c:delete val="0"/>
        <c:axPos val="b"/>
        <c:title>
          <c:tx>
            <c:rich>
              <a:bodyPr/>
              <a:lstStyle/>
              <a:p>
                <a:pPr>
                  <a:defRPr/>
                </a:pPr>
                <a:r>
                  <a:rPr lang="en-US"/>
                  <a:t>(CFFEPS) model PM</a:t>
                </a:r>
                <a:r>
                  <a:rPr lang="en-US" baseline="-25000"/>
                  <a:t>2.5</a:t>
                </a:r>
                <a:r>
                  <a:rPr lang="en-US"/>
                  <a:t> mass density (</a:t>
                </a:r>
                <a:r>
                  <a:rPr lang="en-US">
                    <a:latin typeface="Symbol" panose="05050102010706020507" pitchFamily="18" charset="2"/>
                  </a:rPr>
                  <a:t>m</a:t>
                </a:r>
                <a:r>
                  <a:rPr lang="en-US"/>
                  <a:t>g/m</a:t>
                </a:r>
                <a:r>
                  <a:rPr lang="en-US" baseline="30000"/>
                  <a:t>3</a:t>
                </a:r>
                <a:r>
                  <a:rPr lang="en-US"/>
                  <a:t>) </a:t>
                </a:r>
              </a:p>
            </c:rich>
          </c:tx>
          <c:layout/>
          <c:overlay val="0"/>
        </c:title>
        <c:numFmt formatCode="General" sourceLinked="1"/>
        <c:majorTickMark val="out"/>
        <c:minorTickMark val="none"/>
        <c:tickLblPos val="nextTo"/>
        <c:crossAx val="103390208"/>
        <c:crosses val="autoZero"/>
        <c:crossBetween val="midCat"/>
      </c:valAx>
      <c:valAx>
        <c:axId val="103390208"/>
        <c:scaling>
          <c:orientation val="minMax"/>
          <c:max val="11000"/>
          <c:min val="0"/>
        </c:scaling>
        <c:delete val="0"/>
        <c:axPos val="l"/>
        <c:title>
          <c:tx>
            <c:rich>
              <a:bodyPr rot="-5400000" vert="horz"/>
              <a:lstStyle/>
              <a:p>
                <a:pPr>
                  <a:defRPr/>
                </a:pPr>
                <a:r>
                  <a:rPr lang="en-US"/>
                  <a:t>Altitude above sea level (m)</a:t>
                </a:r>
              </a:p>
            </c:rich>
          </c:tx>
          <c:layout/>
          <c:overlay val="0"/>
        </c:title>
        <c:numFmt formatCode="General" sourceLinked="1"/>
        <c:majorTickMark val="out"/>
        <c:minorTickMark val="none"/>
        <c:tickLblPos val="nextTo"/>
        <c:crossAx val="103387904"/>
        <c:crosses val="autoZero"/>
        <c:crossBetween val="midCat"/>
      </c:valAx>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046F85-08C2-42A9-BD02-F711AFEF2693}" type="slidenum">
              <a:rPr lang="en-US"/>
              <a:pPr>
                <a:defRPr/>
              </a:pPr>
              <a:t>‹#›</a:t>
            </a:fld>
            <a:endParaRPr lang="en-US"/>
          </a:p>
        </p:txBody>
      </p:sp>
    </p:spTree>
    <p:extLst>
      <p:ext uri="{BB962C8B-B14F-4D97-AF65-F5344CB8AC3E}">
        <p14:creationId xmlns:p14="http://schemas.microsoft.com/office/powerpoint/2010/main" val="2884517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2AC9C1-4C5D-4177-BBE3-DB4306DBCBB4}" type="slidenum">
              <a:rPr lang="en-US"/>
              <a:pPr>
                <a:defRPr/>
              </a:pPr>
              <a:t>‹#›</a:t>
            </a:fld>
            <a:endParaRPr lang="en-US"/>
          </a:p>
        </p:txBody>
      </p:sp>
    </p:spTree>
    <p:extLst>
      <p:ext uri="{BB962C8B-B14F-4D97-AF65-F5344CB8AC3E}">
        <p14:creationId xmlns:p14="http://schemas.microsoft.com/office/powerpoint/2010/main" val="1318894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Arial Unicode MS" pitchFamily="34" charset="-128"/>
        <a:cs typeface="Arial Unicode MS" pitchFamily="34" charset="-128"/>
      </a:defRPr>
    </a:lvl1pPr>
    <a:lvl2pPr marL="457200" algn="l" rtl="0" eaLnBrk="0" fontAlgn="base" hangingPunct="0">
      <a:spcBef>
        <a:spcPct val="30000"/>
      </a:spcBef>
      <a:spcAft>
        <a:spcPct val="0"/>
      </a:spcAft>
      <a:defRPr kumimoji="1" sz="1200" kern="1200">
        <a:solidFill>
          <a:schemeClr val="tx1"/>
        </a:solidFill>
        <a:latin typeface="Arial" charset="0"/>
        <a:ea typeface="Arial Unicode MS" pitchFamily="34" charset="-128"/>
        <a:cs typeface="Arial Unicode MS" pitchFamily="34" charset="-128"/>
      </a:defRPr>
    </a:lvl2pPr>
    <a:lvl3pPr marL="914400" algn="l" rtl="0" eaLnBrk="0" fontAlgn="base" hangingPunct="0">
      <a:spcBef>
        <a:spcPct val="30000"/>
      </a:spcBef>
      <a:spcAft>
        <a:spcPct val="0"/>
      </a:spcAft>
      <a:defRPr kumimoji="1" sz="1200" kern="1200">
        <a:solidFill>
          <a:schemeClr val="tx1"/>
        </a:solidFill>
        <a:latin typeface="Arial" charset="0"/>
        <a:ea typeface="Arial Unicode MS" pitchFamily="34" charset="-128"/>
        <a:cs typeface="Arial Unicode MS" pitchFamily="34" charset="-128"/>
      </a:defRPr>
    </a:lvl3pPr>
    <a:lvl4pPr marL="1371600" algn="l" rtl="0" eaLnBrk="0" fontAlgn="base" hangingPunct="0">
      <a:spcBef>
        <a:spcPct val="30000"/>
      </a:spcBef>
      <a:spcAft>
        <a:spcPct val="0"/>
      </a:spcAft>
      <a:defRPr kumimoji="1" sz="1200" kern="1200">
        <a:solidFill>
          <a:schemeClr val="tx1"/>
        </a:solidFill>
        <a:latin typeface="Arial" charset="0"/>
        <a:ea typeface="Arial Unicode MS" pitchFamily="34" charset="-128"/>
        <a:cs typeface="Arial Unicode MS" pitchFamily="34" charset="-128"/>
      </a:defRPr>
    </a:lvl4pPr>
    <a:lvl5pPr marL="1828800" algn="l" rtl="0" eaLnBrk="0" fontAlgn="base" hangingPunct="0">
      <a:spcBef>
        <a:spcPct val="30000"/>
      </a:spcBef>
      <a:spcAft>
        <a:spcPct val="0"/>
      </a:spcAft>
      <a:defRPr kumimoji="1" sz="12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MISR, short</a:t>
            </a:r>
            <a:r>
              <a:rPr lang="en-US" baseline="0" dirty="0" smtClean="0"/>
              <a:t> for The Multi-angle Imaging </a:t>
            </a:r>
            <a:r>
              <a:rPr lang="en-US" baseline="0" dirty="0" err="1" smtClean="0"/>
              <a:t>SpectroRadiometer</a:t>
            </a:r>
            <a:r>
              <a:rPr lang="en-US" baseline="0" dirty="0" smtClean="0"/>
              <a:t>, flies aboard the NASA EOS satellite, Terra. The Terra satellite orbits the earth in a near-polar, sun-synchronous orbit, with a local overpass time of about 10:30am. The MISR instrument contains nine different cameras which, as can be seen in the figure, image earth at nine different angles, ranging from 70.5 degrees above nadir, to 70.5 degrees below. The cameras photograph the same position on earth, in the blue, green, red and near-infrared bands, with about a 7 minute difference from the forward-most camera (</a:t>
            </a:r>
            <a:r>
              <a:rPr lang="en-US" baseline="0" dirty="0" err="1" smtClean="0"/>
              <a:t>Df</a:t>
            </a:r>
            <a:r>
              <a:rPr lang="en-US" baseline="0" dirty="0" smtClean="0"/>
              <a:t>) to the rear-most (Da). The camera’s capture about at 400-km wide swath with a spatial resolution of 275 </a:t>
            </a:r>
            <a:r>
              <a:rPr lang="en-US" baseline="0" dirty="0" err="1" smtClean="0"/>
              <a:t>metres</a:t>
            </a:r>
            <a:r>
              <a:rPr lang="en-US" baseline="0" dirty="0" smtClean="0"/>
              <a:t> per pixel.</a:t>
            </a:r>
          </a:p>
          <a:p>
            <a:r>
              <a:rPr lang="en-US" baseline="0" dirty="0" smtClean="0"/>
              <a:t>This multi-angle imaging allows for the stereoscopic retrieval of smoke plumes, by observing the changes in the plume between each image. To facilitate this, we utilize the nine camera images, as well as camera geometry and aerosol files, to calculate plume heights.</a:t>
            </a:r>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2</a:t>
            </a:fld>
            <a:endParaRPr lang="en-US"/>
          </a:p>
        </p:txBody>
      </p:sp>
    </p:spTree>
    <p:extLst>
      <p:ext uri="{BB962C8B-B14F-4D97-AF65-F5344CB8AC3E}">
        <p14:creationId xmlns:p14="http://schemas.microsoft.com/office/powerpoint/2010/main" val="125754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red we have the “zero-wind” heights, which are fictitious heights that assume no wind disparity. The actual calculated heights we see in blue.</a:t>
            </a:r>
          </a:p>
          <a:p>
            <a:r>
              <a:rPr lang="en-US" dirty="0" smtClean="0"/>
              <a:t>Wind direction</a:t>
            </a:r>
            <a:r>
              <a:rPr lang="en-US" baseline="0" dirty="0" smtClean="0"/>
              <a:t> is inputted by users, wind speed is calculated using disparity between MISR cameras.</a:t>
            </a:r>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3</a:t>
            </a:fld>
            <a:endParaRPr lang="en-US"/>
          </a:p>
        </p:txBody>
      </p:sp>
    </p:spTree>
    <p:extLst>
      <p:ext uri="{BB962C8B-B14F-4D97-AF65-F5344CB8AC3E}">
        <p14:creationId xmlns:p14="http://schemas.microsoft.com/office/powerpoint/2010/main" val="91790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6</a:t>
            </a:fld>
            <a:endParaRPr lang="en-US"/>
          </a:p>
        </p:txBody>
      </p:sp>
    </p:spTree>
    <p:extLst>
      <p:ext uri="{BB962C8B-B14F-4D97-AF65-F5344CB8AC3E}">
        <p14:creationId xmlns:p14="http://schemas.microsoft.com/office/powerpoint/2010/main" val="91790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7</a:t>
            </a:fld>
            <a:endParaRPr lang="en-US"/>
          </a:p>
        </p:txBody>
      </p:sp>
    </p:spTree>
    <p:extLst>
      <p:ext uri="{BB962C8B-B14F-4D97-AF65-F5344CB8AC3E}">
        <p14:creationId xmlns:p14="http://schemas.microsoft.com/office/powerpoint/2010/main" val="91790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8</a:t>
            </a:fld>
            <a:endParaRPr lang="en-US"/>
          </a:p>
        </p:txBody>
      </p:sp>
    </p:spTree>
    <p:extLst>
      <p:ext uri="{BB962C8B-B14F-4D97-AF65-F5344CB8AC3E}">
        <p14:creationId xmlns:p14="http://schemas.microsoft.com/office/powerpoint/2010/main" val="91790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2AC9C1-4C5D-4177-BBE3-DB4306DBCBB4}" type="slidenum">
              <a:rPr lang="en-US" smtClean="0"/>
              <a:pPr>
                <a:defRPr/>
              </a:pPr>
              <a:t>9</a:t>
            </a:fld>
            <a:endParaRPr lang="en-US"/>
          </a:p>
        </p:txBody>
      </p:sp>
    </p:spTree>
    <p:extLst>
      <p:ext uri="{BB962C8B-B14F-4D97-AF65-F5344CB8AC3E}">
        <p14:creationId xmlns:p14="http://schemas.microsoft.com/office/powerpoint/2010/main" val="917907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2"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4" descr="COM1016_corp_banner__03"/>
          <p:cNvPicPr>
            <a:picLocks noChangeAspect="1" noChangeArrowheads="1"/>
          </p:cNvPicPr>
          <p:nvPr userDrawn="1"/>
        </p:nvPicPr>
        <p:blipFill>
          <a:blip r:embed="rId3">
            <a:extLst>
              <a:ext uri="{28A0092B-C50C-407E-A947-70E740481C1C}">
                <a14:useLocalDpi xmlns:a14="http://schemas.microsoft.com/office/drawing/2010/main" val="0"/>
              </a:ext>
            </a:extLst>
          </a:blip>
          <a:srcRect b="11967"/>
          <a:stretch>
            <a:fillRect/>
          </a:stretch>
        </p:blipFill>
        <p:spPr bwMode="auto">
          <a:xfrm>
            <a:off x="0" y="836613"/>
            <a:ext cx="91440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51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8486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335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55218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532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1573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38574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314614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3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46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454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Box 24"/>
          <p:cNvSpPr txBox="1">
            <a:spLocks noChangeArrowheads="1"/>
          </p:cNvSpPr>
          <p:nvPr userDrawn="1"/>
        </p:nvSpPr>
        <p:spPr bwMode="auto">
          <a:xfrm>
            <a:off x="755650" y="6092825"/>
            <a:ext cx="813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Arial Unicode MS" pitchFamily="34" charset="-128"/>
                <a:cs typeface="Arial Unicode MS" pitchFamily="34" charset="-128"/>
              </a:defRPr>
            </a:lvl1pPr>
            <a:lvl2pPr marL="742950" indent="-285750" eaLnBrk="0" hangingPunct="0">
              <a:defRPr kumimoji="1">
                <a:solidFill>
                  <a:schemeClr val="tx1"/>
                </a:solidFill>
                <a:latin typeface="Arial" charset="0"/>
                <a:ea typeface="Arial Unicode MS" pitchFamily="34" charset="-128"/>
                <a:cs typeface="Arial Unicode MS" pitchFamily="34" charset="-128"/>
              </a:defRPr>
            </a:lvl2pPr>
            <a:lvl3pPr marL="1143000" indent="-228600" eaLnBrk="0" hangingPunct="0">
              <a:defRPr kumimoji="1">
                <a:solidFill>
                  <a:schemeClr val="tx1"/>
                </a:solidFill>
                <a:latin typeface="Arial" charset="0"/>
                <a:ea typeface="Arial Unicode MS" pitchFamily="34" charset="-128"/>
                <a:cs typeface="Arial Unicode MS" pitchFamily="34" charset="-128"/>
              </a:defRPr>
            </a:lvl3pPr>
            <a:lvl4pPr marL="1600200" indent="-228600" eaLnBrk="0" hangingPunct="0">
              <a:defRPr kumimoji="1">
                <a:solidFill>
                  <a:schemeClr val="tx1"/>
                </a:solidFill>
                <a:latin typeface="Arial" charset="0"/>
                <a:ea typeface="Arial Unicode MS" pitchFamily="34" charset="-128"/>
                <a:cs typeface="Arial Unicode MS" pitchFamily="34" charset="-128"/>
              </a:defRPr>
            </a:lvl4pPr>
            <a:lvl5pPr marL="2057400" indent="-228600" eaLnBrk="0" hangingPunct="0">
              <a:defRPr kumimoji="1">
                <a:solidFill>
                  <a:schemeClr val="tx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defRPr kumimoji="1">
                <a:solidFill>
                  <a:schemeClr val="tx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defRPr kumimoji="1">
                <a:solidFill>
                  <a:schemeClr val="tx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defRPr kumimoji="1">
                <a:solidFill>
                  <a:schemeClr val="tx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defRPr kumimoji="1">
                <a:solidFill>
                  <a:schemeClr val="tx1"/>
                </a:solidFill>
                <a:latin typeface="Arial" charset="0"/>
                <a:ea typeface="Arial Unicode MS" pitchFamily="34" charset="-128"/>
                <a:cs typeface="Arial Unicode MS" pitchFamily="34" charset="-128"/>
              </a:defRPr>
            </a:lvl9pPr>
          </a:lstStyle>
          <a:p>
            <a:pPr algn="ctr" eaLnBrk="1" hangingPunct="1">
              <a:defRPr/>
            </a:pPr>
            <a:r>
              <a:rPr lang="en-CA" altLang="en-US" sz="1000" dirty="0" smtClean="0"/>
              <a:t>Page </a:t>
            </a:r>
            <a:fld id="{5C2FA2A9-308C-48B7-A269-6D2EC3B54661}" type="slidenum">
              <a:rPr lang="en-CA" altLang="en-US" sz="1000" smtClean="0"/>
              <a:pPr algn="ctr" eaLnBrk="1" hangingPunct="1">
                <a:defRPr/>
              </a:pPr>
              <a:t>‹#›</a:t>
            </a:fld>
            <a:r>
              <a:rPr lang="en-CA" altLang="en-US" sz="1000" dirty="0" smtClean="0"/>
              <a:t> – </a:t>
            </a:r>
            <a:fld id="{CC847831-0CF2-47B3-9829-0702ECCCFE4A}" type="datetime4">
              <a:rPr kumimoji="0" lang="en-CA" altLang="en-US" sz="1000" smtClean="0"/>
              <a:pPr algn="ctr" eaLnBrk="1" hangingPunct="1">
                <a:defRPr/>
              </a:pPr>
              <a:t>February-9-18</a:t>
            </a:fld>
            <a:endParaRPr kumimoji="0" lang="en-CA" altLang="en-US" sz="1000" dirty="0" smtClean="0"/>
          </a:p>
        </p:txBody>
      </p:sp>
      <p:sp>
        <p:nvSpPr>
          <p:cNvPr id="1027" name="Rectangle 28"/>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1028" name="Rectangle 29"/>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1029" name="Line 30"/>
          <p:cNvSpPr>
            <a:spLocks noChangeShapeType="1"/>
          </p:cNvSpPr>
          <p:nvPr userDrawn="1"/>
        </p:nvSpPr>
        <p:spPr bwMode="auto">
          <a:xfrm>
            <a:off x="827088" y="1268413"/>
            <a:ext cx="8316912" cy="0"/>
          </a:xfrm>
          <a:prstGeom prst="line">
            <a:avLst/>
          </a:prstGeom>
          <a:noFill/>
          <a:ln w="28575">
            <a:solidFill>
              <a:srgbClr val="3A601B"/>
            </a:solidFill>
            <a:round/>
            <a:headEnd/>
            <a:tailEnd/>
          </a:ln>
          <a:extLst>
            <a:ext uri="{909E8E84-426E-40DD-AFC4-6F175D3DCCD1}">
              <a14:hiddenFill xmlns:a14="http://schemas.microsoft.com/office/drawing/2010/main">
                <a:noFill/>
              </a14:hiddenFill>
            </a:ext>
          </a:extLst>
        </p:spPr>
        <p:txBody>
          <a:bodyPr/>
          <a:lstStyle/>
          <a:p>
            <a:endParaRPr lang="en-CA"/>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0" fontAlgn="base" hangingPunct="0">
        <a:spcBef>
          <a:spcPct val="0"/>
        </a:spcBef>
        <a:spcAft>
          <a:spcPct val="0"/>
        </a:spcAft>
        <a:defRPr kumimoji="1" sz="3600" b="1">
          <a:solidFill>
            <a:srgbClr val="3A601B"/>
          </a:solidFill>
          <a:latin typeface="+mj-lt"/>
          <a:ea typeface="+mj-ea"/>
          <a:cs typeface="+mj-cs"/>
        </a:defRPr>
      </a:lvl1pPr>
      <a:lvl2pPr algn="l" rtl="0" eaLnBrk="0" fontAlgn="base" hangingPunct="0">
        <a:spcBef>
          <a:spcPct val="0"/>
        </a:spcBef>
        <a:spcAft>
          <a:spcPct val="0"/>
        </a:spcAft>
        <a:defRPr kumimoji="1" sz="3600" b="1">
          <a:solidFill>
            <a:srgbClr val="3A601B"/>
          </a:solidFill>
          <a:latin typeface="Arial" charset="0"/>
          <a:ea typeface="Arial Unicode MS" pitchFamily="34" charset="-128"/>
          <a:cs typeface="Arial Unicode MS" pitchFamily="34" charset="-128"/>
        </a:defRPr>
      </a:lvl2pPr>
      <a:lvl3pPr algn="l" rtl="0" eaLnBrk="0" fontAlgn="base" hangingPunct="0">
        <a:spcBef>
          <a:spcPct val="0"/>
        </a:spcBef>
        <a:spcAft>
          <a:spcPct val="0"/>
        </a:spcAft>
        <a:defRPr kumimoji="1" sz="3600" b="1">
          <a:solidFill>
            <a:srgbClr val="3A601B"/>
          </a:solidFill>
          <a:latin typeface="Arial" charset="0"/>
          <a:ea typeface="Arial Unicode MS" pitchFamily="34" charset="-128"/>
          <a:cs typeface="Arial Unicode MS" pitchFamily="34" charset="-128"/>
        </a:defRPr>
      </a:lvl3pPr>
      <a:lvl4pPr algn="l" rtl="0" eaLnBrk="0" fontAlgn="base" hangingPunct="0">
        <a:spcBef>
          <a:spcPct val="0"/>
        </a:spcBef>
        <a:spcAft>
          <a:spcPct val="0"/>
        </a:spcAft>
        <a:defRPr kumimoji="1" sz="3600" b="1">
          <a:solidFill>
            <a:srgbClr val="3A601B"/>
          </a:solidFill>
          <a:latin typeface="Arial" charset="0"/>
          <a:ea typeface="Arial Unicode MS" pitchFamily="34" charset="-128"/>
          <a:cs typeface="Arial Unicode MS" pitchFamily="34" charset="-128"/>
        </a:defRPr>
      </a:lvl4pPr>
      <a:lvl5pPr algn="l" rtl="0" eaLnBrk="0" fontAlgn="base" hangingPunct="0">
        <a:spcBef>
          <a:spcPct val="0"/>
        </a:spcBef>
        <a:spcAft>
          <a:spcPct val="0"/>
        </a:spcAft>
        <a:defRPr kumimoji="1" sz="3600" b="1">
          <a:solidFill>
            <a:srgbClr val="3A601B"/>
          </a:solidFill>
          <a:latin typeface="Arial" charset="0"/>
          <a:ea typeface="Arial Unicode MS" pitchFamily="34" charset="-128"/>
          <a:cs typeface="Arial Unicode MS" pitchFamily="34" charset="-128"/>
        </a:defRPr>
      </a:lvl5pPr>
      <a:lvl6pPr marL="457200" algn="l" rtl="0" fontAlgn="base">
        <a:spcBef>
          <a:spcPct val="0"/>
        </a:spcBef>
        <a:spcAft>
          <a:spcPct val="0"/>
        </a:spcAft>
        <a:defRPr kumimoji="1" sz="3600" b="1">
          <a:solidFill>
            <a:srgbClr val="3A601B"/>
          </a:solidFill>
          <a:latin typeface="Arial" charset="0"/>
          <a:ea typeface="Arial Unicode MS" pitchFamily="34" charset="-128"/>
          <a:cs typeface="Arial Unicode MS" pitchFamily="34" charset="-128"/>
        </a:defRPr>
      </a:lvl6pPr>
      <a:lvl7pPr marL="914400" algn="l" rtl="0" fontAlgn="base">
        <a:spcBef>
          <a:spcPct val="0"/>
        </a:spcBef>
        <a:spcAft>
          <a:spcPct val="0"/>
        </a:spcAft>
        <a:defRPr kumimoji="1" sz="3600" b="1">
          <a:solidFill>
            <a:srgbClr val="3A601B"/>
          </a:solidFill>
          <a:latin typeface="Arial" charset="0"/>
          <a:ea typeface="Arial Unicode MS" pitchFamily="34" charset="-128"/>
          <a:cs typeface="Arial Unicode MS" pitchFamily="34" charset="-128"/>
        </a:defRPr>
      </a:lvl7pPr>
      <a:lvl8pPr marL="1371600" algn="l" rtl="0" fontAlgn="base">
        <a:spcBef>
          <a:spcPct val="0"/>
        </a:spcBef>
        <a:spcAft>
          <a:spcPct val="0"/>
        </a:spcAft>
        <a:defRPr kumimoji="1" sz="3600" b="1">
          <a:solidFill>
            <a:srgbClr val="3A601B"/>
          </a:solidFill>
          <a:latin typeface="Arial" charset="0"/>
          <a:ea typeface="Arial Unicode MS" pitchFamily="34" charset="-128"/>
          <a:cs typeface="Arial Unicode MS" pitchFamily="34" charset="-128"/>
        </a:defRPr>
      </a:lvl8pPr>
      <a:lvl9pPr marL="1828800" algn="l" rtl="0" fontAlgn="base">
        <a:spcBef>
          <a:spcPct val="0"/>
        </a:spcBef>
        <a:spcAft>
          <a:spcPct val="0"/>
        </a:spcAft>
        <a:defRPr kumimoji="1" sz="3600" b="1">
          <a:solidFill>
            <a:srgbClr val="3A601B"/>
          </a:solidFill>
          <a:latin typeface="Arial" charset="0"/>
          <a:ea typeface="Arial Unicode MS" pitchFamily="34" charset="-128"/>
          <a:cs typeface="Arial Unicode MS" pitchFamily="34" charset="-128"/>
        </a:defRPr>
      </a:lvl9pPr>
    </p:titleStyle>
    <p:bodyStyle>
      <a:lvl1pPr marL="287338" indent="-287338" algn="l" rtl="0" eaLnBrk="0" fontAlgn="base" hangingPunct="0">
        <a:spcBef>
          <a:spcPct val="20000"/>
        </a:spcBef>
        <a:spcAft>
          <a:spcPct val="0"/>
        </a:spcAft>
        <a:buClr>
          <a:srgbClr val="FF0000"/>
        </a:buClr>
        <a:buSzPct val="120000"/>
        <a:buChar char="•"/>
        <a:defRPr kumimoji="1" sz="2400">
          <a:solidFill>
            <a:schemeClr val="tx1"/>
          </a:solidFill>
          <a:latin typeface="+mn-lt"/>
          <a:ea typeface="+mn-ea"/>
          <a:cs typeface="+mn-cs"/>
        </a:defRPr>
      </a:lvl1pPr>
      <a:lvl2pPr marL="765175" indent="-287338" algn="l" rtl="0" eaLnBrk="0" fontAlgn="base" hangingPunct="0">
        <a:spcBef>
          <a:spcPct val="20000"/>
        </a:spcBef>
        <a:spcAft>
          <a:spcPct val="0"/>
        </a:spcAft>
        <a:buClr>
          <a:srgbClr val="3A601B"/>
        </a:buClr>
        <a:buFont typeface="Arial" charset="0"/>
        <a:buChar char="–"/>
        <a:defRPr kumimoji="1" sz="2000">
          <a:solidFill>
            <a:schemeClr val="tx1"/>
          </a:solidFill>
          <a:latin typeface="+mn-lt"/>
          <a:ea typeface="+mn-ea"/>
          <a:cs typeface="+mn-cs"/>
        </a:defRPr>
      </a:lvl2pPr>
      <a:lvl3pPr marL="1139825" indent="-182563" algn="l" rtl="0" eaLnBrk="0" fontAlgn="base" hangingPunct="0">
        <a:spcBef>
          <a:spcPct val="20000"/>
        </a:spcBef>
        <a:spcAft>
          <a:spcPct val="0"/>
        </a:spcAft>
        <a:buClr>
          <a:srgbClr val="C8A200"/>
        </a:buClr>
        <a:buFont typeface="Arial" charset="0"/>
        <a:buChar char="▪"/>
        <a:defRPr kumimoji="1">
          <a:solidFill>
            <a:schemeClr val="tx1"/>
          </a:solidFill>
          <a:latin typeface="+mn-lt"/>
          <a:ea typeface="+mn-ea"/>
          <a:cs typeface="+mn-cs"/>
        </a:defRPr>
      </a:lvl3pPr>
      <a:lvl4pPr marL="1617663" indent="-287338" algn="l" rtl="0" eaLnBrk="0" fontAlgn="base" hangingPunct="0">
        <a:spcBef>
          <a:spcPct val="20000"/>
        </a:spcBef>
        <a:spcAft>
          <a:spcPct val="0"/>
        </a:spcAft>
        <a:buChar char="–"/>
        <a:defRPr kumimoji="1" sz="1600">
          <a:solidFill>
            <a:schemeClr val="tx1"/>
          </a:solidFill>
          <a:latin typeface="+mn-lt"/>
          <a:ea typeface="+mn-ea"/>
          <a:cs typeface="+mn-cs"/>
        </a:defRPr>
      </a:lvl4pPr>
      <a:lvl5pPr marL="2000250" indent="-190500" algn="l" rtl="0" eaLnBrk="0" fontAlgn="base" hangingPunct="0">
        <a:spcBef>
          <a:spcPct val="20000"/>
        </a:spcBef>
        <a:spcAft>
          <a:spcPct val="0"/>
        </a:spcAft>
        <a:buChar char="»"/>
        <a:defRPr kumimoji="1" sz="1400">
          <a:solidFill>
            <a:schemeClr val="tx1"/>
          </a:solidFill>
          <a:latin typeface="+mn-lt"/>
          <a:ea typeface="+mn-ea"/>
          <a:cs typeface="+mn-cs"/>
        </a:defRPr>
      </a:lvl5pPr>
      <a:lvl6pPr marL="2457450" indent="-190500" algn="l" rtl="0" fontAlgn="base">
        <a:spcBef>
          <a:spcPct val="20000"/>
        </a:spcBef>
        <a:spcAft>
          <a:spcPct val="0"/>
        </a:spcAft>
        <a:buChar char="»"/>
        <a:defRPr kumimoji="1" sz="1400">
          <a:solidFill>
            <a:schemeClr val="tx1"/>
          </a:solidFill>
          <a:latin typeface="+mn-lt"/>
          <a:ea typeface="+mn-ea"/>
          <a:cs typeface="+mn-cs"/>
        </a:defRPr>
      </a:lvl6pPr>
      <a:lvl7pPr marL="2914650" indent="-190500" algn="l" rtl="0" fontAlgn="base">
        <a:spcBef>
          <a:spcPct val="20000"/>
        </a:spcBef>
        <a:spcAft>
          <a:spcPct val="0"/>
        </a:spcAft>
        <a:buChar char="»"/>
        <a:defRPr kumimoji="1" sz="1400">
          <a:solidFill>
            <a:schemeClr val="tx1"/>
          </a:solidFill>
          <a:latin typeface="+mn-lt"/>
          <a:ea typeface="+mn-ea"/>
          <a:cs typeface="+mn-cs"/>
        </a:defRPr>
      </a:lvl7pPr>
      <a:lvl8pPr marL="3371850" indent="-190500" algn="l" rtl="0" fontAlgn="base">
        <a:spcBef>
          <a:spcPct val="20000"/>
        </a:spcBef>
        <a:spcAft>
          <a:spcPct val="0"/>
        </a:spcAft>
        <a:buChar char="»"/>
        <a:defRPr kumimoji="1" sz="1400">
          <a:solidFill>
            <a:schemeClr val="tx1"/>
          </a:solidFill>
          <a:latin typeface="+mn-lt"/>
          <a:ea typeface="+mn-ea"/>
          <a:cs typeface="+mn-cs"/>
        </a:defRPr>
      </a:lvl8pPr>
      <a:lvl9pPr marL="3829050" indent="-190500" algn="l" rtl="0" fontAlgn="base">
        <a:spcBef>
          <a:spcPct val="20000"/>
        </a:spcBef>
        <a:spcAft>
          <a:spcPct val="0"/>
        </a:spcAft>
        <a:buChar char="»"/>
        <a:defRPr kumimoji="1"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8"/>
          <p:cNvSpPr>
            <a:spLocks noGrp="1" noChangeArrowheads="1"/>
          </p:cNvSpPr>
          <p:nvPr>
            <p:ph type="ctrTitle" idx="4294967295"/>
          </p:nvPr>
        </p:nvSpPr>
        <p:spPr>
          <a:xfrm>
            <a:off x="323850" y="2133600"/>
            <a:ext cx="8640763" cy="1470025"/>
          </a:xfrm>
          <a:solidFill>
            <a:srgbClr val="FFFFFF"/>
          </a:solidFill>
        </p:spPr>
        <p:txBody>
          <a:bodyPr/>
          <a:lstStyle/>
          <a:p>
            <a:pPr algn="ctr" eaLnBrk="1" hangingPunct="1"/>
            <a:r>
              <a:rPr lang="en-US" altLang="en-US" sz="3400" dirty="0" smtClean="0"/>
              <a:t>MISR / Model Plume Heights update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5122" name="Rectangle 2"/>
          <p:cNvSpPr>
            <a:spLocks noGrp="1" noChangeArrowheads="1"/>
          </p:cNvSpPr>
          <p:nvPr>
            <p:ph type="title"/>
          </p:nvPr>
        </p:nvSpPr>
        <p:spPr>
          <a:xfrm>
            <a:off x="887429" y="6648"/>
            <a:ext cx="8229600" cy="1143000"/>
          </a:xfrm>
        </p:spPr>
        <p:txBody>
          <a:bodyPr/>
          <a:lstStyle/>
          <a:p>
            <a:pPr eaLnBrk="1" hangingPunct="1"/>
            <a:r>
              <a:rPr lang="en-CA" altLang="en-US" dirty="0" smtClean="0"/>
              <a:t>MISR / MINX</a:t>
            </a:r>
          </a:p>
        </p:txBody>
      </p:sp>
      <p:sp>
        <p:nvSpPr>
          <p:cNvPr id="5123" name="Rectangle 3"/>
          <p:cNvSpPr>
            <a:spLocks noGrp="1" noChangeArrowheads="1"/>
          </p:cNvSpPr>
          <p:nvPr>
            <p:ph type="body" idx="1"/>
          </p:nvPr>
        </p:nvSpPr>
        <p:spPr>
          <a:xfrm>
            <a:off x="879475" y="1484783"/>
            <a:ext cx="3308480" cy="4454055"/>
          </a:xfrm>
        </p:spPr>
        <p:txBody>
          <a:bodyPr/>
          <a:lstStyle/>
          <a:p>
            <a:r>
              <a:rPr lang="en-US" altLang="en-US" sz="1800" dirty="0" smtClean="0"/>
              <a:t>Orbiting aboard the NASA Terra satellite, in a sun-synchronous polar orbit, with a local overpass time of </a:t>
            </a:r>
            <a:r>
              <a:rPr lang="en-US" altLang="en-US" sz="1800" b="1" dirty="0" smtClean="0"/>
              <a:t>10:30am</a:t>
            </a:r>
            <a:r>
              <a:rPr lang="en-US" altLang="en-US" sz="1800" dirty="0" smtClean="0"/>
              <a:t>.</a:t>
            </a:r>
          </a:p>
          <a:p>
            <a:r>
              <a:rPr lang="en-US" sz="1800" b="1" dirty="0" smtClean="0"/>
              <a:t>Smoke Plume Heights ~500 </a:t>
            </a:r>
            <a:r>
              <a:rPr lang="en-US" sz="1800" b="1" dirty="0"/>
              <a:t>m vertical accuracy </a:t>
            </a:r>
            <a:r>
              <a:rPr lang="en-US" sz="1800" dirty="0"/>
              <a:t>at a 1.1 km horizontal </a:t>
            </a:r>
            <a:r>
              <a:rPr lang="en-US" sz="1800" dirty="0" smtClean="0"/>
              <a:t>resolution</a:t>
            </a:r>
            <a:endParaRPr lang="en-US" sz="1800" dirty="0"/>
          </a:p>
          <a:p>
            <a:endParaRPr lang="en-US" sz="1800" dirty="0" smtClean="0"/>
          </a:p>
          <a:p>
            <a:endParaRPr lang="en-US" sz="1800" dirty="0" smtClean="0"/>
          </a:p>
          <a:p>
            <a:endParaRPr lang="en-US" sz="1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125" y="980728"/>
            <a:ext cx="4860371" cy="3717032"/>
          </a:xfrm>
          <a:prstGeom prst="rect">
            <a:avLst/>
          </a:prstGeom>
        </p:spPr>
      </p:pic>
      <p:sp>
        <p:nvSpPr>
          <p:cNvPr id="4" name="Rectangle 3"/>
          <p:cNvSpPr/>
          <p:nvPr/>
        </p:nvSpPr>
        <p:spPr bwMode="auto">
          <a:xfrm>
            <a:off x="989348" y="5229200"/>
            <a:ext cx="7920880" cy="8640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dirty="0" smtClean="0"/>
              <a:t>We utilize the nine imagery files from the </a:t>
            </a:r>
            <a:r>
              <a:rPr lang="en-US" b="1" dirty="0" smtClean="0"/>
              <a:t>MISR</a:t>
            </a:r>
            <a:r>
              <a:rPr lang="en-US" dirty="0" smtClean="0"/>
              <a:t> cameras, as well as camera geometry and aerosol data, and some ancillary data, to calculate </a:t>
            </a:r>
            <a:r>
              <a:rPr lang="en-US" b="1" dirty="0" smtClean="0"/>
              <a:t>smoke plume heights through the NASA </a:t>
            </a:r>
            <a:r>
              <a:rPr lang="en-US" b="1" i="1" dirty="0" smtClean="0"/>
              <a:t>MINX</a:t>
            </a:r>
            <a:r>
              <a:rPr lang="en-US" b="1" dirty="0" smtClean="0"/>
              <a:t> software</a:t>
            </a:r>
            <a:r>
              <a:rPr lang="en-US" dirty="0" smtClean="0"/>
              <a:t>.</a:t>
            </a:r>
            <a:endParaRPr kumimoji="1" lang="en-US" sz="1800" b="0" i="0" u="none" strike="noStrike" cap="none" normalizeH="0" baseline="0" dirty="0" smtClean="0">
              <a:ln>
                <a:noFill/>
              </a:ln>
              <a:solidFill>
                <a:schemeClr val="tx1"/>
              </a:solidFill>
              <a:effectLst/>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104835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3" name="Content Placeholder 2"/>
          <p:cNvSpPr>
            <a:spLocks noGrp="1"/>
          </p:cNvSpPr>
          <p:nvPr>
            <p:ph idx="1"/>
          </p:nvPr>
        </p:nvSpPr>
        <p:spPr>
          <a:xfrm>
            <a:off x="755576" y="1262224"/>
            <a:ext cx="4032448" cy="1806737"/>
          </a:xfrm>
        </p:spPr>
        <p:txBody>
          <a:bodyPr/>
          <a:lstStyle/>
          <a:p>
            <a:r>
              <a:rPr lang="en-US" dirty="0" smtClean="0"/>
              <a:t>MINX outputs </a:t>
            </a:r>
            <a:r>
              <a:rPr lang="en-US" b="1" dirty="0" smtClean="0"/>
              <a:t>plume height</a:t>
            </a:r>
            <a:r>
              <a:rPr lang="en-US" dirty="0" smtClean="0"/>
              <a:t> and </a:t>
            </a:r>
            <a:r>
              <a:rPr lang="en-US" b="1" dirty="0" smtClean="0"/>
              <a:t>wind speed </a:t>
            </a:r>
            <a:r>
              <a:rPr lang="en-US" dirty="0" smtClean="0"/>
              <a:t>results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936" y="890190"/>
            <a:ext cx="4560064" cy="59280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65" y="2596192"/>
            <a:ext cx="3780527" cy="3713128"/>
          </a:xfrm>
          <a:prstGeom prst="rect">
            <a:avLst/>
          </a:prstGeom>
        </p:spPr>
      </p:pic>
      <p:sp>
        <p:nvSpPr>
          <p:cNvPr id="8" name="Title 1"/>
          <p:cNvSpPr>
            <a:spLocks noGrp="1"/>
          </p:cNvSpPr>
          <p:nvPr>
            <p:ph type="title"/>
          </p:nvPr>
        </p:nvSpPr>
        <p:spPr>
          <a:xfrm>
            <a:off x="611560" y="23581"/>
            <a:ext cx="8532440" cy="741123"/>
          </a:xfrm>
        </p:spPr>
        <p:txBody>
          <a:bodyPr/>
          <a:lstStyle/>
          <a:p>
            <a:r>
              <a:rPr lang="en-US" sz="3200" dirty="0" smtClean="0"/>
              <a:t>Southern BC (Sept. 2017) Example</a:t>
            </a:r>
            <a:endParaRPr lang="en-US" sz="3200" dirty="0"/>
          </a:p>
        </p:txBody>
      </p:sp>
    </p:spTree>
    <p:extLst>
      <p:ext uri="{BB962C8B-B14F-4D97-AF65-F5344CB8AC3E}">
        <p14:creationId xmlns:p14="http://schemas.microsoft.com/office/powerpoint/2010/main" val="216489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2" name="Title 1"/>
          <p:cNvSpPr>
            <a:spLocks noGrp="1"/>
          </p:cNvSpPr>
          <p:nvPr>
            <p:ph type="title"/>
          </p:nvPr>
        </p:nvSpPr>
        <p:spPr>
          <a:xfrm>
            <a:off x="467544" y="53752"/>
            <a:ext cx="8229600" cy="1143000"/>
          </a:xfrm>
        </p:spPr>
        <p:txBody>
          <a:bodyPr/>
          <a:lstStyle/>
          <a:p>
            <a:r>
              <a:rPr lang="en-US" dirty="0" err="1" smtClean="0"/>
              <a:t>postMINX</a:t>
            </a:r>
            <a:endParaRPr lang="en-US" dirty="0"/>
          </a:p>
        </p:txBody>
      </p:sp>
      <p:sp>
        <p:nvSpPr>
          <p:cNvPr id="3" name="Content Placeholder 2"/>
          <p:cNvSpPr>
            <a:spLocks noGrp="1"/>
          </p:cNvSpPr>
          <p:nvPr>
            <p:ph idx="1"/>
          </p:nvPr>
        </p:nvSpPr>
        <p:spPr>
          <a:xfrm>
            <a:off x="539552" y="980729"/>
            <a:ext cx="8496944" cy="1656184"/>
          </a:xfrm>
        </p:spPr>
        <p:txBody>
          <a:bodyPr/>
          <a:lstStyle/>
          <a:p>
            <a:r>
              <a:rPr lang="en-US" sz="2000" dirty="0" smtClean="0"/>
              <a:t>Python Module now exists for use in the visualization and comparison of MISR/MINX and model smoke plumes.</a:t>
            </a:r>
          </a:p>
          <a:p>
            <a:r>
              <a:rPr lang="en-US" sz="2000" dirty="0" smtClean="0"/>
              <a:t>Given a MINX digitized plume, it extracts plume heights from same geographic location in model using simple algorithm</a:t>
            </a:r>
            <a:endParaRPr lang="en-US" sz="20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5781" t="9497" r="5501" b="3392"/>
          <a:stretch/>
        </p:blipFill>
        <p:spPr>
          <a:xfrm>
            <a:off x="3363952" y="2682240"/>
            <a:ext cx="5781040" cy="4175760"/>
          </a:xfrm>
          <a:prstGeom prst="rect">
            <a:avLst/>
          </a:prstGeom>
        </p:spPr>
      </p:pic>
      <p:sp>
        <p:nvSpPr>
          <p:cNvPr id="10" name="Rectangle 9"/>
          <p:cNvSpPr/>
          <p:nvPr/>
        </p:nvSpPr>
        <p:spPr>
          <a:xfrm>
            <a:off x="539552" y="2462391"/>
            <a:ext cx="3024336" cy="2246769"/>
          </a:xfrm>
          <a:prstGeom prst="rect">
            <a:avLst/>
          </a:prstGeom>
        </p:spPr>
        <p:txBody>
          <a:bodyPr wrap="square">
            <a:spAutoFit/>
          </a:bodyPr>
          <a:lstStyle/>
          <a:p>
            <a:pPr marL="287338" lvl="0" indent="-287338" eaLnBrk="0" hangingPunct="0">
              <a:spcBef>
                <a:spcPct val="20000"/>
              </a:spcBef>
              <a:buClr>
                <a:srgbClr val="FF0000"/>
              </a:buClr>
              <a:buSzPct val="120000"/>
              <a:buFontTx/>
              <a:buChar char="•"/>
            </a:pPr>
            <a:r>
              <a:rPr lang="en-US" sz="2000" kern="0" dirty="0" smtClean="0">
                <a:solidFill>
                  <a:srgbClr val="000000"/>
                </a:solidFill>
                <a:latin typeface="Arial"/>
                <a:ea typeface="Arial Unicode MS"/>
                <a:cs typeface="Arial Unicode MS"/>
              </a:rPr>
              <a:t>Contains </a:t>
            </a:r>
            <a:r>
              <a:rPr lang="en-US" sz="2000" kern="0" dirty="0">
                <a:solidFill>
                  <a:srgbClr val="000000"/>
                </a:solidFill>
                <a:latin typeface="Arial"/>
                <a:ea typeface="Arial Unicode MS"/>
                <a:cs typeface="Arial Unicode MS"/>
              </a:rPr>
              <a:t>many technical, statistical and graphical methods for comparing plume heights, along with other attributes</a:t>
            </a:r>
          </a:p>
        </p:txBody>
      </p:sp>
      <p:sp>
        <p:nvSpPr>
          <p:cNvPr id="5" name="TextBox 4"/>
          <p:cNvSpPr txBox="1"/>
          <p:nvPr/>
        </p:nvSpPr>
        <p:spPr>
          <a:xfrm>
            <a:off x="4072254" y="2426553"/>
            <a:ext cx="1755068" cy="276999"/>
          </a:xfrm>
          <a:prstGeom prst="rect">
            <a:avLst/>
          </a:prstGeom>
          <a:noFill/>
        </p:spPr>
        <p:txBody>
          <a:bodyPr wrap="square" rtlCol="0">
            <a:spAutoFit/>
          </a:bodyPr>
          <a:lstStyle/>
          <a:p>
            <a:r>
              <a:rPr lang="en-US" sz="1200" b="1" dirty="0" smtClean="0"/>
              <a:t>MISR Plume heights</a:t>
            </a:r>
            <a:endParaRPr lang="en-US" sz="1200" b="1" dirty="0"/>
          </a:p>
        </p:txBody>
      </p:sp>
      <p:sp>
        <p:nvSpPr>
          <p:cNvPr id="8" name="TextBox 7"/>
          <p:cNvSpPr txBox="1"/>
          <p:nvPr/>
        </p:nvSpPr>
        <p:spPr>
          <a:xfrm>
            <a:off x="6516216" y="2405241"/>
            <a:ext cx="2132216" cy="276999"/>
          </a:xfrm>
          <a:prstGeom prst="rect">
            <a:avLst/>
          </a:prstGeom>
          <a:noFill/>
        </p:spPr>
        <p:txBody>
          <a:bodyPr wrap="square" rtlCol="0">
            <a:spAutoFit/>
          </a:bodyPr>
          <a:lstStyle/>
          <a:p>
            <a:r>
              <a:rPr lang="en-US" sz="1200" b="1" dirty="0" smtClean="0"/>
              <a:t>CFFEPS Plume heights</a:t>
            </a:r>
            <a:endParaRPr lang="en-US" sz="1200" b="1" dirty="0"/>
          </a:p>
        </p:txBody>
      </p:sp>
    </p:spTree>
    <p:extLst>
      <p:ext uri="{BB962C8B-B14F-4D97-AF65-F5344CB8AC3E}">
        <p14:creationId xmlns:p14="http://schemas.microsoft.com/office/powerpoint/2010/main" val="27466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229600" cy="1143000"/>
          </a:xfrm>
        </p:spPr>
        <p:txBody>
          <a:bodyPr/>
          <a:lstStyle/>
          <a:p>
            <a:r>
              <a:rPr lang="en-CA" dirty="0" smtClean="0"/>
              <a:t>Rationale for model plume height</a:t>
            </a:r>
            <a:endParaRPr lang="en-US" dirty="0"/>
          </a:p>
        </p:txBody>
      </p:sp>
      <p:sp>
        <p:nvSpPr>
          <p:cNvPr id="3" name="Content Placeholder 2"/>
          <p:cNvSpPr>
            <a:spLocks noGrp="1"/>
          </p:cNvSpPr>
          <p:nvPr>
            <p:ph idx="1"/>
          </p:nvPr>
        </p:nvSpPr>
        <p:spPr>
          <a:xfrm>
            <a:off x="467544" y="1268760"/>
            <a:ext cx="5472608" cy="4968552"/>
          </a:xfrm>
        </p:spPr>
        <p:txBody>
          <a:bodyPr/>
          <a:lstStyle/>
          <a:p>
            <a:r>
              <a:rPr lang="en-CA" sz="2000" dirty="0" smtClean="0"/>
              <a:t>Ideally, we would take GEM-MACH top-of-atmosphere radiances like those measured by MISR, and run them through MINX to determine plume heights</a:t>
            </a:r>
          </a:p>
          <a:p>
            <a:r>
              <a:rPr lang="en-CA" sz="2000" dirty="0" smtClean="0"/>
              <a:t>In practice, we are simply finding the height where the model PM</a:t>
            </a:r>
            <a:r>
              <a:rPr lang="en-CA" sz="2000" baseline="-25000" dirty="0" smtClean="0"/>
              <a:t>2.5</a:t>
            </a:r>
            <a:r>
              <a:rPr lang="en-CA" sz="2000" dirty="0" smtClean="0"/>
              <a:t> is a global maximum above the boundary layer. </a:t>
            </a:r>
          </a:p>
          <a:p>
            <a:r>
              <a:rPr lang="en-CA" sz="2000" dirty="0" smtClean="0"/>
              <a:t>A plume is identified only when PM</a:t>
            </a:r>
            <a:r>
              <a:rPr lang="en-CA" sz="2000" baseline="-25000" dirty="0" smtClean="0"/>
              <a:t>2.5</a:t>
            </a:r>
            <a:r>
              <a:rPr lang="en-CA" sz="2000" dirty="0" smtClean="0"/>
              <a:t> at this maximum exceeds 1.6 </a:t>
            </a:r>
            <a:r>
              <a:rPr lang="en-CA" sz="2000" dirty="0" smtClean="0">
                <a:sym typeface="Symbol"/>
              </a:rPr>
              <a:t>g/m</a:t>
            </a:r>
            <a:r>
              <a:rPr lang="en-CA" sz="2000" baseline="30000" dirty="0" smtClean="0">
                <a:sym typeface="Symbol"/>
              </a:rPr>
              <a:t>3</a:t>
            </a:r>
            <a:r>
              <a:rPr lang="en-CA" sz="2000" dirty="0" smtClean="0"/>
              <a:t> </a:t>
            </a:r>
          </a:p>
          <a:p>
            <a:r>
              <a:rPr lang="en-CA" sz="2000" dirty="0" smtClean="0"/>
              <a:t>Based on several cases, we found essentially no difference between this definition of plume height and a more sophisticated </a:t>
            </a:r>
            <a:r>
              <a:rPr lang="en-CA" sz="2000" dirty="0"/>
              <a:t>determination </a:t>
            </a:r>
            <a:r>
              <a:rPr lang="en-CA" sz="2000" dirty="0" smtClean="0"/>
              <a:t>of plume height using radiative transfer simulations for MISR geometry (based on Kahn et al., JGR, ’07)</a:t>
            </a:r>
            <a:endParaRPr lang="en-US" sz="2000" dirty="0"/>
          </a:p>
        </p:txBody>
      </p:sp>
      <p:graphicFrame>
        <p:nvGraphicFramePr>
          <p:cNvPr id="4" name="Chart 3"/>
          <p:cNvGraphicFramePr>
            <a:graphicFrameLocks noGrp="1"/>
          </p:cNvGraphicFramePr>
          <p:nvPr>
            <p:extLst>
              <p:ext uri="{D42A27DB-BD31-4B8C-83A1-F6EECF244321}">
                <p14:modId xmlns:p14="http://schemas.microsoft.com/office/powerpoint/2010/main" val="3985826804"/>
              </p:ext>
            </p:extLst>
          </p:nvPr>
        </p:nvGraphicFramePr>
        <p:xfrm>
          <a:off x="6211956" y="1556792"/>
          <a:ext cx="2963455" cy="424847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bwMode="auto">
          <a:xfrm flipH="1">
            <a:off x="7308304" y="4437112"/>
            <a:ext cx="288032"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TextBox 7"/>
          <p:cNvSpPr txBox="1"/>
          <p:nvPr/>
        </p:nvSpPr>
        <p:spPr>
          <a:xfrm>
            <a:off x="7568893" y="4221088"/>
            <a:ext cx="1531188" cy="646331"/>
          </a:xfrm>
          <a:prstGeom prst="rect">
            <a:avLst/>
          </a:prstGeom>
          <a:noFill/>
        </p:spPr>
        <p:txBody>
          <a:bodyPr wrap="none" rtlCol="0">
            <a:spAutoFit/>
          </a:bodyPr>
          <a:lstStyle/>
          <a:p>
            <a:r>
              <a:rPr lang="en-CA" dirty="0"/>
              <a:t>Plume height</a:t>
            </a:r>
            <a:endParaRPr lang="en-US" dirty="0"/>
          </a:p>
          <a:p>
            <a:endParaRPr lang="en-US" dirty="0"/>
          </a:p>
        </p:txBody>
      </p:sp>
    </p:spTree>
    <p:extLst>
      <p:ext uri="{BB962C8B-B14F-4D97-AF65-F5344CB8AC3E}">
        <p14:creationId xmlns:p14="http://schemas.microsoft.com/office/powerpoint/2010/main" val="663293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7525" t="5002" r="9279" b="50000"/>
          <a:stretch/>
        </p:blipFill>
        <p:spPr>
          <a:xfrm>
            <a:off x="971601" y="763479"/>
            <a:ext cx="8051130" cy="3026785"/>
          </a:xfrm>
          <a:prstGeom prst="rect">
            <a:avLst/>
          </a:prstGeom>
        </p:spPr>
      </p:pic>
      <p:sp>
        <p:nvSpPr>
          <p:cNvPr id="8" name="Title 1"/>
          <p:cNvSpPr>
            <a:spLocks noGrp="1"/>
          </p:cNvSpPr>
          <p:nvPr>
            <p:ph type="title"/>
          </p:nvPr>
        </p:nvSpPr>
        <p:spPr>
          <a:xfrm>
            <a:off x="611560" y="23581"/>
            <a:ext cx="8532440" cy="741123"/>
          </a:xfrm>
        </p:spPr>
        <p:txBody>
          <a:bodyPr/>
          <a:lstStyle/>
          <a:p>
            <a:pPr algn="ctr"/>
            <a:r>
              <a:rPr lang="en-US" sz="2400" dirty="0"/>
              <a:t>Average height of all Aug.-Sept. plumes over 5 km bins. </a:t>
            </a:r>
            <a:r>
              <a:rPr lang="en-US" sz="3200" dirty="0" smtClean="0"/>
              <a:t/>
            </a:r>
            <a:br>
              <a:rPr lang="en-US" sz="3200" dirty="0" smtClean="0"/>
            </a:br>
            <a:r>
              <a:rPr lang="en-US" sz="2000" b="0" dirty="0" smtClean="0"/>
              <a:t>Grouped </a:t>
            </a:r>
            <a:r>
              <a:rPr lang="en-US" sz="2000" b="0" dirty="0"/>
              <a:t>based on total FRP (MW)</a:t>
            </a: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488" t="5667" r="8402" b="49347"/>
          <a:stretch/>
        </p:blipFill>
        <p:spPr>
          <a:xfrm>
            <a:off x="971600" y="3831996"/>
            <a:ext cx="8051130" cy="3026004"/>
          </a:xfrm>
          <a:prstGeom prst="rect">
            <a:avLst/>
          </a:prstGeom>
        </p:spPr>
      </p:pic>
      <p:sp>
        <p:nvSpPr>
          <p:cNvPr id="11" name="TextBox 10"/>
          <p:cNvSpPr txBox="1"/>
          <p:nvPr/>
        </p:nvSpPr>
        <p:spPr>
          <a:xfrm>
            <a:off x="201578" y="4581128"/>
            <a:ext cx="553998" cy="1368152"/>
          </a:xfrm>
          <a:prstGeom prst="rect">
            <a:avLst/>
          </a:prstGeom>
          <a:noFill/>
        </p:spPr>
        <p:txBody>
          <a:bodyPr vert="vert270" wrap="square" rtlCol="0">
            <a:spAutoFit/>
          </a:bodyPr>
          <a:lstStyle/>
          <a:p>
            <a:r>
              <a:rPr lang="en-US" sz="2400" dirty="0" smtClean="0"/>
              <a:t>FireWork</a:t>
            </a:r>
            <a:endParaRPr lang="en-US" dirty="0"/>
          </a:p>
        </p:txBody>
      </p:sp>
      <p:sp>
        <p:nvSpPr>
          <p:cNvPr id="12" name="TextBox 11"/>
          <p:cNvSpPr txBox="1"/>
          <p:nvPr/>
        </p:nvSpPr>
        <p:spPr>
          <a:xfrm>
            <a:off x="201578" y="1556791"/>
            <a:ext cx="553998" cy="1440160"/>
          </a:xfrm>
          <a:prstGeom prst="rect">
            <a:avLst/>
          </a:prstGeom>
          <a:noFill/>
        </p:spPr>
        <p:txBody>
          <a:bodyPr vert="vert270" wrap="square" rtlCol="0">
            <a:spAutoFit/>
          </a:bodyPr>
          <a:lstStyle/>
          <a:p>
            <a:r>
              <a:rPr lang="en-US" sz="2400" dirty="0" smtClean="0"/>
              <a:t>CFFEPS</a:t>
            </a:r>
            <a:endParaRPr lang="en-US" dirty="0"/>
          </a:p>
        </p:txBody>
      </p:sp>
      <p:sp>
        <p:nvSpPr>
          <p:cNvPr id="2" name="TextBox 1"/>
          <p:cNvSpPr txBox="1"/>
          <p:nvPr/>
        </p:nvSpPr>
        <p:spPr>
          <a:xfrm>
            <a:off x="1403648" y="1125904"/>
            <a:ext cx="1368152" cy="430887"/>
          </a:xfrm>
          <a:prstGeom prst="rect">
            <a:avLst/>
          </a:prstGeom>
          <a:noFill/>
        </p:spPr>
        <p:txBody>
          <a:bodyPr wrap="square" rtlCol="0">
            <a:spAutoFit/>
          </a:bodyPr>
          <a:lstStyle/>
          <a:p>
            <a:r>
              <a:rPr lang="en-US" sz="1100" dirty="0" smtClean="0"/>
              <a:t>Bias: 0.78</a:t>
            </a:r>
          </a:p>
          <a:p>
            <a:r>
              <a:rPr lang="en-US" sz="1100" dirty="0" smtClean="0"/>
              <a:t>Corr. </a:t>
            </a:r>
            <a:r>
              <a:rPr lang="en-US" sz="1100" dirty="0" err="1" smtClean="0"/>
              <a:t>Coeff</a:t>
            </a:r>
            <a:r>
              <a:rPr lang="en-US" sz="1100" dirty="0" smtClean="0"/>
              <a:t>.: -0.66</a:t>
            </a:r>
            <a:endParaRPr lang="en-US" sz="1100" dirty="0"/>
          </a:p>
        </p:txBody>
      </p:sp>
      <p:sp>
        <p:nvSpPr>
          <p:cNvPr id="4" name="Rectangle 3"/>
          <p:cNvSpPr/>
          <p:nvPr/>
        </p:nvSpPr>
        <p:spPr>
          <a:xfrm>
            <a:off x="3347864" y="1128901"/>
            <a:ext cx="1493912"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0.73</a:t>
            </a:r>
            <a:endParaRPr lang="en-US" sz="1100" dirty="0">
              <a:solidFill>
                <a:srgbClr val="000000"/>
              </a:solidFill>
            </a:endParaRPr>
          </a:p>
          <a:p>
            <a:pPr lvl="0"/>
            <a:r>
              <a:rPr lang="en-US" sz="1100" dirty="0" smtClean="0">
                <a:solidFill>
                  <a:srgbClr val="000000"/>
                </a:solidFill>
              </a:rPr>
              <a:t>Corr. </a:t>
            </a:r>
            <a:r>
              <a:rPr lang="en-US" sz="1100" dirty="0" err="1" smtClean="0">
                <a:solidFill>
                  <a:srgbClr val="000000"/>
                </a:solidFill>
              </a:rPr>
              <a:t>Coeff</a:t>
            </a:r>
            <a:r>
              <a:rPr lang="en-US" sz="1100" dirty="0" smtClean="0">
                <a:solidFill>
                  <a:srgbClr val="000000"/>
                </a:solidFill>
              </a:rPr>
              <a:t>.: -0.69</a:t>
            </a:r>
            <a:endParaRPr lang="en-US" sz="1100" dirty="0">
              <a:solidFill>
                <a:srgbClr val="000000"/>
              </a:solidFill>
            </a:endParaRPr>
          </a:p>
        </p:txBody>
      </p:sp>
      <p:sp>
        <p:nvSpPr>
          <p:cNvPr id="7" name="Rectangle 6"/>
          <p:cNvSpPr/>
          <p:nvPr/>
        </p:nvSpPr>
        <p:spPr>
          <a:xfrm>
            <a:off x="5327496" y="1125903"/>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0.23</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-0.00</a:t>
            </a:r>
            <a:endParaRPr lang="en-US" sz="1100" dirty="0">
              <a:solidFill>
                <a:srgbClr val="000000"/>
              </a:solidFill>
            </a:endParaRPr>
          </a:p>
        </p:txBody>
      </p:sp>
      <p:sp>
        <p:nvSpPr>
          <p:cNvPr id="13" name="Rectangle 12"/>
          <p:cNvSpPr/>
          <p:nvPr/>
        </p:nvSpPr>
        <p:spPr>
          <a:xfrm>
            <a:off x="7308304" y="1125903"/>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0.47</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-0.09</a:t>
            </a:r>
            <a:endParaRPr lang="en-US" sz="1100" dirty="0">
              <a:solidFill>
                <a:srgbClr val="000000"/>
              </a:solidFill>
            </a:endParaRPr>
          </a:p>
        </p:txBody>
      </p:sp>
      <p:sp>
        <p:nvSpPr>
          <p:cNvPr id="14" name="Rectangle 13"/>
          <p:cNvSpPr/>
          <p:nvPr/>
        </p:nvSpPr>
        <p:spPr>
          <a:xfrm>
            <a:off x="1425848" y="4150241"/>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1.01</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0.90</a:t>
            </a:r>
            <a:endParaRPr lang="en-US" sz="1100" dirty="0">
              <a:solidFill>
                <a:srgbClr val="000000"/>
              </a:solidFill>
            </a:endParaRPr>
          </a:p>
        </p:txBody>
      </p:sp>
      <p:sp>
        <p:nvSpPr>
          <p:cNvPr id="15" name="Rectangle 14"/>
          <p:cNvSpPr/>
          <p:nvPr/>
        </p:nvSpPr>
        <p:spPr>
          <a:xfrm>
            <a:off x="3347864" y="4138224"/>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1.13</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0.69</a:t>
            </a:r>
            <a:endParaRPr lang="en-US" sz="1100" dirty="0">
              <a:solidFill>
                <a:srgbClr val="000000"/>
              </a:solidFill>
            </a:endParaRPr>
          </a:p>
        </p:txBody>
      </p:sp>
      <p:sp>
        <p:nvSpPr>
          <p:cNvPr id="16" name="Rectangle 15"/>
          <p:cNvSpPr/>
          <p:nvPr/>
        </p:nvSpPr>
        <p:spPr>
          <a:xfrm>
            <a:off x="5320992" y="4162785"/>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0.65</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0.57</a:t>
            </a:r>
            <a:endParaRPr lang="en-US" sz="1100" dirty="0">
              <a:solidFill>
                <a:srgbClr val="000000"/>
              </a:solidFill>
            </a:endParaRPr>
          </a:p>
        </p:txBody>
      </p:sp>
      <p:sp>
        <p:nvSpPr>
          <p:cNvPr id="17" name="Rectangle 16"/>
          <p:cNvSpPr/>
          <p:nvPr/>
        </p:nvSpPr>
        <p:spPr>
          <a:xfrm>
            <a:off x="7285528" y="4593672"/>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0.75</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0.95</a:t>
            </a:r>
            <a:endParaRPr lang="en-US" sz="1100" dirty="0">
              <a:solidFill>
                <a:srgbClr val="000000"/>
              </a:solidFill>
            </a:endParaRPr>
          </a:p>
        </p:txBody>
      </p:sp>
    </p:spTree>
    <p:extLst>
      <p:ext uri="{BB962C8B-B14F-4D97-AF65-F5344CB8AC3E}">
        <p14:creationId xmlns:p14="http://schemas.microsoft.com/office/powerpoint/2010/main" val="4122886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8" name="Title 1"/>
          <p:cNvSpPr>
            <a:spLocks noGrp="1"/>
          </p:cNvSpPr>
          <p:nvPr>
            <p:ph type="title"/>
          </p:nvPr>
        </p:nvSpPr>
        <p:spPr>
          <a:xfrm>
            <a:off x="611560" y="23581"/>
            <a:ext cx="8532440" cy="741123"/>
          </a:xfrm>
        </p:spPr>
        <p:txBody>
          <a:bodyPr/>
          <a:lstStyle/>
          <a:p>
            <a:pPr algn="ctr"/>
            <a:r>
              <a:rPr lang="en-US" sz="2400" dirty="0"/>
              <a:t>Average height of all Aug.-Sept. plumes over 5 km bins. </a:t>
            </a:r>
            <a:r>
              <a:rPr lang="en-US" sz="3200" dirty="0" smtClean="0"/>
              <a:t/>
            </a:r>
            <a:br>
              <a:rPr lang="en-US" sz="3200" dirty="0" smtClean="0"/>
            </a:br>
            <a:r>
              <a:rPr lang="en-US" sz="2000" b="0" dirty="0" smtClean="0"/>
              <a:t>Grouped </a:t>
            </a:r>
            <a:r>
              <a:rPr lang="en-US" sz="2000" b="0" dirty="0"/>
              <a:t>based on </a:t>
            </a:r>
            <a:r>
              <a:rPr lang="en-US" sz="2000" b="0" dirty="0" smtClean="0"/>
              <a:t>biome</a:t>
            </a:r>
            <a:endParaRPr lang="en-US" sz="2000" b="0" dirty="0"/>
          </a:p>
        </p:txBody>
      </p:sp>
      <p:sp>
        <p:nvSpPr>
          <p:cNvPr id="11" name="TextBox 10"/>
          <p:cNvSpPr txBox="1"/>
          <p:nvPr/>
        </p:nvSpPr>
        <p:spPr>
          <a:xfrm>
            <a:off x="201578" y="4581128"/>
            <a:ext cx="553998" cy="1368152"/>
          </a:xfrm>
          <a:prstGeom prst="rect">
            <a:avLst/>
          </a:prstGeom>
          <a:noFill/>
        </p:spPr>
        <p:txBody>
          <a:bodyPr vert="vert270" wrap="square" rtlCol="0">
            <a:spAutoFit/>
          </a:bodyPr>
          <a:lstStyle/>
          <a:p>
            <a:r>
              <a:rPr lang="en-US" sz="2400" dirty="0" smtClean="0"/>
              <a:t>FireWork</a:t>
            </a:r>
            <a:endParaRPr lang="en-US" dirty="0"/>
          </a:p>
        </p:txBody>
      </p:sp>
      <p:sp>
        <p:nvSpPr>
          <p:cNvPr id="12" name="TextBox 11"/>
          <p:cNvSpPr txBox="1"/>
          <p:nvPr/>
        </p:nvSpPr>
        <p:spPr>
          <a:xfrm>
            <a:off x="201578" y="1556791"/>
            <a:ext cx="553998" cy="1440160"/>
          </a:xfrm>
          <a:prstGeom prst="rect">
            <a:avLst/>
          </a:prstGeom>
          <a:noFill/>
        </p:spPr>
        <p:txBody>
          <a:bodyPr vert="vert270" wrap="square" rtlCol="0">
            <a:spAutoFit/>
          </a:bodyPr>
          <a:lstStyle/>
          <a:p>
            <a:r>
              <a:rPr lang="en-US" sz="2400" dirty="0" smtClean="0"/>
              <a:t>CFFEPS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556" t="4914" r="8666" b="52492"/>
          <a:stretch/>
        </p:blipFill>
        <p:spPr>
          <a:xfrm>
            <a:off x="971600" y="729938"/>
            <a:ext cx="8074768" cy="309386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9111" t="5518" r="8667" b="52341"/>
          <a:stretch/>
        </p:blipFill>
        <p:spPr>
          <a:xfrm>
            <a:off x="940832" y="3801994"/>
            <a:ext cx="8105536" cy="3056006"/>
          </a:xfrm>
          <a:prstGeom prst="rect">
            <a:avLst/>
          </a:prstGeom>
        </p:spPr>
      </p:pic>
      <p:sp>
        <p:nvSpPr>
          <p:cNvPr id="9" name="Rectangle 8"/>
          <p:cNvSpPr/>
          <p:nvPr/>
        </p:nvSpPr>
        <p:spPr>
          <a:xfrm>
            <a:off x="3275856" y="1184735"/>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-0.19</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0.37</a:t>
            </a:r>
            <a:endParaRPr lang="en-US" sz="1100" dirty="0">
              <a:solidFill>
                <a:srgbClr val="000000"/>
              </a:solidFill>
            </a:endParaRPr>
          </a:p>
        </p:txBody>
      </p:sp>
      <p:sp>
        <p:nvSpPr>
          <p:cNvPr id="10" name="Rectangle 9"/>
          <p:cNvSpPr/>
          <p:nvPr/>
        </p:nvSpPr>
        <p:spPr>
          <a:xfrm>
            <a:off x="5436096" y="1615622"/>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1.10</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0.37</a:t>
            </a:r>
            <a:endParaRPr lang="en-US" sz="1100" dirty="0">
              <a:solidFill>
                <a:srgbClr val="000000"/>
              </a:solidFill>
            </a:endParaRPr>
          </a:p>
        </p:txBody>
      </p:sp>
      <p:sp>
        <p:nvSpPr>
          <p:cNvPr id="13" name="Rectangle 12"/>
          <p:cNvSpPr/>
          <p:nvPr/>
        </p:nvSpPr>
        <p:spPr>
          <a:xfrm>
            <a:off x="5439256" y="4651975"/>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1.00</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smtClean="0">
                <a:solidFill>
                  <a:srgbClr val="000000"/>
                </a:solidFill>
              </a:rPr>
              <a:t>.: 0.95</a:t>
            </a:r>
            <a:endParaRPr lang="en-US" sz="1100" dirty="0">
              <a:solidFill>
                <a:srgbClr val="000000"/>
              </a:solidFill>
            </a:endParaRPr>
          </a:p>
        </p:txBody>
      </p:sp>
      <p:sp>
        <p:nvSpPr>
          <p:cNvPr id="14" name="Rectangle 13"/>
          <p:cNvSpPr/>
          <p:nvPr/>
        </p:nvSpPr>
        <p:spPr>
          <a:xfrm>
            <a:off x="3275856" y="4221088"/>
            <a:ext cx="1421904" cy="430887"/>
          </a:xfrm>
          <a:prstGeom prst="rect">
            <a:avLst/>
          </a:prstGeom>
        </p:spPr>
        <p:txBody>
          <a:bodyPr wrap="square">
            <a:spAutoFit/>
          </a:bodyPr>
          <a:lstStyle/>
          <a:p>
            <a:pPr lvl="0"/>
            <a:r>
              <a:rPr lang="en-US" sz="1100" dirty="0">
                <a:solidFill>
                  <a:srgbClr val="000000"/>
                </a:solidFill>
              </a:rPr>
              <a:t>Bias: </a:t>
            </a:r>
            <a:r>
              <a:rPr lang="en-US" sz="1100" dirty="0" smtClean="0">
                <a:solidFill>
                  <a:srgbClr val="000000"/>
                </a:solidFill>
              </a:rPr>
              <a:t>0.76</a:t>
            </a:r>
            <a:endParaRPr lang="en-US" sz="1100" dirty="0">
              <a:solidFill>
                <a:srgbClr val="000000"/>
              </a:solidFill>
            </a:endParaRPr>
          </a:p>
          <a:p>
            <a:pPr lvl="0"/>
            <a:r>
              <a:rPr lang="en-US" sz="1100" dirty="0">
                <a:solidFill>
                  <a:srgbClr val="000000"/>
                </a:solidFill>
              </a:rPr>
              <a:t>Corr. </a:t>
            </a:r>
            <a:r>
              <a:rPr lang="en-US" sz="1100" dirty="0" err="1">
                <a:solidFill>
                  <a:srgbClr val="000000"/>
                </a:solidFill>
              </a:rPr>
              <a:t>Coeff</a:t>
            </a:r>
            <a:r>
              <a:rPr lang="en-US" sz="1100" dirty="0">
                <a:solidFill>
                  <a:srgbClr val="000000"/>
                </a:solidFill>
              </a:rPr>
              <a:t>.: </a:t>
            </a:r>
            <a:r>
              <a:rPr lang="en-US" sz="1100" dirty="0" smtClean="0">
                <a:solidFill>
                  <a:srgbClr val="000000"/>
                </a:solidFill>
              </a:rPr>
              <a:t>0.10</a:t>
            </a:r>
            <a:endParaRPr lang="en-US" sz="1100" dirty="0">
              <a:solidFill>
                <a:srgbClr val="000000"/>
              </a:solidFill>
            </a:endParaRPr>
          </a:p>
        </p:txBody>
      </p:sp>
    </p:spTree>
    <p:extLst>
      <p:ext uri="{BB962C8B-B14F-4D97-AF65-F5344CB8AC3E}">
        <p14:creationId xmlns:p14="http://schemas.microsoft.com/office/powerpoint/2010/main" val="1776889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8" name="Title 1"/>
          <p:cNvSpPr>
            <a:spLocks noGrp="1"/>
          </p:cNvSpPr>
          <p:nvPr>
            <p:ph type="title"/>
          </p:nvPr>
        </p:nvSpPr>
        <p:spPr>
          <a:xfrm>
            <a:off x="755576" y="23581"/>
            <a:ext cx="8388424" cy="741123"/>
          </a:xfrm>
        </p:spPr>
        <p:txBody>
          <a:bodyPr/>
          <a:lstStyle/>
          <a:p>
            <a:pPr algn="ctr"/>
            <a:r>
              <a:rPr lang="en-US" sz="2000" dirty="0"/>
              <a:t>Average </a:t>
            </a:r>
            <a:r>
              <a:rPr lang="en-US" sz="2000" dirty="0" smtClean="0"/>
              <a:t>NO</a:t>
            </a:r>
            <a:r>
              <a:rPr lang="en-US" sz="2000" baseline="-25000" dirty="0" smtClean="0"/>
              <a:t>2</a:t>
            </a:r>
            <a:r>
              <a:rPr lang="en-US" sz="2000" dirty="0" smtClean="0"/>
              <a:t> / NO</a:t>
            </a:r>
            <a:r>
              <a:rPr lang="en-US" sz="2000" baseline="-25000" dirty="0" smtClean="0"/>
              <a:t>x</a:t>
            </a:r>
            <a:r>
              <a:rPr lang="en-US" sz="2000" dirty="0" smtClean="0"/>
              <a:t> ratio of </a:t>
            </a:r>
            <a:r>
              <a:rPr lang="en-US" sz="2000" dirty="0"/>
              <a:t>all Aug.-Sept. plumes over 5 km bins. </a:t>
            </a:r>
            <a:endParaRPr lang="en-US" sz="2000" b="0" dirty="0"/>
          </a:p>
        </p:txBody>
      </p:sp>
      <p:sp>
        <p:nvSpPr>
          <p:cNvPr id="11" name="TextBox 10"/>
          <p:cNvSpPr txBox="1"/>
          <p:nvPr/>
        </p:nvSpPr>
        <p:spPr>
          <a:xfrm>
            <a:off x="201578" y="4581128"/>
            <a:ext cx="553998" cy="1368152"/>
          </a:xfrm>
          <a:prstGeom prst="rect">
            <a:avLst/>
          </a:prstGeom>
          <a:noFill/>
        </p:spPr>
        <p:txBody>
          <a:bodyPr vert="vert270" wrap="square" rtlCol="0">
            <a:spAutoFit/>
          </a:bodyPr>
          <a:lstStyle/>
          <a:p>
            <a:r>
              <a:rPr lang="en-US" sz="2400" dirty="0" smtClean="0"/>
              <a:t>FireWork</a:t>
            </a:r>
            <a:endParaRPr lang="en-US" dirty="0"/>
          </a:p>
        </p:txBody>
      </p:sp>
      <p:sp>
        <p:nvSpPr>
          <p:cNvPr id="12" name="TextBox 11"/>
          <p:cNvSpPr txBox="1"/>
          <p:nvPr/>
        </p:nvSpPr>
        <p:spPr>
          <a:xfrm>
            <a:off x="201578" y="1556791"/>
            <a:ext cx="553998" cy="1440160"/>
          </a:xfrm>
          <a:prstGeom prst="rect">
            <a:avLst/>
          </a:prstGeom>
          <a:noFill/>
        </p:spPr>
        <p:txBody>
          <a:bodyPr vert="vert270" wrap="square" rtlCol="0">
            <a:spAutoFit/>
          </a:bodyPr>
          <a:lstStyle/>
          <a:p>
            <a:r>
              <a:rPr lang="en-US" sz="2400" dirty="0" smtClean="0"/>
              <a:t>CFFEPS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263" t="4270" r="8111"/>
          <a:stretch/>
        </p:blipFill>
        <p:spPr>
          <a:xfrm>
            <a:off x="738416" y="598546"/>
            <a:ext cx="8405584" cy="3190494"/>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985" t="4165" r="8834"/>
          <a:stretch/>
        </p:blipFill>
        <p:spPr>
          <a:xfrm>
            <a:off x="738416" y="3789040"/>
            <a:ext cx="8370088" cy="3069704"/>
          </a:xfrm>
          <a:prstGeom prst="rect">
            <a:avLst/>
          </a:prstGeom>
        </p:spPr>
      </p:pic>
    </p:spTree>
    <p:extLst>
      <p:ext uri="{BB962C8B-B14F-4D97-AF65-F5344CB8AC3E}">
        <p14:creationId xmlns:p14="http://schemas.microsoft.com/office/powerpoint/2010/main" val="4119636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5576" y="1196752"/>
            <a:ext cx="8388424" cy="1309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endParaRPr>
          </a:p>
        </p:txBody>
      </p:sp>
      <p:sp>
        <p:nvSpPr>
          <p:cNvPr id="8" name="Title 1"/>
          <p:cNvSpPr>
            <a:spLocks noGrp="1"/>
          </p:cNvSpPr>
          <p:nvPr>
            <p:ph type="title"/>
          </p:nvPr>
        </p:nvSpPr>
        <p:spPr>
          <a:xfrm>
            <a:off x="611560" y="23581"/>
            <a:ext cx="8532440" cy="741123"/>
          </a:xfrm>
        </p:spPr>
        <p:txBody>
          <a:bodyPr/>
          <a:lstStyle/>
          <a:p>
            <a:pPr algn="ctr"/>
            <a:r>
              <a:rPr lang="en-US" sz="3200" dirty="0" smtClean="0"/>
              <a:t>Future CALIOP LIDAR evaluation</a:t>
            </a:r>
            <a:endParaRPr lang="en-US" sz="3200" dirty="0"/>
          </a:p>
        </p:txBody>
      </p:sp>
      <p:sp>
        <p:nvSpPr>
          <p:cNvPr id="9" name="Content Placeholder 2"/>
          <p:cNvSpPr>
            <a:spLocks noGrp="1"/>
          </p:cNvSpPr>
          <p:nvPr>
            <p:ph idx="1"/>
          </p:nvPr>
        </p:nvSpPr>
        <p:spPr>
          <a:xfrm>
            <a:off x="539552" y="980729"/>
            <a:ext cx="8496944" cy="1656184"/>
          </a:xfrm>
        </p:spPr>
        <p:txBody>
          <a:bodyPr/>
          <a:lstStyle/>
          <a:p>
            <a:r>
              <a:rPr lang="en-US" sz="2000" dirty="0" smtClean="0"/>
              <a:t>Currently working towards utilizing the CALIOP </a:t>
            </a:r>
            <a:r>
              <a:rPr lang="en-US" sz="2000" dirty="0" err="1" smtClean="0"/>
              <a:t>lidar</a:t>
            </a:r>
            <a:r>
              <a:rPr lang="en-US" sz="2000" dirty="0" smtClean="0"/>
              <a:t> instrument, flying aboard the CALIPSO satellite, to evaluate the plume heights given by MINX.</a:t>
            </a:r>
          </a:p>
          <a:p>
            <a:r>
              <a:rPr lang="en-US" sz="2000" dirty="0" smtClean="0"/>
              <a:t>Pencil beam makes it difficult to find intersecting plumes, but active sensor gives good results when intersects do occur.</a:t>
            </a:r>
          </a:p>
          <a:p>
            <a:r>
              <a:rPr lang="en-US" sz="2000" dirty="0" smtClean="0"/>
              <a:t>Potential third component for comparison with model/MISR plumes.</a:t>
            </a:r>
            <a:endParaRPr lang="en-US" sz="2000" dirty="0"/>
          </a:p>
        </p:txBody>
      </p:sp>
      <p:pic>
        <p:nvPicPr>
          <p:cNvPr id="10" name="Picture 4" descr="http://www-calipso.larc.nasa.gov/data/BROWSE/production/V3-30/2016-05-15/2016-05-15_19-42-56_V3.30_3_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856" y="3067040"/>
            <a:ext cx="7272808" cy="373151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6012160" y="5085184"/>
            <a:ext cx="432048" cy="72008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7" name="TextBox 6"/>
          <p:cNvSpPr txBox="1"/>
          <p:nvPr/>
        </p:nvSpPr>
        <p:spPr>
          <a:xfrm>
            <a:off x="6007432" y="4715852"/>
            <a:ext cx="2232248" cy="369332"/>
          </a:xfrm>
          <a:prstGeom prst="rect">
            <a:avLst/>
          </a:prstGeom>
          <a:noFill/>
        </p:spPr>
        <p:txBody>
          <a:bodyPr wrap="square" rtlCol="0">
            <a:spAutoFit/>
          </a:bodyPr>
          <a:lstStyle/>
          <a:p>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rPr>
              <a:t>Smoke Aerosol</a:t>
            </a:r>
            <a:endParaRPr lang="en-US"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2487866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ype_x0020_of_x0020_Document xmlns="3f98e56d-1113-4a65-a9e4-9f7ab45ff7e1" xsi:nil="true"/>
    <Branch xmlns="3f98e56d-1113-4a65-a9e4-9f7ab45ff7e1" xsi:nil="true"/>
    <URL_x0020_of_x0020_the_x0020_document xmlns="3f98e56d-1113-4a65-a9e4-9f7ab45ff7e1">
      <Url xsi:nil="true"/>
      <Description xsi:nil="true"/>
    </URL_x0020_of_x0020_the_x0020_document>
    <Last_x0020_Updates xmlns="3f98e56d-1113-4a65-a9e4-9f7ab45ff7e1" xsi:nil="true"/>
    <Zone xmlns="3f98e56d-1113-4a65-a9e4-9f7ab45ff7e1">AE-VE</Zone>
    <URL xmlns="3f98e56d-1113-4a65-a9e4-9f7ab45ff7e1">
      <Url xsi:nil="true"/>
      <Description xsi:nil="true"/>
    </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F9C918E8D5AF14C9510CA5C2A242E03" ma:contentTypeVersion="7" ma:contentTypeDescription="Create a new document." ma:contentTypeScope="" ma:versionID="798395f5446dc43d6e7288d9f1ba29a8">
  <xsd:schema xmlns:xsd="http://www.w3.org/2001/XMLSchema" xmlns:p="http://schemas.microsoft.com/office/2006/metadata/properties" xmlns:ns3="3f98e56d-1113-4a65-a9e4-9f7ab45ff7e1" targetNamespace="http://schemas.microsoft.com/office/2006/metadata/properties" ma:root="true" ma:fieldsID="2b77e002d92a3d88189dadf9efa1bd57" ns3:_="">
    <xsd:import namespace="3f98e56d-1113-4a65-a9e4-9f7ab45ff7e1"/>
    <xsd:element name="properties">
      <xsd:complexType>
        <xsd:sequence>
          <xsd:element name="documentManagement">
            <xsd:complexType>
              <xsd:all>
                <xsd:element ref="ns3:Type_x0020_of_x0020_Document" minOccurs="0"/>
                <xsd:element ref="ns3:Branch" minOccurs="0"/>
                <xsd:element ref="ns3:Zone" minOccurs="0"/>
                <xsd:element ref="ns3:URL" minOccurs="0"/>
                <xsd:element ref="ns3:URL_x0020_of_x0020_the_x0020_document" minOccurs="0"/>
                <xsd:element ref="ns3:Last_x0020_Updates" minOccurs="0"/>
              </xsd:all>
            </xsd:complexType>
          </xsd:element>
        </xsd:sequence>
      </xsd:complexType>
    </xsd:element>
  </xsd:schema>
  <xsd:schema xmlns:xsd="http://www.w3.org/2001/XMLSchema" xmlns:dms="http://schemas.microsoft.com/office/2006/documentManagement/types" targetNamespace="3f98e56d-1113-4a65-a9e4-9f7ab45ff7e1" elementFormDefault="qualified">
    <xsd:import namespace="http://schemas.microsoft.com/office/2006/documentManagement/types"/>
    <xsd:element name="Type_x0020_of_x0020_Document" ma:index="9" nillable="true" ma:displayName="Type of Document" ma:format="Dropdown" ma:internalName="Type_x0020_of_x0020_Document">
      <xsd:simpleType>
        <xsd:restriction base="dms:Choice">
          <xsd:enumeration value="Intranet Document Library - Communications Branch"/>
          <xsd:enumeration value="Intranet Document Library - Departmental (Non-Branch Specific)"/>
        </xsd:restriction>
      </xsd:simpleType>
    </xsd:element>
    <xsd:element name="Branch" ma:index="10" nillable="true" ma:displayName="Branch" ma:format="Dropdown" ma:internalName="Branch">
      <xsd:simpleType>
        <xsd:restriction base="dms:Choice">
          <xsd:enumeration value="Audit &amp; Evaluation"/>
          <xsd:enumeration value="Communicaitons"/>
          <xsd:enumeration value="Intranet"/>
        </xsd:restriction>
      </xsd:simpleType>
    </xsd:element>
    <xsd:element name="Zone" ma:index="11" nillable="true" ma:displayName="Zone" ma:default="AE-VE" ma:format="Dropdown" ma:internalName="Zone">
      <xsd:simpleType>
        <xsd:restriction base="dms:Choice">
          <xsd:enumeration value="AE-VE"/>
          <xsd:enumeration value="Communications"/>
          <xsd:enumeration value="Guide"/>
          <xsd:enumeration value="Communautés-Communities"/>
        </xsd:restriction>
      </xsd:simpleType>
    </xsd:element>
    <xsd:element name="URL" ma:index="12" nillable="true" ma:displayName="URL - on Intranet Document Location" ma:description="Please add the link where the document is located on Intranet"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URL_x0020_of_x0020_the_x0020_document" ma:index="13" nillable="true" ma:displayName="URL of the document" ma:description="Please add document URL." ma:format="Hyperlink" ma:internalName="URL_x0020_of_x0020_the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Last_x0020_Updates" ma:index="14" nillable="true" ma:displayName="Last Updates" ma:format="DateOnly" ma:internalName="Last_x0020_Updates">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of Document"/>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32D79E3-B62A-4FF2-8DD4-36CCBC62A945}">
  <ds:schemaRefs>
    <ds:schemaRef ds:uri="http://purl.org/dc/elements/1.1/"/>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www.w3.org/XML/1998/namespace"/>
    <ds:schemaRef ds:uri="3f98e56d-1113-4a65-a9e4-9f7ab45ff7e1"/>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949CFF6B-1E20-4214-98D8-B3D2F3FC42D1}">
  <ds:schemaRefs>
    <ds:schemaRef ds:uri="http://schemas.microsoft.com/sharepoint/v3/contenttype/forms"/>
  </ds:schemaRefs>
</ds:datastoreItem>
</file>

<file path=customXml/itemProps3.xml><?xml version="1.0" encoding="utf-8"?>
<ds:datastoreItem xmlns:ds="http://schemas.openxmlformats.org/officeDocument/2006/customXml" ds:itemID="{6FCCCD6F-3E7A-4BAF-BB53-6CD3C43CDFC8}">
  <ds:schemaRefs>
    <ds:schemaRef ds:uri="http://schemas.microsoft.com/office/2006/metadata/longProperties"/>
  </ds:schemaRefs>
</ds:datastoreItem>
</file>

<file path=customXml/itemProps4.xml><?xml version="1.0" encoding="utf-8"?>
<ds:datastoreItem xmlns:ds="http://schemas.openxmlformats.org/officeDocument/2006/customXml" ds:itemID="{9A138B7D-0296-4702-B7DA-02BF54EF0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8e56d-1113-4a65-a9e4-9f7ab45ff7e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6285</TotalTime>
  <Words>727</Words>
  <Application>Microsoft Office PowerPoint</Application>
  <PresentationFormat>On-screen Show (4:3)</PresentationFormat>
  <Paragraphs>70</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Unicode MS</vt:lpstr>
      <vt:lpstr>Symbol</vt:lpstr>
      <vt:lpstr>Default Design</vt:lpstr>
      <vt:lpstr>MISR / Model Plume Heights update</vt:lpstr>
      <vt:lpstr>MISR / MINX</vt:lpstr>
      <vt:lpstr>Southern BC (Sept. 2017) Example</vt:lpstr>
      <vt:lpstr>postMINX</vt:lpstr>
      <vt:lpstr>Rationale for model plume height</vt:lpstr>
      <vt:lpstr>Average height of all Aug.-Sept. plumes over 5 km bins.  Grouped based on total FRP (MW)</vt:lpstr>
      <vt:lpstr>Average height of all Aug.-Sept. plumes over 5 km bins.  Grouped based on biome</vt:lpstr>
      <vt:lpstr>Average NO2 / NOx ratio of all Aug.-Sept. plumes over 5 km bins. </vt:lpstr>
      <vt:lpstr>Future CALIOP LIDAR evaluation</vt:lpstr>
    </vt:vector>
  </TitlesOfParts>
  <Company>Environnement Canada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Environnement Canada</dc:creator>
  <cp:lastModifiedBy>Nolan Dickson</cp:lastModifiedBy>
  <cp:revision>259</cp:revision>
  <dcterms:created xsi:type="dcterms:W3CDTF">2006-02-27T19:58:49Z</dcterms:created>
  <dcterms:modified xsi:type="dcterms:W3CDTF">2018-02-09T20:42:55Z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