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70" r:id="rId11"/>
    <p:sldId id="272" r:id="rId12"/>
    <p:sldId id="271" r:id="rId13"/>
    <p:sldId id="274" r:id="rId14"/>
    <p:sldId id="269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77" autoAdjust="0"/>
  </p:normalViewPr>
  <p:slideViewPr>
    <p:cSldViewPr>
      <p:cViewPr>
        <p:scale>
          <a:sx n="100" d="100"/>
          <a:sy n="100" d="100"/>
        </p:scale>
        <p:origin x="-946" y="9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D7DF6-392F-4F67-BF8E-278E9AC97C38}" type="datetimeFigureOut">
              <a:rPr lang="en-US" smtClean="0"/>
              <a:t>16/04/2018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59843-95C0-4C5D-BA46-628089D5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relat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r>
              <a:rPr lang="en-US" baseline="0" dirty="0" smtClean="0"/>
              <a:t> includes fire season of 2017 for all of Canada. Included is a sample command that retrieves the corresponding data for the coverage area for the month of July.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02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case study,</a:t>
            </a:r>
            <a:r>
              <a:rPr lang="en-US" baseline="0" dirty="0" smtClean="0"/>
              <a:t> more pointing out some issues with smaller plumes (the majority of plumes digitized)</a:t>
            </a:r>
          </a:p>
          <a:p>
            <a:r>
              <a:rPr lang="en-US" baseline="0" dirty="0" smtClean="0"/>
              <a:t>We see the issues with using low resolution grid to represent our model plumes. </a:t>
            </a:r>
          </a:p>
          <a:p>
            <a:r>
              <a:rPr lang="en-US" baseline="0" dirty="0" smtClean="0"/>
              <a:t>Details of plume heights are missed out (less variance)</a:t>
            </a:r>
          </a:p>
          <a:p>
            <a:r>
              <a:rPr lang="en-US" baseline="0" dirty="0" smtClean="0"/>
              <a:t>Clear underestimation</a:t>
            </a:r>
          </a:p>
          <a:p>
            <a:endParaRPr lang="en-US" baseline="0" dirty="0" smtClean="0"/>
          </a:p>
          <a:p>
            <a:r>
              <a:rPr lang="en-US" dirty="0" smtClean="0"/>
              <a:t>https://hpfx.science.gc.ca/~eld001/MINXResults/FW-GM_start00/plumeAnalysisAug9CaseStudy/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3D plot</a:t>
            </a:r>
            <a:r>
              <a:rPr lang="en-US" baseline="0" dirty="0" smtClean="0"/>
              <a:t> of two of the plumes captured in the previous slide. Note that model has fewer points than the digitized result, and is very flat in comparison.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71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dependent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Reminder: pre/postMINX are programs written by Nolan (demonstrated previously) to help with</a:t>
            </a:r>
            <a:r>
              <a:rPr lang="en-US" baseline="0" dirty="0" smtClean="0"/>
              <a:t> downloading and processing of data before and after digitization (MINX)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Download data for coverage area/time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Reduce the number of fires to look at by only looking at 50</a:t>
            </a:r>
            <a:r>
              <a:rPr lang="en-US" baseline="30000" dirty="0" smtClean="0"/>
              <a:t>th</a:t>
            </a:r>
            <a:r>
              <a:rPr lang="en-US" baseline="0" dirty="0" smtClean="0"/>
              <a:t> percentile of fires (by Fire Radiative Power, how </a:t>
            </a:r>
            <a:r>
              <a:rPr lang="en-US" baseline="0" smtClean="0"/>
              <a:t>big is our fire), </a:t>
            </a:r>
            <a:r>
              <a:rPr lang="en-US" baseline="0" dirty="0" smtClean="0"/>
              <a:t>then by how confident MODIS is about the fire identification. Example of fire pixel file below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Digitize the plumes (involves drawing circle around a fire plume, giving a wind direction)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MINX has it’s own way of telling the user if it’s a good digitization, keep only Fair/Good results</a:t>
            </a:r>
          </a:p>
          <a:p>
            <a:pPr marL="228600" indent="-228600">
              <a:buAutoNum type="arabicPeriod"/>
            </a:pPr>
            <a:r>
              <a:rPr lang="en-US" dirty="0" smtClean="0"/>
              <a:t>After digitizing, can compare to model.</a:t>
            </a:r>
            <a:r>
              <a:rPr lang="en-US" baseline="0" dirty="0" smtClean="0"/>
              <a:t> Do this using various programs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Possibly include an illustration (vertical profile of AF)</a:t>
            </a:r>
          </a:p>
          <a:p>
            <a:r>
              <a:rPr lang="en-US" dirty="0" smtClean="0"/>
              <a:t>Getting</a:t>
            </a:r>
            <a:r>
              <a:rPr lang="en-US" baseline="0" dirty="0" smtClean="0"/>
              <a:t> corresponding model plume.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Given location of points in the digitized plumes, can find matching points in FSTs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this case, use two FSTs. The operational </a:t>
            </a:r>
            <a:r>
              <a:rPr lang="en-US" baseline="0" dirty="0" err="1" smtClean="0"/>
              <a:t>FireWork</a:t>
            </a:r>
            <a:r>
              <a:rPr lang="en-US" baseline="0" dirty="0" smtClean="0"/>
              <a:t> results less the GEMMACH results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Find the appropriate FSTs by matching plume time to FST timestamp. In this case, looking at model results starting from midnight and the first 24 forecasted hours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Select a threshold for what indicates a plume (PM2.5 &gt; 0), see illustration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Find the</a:t>
            </a:r>
            <a:r>
              <a:rPr lang="en-US" baseline="0" dirty="0" smtClean="0"/>
              <a:t> highest local max for PM2.5</a:t>
            </a:r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FireWork</a:t>
            </a:r>
            <a:r>
              <a:rPr lang="en-US" dirty="0" smtClean="0"/>
              <a:t> –</a:t>
            </a:r>
            <a:r>
              <a:rPr lang="en-US" baseline="0" dirty="0" smtClean="0"/>
              <a:t> GEMMACH allows for threshold 0 because anthropomorphic affects. If only looking at the </a:t>
            </a:r>
            <a:r>
              <a:rPr lang="en-US" baseline="0" dirty="0" err="1" smtClean="0"/>
              <a:t>FireWork</a:t>
            </a:r>
            <a:r>
              <a:rPr lang="en-US" baseline="0" dirty="0" smtClean="0"/>
              <a:t> results, would require setting threshold to something higher (ex. 15).  </a:t>
            </a:r>
            <a:r>
              <a:rPr lang="en-US" baseline="0" dirty="0" err="1" smtClean="0"/>
              <a:t>StartTimes</a:t>
            </a:r>
            <a:r>
              <a:rPr lang="en-US" baseline="0" dirty="0" smtClean="0"/>
              <a:t> indicate what time during the day the model starts running.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Graph from: </a:t>
            </a:r>
          </a:p>
          <a:p>
            <a:r>
              <a:rPr lang="en-US" baseline="0" dirty="0" smtClean="0"/>
              <a:t>App/Script          : SPI</a:t>
            </a:r>
          </a:p>
          <a:p>
            <a:r>
              <a:rPr lang="en-US" baseline="0" dirty="0" smtClean="0"/>
              <a:t>Version             : 7.11.3</a:t>
            </a:r>
          </a:p>
          <a:p>
            <a:r>
              <a:rPr lang="en-US" baseline="0" dirty="0" smtClean="0"/>
              <a:t>SPI library         : 7.11.3</a:t>
            </a:r>
          </a:p>
          <a:p>
            <a:r>
              <a:rPr lang="en-US" baseline="0" dirty="0" smtClean="0"/>
              <a:t>Hostname            : eccc1-ppp1</a:t>
            </a:r>
          </a:p>
          <a:p>
            <a:r>
              <a:rPr lang="en-US" baseline="0" dirty="0" smtClean="0"/>
              <a:t>Architecture        : ubuntu-14.04-amd64-64</a:t>
            </a:r>
          </a:p>
          <a:p>
            <a:r>
              <a:rPr lang="en-US" baseline="0" dirty="0" smtClean="0"/>
              <a:t>Run ID              : SPI-20180321_184043</a:t>
            </a:r>
          </a:p>
          <a:p>
            <a:r>
              <a:rPr lang="en-US" baseline="0" dirty="0" smtClean="0"/>
              <a:t>Start time          : Wed Mar 21 18:40:43 GMT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4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on percentiles: Ran several (50, 90,95,98,99.9)</a:t>
            </a:r>
            <a:r>
              <a:rPr lang="en-US" baseline="0" dirty="0" smtClean="0"/>
              <a:t> </a:t>
            </a:r>
          </a:p>
          <a:p>
            <a:r>
              <a:rPr lang="en-US" dirty="0" smtClean="0"/>
              <a:t>Used 98</a:t>
            </a:r>
            <a:r>
              <a:rPr lang="en-US" baseline="0" dirty="0" smtClean="0"/>
              <a:t> in this example, fairly representative and has a good number of plumes. Can look at the 50</a:t>
            </a:r>
            <a:r>
              <a:rPr lang="en-US" baseline="30000" dirty="0" smtClean="0"/>
              <a:t>th</a:t>
            </a:r>
            <a:r>
              <a:rPr lang="en-US" baseline="0" dirty="0" smtClean="0"/>
              <a:t> percentile results, not much difference in results (more cluttered in displays though, 420 plumes, </a:t>
            </a:r>
            <a:r>
              <a:rPr lang="en-US" dirty="0" smtClean="0"/>
              <a:t>14442 pairs</a:t>
            </a:r>
            <a:r>
              <a:rPr lang="en-US" baseline="0" dirty="0" smtClean="0"/>
              <a:t>) though cut out some other weird outliers.</a:t>
            </a:r>
          </a:p>
          <a:p>
            <a:r>
              <a:rPr lang="en-US" dirty="0" smtClean="0"/>
              <a:t>When going to 99.9 percentile, cleans out a lot of potentially import trends. Otherwise, increasing percentile does not noticeably improve the overall result.</a:t>
            </a:r>
          </a:p>
          <a:p>
            <a:r>
              <a:rPr lang="en-US" dirty="0" smtClean="0"/>
              <a:t>NOTE: Seemingly</a:t>
            </a:r>
            <a:r>
              <a:rPr lang="en-US" baseline="0" dirty="0" smtClean="0"/>
              <a:t> low number of plumes, MINX also pre-filters based on total FRP in a band (section to digitize). If there is only one small fire, won’t show up. </a:t>
            </a:r>
          </a:p>
          <a:p>
            <a:endParaRPr lang="en-US" dirty="0" smtClean="0"/>
          </a:p>
          <a:p>
            <a:r>
              <a:rPr lang="en-US" dirty="0" smtClean="0"/>
              <a:t>Stats</a:t>
            </a:r>
            <a:r>
              <a:rPr lang="en-US" baseline="0" dirty="0" smtClean="0"/>
              <a:t> definitions:</a:t>
            </a:r>
          </a:p>
          <a:p>
            <a:r>
              <a:rPr lang="en-US" baseline="0" dirty="0" smtClean="0"/>
              <a:t>RMSD – Root Mean Square Deviation, sample standard deviation between predicted values and observed values. (how far is the model height from the MINX height)</a:t>
            </a:r>
          </a:p>
          <a:p>
            <a:r>
              <a:rPr lang="en-US" dirty="0" smtClean="0"/>
              <a:t>Pearson Correlation Coefficient</a:t>
            </a:r>
            <a:r>
              <a:rPr lang="en-US" baseline="0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 of the linear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rrelation"/>
              </a:rPr>
              <a:t>correlation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between two variables. (how predictable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model value from the minx value)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Squared (coefficient of determination) – measure of how much variance in the dependent variable is predicted by the independent variable (in this case, how well the regression line explains the scatter plot)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MAPE – shows accuracy of trend prediction (how good will our regression line be?)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MPE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of percentage errors by which forecasts of a model differ from actual values of the quantity being forecast (how off are the model values?)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pValue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calculated probability, is the probability of finding the observed, or more extreme, results when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hypothesis (H</a:t>
            </a:r>
            <a:r>
              <a:rPr lang="en-US" sz="1200" b="1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 study question is true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5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different ways at looking at</a:t>
            </a:r>
            <a:r>
              <a:rPr lang="en-US" baseline="0" dirty="0" smtClean="0"/>
              <a:t> results from digitized plumes and model plumes.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Model plume height is y axis, black line is 1:1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Black dots are digitized heights, green are model heights, plotted along distance from origin of plume</a:t>
            </a:r>
            <a:endParaRPr lang="en-US" dirty="0" smtClean="0"/>
          </a:p>
          <a:p>
            <a:r>
              <a:rPr lang="en-US" dirty="0" smtClean="0"/>
              <a:t>Note underestimation</a:t>
            </a:r>
            <a:r>
              <a:rPr lang="en-US" baseline="0" dirty="0" smtClean="0"/>
              <a:t> for the most part. Most variation in the model plume is near the origin of the plume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42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majority is underestimation, but closer to the origin there is some overestimation</a:t>
            </a:r>
            <a:r>
              <a:rPr lang="en-US" baseline="0" dirty="0" smtClean="0"/>
              <a:t> by the model results. </a:t>
            </a:r>
          </a:p>
          <a:p>
            <a:r>
              <a:rPr lang="en-US" baseline="0" dirty="0" smtClean="0"/>
              <a:t>Histogram displayed is only from 0-10km range. Note that we’re still seeing a general underestimation close to the origin of fire. </a:t>
            </a:r>
          </a:p>
          <a:p>
            <a:r>
              <a:rPr lang="en-US" baseline="0" dirty="0" smtClean="0"/>
              <a:t>To see histogram for entire range: https://hpfx.science.gc.ca/~eld001/MINXResults/FW-GM_start00/plumeAnalysisApr_Oct/DistanceHist_thresh0_prct98.png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Breakdown of all plume</a:t>
            </a:r>
            <a:r>
              <a:rPr lang="en-US" baseline="0" dirty="0" smtClean="0"/>
              <a:t> heights by biome.</a:t>
            </a:r>
          </a:p>
          <a:p>
            <a:r>
              <a:rPr lang="en-US" baseline="0" dirty="0" smtClean="0"/>
              <a:t>Biome determination is by MINX (in the resulting raw plume data)</a:t>
            </a:r>
          </a:p>
          <a:p>
            <a:r>
              <a:rPr lang="en-US" baseline="0" dirty="0" smtClean="0"/>
              <a:t>Note that most of them show underestimation. There are some overestimations in the evergreen </a:t>
            </a:r>
            <a:r>
              <a:rPr lang="en-US" baseline="0" dirty="0" err="1" smtClean="0"/>
              <a:t>needleleaf</a:t>
            </a:r>
            <a:r>
              <a:rPr lang="en-US" baseline="0" dirty="0" smtClean="0"/>
              <a:t> forest, open </a:t>
            </a:r>
            <a:r>
              <a:rPr lang="en-US" baseline="0" dirty="0" err="1" smtClean="0"/>
              <a:t>shrublands</a:t>
            </a:r>
            <a:r>
              <a:rPr lang="en-US" baseline="0" dirty="0" smtClean="0"/>
              <a:t>, savannas and woody savannas.</a:t>
            </a:r>
          </a:p>
          <a:p>
            <a:r>
              <a:rPr lang="en-US" baseline="0" dirty="0" smtClean="0"/>
              <a:t>Currently, no good conclusions on this. </a:t>
            </a:r>
          </a:p>
          <a:p>
            <a:r>
              <a:rPr lang="en-US" dirty="0" smtClean="0"/>
              <a:t>Working on breakdown by fuels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07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Filtered height: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height above sea level of the feature measured at this point corrected for wind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smoothed with a filter that considers only local variations</a:t>
            </a:r>
          </a:p>
          <a:p>
            <a:r>
              <a:rPr lang="en-US" dirty="0" smtClean="0"/>
              <a:t>Red/Blue</a:t>
            </a:r>
            <a:r>
              <a:rPr lang="en-US" baseline="0" dirty="0" smtClean="0"/>
              <a:t> band: user can select which to digitize in. Usually use red unless can see terrain below. </a:t>
            </a:r>
          </a:p>
          <a:p>
            <a:r>
              <a:rPr lang="en-US" baseline="0" dirty="0" smtClean="0"/>
              <a:t>Terrain offset: terrain data may be off when digitizing, a potential issue that can result in incorrect </a:t>
            </a:r>
            <a:r>
              <a:rPr lang="en-US" baseline="0" dirty="0" err="1" smtClean="0"/>
              <a:t>digitizations</a:t>
            </a:r>
            <a:endParaRPr lang="en-US" baseline="0" dirty="0" smtClean="0"/>
          </a:p>
          <a:p>
            <a:r>
              <a:rPr lang="en-US" baseline="0" dirty="0" smtClean="0"/>
              <a:t>Topography: Changes in topography can affect plume shape and movement, hard to tell impacts right now </a:t>
            </a:r>
          </a:p>
          <a:p>
            <a:r>
              <a:rPr lang="en-US" baseline="0" dirty="0" smtClean="0"/>
              <a:t>Thin aerosols: Sometimes plumes cannot be distinguished from land </a:t>
            </a:r>
          </a:p>
          <a:p>
            <a:r>
              <a:rPr lang="en-US" baseline="0" dirty="0" smtClean="0"/>
              <a:t>High Albedos: Sometimes plumes cannot be distinguished from clouds </a:t>
            </a:r>
          </a:p>
          <a:p>
            <a:r>
              <a:rPr lang="en-US" baseline="0" dirty="0" smtClean="0"/>
              <a:t>Fire Pixels: Some fires can be covered by clouds, some can be duplicated </a:t>
            </a:r>
          </a:p>
          <a:p>
            <a:r>
              <a:rPr lang="en-US" baseline="0" dirty="0" smtClean="0"/>
              <a:t>Satellite Pass Time: Potentially seeing only immature fires, not very representative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27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example, grid is 10 km resolution. </a:t>
            </a:r>
          </a:p>
          <a:p>
            <a:r>
              <a:rPr lang="en-US" dirty="0" smtClean="0"/>
              <a:t>Nearest </a:t>
            </a:r>
            <a:r>
              <a:rPr lang="en-US" dirty="0" err="1" smtClean="0"/>
              <a:t>neighbour</a:t>
            </a:r>
            <a:r>
              <a:rPr lang="en-US" dirty="0" smtClean="0"/>
              <a:t> thus may give us</a:t>
            </a:r>
            <a:r>
              <a:rPr lang="en-US" baseline="0" dirty="0" smtClean="0"/>
              <a:t> all the same heights for a small plume. </a:t>
            </a:r>
          </a:p>
          <a:p>
            <a:r>
              <a:rPr lang="en-US" baseline="0" dirty="0" smtClean="0"/>
              <a:t>Some other methods of determining model height do exist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59843-95C0-4C5D-BA46-628089D5F2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1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16/04/2018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16/04/2018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16/04/2018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16/04/2018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16/04/2018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16/04/2018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16/04/2018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16/04/2018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16/04/2018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16/04/2018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16/04/2018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7ADB-4FB9-482D-A1A4-E1F489B212F5}" type="datetimeFigureOut">
              <a:rPr lang="en-US" smtClean="0"/>
              <a:t>16/04/2018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Fire Plumes </a:t>
            </a:r>
            <a:r>
              <a:rPr lang="en-US" dirty="0" err="1" smtClean="0"/>
              <a:t>FireWork</a:t>
            </a:r>
            <a:r>
              <a:rPr lang="en-US" dirty="0" smtClean="0"/>
              <a:t>/GEMMACH </a:t>
            </a:r>
            <a:r>
              <a:rPr lang="en-US" dirty="0"/>
              <a:t>vs. MISR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Elisa Dong</a:t>
            </a:r>
          </a:p>
          <a:p>
            <a:r>
              <a:rPr lang="en-US" dirty="0" smtClean="0"/>
              <a:t>Mar 21,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MINX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filtered height, other ‘heights’ available</a:t>
            </a:r>
          </a:p>
          <a:p>
            <a:r>
              <a:rPr lang="en-US" dirty="0" smtClean="0"/>
              <a:t>User selection of red/blue band (affects resolution)</a:t>
            </a:r>
          </a:p>
          <a:p>
            <a:r>
              <a:rPr lang="en-US" dirty="0" smtClean="0"/>
              <a:t>Terrain offset (1 pixel = hundreds of meters)</a:t>
            </a:r>
          </a:p>
          <a:p>
            <a:r>
              <a:rPr lang="en-US" dirty="0" smtClean="0"/>
              <a:t>Topography effects (depressions, valleys)</a:t>
            </a:r>
          </a:p>
          <a:p>
            <a:r>
              <a:rPr lang="en-US" dirty="0" smtClean="0"/>
              <a:t>Thin aerosols</a:t>
            </a:r>
          </a:p>
          <a:p>
            <a:r>
              <a:rPr lang="en-US" dirty="0" smtClean="0"/>
              <a:t>Bright clouds (high albedos)</a:t>
            </a:r>
          </a:p>
          <a:p>
            <a:r>
              <a:rPr lang="en-US" dirty="0" smtClean="0"/>
              <a:t>Fire Pixel masking, bowtie effect</a:t>
            </a:r>
          </a:p>
          <a:p>
            <a:r>
              <a:rPr lang="en-US" dirty="0" smtClean="0"/>
              <a:t>Satellite pass time  (10:30am)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Resolution Grid</a:t>
            </a:r>
          </a:p>
          <a:p>
            <a:r>
              <a:rPr lang="en-US" dirty="0"/>
              <a:t>Using Nearest </a:t>
            </a:r>
            <a:r>
              <a:rPr lang="en-US" dirty="0" err="1" smtClean="0"/>
              <a:t>Neighbour</a:t>
            </a:r>
            <a:endParaRPr lang="en-US" dirty="0" smtClean="0"/>
          </a:p>
          <a:p>
            <a:r>
              <a:rPr lang="en-US" dirty="0" smtClean="0"/>
              <a:t>Other methods of determining plume height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4" t="19884" r="3204" b="16553"/>
          <a:stretch/>
        </p:blipFill>
        <p:spPr bwMode="auto">
          <a:xfrm>
            <a:off x="1403648" y="1196752"/>
            <a:ext cx="6264475" cy="312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016" y="3706308"/>
            <a:ext cx="3755355" cy="279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06308"/>
            <a:ext cx="3856779" cy="2881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5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2 Plumes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O093847-B041-SPWR07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O093847-B042-SPWR02</a:t>
            </a:r>
          </a:p>
        </p:txBody>
      </p:sp>
      <p:pic>
        <p:nvPicPr>
          <p:cNvPr id="7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3" y="3143156"/>
            <a:ext cx="4040188" cy="3115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40968"/>
            <a:ext cx="4041775" cy="311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74862"/>
            <a:ext cx="1425575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62483"/>
            <a:ext cx="1548475" cy="118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0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Progress/Future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model (CFFEPS)</a:t>
            </a:r>
          </a:p>
          <a:p>
            <a:r>
              <a:rPr lang="en-US" dirty="0" smtClean="0"/>
              <a:t>Comparison of CFFEPS to </a:t>
            </a:r>
            <a:r>
              <a:rPr lang="en-US" dirty="0" err="1" smtClean="0"/>
              <a:t>FireWork</a:t>
            </a:r>
            <a:r>
              <a:rPr lang="en-US" dirty="0" smtClean="0"/>
              <a:t> (monthly comparisons may also be useful)</a:t>
            </a:r>
          </a:p>
          <a:p>
            <a:r>
              <a:rPr lang="en-US" dirty="0" smtClean="0"/>
              <a:t>Consider different model plume height retrieval methods (10% of max PM2.5, CO levels,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Incorporate CALIOP data to validate MINX results (really long-term goal)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https://hpfx.science.gc.ca/~eld001/MINXResults/FW-GM_start00/</a:t>
            </a:r>
          </a:p>
        </p:txBody>
      </p:sp>
    </p:spTree>
    <p:extLst>
      <p:ext uri="{BB962C8B-B14F-4D97-AF65-F5344CB8AC3E}">
        <p14:creationId xmlns:p14="http://schemas.microsoft.com/office/powerpoint/2010/main" val="406385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</a:t>
            </a:r>
            <a:r>
              <a:rPr lang="en-US" dirty="0" err="1" smtClean="0"/>
              <a:t>FireWorks</a:t>
            </a:r>
            <a:r>
              <a:rPr lang="en-US" dirty="0" smtClean="0"/>
              <a:t> plume rise (height) results against MISR (MINX) results</a:t>
            </a:r>
          </a:p>
          <a:p>
            <a:r>
              <a:rPr lang="en-US" dirty="0" smtClean="0"/>
              <a:t>Find potential issues/bias using MINX software</a:t>
            </a:r>
          </a:p>
          <a:p>
            <a:r>
              <a:rPr lang="en-US" dirty="0"/>
              <a:t>Establish benchmark for upcoming comparison with CFFEPS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Apr – Oct 2017 (</a:t>
            </a:r>
            <a:r>
              <a:rPr lang="en-US" dirty="0" err="1" smtClean="0"/>
              <a:t>ie</a:t>
            </a:r>
            <a:r>
              <a:rPr lang="en-US" dirty="0" smtClean="0"/>
              <a:t>. 2017 fire season)</a:t>
            </a:r>
          </a:p>
          <a:p>
            <a:r>
              <a:rPr lang="en-US" dirty="0" smtClean="0"/>
              <a:t>All of Canada </a:t>
            </a:r>
          </a:p>
          <a:p>
            <a:endParaRPr lang="en-US" dirty="0" smtClean="0"/>
          </a:p>
          <a:p>
            <a:r>
              <a:rPr lang="en-US" dirty="0" smtClean="0"/>
              <a:t>Sample Command using preMINX</a:t>
            </a:r>
          </a:p>
          <a:p>
            <a:pPr lvl="1"/>
            <a:r>
              <a:rPr lang="en-US" dirty="0" smtClean="0"/>
              <a:t>preMINX </a:t>
            </a:r>
            <a:r>
              <a:rPr lang="en-US" b="1" dirty="0"/>
              <a:t>-L -142.0 -50.7 42.0 83.0 -d 2017.07.01 2017.07.31 </a:t>
            </a:r>
            <a:r>
              <a:rPr lang="en-US" dirty="0"/>
              <a:t>-u </a:t>
            </a:r>
            <a:r>
              <a:rPr lang="en-US" dirty="0" err="1"/>
              <a:t>elisadong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/>
              <a:t>grandir</a:t>
            </a:r>
            <a:r>
              <a:rPr lang="en-US" dirty="0"/>
              <a:t> ./</a:t>
            </a:r>
            <a:r>
              <a:rPr lang="en-US" dirty="0" smtClean="0"/>
              <a:t>granules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Download appropriate MISR/MODIS data, </a:t>
            </a:r>
            <a:r>
              <a:rPr lang="en-US" dirty="0" err="1" smtClean="0"/>
              <a:t>FirePixels</a:t>
            </a:r>
            <a:r>
              <a:rPr lang="en-US" dirty="0" smtClean="0"/>
              <a:t> (preMINX)</a:t>
            </a:r>
          </a:p>
          <a:p>
            <a:r>
              <a:rPr lang="en-US" dirty="0" smtClean="0"/>
              <a:t>Filter </a:t>
            </a:r>
            <a:r>
              <a:rPr lang="en-US" dirty="0" err="1" smtClean="0"/>
              <a:t>FirePixels</a:t>
            </a:r>
            <a:r>
              <a:rPr lang="en-US" dirty="0" smtClean="0"/>
              <a:t> by percentile (FRP), then confidence level (P50, C60) to reduce digitizing efforts</a:t>
            </a:r>
          </a:p>
          <a:p>
            <a:r>
              <a:rPr lang="en-US" dirty="0" smtClean="0"/>
              <a:t>Digitize plumes (MINX4), user selects appropriate bands</a:t>
            </a:r>
          </a:p>
          <a:p>
            <a:r>
              <a:rPr lang="en-US" dirty="0" smtClean="0"/>
              <a:t>Keep only Fair/Good plumes</a:t>
            </a:r>
          </a:p>
          <a:p>
            <a:r>
              <a:rPr lang="en-US" dirty="0" smtClean="0"/>
              <a:t>Pass through several functions for analysis and comparison (postMINX, </a:t>
            </a:r>
            <a:r>
              <a:rPr lang="en-US" dirty="0" err="1" smtClean="0"/>
              <a:t>speedAltMINXdemo</a:t>
            </a:r>
            <a:r>
              <a:rPr lang="en-US" dirty="0" smtClean="0"/>
              <a:t>, </a:t>
            </a:r>
            <a:r>
              <a:rPr lang="en-US" dirty="0" err="1" smtClean="0"/>
              <a:t>binPercentiles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Naming sense is not great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41453"/>
            <a:ext cx="6919913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08304" y="5085184"/>
            <a:ext cx="576064" cy="1251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07904" y="5085184"/>
            <a:ext cx="579636" cy="1251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22449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Determination of Model Plume location/height is dependent on</a:t>
            </a:r>
          </a:p>
          <a:p>
            <a:r>
              <a:rPr lang="en-US" dirty="0" smtClean="0"/>
              <a:t>Digitized plume location</a:t>
            </a:r>
          </a:p>
          <a:p>
            <a:r>
              <a:rPr lang="en-US" dirty="0" smtClean="0"/>
              <a:t>Model: </a:t>
            </a:r>
            <a:r>
              <a:rPr lang="en-US" dirty="0" err="1" smtClean="0"/>
              <a:t>FireWork</a:t>
            </a:r>
            <a:r>
              <a:rPr lang="en-US" dirty="0" smtClean="0"/>
              <a:t> FST – GEMMACH FST</a:t>
            </a:r>
          </a:p>
          <a:p>
            <a:r>
              <a:rPr lang="en-US" dirty="0" err="1"/>
              <a:t>StartTime</a:t>
            </a:r>
            <a:r>
              <a:rPr lang="en-US" dirty="0"/>
              <a:t>: 00, over forecast 24 </a:t>
            </a:r>
            <a:r>
              <a:rPr lang="en-US" dirty="0" smtClean="0"/>
              <a:t>hours</a:t>
            </a:r>
          </a:p>
          <a:p>
            <a:r>
              <a:rPr lang="en-US" dirty="0" smtClean="0"/>
              <a:t>Threshold: AF &gt; 0</a:t>
            </a:r>
          </a:p>
          <a:p>
            <a:r>
              <a:rPr lang="en-US" dirty="0" smtClean="0"/>
              <a:t>Local Max of AF values from model</a:t>
            </a:r>
          </a:p>
        </p:txBody>
      </p:sp>
      <p:pic>
        <p:nvPicPr>
          <p:cNvPr id="4" name="Picture 2" title="Vertical profile of 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48" y="1837390"/>
            <a:ext cx="2998307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596336" y="4365104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69190" y="4040030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(Apr-Oct 2017, P98)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412268"/>
              </p:ext>
            </p:extLst>
          </p:nvPr>
        </p:nvGraphicFramePr>
        <p:xfrm>
          <a:off x="899592" y="1340768"/>
          <a:ext cx="7560840" cy="4859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8272"/>
                <a:gridCol w="5112568"/>
              </a:tblGrid>
              <a:tr h="29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Plumes Processed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203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Number of Valid Pairs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9971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Number of Dropped Pairs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10273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Minimum FRP (MWatts)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243.95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MINX Plume Max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8759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Model Plume Max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5541.54541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MINX Plume 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Model Plume 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124.6417236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MINX Plume 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2806.447397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Model Plume 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1562.115637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RMSD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1684.2709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Pearson Correlation Coefficient, pValue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0.485868138710415, 0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 Squared, pValue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>
                          <a:effectLst/>
                        </a:rPr>
                        <a:t>0.236067848213927, 0,  'y = 0.398811854941x + 442.87114428'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Mean Absolute Percent Error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50.1600712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97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Mean Percentage Error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40.52520558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6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Plume Heights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by MINX plume height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Plume Height by Distance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09" y="2492896"/>
            <a:ext cx="491773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9"/>
          <a:stretch/>
        </p:blipFill>
        <p:spPr bwMode="auto">
          <a:xfrm>
            <a:off x="-36512" y="2492896"/>
            <a:ext cx="458732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Plume Heights by Distance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Model/MINX Ratio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Plume Heights (0-10km)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6246"/>
            <a:ext cx="4497388" cy="333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6872"/>
            <a:ext cx="4509686" cy="33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3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by Biome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3"/>
            <a:ext cx="294709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63158"/>
            <a:ext cx="2963221" cy="224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17" y="1556793"/>
            <a:ext cx="290574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3"/>
            <a:ext cx="294709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63158"/>
            <a:ext cx="2963221" cy="224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31" y="3829044"/>
            <a:ext cx="2955803" cy="221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14896"/>
            <a:ext cx="2983938" cy="220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17" y="3848028"/>
            <a:ext cx="3027263" cy="224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8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784</TotalTime>
  <Words>1376</Words>
  <Application>Microsoft Office PowerPoint</Application>
  <PresentationFormat>On-screen Show (4:3)</PresentationFormat>
  <Paragraphs>170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</vt:lpstr>
      <vt:lpstr>Fire Plumes FireWork/GEMMACH vs. MISR</vt:lpstr>
      <vt:lpstr>Goals</vt:lpstr>
      <vt:lpstr>Coverage</vt:lpstr>
      <vt:lpstr>Process</vt:lpstr>
      <vt:lpstr>Model Plumes</vt:lpstr>
      <vt:lpstr>Results (Apr-Oct 2017, P98)</vt:lpstr>
      <vt:lpstr>Plume Heights</vt:lpstr>
      <vt:lpstr>Plume Heights by Distance</vt:lpstr>
      <vt:lpstr>Breakdown by Biome</vt:lpstr>
      <vt:lpstr>MINX Caveats</vt:lpstr>
      <vt:lpstr>Model Caveats</vt:lpstr>
      <vt:lpstr>Case Study</vt:lpstr>
      <vt:lpstr>Case Study – 2 Plumes</vt:lpstr>
      <vt:lpstr>In Progress/Future Goals</vt:lpstr>
      <vt:lpstr>Link to results</vt:lpstr>
    </vt:vector>
  </TitlesOfParts>
  <Company>Environment Canada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Plumes – MINX and FireWork/GEMMACH</dc:title>
  <dc:creator>Dong,Elisa</dc:creator>
  <cp:lastModifiedBy>Dong,Elisa </cp:lastModifiedBy>
  <cp:revision>61</cp:revision>
  <dcterms:created xsi:type="dcterms:W3CDTF">2018-03-21T12:45:15Z</dcterms:created>
  <dcterms:modified xsi:type="dcterms:W3CDTF">2018-04-16T19:41:27Z</dcterms:modified>
</cp:coreProperties>
</file>