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70" r:id="rId11"/>
    <p:sldId id="272" r:id="rId12"/>
    <p:sldId id="271" r:id="rId13"/>
    <p:sldId id="274" r:id="rId14"/>
    <p:sldId id="269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6" autoAdjust="0"/>
  </p:normalViewPr>
  <p:slideViewPr>
    <p:cSldViewPr>
      <p:cViewPr varScale="1">
        <p:scale>
          <a:sx n="76" d="100"/>
          <a:sy n="76" d="100"/>
        </p:scale>
        <p:origin x="-156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D7DF6-392F-4F67-BF8E-278E9AC97C38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59843-95C0-4C5D-BA46-628089D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Possibly include an illustration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FireWork</a:t>
            </a:r>
            <a:r>
              <a:rPr lang="en-US" dirty="0" smtClean="0"/>
              <a:t> –</a:t>
            </a:r>
            <a:r>
              <a:rPr lang="en-US" baseline="0" dirty="0" smtClean="0"/>
              <a:t> GEMMACH allows for threshold 0 because anthropomorphic affects. If only looking at the </a:t>
            </a:r>
            <a:r>
              <a:rPr lang="en-US" baseline="0" dirty="0" err="1" smtClean="0"/>
              <a:t>FireWork</a:t>
            </a:r>
            <a:r>
              <a:rPr lang="en-US" baseline="0" dirty="0" smtClean="0"/>
              <a:t> results, would require setting threshold to something higher (ex. 15).  </a:t>
            </a:r>
            <a:r>
              <a:rPr lang="en-US" baseline="0" dirty="0" err="1" smtClean="0"/>
              <a:t>StartTimes</a:t>
            </a:r>
            <a:r>
              <a:rPr lang="en-US" baseline="0" dirty="0" smtClean="0"/>
              <a:t> indicate what time during the day the model starts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on percentiles: Used 98</a:t>
            </a:r>
            <a:r>
              <a:rPr lang="en-US" baseline="0" dirty="0" smtClean="0"/>
              <a:t> in this example. Can look at the 50</a:t>
            </a:r>
            <a:r>
              <a:rPr lang="en-US" baseline="30000" dirty="0" smtClean="0"/>
              <a:t>th</a:t>
            </a:r>
            <a:r>
              <a:rPr lang="en-US" baseline="0" dirty="0" smtClean="0"/>
              <a:t> percentile results, not much difference in results (more cluttered in displays though, 2x more plumes), though cut out some other weird outliers.</a:t>
            </a:r>
          </a:p>
          <a:p>
            <a:r>
              <a:rPr lang="en-US" dirty="0" smtClean="0"/>
              <a:t>When going to 99.9 percentile, </a:t>
            </a:r>
            <a:r>
              <a:rPr lang="en-US" sz="1100" dirty="0" smtClean="0"/>
              <a:t>cleans</a:t>
            </a:r>
            <a:r>
              <a:rPr lang="en-US" dirty="0" smtClean="0"/>
              <a:t> out a lot of potentially import trends. Otherwise, increasing percentile does not noticeably improve the overall result.</a:t>
            </a:r>
          </a:p>
          <a:p>
            <a:r>
              <a:rPr lang="en-US" dirty="0" smtClean="0"/>
              <a:t>Stats</a:t>
            </a:r>
            <a:r>
              <a:rPr lang="en-US" baseline="0" dirty="0" smtClean="0"/>
              <a:t> definitions:</a:t>
            </a:r>
          </a:p>
          <a:p>
            <a:r>
              <a:rPr lang="en-US" baseline="0" dirty="0" smtClean="0"/>
              <a:t>RMSD – Root Mean Square Deviation, sample standard deviation between predicted values and observed values. (how far is the model height from the MINX height)</a:t>
            </a:r>
          </a:p>
          <a:p>
            <a:r>
              <a:rPr lang="en-US" dirty="0" smtClean="0"/>
              <a:t>Pearson Correlation Coefficient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of the linear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rrelation"/>
              </a:rPr>
              <a:t>correlation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between two variables. (how predictable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model value from the minx value)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Squared (coefficient of determination) – measure of how much variance in the dependent variable is predicted by the independent variable (in this case, how well the regression line explains the scatter plot)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 – shows accuracy of trend prediction (how good will our regression line be?)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MPE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of percentage errors by which forecasts of a model differ from actual values of the quantity being forecast (how off are the model values?)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underestimation</a:t>
            </a:r>
            <a:r>
              <a:rPr lang="en-US" baseline="0" dirty="0" smtClean="0"/>
              <a:t> for the most part. Most variation in the model plume is near the origin of the plume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majority is underestimation, but closer to the origin there is some overestimation</a:t>
            </a:r>
            <a:r>
              <a:rPr lang="en-US" baseline="0" dirty="0" smtClean="0"/>
              <a:t> by the model results. </a:t>
            </a:r>
          </a:p>
          <a:p>
            <a:r>
              <a:rPr lang="en-US" baseline="0" dirty="0" smtClean="0"/>
              <a:t>Histogram displayed is only from 0-10km range. Note that we’re still seeing a general underestimation close to the origin of fire. </a:t>
            </a:r>
          </a:p>
          <a:p>
            <a:r>
              <a:rPr lang="en-US" baseline="0" dirty="0" smtClean="0"/>
              <a:t>To see histogram for entire range: https://hpfx.science.gc.ca/~eld001/MINXResults/FW-GM_start00/plumeAnalysisApr_Oct/DistanceHist_thresh0_prct98.png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 of all plume</a:t>
            </a:r>
            <a:r>
              <a:rPr lang="en-US" baseline="0" dirty="0" smtClean="0"/>
              <a:t> heights by biome.</a:t>
            </a:r>
          </a:p>
          <a:p>
            <a:r>
              <a:rPr lang="en-US" baseline="0" dirty="0" smtClean="0"/>
              <a:t>Biome determination is by MINX (in the resulting raw plume data)</a:t>
            </a:r>
          </a:p>
          <a:p>
            <a:r>
              <a:rPr lang="en-US" baseline="0" dirty="0" smtClean="0"/>
              <a:t>Note that most of them show underestimation. There are some overestimations in the evergreen </a:t>
            </a:r>
            <a:r>
              <a:rPr lang="en-US" baseline="0" dirty="0" err="1" smtClean="0"/>
              <a:t>needleleaf</a:t>
            </a:r>
            <a:r>
              <a:rPr lang="en-US" baseline="0" dirty="0" smtClean="0"/>
              <a:t> forest, open </a:t>
            </a:r>
            <a:r>
              <a:rPr lang="en-US" baseline="0" dirty="0" err="1" smtClean="0"/>
              <a:t>shrublands</a:t>
            </a:r>
            <a:r>
              <a:rPr lang="en-US" baseline="0" dirty="0" smtClean="0"/>
              <a:t>, savannas and woody savannas.</a:t>
            </a:r>
          </a:p>
          <a:p>
            <a:r>
              <a:rPr lang="en-US" baseline="0" dirty="0" smtClean="0"/>
              <a:t>Currently, no good conclusions on this.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Filtered height: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above sea level of the feature measured at this point corrected for wind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smoothed with a filter that considers only local variations</a:t>
            </a:r>
          </a:p>
          <a:p>
            <a:r>
              <a:rPr lang="en-US" dirty="0" smtClean="0"/>
              <a:t>Red/Blue</a:t>
            </a:r>
            <a:r>
              <a:rPr lang="en-US" baseline="0" dirty="0" smtClean="0"/>
              <a:t> band: user can select which to digitize in. Usually use red unless can see terrain below.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2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case study,</a:t>
            </a:r>
            <a:r>
              <a:rPr lang="en-US" baseline="0" dirty="0" smtClean="0"/>
              <a:t> more pointing out some issues with smaller plumes (the majority of plumes digitized)</a:t>
            </a:r>
          </a:p>
          <a:p>
            <a:r>
              <a:rPr lang="en-US" baseline="0" dirty="0" smtClean="0"/>
              <a:t>Clear underestimation, misses details</a:t>
            </a:r>
          </a:p>
          <a:p>
            <a:r>
              <a:rPr lang="en-US" dirty="0" smtClean="0"/>
              <a:t>https://hpfx.science.gc.ca/~eld001/MINXResults/FW-GM_start00/plumeAnalysisAug9CaseStudy/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21/03/2018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 Plumes </a:t>
            </a:r>
            <a:r>
              <a:rPr lang="en-US" dirty="0" smtClean="0"/>
              <a:t>–</a:t>
            </a:r>
            <a:r>
              <a:rPr lang="en-US" dirty="0" err="1" smtClean="0"/>
              <a:t>FireWork</a:t>
            </a:r>
            <a:r>
              <a:rPr lang="en-US" dirty="0" smtClean="0"/>
              <a:t>/GEMMACH vs. MISR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Elisa Dong</a:t>
            </a:r>
          </a:p>
          <a:p>
            <a:r>
              <a:rPr lang="en-US" dirty="0" smtClean="0"/>
              <a:t>Mar 21,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MINX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filtered height </a:t>
            </a:r>
          </a:p>
          <a:p>
            <a:r>
              <a:rPr lang="en-US" dirty="0" smtClean="0"/>
              <a:t>User selection of red/blue band (affecting resolution)</a:t>
            </a:r>
          </a:p>
          <a:p>
            <a:r>
              <a:rPr lang="en-US" dirty="0" smtClean="0"/>
              <a:t>Terrain offset (1 pixel = hundreds of meters)</a:t>
            </a:r>
          </a:p>
          <a:p>
            <a:r>
              <a:rPr lang="en-US" dirty="0" smtClean="0"/>
              <a:t>Topography effects (depressions, valleys)</a:t>
            </a:r>
          </a:p>
          <a:p>
            <a:r>
              <a:rPr lang="en-US" dirty="0" smtClean="0"/>
              <a:t>Thin aerosols</a:t>
            </a:r>
          </a:p>
          <a:p>
            <a:r>
              <a:rPr lang="en-US" dirty="0" smtClean="0"/>
              <a:t>Fire Pixel masking, bowtie effect</a:t>
            </a:r>
          </a:p>
          <a:p>
            <a:r>
              <a:rPr lang="en-US" dirty="0" smtClean="0"/>
              <a:t>Satellite pass time  (10:30am)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Nearest </a:t>
            </a:r>
            <a:r>
              <a:rPr lang="en-US" dirty="0" err="1" smtClean="0"/>
              <a:t>Neighbour</a:t>
            </a:r>
            <a:endParaRPr lang="en-US" dirty="0" smtClean="0"/>
          </a:p>
          <a:p>
            <a:r>
              <a:rPr lang="en-US" dirty="0" smtClean="0"/>
              <a:t>Low Resolution Grid</a:t>
            </a:r>
          </a:p>
          <a:p>
            <a:r>
              <a:rPr lang="en-US" dirty="0" smtClean="0"/>
              <a:t>Other methods of determining plume height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05"/>
          <a:stretch/>
        </p:blipFill>
        <p:spPr bwMode="auto">
          <a:xfrm>
            <a:off x="827584" y="1080802"/>
            <a:ext cx="723250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3644331" cy="27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743946"/>
            <a:ext cx="3888432" cy="290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5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2 Plumes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O093847-B041-SPWR07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O093847-B042-SPWR02</a:t>
            </a:r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3" y="3143156"/>
            <a:ext cx="4040188" cy="311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12" y="3354048"/>
            <a:ext cx="4041775" cy="311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0888" y="1484784"/>
            <a:ext cx="4225473" cy="401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62483"/>
            <a:ext cx="1548475" cy="118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0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Progress/Future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 (CFFEPS)</a:t>
            </a:r>
          </a:p>
          <a:p>
            <a:r>
              <a:rPr lang="en-US" dirty="0" smtClean="0"/>
              <a:t>Comparison of CFFEPS to </a:t>
            </a:r>
            <a:r>
              <a:rPr lang="en-US" dirty="0" err="1" smtClean="0"/>
              <a:t>FireWork</a:t>
            </a:r>
            <a:r>
              <a:rPr lang="en-US" dirty="0" smtClean="0"/>
              <a:t> (monthly comparisons may also be useful)</a:t>
            </a:r>
          </a:p>
          <a:p>
            <a:r>
              <a:rPr lang="en-US" dirty="0" smtClean="0"/>
              <a:t>Use different model plume height retrieval methods (10% of max PM2.5, CO levels,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Incorporate CALIOP data to validate MINX results (really long-term goal)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https://hpfx.science.gc.ca/~eld001/MINXResults/FW-GM_start00/</a:t>
            </a:r>
          </a:p>
        </p:txBody>
      </p:sp>
    </p:spTree>
    <p:extLst>
      <p:ext uri="{BB962C8B-B14F-4D97-AF65-F5344CB8AC3E}">
        <p14:creationId xmlns:p14="http://schemas.microsoft.com/office/powerpoint/2010/main" val="40638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</a:t>
            </a:r>
            <a:r>
              <a:rPr lang="en-US" dirty="0" smtClean="0"/>
              <a:t>operational </a:t>
            </a:r>
            <a:r>
              <a:rPr lang="en-US" dirty="0" err="1" smtClean="0"/>
              <a:t>FireWorks</a:t>
            </a:r>
            <a:r>
              <a:rPr lang="en-US" dirty="0" smtClean="0"/>
              <a:t> </a:t>
            </a:r>
            <a:r>
              <a:rPr lang="en-US" dirty="0" err="1" smtClean="0"/>
              <a:t>plumerise</a:t>
            </a:r>
            <a:r>
              <a:rPr lang="en-US" dirty="0" smtClean="0"/>
              <a:t> results </a:t>
            </a:r>
            <a:r>
              <a:rPr lang="en-US" dirty="0" smtClean="0"/>
              <a:t>against </a:t>
            </a:r>
            <a:r>
              <a:rPr lang="en-US" dirty="0" smtClean="0"/>
              <a:t>MISR (MINX)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Find potential issues/bias using </a:t>
            </a:r>
            <a:r>
              <a:rPr lang="en-US" dirty="0" smtClean="0"/>
              <a:t>MINX</a:t>
            </a:r>
          </a:p>
          <a:p>
            <a:r>
              <a:rPr lang="en-US" dirty="0" smtClean="0"/>
              <a:t>Establish benchmark for upcoming comparison with CFFEPS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Apr – Oct 2017 (</a:t>
            </a:r>
            <a:r>
              <a:rPr lang="en-US" dirty="0" smtClean="0"/>
              <a:t>i.e</a:t>
            </a:r>
            <a:r>
              <a:rPr lang="en-US" dirty="0" smtClean="0"/>
              <a:t>. 2017 fire season)</a:t>
            </a:r>
          </a:p>
          <a:p>
            <a:r>
              <a:rPr lang="en-US" dirty="0" smtClean="0"/>
              <a:t>All of Canada </a:t>
            </a:r>
            <a:r>
              <a:rPr lang="en-US" dirty="0" smtClean="0"/>
              <a:t>(10 km domain)</a:t>
            </a:r>
            <a:endParaRPr lang="en-US" dirty="0" smtClean="0"/>
          </a:p>
          <a:p>
            <a:r>
              <a:rPr lang="en-US" dirty="0" smtClean="0"/>
              <a:t>Sample Command using preMINX</a:t>
            </a:r>
          </a:p>
          <a:p>
            <a:pPr lvl="1"/>
            <a:r>
              <a:rPr lang="en-US" dirty="0" smtClean="0"/>
              <a:t>preMINX </a:t>
            </a:r>
            <a:r>
              <a:rPr lang="en-US" dirty="0"/>
              <a:t>-L -142.0 -50.7 42.0 83.0 -d 2017.07.01 2017.07.31 -u </a:t>
            </a:r>
            <a:r>
              <a:rPr lang="en-US" dirty="0" err="1"/>
              <a:t>elisadong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/>
              <a:t>grandir</a:t>
            </a:r>
            <a:r>
              <a:rPr lang="en-US" dirty="0"/>
              <a:t> ./</a:t>
            </a:r>
            <a:r>
              <a:rPr lang="en-US" dirty="0" smtClean="0"/>
              <a:t>granules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appropriate MISR/MODIS data, </a:t>
            </a:r>
            <a:r>
              <a:rPr lang="en-US" dirty="0" err="1" smtClean="0"/>
              <a:t>FirePixels</a:t>
            </a:r>
            <a:r>
              <a:rPr lang="en-US" dirty="0" smtClean="0"/>
              <a:t> (preMINX)</a:t>
            </a:r>
          </a:p>
          <a:p>
            <a:r>
              <a:rPr lang="en-US" dirty="0" smtClean="0"/>
              <a:t>Filter </a:t>
            </a:r>
            <a:r>
              <a:rPr lang="en-US" dirty="0" err="1" smtClean="0"/>
              <a:t>FirePixels</a:t>
            </a:r>
            <a:r>
              <a:rPr lang="en-US" dirty="0" smtClean="0"/>
              <a:t> by </a:t>
            </a:r>
            <a:r>
              <a:rPr lang="en-US" dirty="0" smtClean="0"/>
              <a:t>percentile (FRP), </a:t>
            </a:r>
            <a:r>
              <a:rPr lang="en-US" dirty="0" smtClean="0"/>
              <a:t>then confidence level (P50, C60) to reduce digitizing efforts</a:t>
            </a:r>
          </a:p>
          <a:p>
            <a:r>
              <a:rPr lang="en-US" dirty="0" smtClean="0"/>
              <a:t>Digitize plumes (MINX4), user selects appropriate bands</a:t>
            </a:r>
          </a:p>
          <a:p>
            <a:r>
              <a:rPr lang="en-US" dirty="0" smtClean="0"/>
              <a:t>Pass through several functions (postMINX, </a:t>
            </a:r>
            <a:r>
              <a:rPr lang="en-US" dirty="0" err="1" smtClean="0"/>
              <a:t>speedAltMINXdemo</a:t>
            </a:r>
            <a:r>
              <a:rPr lang="en-US" dirty="0" smtClean="0"/>
              <a:t>, </a:t>
            </a:r>
            <a:r>
              <a:rPr lang="en-US" dirty="0" err="1" smtClean="0"/>
              <a:t>binPercentiles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Naming sense is not great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Determination of Model Plume location is dependent on</a:t>
            </a:r>
          </a:p>
          <a:p>
            <a:r>
              <a:rPr lang="en-US" dirty="0" smtClean="0"/>
              <a:t>Digitized plume location</a:t>
            </a:r>
          </a:p>
          <a:p>
            <a:r>
              <a:rPr lang="en-US" dirty="0" smtClean="0"/>
              <a:t>Model: </a:t>
            </a:r>
            <a:r>
              <a:rPr lang="en-US" dirty="0" smtClean="0"/>
              <a:t>Ops. </a:t>
            </a:r>
            <a:r>
              <a:rPr lang="en-US" dirty="0" err="1" smtClean="0"/>
              <a:t>FireWork</a:t>
            </a:r>
            <a:r>
              <a:rPr lang="en-US" dirty="0" smtClean="0"/>
              <a:t> FST </a:t>
            </a:r>
            <a:r>
              <a:rPr lang="en-US" dirty="0" smtClean="0"/>
              <a:t>– GEMMACH FST</a:t>
            </a:r>
          </a:p>
          <a:p>
            <a:r>
              <a:rPr lang="en-US" dirty="0" smtClean="0"/>
              <a:t>Threshold: </a:t>
            </a:r>
            <a:r>
              <a:rPr lang="en-US" dirty="0" smtClean="0"/>
              <a:t>AF &gt; 0</a:t>
            </a:r>
            <a:endParaRPr lang="en-US" dirty="0" smtClean="0"/>
          </a:p>
          <a:p>
            <a:r>
              <a:rPr lang="en-US" dirty="0" err="1" smtClean="0"/>
              <a:t>StartTime</a:t>
            </a:r>
            <a:r>
              <a:rPr lang="en-US" dirty="0" smtClean="0"/>
              <a:t>: </a:t>
            </a:r>
            <a:r>
              <a:rPr lang="en-US" dirty="0" smtClean="0"/>
              <a:t>00 (f00-f24)</a:t>
            </a:r>
            <a:endParaRPr lang="en-US" dirty="0" smtClean="0"/>
          </a:p>
          <a:p>
            <a:r>
              <a:rPr lang="en-US" dirty="0" smtClean="0"/>
              <a:t>Local Max of AF values from model</a:t>
            </a:r>
          </a:p>
        </p:txBody>
      </p:sp>
    </p:spTree>
    <p:extLst>
      <p:ext uri="{BB962C8B-B14F-4D97-AF65-F5344CB8AC3E}">
        <p14:creationId xmlns:p14="http://schemas.microsoft.com/office/powerpoint/2010/main" val="2393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(Apr-Oct 2017, P98)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990728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27475"/>
            <a:ext cx="4537895" cy="34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6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Plume Heights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by MINX plume height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Plume Height by Distance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4969"/>
            <a:ext cx="7074027" cy="528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51" y="2204864"/>
            <a:ext cx="494105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Plume Heights by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Model/MINX Ratio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Plume Heights (0-10km)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246"/>
            <a:ext cx="4497388" cy="333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5904656" cy="444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3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by Biome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3"/>
            <a:ext cx="294709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63158"/>
            <a:ext cx="2963221" cy="22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17" y="1556793"/>
            <a:ext cx="290574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3"/>
            <a:ext cx="294709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63158"/>
            <a:ext cx="2963221" cy="22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1" y="3829044"/>
            <a:ext cx="2955803" cy="221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14896"/>
            <a:ext cx="2983938" cy="22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17" y="3848028"/>
            <a:ext cx="3027263" cy="224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8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321</TotalTime>
  <Words>714</Words>
  <Application>Microsoft Office PowerPoint</Application>
  <PresentationFormat>On-screen Show (4:3)</PresentationFormat>
  <Paragraphs>87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Fire Plumes –FireWork/GEMMACH vs. MISR</vt:lpstr>
      <vt:lpstr>Goals</vt:lpstr>
      <vt:lpstr>Coverage</vt:lpstr>
      <vt:lpstr>Process</vt:lpstr>
      <vt:lpstr>Model Plumes</vt:lpstr>
      <vt:lpstr>Results (Apr-Oct 2017, P98)</vt:lpstr>
      <vt:lpstr>Plume Heights</vt:lpstr>
      <vt:lpstr>Plume Heights by Distance</vt:lpstr>
      <vt:lpstr>Breakdown by Biome</vt:lpstr>
      <vt:lpstr>MINX Flaws</vt:lpstr>
      <vt:lpstr>Model Flaws</vt:lpstr>
      <vt:lpstr>Case Study</vt:lpstr>
      <vt:lpstr>Case Study – 2 Plumes</vt:lpstr>
      <vt:lpstr>In Progress/Future Goals</vt:lpstr>
      <vt:lpstr>Link to results</vt:lpstr>
    </vt:vector>
  </TitlesOfParts>
  <Company>Environment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Plumes – MINX and FireWork/GEMMACH</dc:title>
  <dc:creator>Dong,Elisa</dc:creator>
  <cp:lastModifiedBy>Jack Chen</cp:lastModifiedBy>
  <cp:revision>54</cp:revision>
  <dcterms:created xsi:type="dcterms:W3CDTF">2018-03-21T12:45:15Z</dcterms:created>
  <dcterms:modified xsi:type="dcterms:W3CDTF">2018-03-21T18:11:51Z</dcterms:modified>
</cp:coreProperties>
</file>