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9" r:id="rId4"/>
    <p:sldId id="276"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7" r:id="rId23"/>
    <p:sldId id="278" r:id="rId24"/>
    <p:sldId id="279" r:id="rId25"/>
    <p:sldId id="280" r:id="rId26"/>
    <p:sldId id="281" r:id="rId27"/>
    <p:sldId id="283" r:id="rId28"/>
    <p:sldId id="284" r:id="rId29"/>
    <p:sldId id="282"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09" autoAdjust="0"/>
  </p:normalViewPr>
  <p:slideViewPr>
    <p:cSldViewPr>
      <p:cViewPr varScale="1">
        <p:scale>
          <a:sx n="69" d="100"/>
          <a:sy n="69" d="100"/>
        </p:scale>
        <p:origin x="-1349"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DBACC-D029-484B-B468-A13ABDF2B673}" type="datetimeFigureOut">
              <a:rPr lang="en-US" smtClean="0"/>
              <a:t>17/04/2018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F0B74F-E725-409C-9388-3F287A3DB489}" type="slidenum">
              <a:rPr lang="en-US" smtClean="0"/>
              <a:t>‹#›</a:t>
            </a:fld>
            <a:endParaRPr lang="en-US" dirty="0"/>
          </a:p>
        </p:txBody>
      </p:sp>
    </p:spTree>
    <p:extLst>
      <p:ext uri="{BB962C8B-B14F-4D97-AF65-F5344CB8AC3E}">
        <p14:creationId xmlns:p14="http://schemas.microsoft.com/office/powerpoint/2010/main" val="37022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FRP:</a:t>
            </a:r>
            <a:r>
              <a:rPr lang="en-US" baseline="0" dirty="0" smtClean="0"/>
              <a:t> Fire Radiance Power</a:t>
            </a:r>
          </a:p>
          <a:p>
            <a:r>
              <a:rPr lang="en-US" baseline="0" dirty="0" err="1" smtClean="0"/>
              <a:t>FirePixels</a:t>
            </a:r>
            <a:r>
              <a:rPr lang="en-US" baseline="0" dirty="0" smtClean="0"/>
              <a:t>: downloaded when running preMINX to get data on potential fires in advance to digitization</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3</a:t>
            </a:fld>
            <a:endParaRPr lang="en-US"/>
          </a:p>
        </p:txBody>
      </p:sp>
    </p:spTree>
    <p:extLst>
      <p:ext uri="{BB962C8B-B14F-4D97-AF65-F5344CB8AC3E}">
        <p14:creationId xmlns:p14="http://schemas.microsoft.com/office/powerpoint/2010/main" val="3811463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showing biomes with lots of points</a:t>
            </a:r>
          </a:p>
          <a:p>
            <a:r>
              <a:rPr lang="en-US" dirty="0" smtClean="0"/>
              <a:t>Evergreen </a:t>
            </a:r>
            <a:r>
              <a:rPr lang="en-US" dirty="0" err="1" smtClean="0"/>
              <a:t>Needleleaf</a:t>
            </a:r>
            <a:r>
              <a:rPr lang="en-US" dirty="0" smtClean="0"/>
              <a:t> has CFFES showing overestimation for some lower MINX plume heights (these points are usually near the</a:t>
            </a:r>
            <a:r>
              <a:rPr lang="en-US" baseline="0" dirty="0" smtClean="0"/>
              <a:t> origin)</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12</a:t>
            </a:fld>
            <a:endParaRPr lang="en-US"/>
          </a:p>
        </p:txBody>
      </p:sp>
    </p:spTree>
    <p:extLst>
      <p:ext uri="{BB962C8B-B14F-4D97-AF65-F5344CB8AC3E}">
        <p14:creationId xmlns:p14="http://schemas.microsoft.com/office/powerpoint/2010/main" val="3847506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variation in CFFEPS</a:t>
            </a:r>
            <a:r>
              <a:rPr lang="en-US" baseline="0" dirty="0" smtClean="0"/>
              <a:t> results. </a:t>
            </a:r>
          </a:p>
          <a:p>
            <a:r>
              <a:rPr lang="en-US" baseline="0" dirty="0" smtClean="0"/>
              <a:t>For </a:t>
            </a:r>
            <a:r>
              <a:rPr lang="en-US" baseline="0" dirty="0" err="1" smtClean="0"/>
              <a:t>FireWork</a:t>
            </a:r>
            <a:r>
              <a:rPr lang="en-US" baseline="0" dirty="0" smtClean="0"/>
              <a:t>, results in mostly low-lying plumes</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13</a:t>
            </a:fld>
            <a:endParaRPr lang="en-US"/>
          </a:p>
        </p:txBody>
      </p:sp>
    </p:spTree>
    <p:extLst>
      <p:ext uri="{BB962C8B-B14F-4D97-AF65-F5344CB8AC3E}">
        <p14:creationId xmlns:p14="http://schemas.microsoft.com/office/powerpoint/2010/main" val="3909054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14</a:t>
            </a:fld>
            <a:endParaRPr lang="en-US"/>
          </a:p>
        </p:txBody>
      </p:sp>
    </p:spTree>
    <p:extLst>
      <p:ext uri="{BB962C8B-B14F-4D97-AF65-F5344CB8AC3E}">
        <p14:creationId xmlns:p14="http://schemas.microsoft.com/office/powerpoint/2010/main" val="115387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CFFEPS looks better than </a:t>
            </a:r>
            <a:r>
              <a:rPr lang="en-US" dirty="0" err="1" smtClean="0"/>
              <a:t>FireWork</a:t>
            </a:r>
            <a:r>
              <a:rPr lang="en-US" dirty="0" smtClean="0"/>
              <a:t> when it comes to distribution. Unclear when it comes to stats (next slide)</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15</a:t>
            </a:fld>
            <a:endParaRPr lang="en-US"/>
          </a:p>
        </p:txBody>
      </p:sp>
    </p:spTree>
    <p:extLst>
      <p:ext uri="{BB962C8B-B14F-4D97-AF65-F5344CB8AC3E}">
        <p14:creationId xmlns:p14="http://schemas.microsoft.com/office/powerpoint/2010/main" val="4186806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harder to judge when looking at stats. Looking at mean percentage error, seems to have improved. </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16</a:t>
            </a:fld>
            <a:endParaRPr lang="en-US"/>
          </a:p>
        </p:txBody>
      </p:sp>
    </p:spTree>
    <p:extLst>
      <p:ext uri="{BB962C8B-B14F-4D97-AF65-F5344CB8AC3E}">
        <p14:creationId xmlns:p14="http://schemas.microsoft.com/office/powerpoint/2010/main" val="929102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FireWork</a:t>
            </a:r>
            <a:r>
              <a:rPr lang="en-US" dirty="0" smtClean="0"/>
              <a:t> has a few plumes in the 2000-2500m</a:t>
            </a:r>
            <a:r>
              <a:rPr lang="en-US" baseline="0" dirty="0" smtClean="0"/>
              <a:t> range that is better represented. </a:t>
            </a:r>
          </a:p>
        </p:txBody>
      </p:sp>
      <p:sp>
        <p:nvSpPr>
          <p:cNvPr id="4" name="Slide Number Placeholder 3"/>
          <p:cNvSpPr>
            <a:spLocks noGrp="1"/>
          </p:cNvSpPr>
          <p:nvPr>
            <p:ph type="sldNum" sz="quarter" idx="10"/>
          </p:nvPr>
        </p:nvSpPr>
        <p:spPr/>
        <p:txBody>
          <a:bodyPr/>
          <a:lstStyle/>
          <a:p>
            <a:fld id="{0CF0B74F-E725-409C-9388-3F287A3DB489}" type="slidenum">
              <a:rPr lang="en-US" smtClean="0"/>
              <a:t>17</a:t>
            </a:fld>
            <a:endParaRPr lang="en-US"/>
          </a:p>
        </p:txBody>
      </p:sp>
    </p:spTree>
    <p:extLst>
      <p:ext uri="{BB962C8B-B14F-4D97-AF65-F5344CB8AC3E}">
        <p14:creationId xmlns:p14="http://schemas.microsoft.com/office/powerpoint/2010/main" val="505446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Stats show that there isn’t much difference between the two results</a:t>
            </a:r>
            <a:r>
              <a:rPr lang="en-US" baseline="0" dirty="0" smtClean="0"/>
              <a:t> on average, but correlation is definitely better for </a:t>
            </a:r>
            <a:r>
              <a:rPr lang="en-US" baseline="0" dirty="0" err="1" smtClean="0"/>
              <a:t>FireWork</a:t>
            </a:r>
            <a:r>
              <a:rPr lang="en-US" baseline="0" dirty="0" smtClean="0"/>
              <a:t> and shows up in all plots </a:t>
            </a:r>
          </a:p>
          <a:p>
            <a:r>
              <a:rPr lang="en-US" baseline="0" dirty="0" smtClean="0"/>
              <a:t>Perhaps the model for this fuel could be improved</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18</a:t>
            </a:fld>
            <a:endParaRPr lang="en-US"/>
          </a:p>
        </p:txBody>
      </p:sp>
    </p:spTree>
    <p:extLst>
      <p:ext uri="{BB962C8B-B14F-4D97-AF65-F5344CB8AC3E}">
        <p14:creationId xmlns:p14="http://schemas.microsoft.com/office/powerpoint/2010/main" val="1729954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since the origin points were cleaned (needed a</a:t>
            </a:r>
            <a:r>
              <a:rPr lang="en-US" baseline="0" dirty="0" smtClean="0"/>
              <a:t> point for MINX, FW AND CF), not that many points. </a:t>
            </a:r>
          </a:p>
          <a:p>
            <a:r>
              <a:rPr lang="en-US" baseline="0" dirty="0" smtClean="0"/>
              <a:t>Somewhat ambiguous looking image. Note that on days with a lot of plumes, CFFEPS has a tendency to have higher values. </a:t>
            </a:r>
          </a:p>
          <a:p>
            <a:r>
              <a:rPr lang="en-US" baseline="0" dirty="0" smtClean="0"/>
              <a:t>Most overestimations do come from CFFEPS (clear, single points fairly high up). </a:t>
            </a:r>
          </a:p>
        </p:txBody>
      </p:sp>
      <p:sp>
        <p:nvSpPr>
          <p:cNvPr id="4" name="Slide Number Placeholder 3"/>
          <p:cNvSpPr>
            <a:spLocks noGrp="1"/>
          </p:cNvSpPr>
          <p:nvPr>
            <p:ph type="sldNum" sz="quarter" idx="10"/>
          </p:nvPr>
        </p:nvSpPr>
        <p:spPr/>
        <p:txBody>
          <a:bodyPr/>
          <a:lstStyle/>
          <a:p>
            <a:fld id="{0CF0B74F-E725-409C-9388-3F287A3DB489}" type="slidenum">
              <a:rPr lang="en-US" smtClean="0"/>
              <a:t>19</a:t>
            </a:fld>
            <a:endParaRPr lang="en-US"/>
          </a:p>
        </p:txBody>
      </p:sp>
    </p:spTree>
    <p:extLst>
      <p:ext uri="{BB962C8B-B14F-4D97-AF65-F5344CB8AC3E}">
        <p14:creationId xmlns:p14="http://schemas.microsoft.com/office/powerpoint/2010/main" val="15525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PM2.5 values that were defining the height of the plume were very low, likely to be from other source of fire not</a:t>
            </a:r>
            <a:r>
              <a:rPr lang="en-US" baseline="0" dirty="0" smtClean="0"/>
              <a:t> from the plumes we’re looking at </a:t>
            </a:r>
          </a:p>
          <a:p>
            <a:r>
              <a:rPr lang="en-US" baseline="0" dirty="0" smtClean="0"/>
              <a:t>Reasonable to discard these 5 plumes when doing analysis</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22</a:t>
            </a:fld>
            <a:endParaRPr lang="en-US" dirty="0"/>
          </a:p>
        </p:txBody>
      </p:sp>
    </p:spTree>
    <p:extLst>
      <p:ext uri="{BB962C8B-B14F-4D97-AF65-F5344CB8AC3E}">
        <p14:creationId xmlns:p14="http://schemas.microsoft.com/office/powerpoint/2010/main" val="2306299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see that these</a:t>
            </a:r>
            <a:r>
              <a:rPr lang="en-US" baseline="0" dirty="0" smtClean="0"/>
              <a:t> plumes will likely have lots of interference from other source of smoke. </a:t>
            </a:r>
          </a:p>
          <a:p>
            <a:r>
              <a:rPr lang="en-US" baseline="0" dirty="0" smtClean="0"/>
              <a:t>Digitization – was careful to outline the plumes as far was obvious the smoke was belonging to the same plume</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24</a:t>
            </a:fld>
            <a:endParaRPr lang="en-US" dirty="0"/>
          </a:p>
        </p:txBody>
      </p:sp>
    </p:spTree>
    <p:extLst>
      <p:ext uri="{BB962C8B-B14F-4D97-AF65-F5344CB8AC3E}">
        <p14:creationId xmlns:p14="http://schemas.microsoft.com/office/powerpoint/2010/main" val="203813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explanation for increased</a:t>
            </a:r>
            <a:r>
              <a:rPr lang="en-US" baseline="0" dirty="0" smtClean="0"/>
              <a:t> variation in CFFEPS from jack. Something about distribution of emissions</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4</a:t>
            </a:fld>
            <a:endParaRPr lang="en-US" dirty="0"/>
          </a:p>
        </p:txBody>
      </p:sp>
    </p:spTree>
    <p:extLst>
      <p:ext uri="{BB962C8B-B14F-4D97-AF65-F5344CB8AC3E}">
        <p14:creationId xmlns:p14="http://schemas.microsoft.com/office/powerpoint/2010/main" val="2113548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earlier had concern with low PM2.5 values allowing for interference</a:t>
            </a:r>
          </a:p>
          <a:p>
            <a:r>
              <a:rPr lang="en-US" dirty="0" smtClean="0"/>
              <a:t>Did</a:t>
            </a:r>
            <a:r>
              <a:rPr lang="en-US" baseline="0" dirty="0" smtClean="0"/>
              <a:t> not check PM2.5 values, for CFFEPS in general. Perhaps is why CFFEPS has visually lower plumes heights for long plumes, possible a lot of that is from interfering plumes?</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26</a:t>
            </a:fld>
            <a:endParaRPr lang="en-US" dirty="0"/>
          </a:p>
        </p:txBody>
      </p:sp>
    </p:spTree>
    <p:extLst>
      <p:ext uri="{BB962C8B-B14F-4D97-AF65-F5344CB8AC3E}">
        <p14:creationId xmlns:p14="http://schemas.microsoft.com/office/powerpoint/2010/main" val="2110071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a:t>
            </a:r>
            <a:r>
              <a:rPr lang="en-US" baseline="0" dirty="0" smtClean="0"/>
              <a:t> for </a:t>
            </a:r>
            <a:r>
              <a:rPr lang="en-US" baseline="0" dirty="0" err="1" smtClean="0"/>
              <a:t>FireWork</a:t>
            </a:r>
            <a:r>
              <a:rPr lang="en-US" baseline="0" smtClean="0"/>
              <a:t> and CFFEPS</a:t>
            </a:r>
            <a:endParaRPr lang="en-US"/>
          </a:p>
        </p:txBody>
      </p:sp>
      <p:sp>
        <p:nvSpPr>
          <p:cNvPr id="4" name="Slide Number Placeholder 3"/>
          <p:cNvSpPr>
            <a:spLocks noGrp="1"/>
          </p:cNvSpPr>
          <p:nvPr>
            <p:ph type="sldNum" sz="quarter" idx="10"/>
          </p:nvPr>
        </p:nvSpPr>
        <p:spPr/>
        <p:txBody>
          <a:bodyPr/>
          <a:lstStyle/>
          <a:p>
            <a:fld id="{0CF0B74F-E725-409C-9388-3F287A3DB489}" type="slidenum">
              <a:rPr lang="en-US" smtClean="0"/>
              <a:t>31</a:t>
            </a:fld>
            <a:endParaRPr lang="en-US" dirty="0"/>
          </a:p>
        </p:txBody>
      </p:sp>
    </p:spTree>
    <p:extLst>
      <p:ext uri="{BB962C8B-B14F-4D97-AF65-F5344CB8AC3E}">
        <p14:creationId xmlns:p14="http://schemas.microsoft.com/office/powerpoint/2010/main" val="315195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FRP</a:t>
            </a:r>
            <a:r>
              <a:rPr lang="en-US" baseline="0" dirty="0" smtClean="0"/>
              <a:t> percentile doesn’t actually mean much, given that some plumes have several </a:t>
            </a:r>
            <a:r>
              <a:rPr lang="en-US" baseline="0" dirty="0" err="1" smtClean="0"/>
              <a:t>FirePixels</a:t>
            </a:r>
            <a:r>
              <a:rPr lang="en-US" baseline="0" dirty="0" smtClean="0"/>
              <a:t> and result in very large FRPs. Was just useful way of reducing total number of plumes. It is </a:t>
            </a:r>
            <a:r>
              <a:rPr lang="en-US" i="1" baseline="0" dirty="0" smtClean="0"/>
              <a:t>likely</a:t>
            </a:r>
            <a:r>
              <a:rPr lang="en-US" i="0" baseline="0" dirty="0" smtClean="0"/>
              <a:t>  that the plumes with FRP greater than a given percentile are bigger (or simply have more contributing fires) than the ones filtered out  </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5</a:t>
            </a:fld>
            <a:endParaRPr lang="en-US"/>
          </a:p>
        </p:txBody>
      </p:sp>
    </p:spTree>
    <p:extLst>
      <p:ext uri="{BB962C8B-B14F-4D97-AF65-F5344CB8AC3E}">
        <p14:creationId xmlns:p14="http://schemas.microsoft.com/office/powerpoint/2010/main" val="385763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For CFFEPS, took out 5 plumes in the total plumes from the</a:t>
            </a:r>
            <a:r>
              <a:rPr lang="en-US" baseline="0" dirty="0" smtClean="0"/>
              <a:t> 50</a:t>
            </a:r>
            <a:r>
              <a:rPr lang="en-US" baseline="30000" dirty="0" smtClean="0"/>
              <a:t>th</a:t>
            </a:r>
            <a:r>
              <a:rPr lang="en-US" baseline="0" dirty="0" smtClean="0"/>
              <a:t> percentile</a:t>
            </a:r>
            <a:r>
              <a:rPr lang="en-US" dirty="0" smtClean="0"/>
              <a:t> that were</a:t>
            </a:r>
            <a:r>
              <a:rPr lang="en-US" baseline="0" dirty="0" smtClean="0"/>
              <a:t> outliers</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6</a:t>
            </a:fld>
            <a:endParaRPr lang="en-US"/>
          </a:p>
        </p:txBody>
      </p:sp>
    </p:spTree>
    <p:extLst>
      <p:ext uri="{BB962C8B-B14F-4D97-AF65-F5344CB8AC3E}">
        <p14:creationId xmlns:p14="http://schemas.microsoft.com/office/powerpoint/2010/main" val="228590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Bolded</a:t>
            </a:r>
            <a:r>
              <a:rPr lang="en-US" dirty="0" smtClean="0"/>
              <a:t> are results that show CFFEPS is performing</a:t>
            </a:r>
            <a:r>
              <a:rPr lang="en-US" baseline="0" dirty="0" smtClean="0"/>
              <a:t> better than </a:t>
            </a:r>
            <a:r>
              <a:rPr lang="en-US" baseline="0" dirty="0" err="1" smtClean="0"/>
              <a:t>FireWork</a:t>
            </a:r>
            <a:r>
              <a:rPr lang="en-US" baseline="0" dirty="0" smtClean="0"/>
              <a:t> on an individual point by point basis </a:t>
            </a:r>
          </a:p>
          <a:p>
            <a:r>
              <a:rPr lang="en-US" i="1" baseline="0" dirty="0" smtClean="0"/>
              <a:t>Italicized</a:t>
            </a:r>
            <a:r>
              <a:rPr lang="en-US" baseline="0" dirty="0" smtClean="0"/>
              <a:t> are results that show </a:t>
            </a:r>
            <a:r>
              <a:rPr lang="en-US" baseline="0" dirty="0" err="1" smtClean="0"/>
              <a:t>FireWork</a:t>
            </a:r>
            <a:r>
              <a:rPr lang="en-US" baseline="0" dirty="0" smtClean="0"/>
              <a:t> is performing better overall (higher correlation coefficients, line of best fit is closer to ideal)</a:t>
            </a:r>
          </a:p>
          <a:p>
            <a:r>
              <a:rPr lang="en-US" baseline="0" dirty="0" smtClean="0"/>
              <a:t>On point by point basis, seems like CFFEPS has improved </a:t>
            </a:r>
          </a:p>
        </p:txBody>
      </p:sp>
      <p:sp>
        <p:nvSpPr>
          <p:cNvPr id="4" name="Slide Number Placeholder 3"/>
          <p:cNvSpPr>
            <a:spLocks noGrp="1"/>
          </p:cNvSpPr>
          <p:nvPr>
            <p:ph type="sldNum" sz="quarter" idx="10"/>
          </p:nvPr>
        </p:nvSpPr>
        <p:spPr/>
        <p:txBody>
          <a:bodyPr/>
          <a:lstStyle/>
          <a:p>
            <a:fld id="{0CF0B74F-E725-409C-9388-3F287A3DB489}" type="slidenum">
              <a:rPr lang="en-US" smtClean="0"/>
              <a:t>7</a:t>
            </a:fld>
            <a:endParaRPr lang="en-US"/>
          </a:p>
        </p:txBody>
      </p:sp>
    </p:spTree>
    <p:extLst>
      <p:ext uri="{BB962C8B-B14F-4D97-AF65-F5344CB8AC3E}">
        <p14:creationId xmlns:p14="http://schemas.microsoft.com/office/powerpoint/2010/main" val="185336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that the plume height histogram is more closely matched by CFFEPS than for </a:t>
            </a:r>
            <a:r>
              <a:rPr lang="en-US" dirty="0" err="1" smtClean="0"/>
              <a:t>FireWork</a:t>
            </a:r>
            <a:r>
              <a:rPr lang="en-US" dirty="0" smtClean="0"/>
              <a:t>. Both seem</a:t>
            </a:r>
            <a:r>
              <a:rPr lang="en-US" baseline="0" dirty="0" smtClean="0"/>
              <a:t> to be underestimating.</a:t>
            </a:r>
            <a:endParaRPr lang="en-US" dirty="0" smtClean="0"/>
          </a:p>
          <a:p>
            <a:r>
              <a:rPr lang="en-US" dirty="0" smtClean="0"/>
              <a:t>In particular, there are fewer numbers of very low plume heights in the CFFEPS results.</a:t>
            </a:r>
          </a:p>
          <a:p>
            <a:r>
              <a:rPr lang="en-US" dirty="0" smtClean="0"/>
              <a:t>Note</a:t>
            </a:r>
            <a:r>
              <a:rPr lang="en-US" baseline="0" dirty="0" smtClean="0"/>
              <a:t> that the points here are not one-to-one, but of the points retrieved from CFFEPS and </a:t>
            </a:r>
            <a:r>
              <a:rPr lang="en-US" baseline="0" dirty="0" err="1" smtClean="0"/>
              <a:t>FireWork</a:t>
            </a:r>
            <a:r>
              <a:rPr lang="en-US" baseline="0" dirty="0" smtClean="0"/>
              <a:t> respectively that match up to MINX plume points. </a:t>
            </a:r>
            <a:r>
              <a:rPr lang="en-US" baseline="0" dirty="0" err="1" smtClean="0"/>
              <a:t>Ie</a:t>
            </a:r>
            <a:r>
              <a:rPr lang="en-US" baseline="0" dirty="0" smtClean="0"/>
              <a:t>. There is not a CFFEPS point for each FW point.  </a:t>
            </a:r>
          </a:p>
          <a:p>
            <a:r>
              <a:rPr lang="en-US" baseline="0" dirty="0" smtClean="0"/>
              <a:t>Will submit argument for using height histograms here: </a:t>
            </a:r>
          </a:p>
          <a:p>
            <a:r>
              <a:rPr lang="en-US" baseline="0" dirty="0" smtClean="0"/>
              <a:t>Since the total number of points is very high (thousands), seeing them plotted on point by point basis may not be very helpful. Instead, we can see if the heights retrieved from the model are close to the height distribution from MINX, and this should give us a general idea of the model performance. </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8</a:t>
            </a:fld>
            <a:endParaRPr lang="en-US"/>
          </a:p>
        </p:txBody>
      </p:sp>
    </p:spTree>
    <p:extLst>
      <p:ext uri="{BB962C8B-B14F-4D97-AF65-F5344CB8AC3E}">
        <p14:creationId xmlns:p14="http://schemas.microsoft.com/office/powerpoint/2010/main" val="11107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Ignore typo</a:t>
            </a:r>
            <a:r>
              <a:rPr lang="en-US" baseline="0" dirty="0" smtClean="0"/>
              <a:t> in title. Is fixed for future program use. </a:t>
            </a:r>
          </a:p>
          <a:p>
            <a:r>
              <a:rPr lang="en-US" baseline="0" dirty="0" err="1" smtClean="0"/>
              <a:t>FireWork</a:t>
            </a:r>
            <a:r>
              <a:rPr lang="en-US" baseline="0" dirty="0" smtClean="0"/>
              <a:t> – we see a lot underestimation for plumes &gt; 60km in length. Closer is unclear, but there is more variation and definitely some overestimation near origin </a:t>
            </a:r>
          </a:p>
          <a:p>
            <a:r>
              <a:rPr lang="en-US" baseline="0" dirty="0" smtClean="0"/>
              <a:t>CFFEPS – similar in seeing underestimation in plumes &gt; 60km in length. Also seeing a lot more overestimation/variation for points less than 60km away. </a:t>
            </a:r>
          </a:p>
          <a:p>
            <a:r>
              <a:rPr lang="en-US" baseline="0" dirty="0" smtClean="0"/>
              <a:t>Too many points to see clearly, next is breaking down by distance </a:t>
            </a:r>
          </a:p>
        </p:txBody>
      </p:sp>
      <p:sp>
        <p:nvSpPr>
          <p:cNvPr id="4" name="Slide Number Placeholder 3"/>
          <p:cNvSpPr>
            <a:spLocks noGrp="1"/>
          </p:cNvSpPr>
          <p:nvPr>
            <p:ph type="sldNum" sz="quarter" idx="10"/>
          </p:nvPr>
        </p:nvSpPr>
        <p:spPr/>
        <p:txBody>
          <a:bodyPr/>
          <a:lstStyle/>
          <a:p>
            <a:fld id="{0CF0B74F-E725-409C-9388-3F287A3DB489}" type="slidenum">
              <a:rPr lang="en-US" smtClean="0"/>
              <a:t>9</a:t>
            </a:fld>
            <a:endParaRPr lang="en-US"/>
          </a:p>
        </p:txBody>
      </p:sp>
    </p:spTree>
    <p:extLst>
      <p:ext uri="{BB962C8B-B14F-4D97-AF65-F5344CB8AC3E}">
        <p14:creationId xmlns:p14="http://schemas.microsoft.com/office/powerpoint/2010/main" val="321972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0-10 km </a:t>
            </a:r>
          </a:p>
          <a:p>
            <a:r>
              <a:rPr lang="en-US" dirty="0" smtClean="0"/>
              <a:t>Bottom: 10-30km</a:t>
            </a:r>
          </a:p>
          <a:p>
            <a:endParaRPr lang="en-US" dirty="0" smtClean="0"/>
          </a:p>
          <a:p>
            <a:r>
              <a:rPr lang="en-US" dirty="0" smtClean="0"/>
              <a:t>Generally see that CFFEPS fits better for this range.</a:t>
            </a:r>
            <a:r>
              <a:rPr lang="en-US" baseline="0" dirty="0" smtClean="0"/>
              <a:t> Note that scatter plots are super densely packed, can’t actually see much by looking at them </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10</a:t>
            </a:fld>
            <a:endParaRPr lang="en-US"/>
          </a:p>
        </p:txBody>
      </p:sp>
    </p:spTree>
    <p:extLst>
      <p:ext uri="{BB962C8B-B14F-4D97-AF65-F5344CB8AC3E}">
        <p14:creationId xmlns:p14="http://schemas.microsoft.com/office/powerpoint/2010/main" val="279915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Farther from the origin, we see that both are underestimating, and missing out the higher plume points completely. </a:t>
            </a:r>
          </a:p>
          <a:p>
            <a:r>
              <a:rPr lang="en-US" dirty="0" smtClean="0"/>
              <a:t>Difficult</a:t>
            </a:r>
            <a:r>
              <a:rPr lang="en-US" baseline="0" dirty="0" smtClean="0"/>
              <a:t> to see which is performing better, but distribution appears to be better for CFFEPS.</a:t>
            </a:r>
            <a:endParaRPr lang="en-US" dirty="0"/>
          </a:p>
        </p:txBody>
      </p:sp>
      <p:sp>
        <p:nvSpPr>
          <p:cNvPr id="4" name="Slide Number Placeholder 3"/>
          <p:cNvSpPr>
            <a:spLocks noGrp="1"/>
          </p:cNvSpPr>
          <p:nvPr>
            <p:ph type="sldNum" sz="quarter" idx="10"/>
          </p:nvPr>
        </p:nvSpPr>
        <p:spPr/>
        <p:txBody>
          <a:bodyPr/>
          <a:lstStyle/>
          <a:p>
            <a:fld id="{0CF0B74F-E725-409C-9388-3F287A3DB489}" type="slidenum">
              <a:rPr lang="en-US" smtClean="0"/>
              <a:t>11</a:t>
            </a:fld>
            <a:endParaRPr lang="en-US"/>
          </a:p>
        </p:txBody>
      </p:sp>
    </p:spTree>
    <p:extLst>
      <p:ext uri="{BB962C8B-B14F-4D97-AF65-F5344CB8AC3E}">
        <p14:creationId xmlns:p14="http://schemas.microsoft.com/office/powerpoint/2010/main" val="289003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037ADB-4FB9-482D-A1A4-E1F489B212F5}" type="datetimeFigureOut">
              <a:rPr lang="en-US" smtClean="0"/>
              <a:t>17/04/2018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E84AB2-A68C-446D-B258-F807154688F9}"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37ADB-4FB9-482D-A1A4-E1F489B212F5}" type="datetimeFigureOut">
              <a:rPr lang="en-US" smtClean="0"/>
              <a:t>17/04/2018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84AB2-A68C-446D-B258-F807154688F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hpfx.science.gc.ca/~eld001/MINXResults/FW-GM_start00/ops_postCanFilt/plumeApr_Oc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hpfx.science.gc.ca/~eld001/MINXResults/CF-GM_start00/ops_postCanFilt/plumeApr_O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FireWork</a:t>
            </a:r>
            <a:r>
              <a:rPr lang="en-US" dirty="0" smtClean="0"/>
              <a:t> vs CFFEPS</a:t>
            </a:r>
            <a:endParaRPr lang="en-US" dirty="0"/>
          </a:p>
        </p:txBody>
      </p:sp>
      <p:sp>
        <p:nvSpPr>
          <p:cNvPr id="3" name="Subtitle 2"/>
          <p:cNvSpPr>
            <a:spLocks noGrp="1"/>
          </p:cNvSpPr>
          <p:nvPr>
            <p:ph type="subTitle" idx="1"/>
          </p:nvPr>
        </p:nvSpPr>
        <p:spPr/>
        <p:txBody>
          <a:bodyPr/>
          <a:lstStyle/>
          <a:p>
            <a:r>
              <a:rPr lang="en-US" dirty="0" smtClean="0"/>
              <a:t>Prepared by: Elisa Dong</a:t>
            </a:r>
          </a:p>
          <a:p>
            <a:r>
              <a:rPr lang="en-US" dirty="0" smtClean="0"/>
              <a:t>April 16, 2018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the Origin – 0-30km</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sp>
        <p:nvSpPr>
          <p:cNvPr id="5" name="Text Placeholder 4"/>
          <p:cNvSpPr>
            <a:spLocks noGrp="1"/>
          </p:cNvSpPr>
          <p:nvPr>
            <p:ph type="body" sz="quarter" idx="3"/>
          </p:nvPr>
        </p:nvSpPr>
        <p:spPr/>
        <p:txBody>
          <a:bodyPr/>
          <a:lstStyle/>
          <a:p>
            <a:r>
              <a:rPr lang="en-US" dirty="0" err="1" smtClean="0"/>
              <a:t>FireWork</a:t>
            </a:r>
            <a:endParaRPr lang="en-US" dirty="0"/>
          </a:p>
        </p:txBody>
      </p:sp>
      <p:sp>
        <p:nvSpPr>
          <p:cNvPr id="6" name="Content Placeholder 5"/>
          <p:cNvSpPr>
            <a:spLocks noGrp="1"/>
          </p:cNvSpPr>
          <p:nvPr>
            <p:ph sz="quarter" idx="4"/>
          </p:nvPr>
        </p:nvSpPr>
        <p:spPr/>
        <p:txBody>
          <a:bodyPr/>
          <a:lstStyle/>
          <a:p>
            <a:endParaRPr lang="en-US" dirty="0"/>
          </a:p>
        </p:txBody>
      </p:sp>
      <p:sp>
        <p:nvSpPr>
          <p:cNvPr id="7" name="Content Placeholder 6"/>
          <p:cNvSpPr>
            <a:spLocks noGrp="1"/>
          </p:cNvSpPr>
          <p:nvPr>
            <p:ph sz="half" idx="2"/>
          </p:nvPr>
        </p:nvSpPr>
        <p:spPr/>
        <p:txBody>
          <a:bodyPr/>
          <a:lstStyle/>
          <a:p>
            <a:endParaRPr lang="en-US" dirty="0"/>
          </a:p>
        </p:txBody>
      </p:sp>
      <p:pic>
        <p:nvPicPr>
          <p:cNvPr id="5123" name="Picture 3" descr="C:\Users\DongE\Documents\ECCC\Projects\In Progress\MINX\elisaMINX\Analysis\CF-GM_start00\ops_postCanFilt\plumeApr_Oct\filt20k\95_percentile\distancePlots\DistanceHist_thresh95_prct0_dist0-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2132857"/>
            <a:ext cx="3071786" cy="23042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DongE\Documents\ECCC\Projects\In Progress\MINX\elisaMINX\Analysis\CF-GM_start00\ops_postCanFilt\plumeApr_Oct\filt20k\95_percentile\distancePlots\DistanceHist_thresh95_prct0_dist10-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72" y="4365104"/>
            <a:ext cx="3058659" cy="2294408"/>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DongE\Documents\ECCC\Projects\In Progress\MINX\elisaMINX\Analysis\FW-GM_start00\ops_postCanFilt\plumeApr_Oct\95_percentile\distancePlots\DistanceHist_thresh95_prct0_dist0-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573" y="2170385"/>
            <a:ext cx="3021758" cy="226672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DongE\Documents\ECCC\Projects\In Progress\MINX\elisaMINX\Analysis\FW-GM_start00\ops_postCanFilt\plumeApr_Oct\95_percentile\distancePlots\DistanceHist_thresh95_prct0_dist10-3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4437114"/>
            <a:ext cx="2976315" cy="223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69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30-50km from the Origin</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err="1" smtClean="0"/>
              <a:t>FireWork</a:t>
            </a:r>
            <a:endParaRPr lang="en-US" dirty="0"/>
          </a:p>
        </p:txBody>
      </p:sp>
      <p:sp>
        <p:nvSpPr>
          <p:cNvPr id="6" name="Content Placeholder 5"/>
          <p:cNvSpPr>
            <a:spLocks noGrp="1"/>
          </p:cNvSpPr>
          <p:nvPr>
            <p:ph sz="quarter" idx="4"/>
          </p:nvPr>
        </p:nvSpPr>
        <p:spPr/>
        <p:txBody>
          <a:bodyPr/>
          <a:lstStyle/>
          <a:p>
            <a:endParaRPr lang="en-US" dirty="0"/>
          </a:p>
        </p:txBody>
      </p:sp>
      <p:pic>
        <p:nvPicPr>
          <p:cNvPr id="6146" name="Picture 2" descr="C:\Users\DongE\Documents\ECCC\Projects\In Progress\MINX\elisaMINX\Analysis\FW-GM_start00\ops_postCanFilt\plumeApr_Oct\95_percentile\distancePlots\DistanceHist_thresh95_prct0_dist30-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132856"/>
            <a:ext cx="3141787" cy="235676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DongE\Documents\ECCC\Projects\In Progress\MINX\elisaMINX\Analysis\FW-GM_start00\ops_postCanFilt\plumeApr_Oct\95_percentile\distancePlots\DistancePlot_thresh95_prct0_dist30-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4456609"/>
            <a:ext cx="3141787" cy="235676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DongE\Documents\ECCC\Projects\In Progress\MINX\elisaMINX\Analysis\CF-GM_start00\ops_postCanFilt\plumeApr_Oct\filt20k\95_percentile\distancePlots\DistanceHist_thresh95_prct0_dist30-5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132856"/>
            <a:ext cx="3168352" cy="237669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DongE\Documents\ECCC\Projects\In Progress\MINX\elisaMINX\Analysis\CF-GM_start00\ops_postCanFilt\plumeApr_Oct\filt20k\95_percentile\distancePlots\DistancePlot_thresh95_prct0_dist30-5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4437112"/>
            <a:ext cx="3167780"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79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Breakdown by Biome – </a:t>
            </a:r>
            <a:br>
              <a:rPr lang="en-US" dirty="0" smtClean="0"/>
            </a:br>
            <a:r>
              <a:rPr lang="en-US" dirty="0" smtClean="0"/>
              <a:t>Evergreen </a:t>
            </a:r>
            <a:r>
              <a:rPr lang="en-US" dirty="0" err="1" smtClean="0"/>
              <a:t>Needleleaf</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sp>
        <p:nvSpPr>
          <p:cNvPr id="5" name="Text Placeholder 4"/>
          <p:cNvSpPr>
            <a:spLocks noGrp="1"/>
          </p:cNvSpPr>
          <p:nvPr>
            <p:ph type="body" sz="quarter" idx="3"/>
          </p:nvPr>
        </p:nvSpPr>
        <p:spPr/>
        <p:txBody>
          <a:bodyPr/>
          <a:lstStyle/>
          <a:p>
            <a:r>
              <a:rPr lang="en-US" dirty="0" err="1" smtClean="0"/>
              <a:t>FireWork</a:t>
            </a:r>
            <a:endParaRPr lang="en-US" dirty="0"/>
          </a:p>
        </p:txBody>
      </p:sp>
      <p:pic>
        <p:nvPicPr>
          <p:cNvPr id="7170" name="Picture 2" descr="C:\Users\DongE\Documents\ECCC\Projects\In Progress\MINX\elisaMINX\Analysis\CF-GM_start00\ops_postCanFilt\plumeApr_Oct\filt20k\95_percentile\biomeBreakdown\PlumeHeightComp_biome_Evergreen Needleleaf forest_prct95thresh0.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0" y="2635448"/>
            <a:ext cx="4040188" cy="3030141"/>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DongE\Documents\ECCC\Projects\In Progress\MINX\elisaMINX\Analysis\FW-GM_start00\ops_postCanFilt\plumeApr_Oct\95_percentile\biomeBreakdown\PlumeHeightComp_biome_Evergreen Needleleaf forest_prct95thresh0.png"/>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5025" y="2634853"/>
            <a:ext cx="4041775" cy="303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5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Breakdown by Biome – </a:t>
            </a:r>
            <a:br>
              <a:rPr lang="en-US" dirty="0" smtClean="0"/>
            </a:br>
            <a:r>
              <a:rPr lang="en-US" dirty="0" smtClean="0"/>
              <a:t>Savannas </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sp>
        <p:nvSpPr>
          <p:cNvPr id="5" name="Text Placeholder 4"/>
          <p:cNvSpPr>
            <a:spLocks noGrp="1"/>
          </p:cNvSpPr>
          <p:nvPr>
            <p:ph type="body" sz="quarter" idx="3"/>
          </p:nvPr>
        </p:nvSpPr>
        <p:spPr/>
        <p:txBody>
          <a:bodyPr/>
          <a:lstStyle/>
          <a:p>
            <a:r>
              <a:rPr lang="en-US" dirty="0" err="1" smtClean="0"/>
              <a:t>FireWork</a:t>
            </a:r>
            <a:endParaRPr lang="en-US" dirty="0"/>
          </a:p>
        </p:txBody>
      </p:sp>
      <p:pic>
        <p:nvPicPr>
          <p:cNvPr id="8194" name="Picture 2" descr="C:\Users\DongE\Documents\ECCC\Projects\In Progress\MINX\elisaMINX\Analysis\FW-GM_start00\ops_postCanFilt\plumeApr_Oct\95_percentile\biomeBreakdown\PlumeHeightComp_biome_Savannas_prct95thresh0.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634853"/>
            <a:ext cx="4041775" cy="3031331"/>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DongE\Documents\ECCC\Projects\In Progress\MINX\elisaMINX\Analysis\CF-GM_start00\ops_postCanFilt\plumeApr_Oct\filt20k\95_percentile\biomeBreakdown\PlumeHeightComp_biome_Savannas_prct95thresh0.pn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57200" y="2635448"/>
            <a:ext cx="4040188" cy="303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02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 by Fuel</a:t>
            </a:r>
            <a:endParaRPr lang="en-US" dirty="0"/>
          </a:p>
        </p:txBody>
      </p:sp>
      <p:sp>
        <p:nvSpPr>
          <p:cNvPr id="3" name="Content Placeholder 2"/>
          <p:cNvSpPr>
            <a:spLocks noGrp="1"/>
          </p:cNvSpPr>
          <p:nvPr>
            <p:ph idx="1"/>
          </p:nvPr>
        </p:nvSpPr>
        <p:spPr/>
        <p:txBody>
          <a:bodyPr/>
          <a:lstStyle/>
          <a:p>
            <a:r>
              <a:rPr lang="en-US" dirty="0" smtClean="0"/>
              <a:t>CFFEPS appears to show improvement for fuel types</a:t>
            </a:r>
          </a:p>
          <a:p>
            <a:pPr lvl="1"/>
            <a:r>
              <a:rPr lang="en-US" dirty="0" smtClean="0"/>
              <a:t>102, Boreal Spruce</a:t>
            </a:r>
          </a:p>
          <a:p>
            <a:pPr lvl="1"/>
            <a:r>
              <a:rPr lang="en-US" dirty="0" smtClean="0"/>
              <a:t>108, Leafless Aspen</a:t>
            </a:r>
          </a:p>
          <a:p>
            <a:r>
              <a:rPr lang="en-US" dirty="0" err="1" smtClean="0"/>
              <a:t>FireWork</a:t>
            </a:r>
            <a:r>
              <a:rPr lang="en-US" dirty="0" smtClean="0"/>
              <a:t> appears to be slightly better than CFFEPS for fuel types</a:t>
            </a:r>
          </a:p>
          <a:p>
            <a:pPr lvl="1"/>
            <a:r>
              <a:rPr lang="en-US" dirty="0" smtClean="0"/>
              <a:t>103, Mature Jack or </a:t>
            </a:r>
            <a:r>
              <a:rPr lang="en-US" dirty="0" err="1" smtClean="0"/>
              <a:t>Lodgepole</a:t>
            </a:r>
            <a:r>
              <a:rPr lang="en-US" dirty="0" smtClean="0"/>
              <a:t> Pine</a:t>
            </a:r>
          </a:p>
          <a:p>
            <a:pPr lvl="1"/>
            <a:r>
              <a:rPr lang="en-US" dirty="0" smtClean="0"/>
              <a:t>105, Red and White Pine</a:t>
            </a:r>
            <a:endParaRPr lang="en-US" dirty="0"/>
          </a:p>
        </p:txBody>
      </p:sp>
    </p:spTree>
    <p:extLst>
      <p:ext uri="{BB962C8B-B14F-4D97-AF65-F5344CB8AC3E}">
        <p14:creationId xmlns:p14="http://schemas.microsoft.com/office/powerpoint/2010/main" val="360349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 by Fuel – 102 </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sp>
        <p:nvSpPr>
          <p:cNvPr id="5" name="Text Placeholder 4"/>
          <p:cNvSpPr>
            <a:spLocks noGrp="1"/>
          </p:cNvSpPr>
          <p:nvPr>
            <p:ph type="body" sz="quarter" idx="3"/>
          </p:nvPr>
        </p:nvSpPr>
        <p:spPr/>
        <p:txBody>
          <a:bodyPr/>
          <a:lstStyle/>
          <a:p>
            <a:r>
              <a:rPr lang="en-US" dirty="0" err="1" smtClean="0"/>
              <a:t>FireWork</a:t>
            </a:r>
            <a:endParaRPr lang="en-US" dirty="0"/>
          </a:p>
        </p:txBody>
      </p:sp>
      <p:pic>
        <p:nvPicPr>
          <p:cNvPr id="9218" name="Picture 2" descr="C:\Users\DongE\Documents\ECCC\Projects\In Progress\MINX\elisaMINX\Analysis\FW-GM_start00\ops_postCanFilt\plumeApr_Oct\95_percentile\fuelBreakdown\DistanceHist_thresh0_prct95_fuel102.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634853"/>
            <a:ext cx="4041775" cy="3031331"/>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DongE\Documents\ECCC\Projects\In Progress\MINX\elisaMINX\Analysis\CF-GM_start00\ops_postCanFilt\plumeApr_Oct\filt20k\95_percentile\fuelBreakdown\DistanceHist_thresh0_prct95_fuel102.pn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57200" y="2635448"/>
            <a:ext cx="4040188" cy="303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10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Breakdown by Fuel – </a:t>
            </a:r>
            <a:r>
              <a:rPr lang="en-US" dirty="0" smtClean="0"/>
              <a:t>102 (stats) </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705450430"/>
              </p:ext>
            </p:extLst>
          </p:nvPr>
        </p:nvGraphicFramePr>
        <p:xfrm>
          <a:off x="467544" y="2348880"/>
          <a:ext cx="4040188" cy="3426448"/>
        </p:xfrm>
        <a:graphic>
          <a:graphicData uri="http://schemas.openxmlformats.org/drawingml/2006/table">
            <a:tbl>
              <a:tblPr>
                <a:tableStyleId>{5C22544A-7EE6-4342-B048-85BDC9FD1C3A}</a:tableStyleId>
              </a:tblPr>
              <a:tblGrid>
                <a:gridCol w="4040188"/>
              </a:tblGrid>
              <a:tr h="137686">
                <a:tc>
                  <a:txBody>
                    <a:bodyPr/>
                    <a:lstStyle/>
                    <a:p>
                      <a:pPr algn="l" fontAlgn="b"/>
                      <a:r>
                        <a:rPr lang="en-US" sz="1300" u="none" strike="noStrike" dirty="0">
                          <a:effectLst/>
                        </a:rPr>
                        <a:t>Plumes Processed, 34 </a:t>
                      </a:r>
                      <a:endParaRPr lang="en-US" sz="1300" b="0" i="0" u="none" strike="noStrike" dirty="0">
                        <a:solidFill>
                          <a:srgbClr val="000000"/>
                        </a:solidFill>
                        <a:effectLst/>
                        <a:latin typeface="Calibri"/>
                      </a:endParaRPr>
                    </a:p>
                  </a:txBody>
                  <a:tcPr marL="4172" marR="4172" marT="4172" marB="0" anchor="b"/>
                </a:tc>
              </a:tr>
              <a:tr h="137686">
                <a:tc>
                  <a:txBody>
                    <a:bodyPr/>
                    <a:lstStyle/>
                    <a:p>
                      <a:pPr algn="l" fontAlgn="b"/>
                      <a:r>
                        <a:rPr lang="en-US" sz="1300" b="1" u="none" strike="noStrike">
                          <a:effectLst/>
                        </a:rPr>
                        <a:t>Number of Valid Pairs, 3612 </a:t>
                      </a:r>
                      <a:endParaRPr lang="en-US" sz="1300" b="1" i="0" u="none" strike="noStrike">
                        <a:solidFill>
                          <a:srgbClr val="000000"/>
                        </a:solidFill>
                        <a:effectLst/>
                        <a:latin typeface="Calibri"/>
                      </a:endParaRPr>
                    </a:p>
                  </a:txBody>
                  <a:tcPr marL="4172" marR="4172" marT="4172" marB="0" anchor="b"/>
                </a:tc>
              </a:tr>
              <a:tr h="137686">
                <a:tc>
                  <a:txBody>
                    <a:bodyPr/>
                    <a:lstStyle/>
                    <a:p>
                      <a:pPr algn="l" fontAlgn="b"/>
                      <a:r>
                        <a:rPr lang="en-US" sz="1300" b="1" u="none" strike="noStrike" dirty="0">
                          <a:effectLst/>
                        </a:rPr>
                        <a:t>Number of Dropped Pairs, 1338 </a:t>
                      </a:r>
                      <a:endParaRPr lang="en-US" sz="1300" b="1" i="0" u="none" strike="noStrike" dirty="0">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MINX Plume Max, 7289.0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Model Plume Max, 4274.22167969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MINX Plume Min, 406.0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Model Plume Min, 345.535583496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dirty="0">
                          <a:effectLst/>
                        </a:rPr>
                        <a:t>MINX Plume Mean, 3053.02104097 </a:t>
                      </a:r>
                      <a:endParaRPr lang="en-US" sz="1300" b="0" i="0" u="none" strike="noStrike" dirty="0">
                        <a:solidFill>
                          <a:srgbClr val="000000"/>
                        </a:solidFill>
                        <a:effectLst/>
                        <a:latin typeface="Calibri"/>
                      </a:endParaRPr>
                    </a:p>
                  </a:txBody>
                  <a:tcPr marL="4172" marR="4172" marT="4172" marB="0" anchor="b"/>
                </a:tc>
              </a:tr>
              <a:tr h="137686">
                <a:tc>
                  <a:txBody>
                    <a:bodyPr/>
                    <a:lstStyle/>
                    <a:p>
                      <a:pPr algn="l" fontAlgn="b"/>
                      <a:r>
                        <a:rPr lang="en-US" sz="1300" u="none" strike="noStrike" dirty="0">
                          <a:effectLst/>
                        </a:rPr>
                        <a:t>Model Plume Mean, 2159.52598138 </a:t>
                      </a:r>
                      <a:endParaRPr lang="en-US" sz="1300" b="0" i="0" u="none" strike="noStrike" dirty="0">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RMSD, 1711.09573524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Pearson Correlation Coefficient, pValue, (0.084932697237471516, 3.1890131980560716e-07) </a:t>
                      </a:r>
                      <a:endParaRPr lang="en-US" sz="1300" b="0" i="0" u="none" strike="noStrike">
                        <a:solidFill>
                          <a:srgbClr val="000000"/>
                        </a:solidFill>
                        <a:effectLst/>
                        <a:latin typeface="Calibri"/>
                      </a:endParaRPr>
                    </a:p>
                  </a:txBody>
                  <a:tcPr marL="4172" marR="4172" marT="4172" marB="0" anchor="b"/>
                </a:tc>
              </a:tr>
              <a:tr h="254511">
                <a:tc>
                  <a:txBody>
                    <a:bodyPr/>
                    <a:lstStyle/>
                    <a:p>
                      <a:pPr algn="l" fontAlgn="b"/>
                      <a:r>
                        <a:rPr lang="en-US" sz="1300" u="none" strike="noStrike">
                          <a:effectLst/>
                        </a:rPr>
                        <a:t>R Squared, pValue, (0.0072135630600319777, 3.1890131980565073e-07, 'y = 0.0731363413759x + 1936.23919229')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Mean Absolute Percent Error, 60.8510928881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b="1" u="none" strike="noStrike" dirty="0">
                          <a:effectLst/>
                        </a:rPr>
                        <a:t>Mean Percentage Error, 10.7721449162 </a:t>
                      </a:r>
                      <a:endParaRPr lang="en-US" sz="1300" b="1" i="0" u="none" strike="noStrike" dirty="0">
                        <a:solidFill>
                          <a:srgbClr val="000000"/>
                        </a:solidFill>
                        <a:effectLst/>
                        <a:latin typeface="Calibri"/>
                      </a:endParaRPr>
                    </a:p>
                  </a:txBody>
                  <a:tcPr marL="4172" marR="4172" marT="4172" marB="0" anchor="b"/>
                </a:tc>
              </a:tr>
            </a:tbl>
          </a:graphicData>
        </a:graphic>
      </p:graphicFrame>
      <p:sp>
        <p:nvSpPr>
          <p:cNvPr id="5" name="Text Placeholder 4"/>
          <p:cNvSpPr>
            <a:spLocks noGrp="1"/>
          </p:cNvSpPr>
          <p:nvPr>
            <p:ph type="body" sz="quarter" idx="3"/>
          </p:nvPr>
        </p:nvSpPr>
        <p:spPr/>
        <p:txBody>
          <a:bodyPr/>
          <a:lstStyle/>
          <a:p>
            <a:r>
              <a:rPr lang="en-US" dirty="0" err="1" smtClean="0"/>
              <a:t>FireWork</a:t>
            </a:r>
            <a:endParaRPr lang="en-US" dirty="0"/>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1439840233"/>
              </p:ext>
            </p:extLst>
          </p:nvPr>
        </p:nvGraphicFramePr>
        <p:xfrm>
          <a:off x="4644008" y="2348880"/>
          <a:ext cx="4041775" cy="3228356"/>
        </p:xfrm>
        <a:graphic>
          <a:graphicData uri="http://schemas.openxmlformats.org/drawingml/2006/table">
            <a:tbl>
              <a:tblPr>
                <a:tableStyleId>{5C22544A-7EE6-4342-B048-85BDC9FD1C3A}</a:tableStyleId>
              </a:tblPr>
              <a:tblGrid>
                <a:gridCol w="4041775"/>
              </a:tblGrid>
              <a:tr h="137740">
                <a:tc>
                  <a:txBody>
                    <a:bodyPr/>
                    <a:lstStyle/>
                    <a:p>
                      <a:pPr algn="l" fontAlgn="b"/>
                      <a:r>
                        <a:rPr lang="en-US" sz="1300" u="none" strike="noStrike" dirty="0">
                          <a:effectLst/>
                        </a:rPr>
                        <a:t>Plumes Processed, 35 </a:t>
                      </a:r>
                      <a:endParaRPr lang="en-US" sz="1300" b="0" i="0" u="none" strike="noStrike" dirty="0">
                        <a:solidFill>
                          <a:srgbClr val="000000"/>
                        </a:solidFill>
                        <a:effectLst/>
                        <a:latin typeface="Calibri"/>
                      </a:endParaRPr>
                    </a:p>
                  </a:txBody>
                  <a:tcPr marL="4174" marR="4174" marT="4174" marB="0" anchor="b"/>
                </a:tc>
              </a:tr>
              <a:tr h="137740">
                <a:tc>
                  <a:txBody>
                    <a:bodyPr/>
                    <a:lstStyle/>
                    <a:p>
                      <a:pPr algn="l" fontAlgn="b"/>
                      <a:r>
                        <a:rPr lang="en-US" sz="1300" b="1" u="none" strike="noStrike">
                          <a:effectLst/>
                        </a:rPr>
                        <a:t>Number of Valid Pairs, 3546 </a:t>
                      </a:r>
                      <a:endParaRPr lang="en-US" sz="1300" b="1" i="0" u="none" strike="noStrike">
                        <a:solidFill>
                          <a:srgbClr val="000000"/>
                        </a:solidFill>
                        <a:effectLst/>
                        <a:latin typeface="Calibri"/>
                      </a:endParaRPr>
                    </a:p>
                  </a:txBody>
                  <a:tcPr marL="4174" marR="4174" marT="4174" marB="0" anchor="b"/>
                </a:tc>
              </a:tr>
              <a:tr h="137740">
                <a:tc>
                  <a:txBody>
                    <a:bodyPr/>
                    <a:lstStyle/>
                    <a:p>
                      <a:pPr algn="l" fontAlgn="b"/>
                      <a:r>
                        <a:rPr lang="en-US" sz="1300" b="1" u="none" strike="noStrike" dirty="0">
                          <a:effectLst/>
                        </a:rPr>
                        <a:t>Number of Dropped Pairs, 1691 </a:t>
                      </a:r>
                      <a:endParaRPr lang="en-US" sz="1300" b="1" i="0" u="none" strike="noStrike" dirty="0">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MINX Plume Max, 8759.0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dirty="0">
                          <a:effectLst/>
                        </a:rPr>
                        <a:t>Model Plume Max, 3548.41259766 </a:t>
                      </a:r>
                      <a:endParaRPr lang="en-US" sz="1300" b="0" i="0" u="none" strike="noStrike" dirty="0">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MINX Plume Min, 406.0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Model Plume Min, 352.427062988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MINX Plume Mean, 3078.26508742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Model Plume Mean, 1751.55249762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RMSD, 1650.86313983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dirty="0">
                          <a:effectLst/>
                        </a:rPr>
                        <a:t>Pearson Correlation Coefficient, </a:t>
                      </a:r>
                      <a:r>
                        <a:rPr lang="en-US" sz="1300" u="none" strike="noStrike" dirty="0" err="1">
                          <a:effectLst/>
                        </a:rPr>
                        <a:t>pValue</a:t>
                      </a:r>
                      <a:r>
                        <a:rPr lang="en-US" sz="1300" u="none" strike="noStrike" dirty="0">
                          <a:effectLst/>
                        </a:rPr>
                        <a:t>, (0.60412567848928944, 0.0) </a:t>
                      </a:r>
                      <a:endParaRPr lang="en-US" sz="1300" b="0" i="0" u="none" strike="noStrike" dirty="0">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R Squared, pValue, (0.36496783541014433, 0.0, 'y = 0.495821472837x + 225.28256819')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Mean Absolute Percent Error, 45.407481062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b="1" u="none" strike="noStrike" dirty="0">
                          <a:effectLst/>
                        </a:rPr>
                        <a:t>Mean Percentage Error, 42.6094661389 </a:t>
                      </a:r>
                      <a:endParaRPr lang="en-US" sz="1300" b="1" i="0" u="none" strike="noStrike" dirty="0">
                        <a:solidFill>
                          <a:srgbClr val="000000"/>
                        </a:solidFill>
                        <a:effectLst/>
                        <a:latin typeface="Calibri"/>
                      </a:endParaRPr>
                    </a:p>
                  </a:txBody>
                  <a:tcPr marL="4174" marR="4174" marT="4174" marB="0" anchor="b"/>
                </a:tc>
              </a:tr>
            </a:tbl>
          </a:graphicData>
        </a:graphic>
      </p:graphicFrame>
    </p:spTree>
    <p:extLst>
      <p:ext uri="{BB962C8B-B14F-4D97-AF65-F5344CB8AC3E}">
        <p14:creationId xmlns:p14="http://schemas.microsoft.com/office/powerpoint/2010/main" val="2888831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 by Fuel - 103</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sp>
        <p:nvSpPr>
          <p:cNvPr id="5" name="Text Placeholder 4"/>
          <p:cNvSpPr>
            <a:spLocks noGrp="1"/>
          </p:cNvSpPr>
          <p:nvPr>
            <p:ph type="body" sz="quarter" idx="3"/>
          </p:nvPr>
        </p:nvSpPr>
        <p:spPr/>
        <p:txBody>
          <a:bodyPr/>
          <a:lstStyle/>
          <a:p>
            <a:r>
              <a:rPr lang="en-US" dirty="0" err="1" smtClean="0"/>
              <a:t>FireWork</a:t>
            </a:r>
            <a:endParaRPr lang="en-US" dirty="0"/>
          </a:p>
        </p:txBody>
      </p:sp>
      <p:pic>
        <p:nvPicPr>
          <p:cNvPr id="12290" name="Picture 2" descr="C:\Users\DongE\Documents\ECCC\Projects\In Progress\MINX\elisaMINX\Analysis\CF-GM_start00\ops_postCanFilt\plumeApr_Oct\filt20k\95_percentile\fuelBreakdown\DistancePlot_thresh0_prct95_fuel103.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0" y="2635448"/>
            <a:ext cx="4040188" cy="3030141"/>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DongE\Documents\ECCC\Projects\In Progress\MINX\elisaMINX\Analysis\FW-GM_start00\ops_postCanFilt\plumeApr_Oct\95_percentile\fuelBreakdown\DistancePlot_thresh0_prct95_fuel103.png"/>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5025" y="2634853"/>
            <a:ext cx="4041775" cy="303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70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Breakdown by Fuel – 103 (stats)</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201271728"/>
              </p:ext>
            </p:extLst>
          </p:nvPr>
        </p:nvGraphicFramePr>
        <p:xfrm>
          <a:off x="467544" y="2276872"/>
          <a:ext cx="4040188" cy="3426448"/>
        </p:xfrm>
        <a:graphic>
          <a:graphicData uri="http://schemas.openxmlformats.org/drawingml/2006/table">
            <a:tbl>
              <a:tblPr>
                <a:tableStyleId>{5C22544A-7EE6-4342-B048-85BDC9FD1C3A}</a:tableStyleId>
              </a:tblPr>
              <a:tblGrid>
                <a:gridCol w="4040188"/>
              </a:tblGrid>
              <a:tr h="137686">
                <a:tc>
                  <a:txBody>
                    <a:bodyPr/>
                    <a:lstStyle/>
                    <a:p>
                      <a:pPr algn="l" fontAlgn="b"/>
                      <a:r>
                        <a:rPr lang="en-US" sz="1300" u="none" strike="noStrike">
                          <a:effectLst/>
                        </a:rPr>
                        <a:t>Plumes Processed, 20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Number of Valid Pairs, 913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dirty="0">
                          <a:effectLst/>
                        </a:rPr>
                        <a:t>Number of Dropped Pairs, 533 </a:t>
                      </a:r>
                      <a:endParaRPr lang="en-US" sz="1300" b="0" i="0" u="none" strike="noStrike" dirty="0">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MINX Plume Max, 4451.0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Model Plume Max, 3057.21386719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MINX Plume Min, 578.0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Model Plume Min, 422.843933105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MINX Plume Mean, 2367.7305586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dirty="0">
                          <a:effectLst/>
                        </a:rPr>
                        <a:t>Model Plume Mean</a:t>
                      </a:r>
                      <a:r>
                        <a:rPr lang="en-US" sz="1300" u="none" strike="noStrike">
                          <a:effectLst/>
                        </a:rPr>
                        <a:t>, </a:t>
                      </a:r>
                      <a:r>
                        <a:rPr lang="en-US" sz="1300" u="none" strike="noStrike" smtClean="0">
                          <a:effectLst/>
                        </a:rPr>
                        <a:t>1382.66916144 </a:t>
                      </a:r>
                      <a:endParaRPr lang="en-US" sz="1300" b="0" i="0" u="none" strike="noStrike" dirty="0">
                        <a:solidFill>
                          <a:srgbClr val="000000"/>
                        </a:solidFill>
                        <a:effectLst/>
                        <a:latin typeface="Calibri"/>
                      </a:endParaRPr>
                    </a:p>
                  </a:txBody>
                  <a:tcPr marL="4172" marR="4172" marT="4172" marB="0" anchor="b"/>
                </a:tc>
              </a:tr>
              <a:tr h="137686">
                <a:tc>
                  <a:txBody>
                    <a:bodyPr/>
                    <a:lstStyle/>
                    <a:p>
                      <a:pPr algn="l" fontAlgn="b"/>
                      <a:r>
                        <a:rPr lang="en-US" sz="1300" u="none" strike="noStrike" dirty="0">
                          <a:effectLst/>
                        </a:rPr>
                        <a:t>RMSD, 1278.31448388 </a:t>
                      </a:r>
                      <a:endParaRPr lang="en-US" sz="1300" b="0" i="0" u="none" strike="noStrike" dirty="0">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Pearson Correlation Coefficient, pValue, (0.20426155063092258, 4.6858456003726221e-10) </a:t>
                      </a:r>
                      <a:endParaRPr lang="en-US" sz="1300" b="0" i="0" u="none" strike="noStrike">
                        <a:solidFill>
                          <a:srgbClr val="000000"/>
                        </a:solidFill>
                        <a:effectLst/>
                        <a:latin typeface="Calibri"/>
                      </a:endParaRPr>
                    </a:p>
                  </a:txBody>
                  <a:tcPr marL="4172" marR="4172" marT="4172" marB="0" anchor="b"/>
                </a:tc>
              </a:tr>
              <a:tr h="254511">
                <a:tc>
                  <a:txBody>
                    <a:bodyPr/>
                    <a:lstStyle/>
                    <a:p>
                      <a:pPr algn="l" fontAlgn="b"/>
                      <a:r>
                        <a:rPr lang="en-US" sz="1300" u="none" strike="noStrike">
                          <a:effectLst/>
                        </a:rPr>
                        <a:t>R Squared, pValue, (0.041722781066148934, 4.6858456003689639e-10, 'y = 0.119824333894x + 1098.95742442')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a:effectLst/>
                        </a:rPr>
                        <a:t>Mean Absolute Percent Error, 42.8929267365 </a:t>
                      </a:r>
                      <a:endParaRPr lang="en-US" sz="1300" b="0" i="0" u="none" strike="noStrike">
                        <a:solidFill>
                          <a:srgbClr val="000000"/>
                        </a:solidFill>
                        <a:effectLst/>
                        <a:latin typeface="Calibri"/>
                      </a:endParaRPr>
                    </a:p>
                  </a:txBody>
                  <a:tcPr marL="4172" marR="4172" marT="4172" marB="0" anchor="b"/>
                </a:tc>
              </a:tr>
              <a:tr h="137686">
                <a:tc>
                  <a:txBody>
                    <a:bodyPr/>
                    <a:lstStyle/>
                    <a:p>
                      <a:pPr algn="l" fontAlgn="b"/>
                      <a:r>
                        <a:rPr lang="en-US" sz="1300" u="none" strike="noStrike" dirty="0">
                          <a:effectLst/>
                        </a:rPr>
                        <a:t>Mean Percentage Error, 36.0365911084 </a:t>
                      </a:r>
                      <a:endParaRPr lang="en-US" sz="1300" b="0" i="0" u="none" strike="noStrike" dirty="0">
                        <a:solidFill>
                          <a:srgbClr val="000000"/>
                        </a:solidFill>
                        <a:effectLst/>
                        <a:latin typeface="Calibri"/>
                      </a:endParaRPr>
                    </a:p>
                  </a:txBody>
                  <a:tcPr marL="4172" marR="4172" marT="4172" marB="0" anchor="b"/>
                </a:tc>
              </a:tr>
            </a:tbl>
          </a:graphicData>
        </a:graphic>
      </p:graphicFrame>
      <p:sp>
        <p:nvSpPr>
          <p:cNvPr id="5" name="Text Placeholder 4"/>
          <p:cNvSpPr>
            <a:spLocks noGrp="1"/>
          </p:cNvSpPr>
          <p:nvPr>
            <p:ph type="body" sz="quarter" idx="3"/>
          </p:nvPr>
        </p:nvSpPr>
        <p:spPr/>
        <p:txBody>
          <a:bodyPr/>
          <a:lstStyle/>
          <a:p>
            <a:r>
              <a:rPr lang="en-US" dirty="0" err="1" smtClean="0"/>
              <a:t>FireWork</a:t>
            </a:r>
            <a:endParaRPr lang="en-US"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4120487351"/>
              </p:ext>
            </p:extLst>
          </p:nvPr>
        </p:nvGraphicFramePr>
        <p:xfrm>
          <a:off x="4644008" y="2276872"/>
          <a:ext cx="4041775" cy="3426476"/>
        </p:xfrm>
        <a:graphic>
          <a:graphicData uri="http://schemas.openxmlformats.org/drawingml/2006/table">
            <a:tbl>
              <a:tblPr>
                <a:tableStyleId>{5C22544A-7EE6-4342-B048-85BDC9FD1C3A}</a:tableStyleId>
              </a:tblPr>
              <a:tblGrid>
                <a:gridCol w="4041775"/>
              </a:tblGrid>
              <a:tr h="137740">
                <a:tc>
                  <a:txBody>
                    <a:bodyPr/>
                    <a:lstStyle/>
                    <a:p>
                      <a:pPr algn="l" fontAlgn="b"/>
                      <a:r>
                        <a:rPr lang="en-US" sz="1300" u="none" strike="noStrike" dirty="0">
                          <a:effectLst/>
                        </a:rPr>
                        <a:t>Plumes Processed, 20 </a:t>
                      </a:r>
                      <a:endParaRPr lang="en-US" sz="1300" b="0" i="0" u="none" strike="noStrike" dirty="0">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Number of Valid Pairs, 915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dirty="0">
                          <a:effectLst/>
                        </a:rPr>
                        <a:t>Number of Dropped Pairs, 531 </a:t>
                      </a:r>
                      <a:endParaRPr lang="en-US" sz="1300" b="0" i="0" u="none" strike="noStrike" dirty="0">
                        <a:solidFill>
                          <a:srgbClr val="000000"/>
                        </a:solidFill>
                        <a:effectLst/>
                        <a:latin typeface="Calibri"/>
                      </a:endParaRPr>
                    </a:p>
                  </a:txBody>
                  <a:tcPr marL="4174" marR="4174" marT="4174" marB="0" anchor="b"/>
                </a:tc>
              </a:tr>
              <a:tr h="137740">
                <a:tc>
                  <a:txBody>
                    <a:bodyPr/>
                    <a:lstStyle/>
                    <a:p>
                      <a:pPr algn="l" fontAlgn="b"/>
                      <a:r>
                        <a:rPr lang="en-US" sz="1300" u="none" strike="noStrike" dirty="0">
                          <a:effectLst/>
                        </a:rPr>
                        <a:t>MINX Plume Max, 4451.0 </a:t>
                      </a:r>
                      <a:endParaRPr lang="en-US" sz="1300" b="0" i="0" u="none" strike="noStrike" dirty="0">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Model Plume Max, 3020.01904297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MINX Plume Min, 578.0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Model Plume Min, 421.631469727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MINX Plume Mean, 2369.70491803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Model Plume Mean, 1343.89194056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RMSD, 1265.39483596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Pearson Correlation Coefficient, pValue, (0.46531774799706566, 2.3753347002428403e-50) </a:t>
                      </a:r>
                      <a:endParaRPr lang="en-US" sz="1300" b="0" i="0" u="none" strike="noStrike">
                        <a:solidFill>
                          <a:srgbClr val="000000"/>
                        </a:solidFill>
                        <a:effectLst/>
                        <a:latin typeface="Calibri"/>
                      </a:endParaRPr>
                    </a:p>
                  </a:txBody>
                  <a:tcPr marL="4174" marR="4174" marT="4174" marB="0" anchor="b"/>
                </a:tc>
              </a:tr>
              <a:tr h="254611">
                <a:tc>
                  <a:txBody>
                    <a:bodyPr/>
                    <a:lstStyle/>
                    <a:p>
                      <a:pPr algn="l" fontAlgn="b"/>
                      <a:r>
                        <a:rPr lang="en-US" sz="1300" u="none" strike="noStrike">
                          <a:effectLst/>
                        </a:rPr>
                        <a:t>R Squared, pValue, (0.21652060660106065, 2.3753347002424519e-50, 'y = 0.383803161156x + 434.391702011')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a:effectLst/>
                        </a:rPr>
                        <a:t>Mean Absolute Percent Error, 44.9585193129 </a:t>
                      </a:r>
                      <a:endParaRPr lang="en-US" sz="1300" b="0" i="0" u="none" strike="noStrike">
                        <a:solidFill>
                          <a:srgbClr val="000000"/>
                        </a:solidFill>
                        <a:effectLst/>
                        <a:latin typeface="Calibri"/>
                      </a:endParaRPr>
                    </a:p>
                  </a:txBody>
                  <a:tcPr marL="4174" marR="4174" marT="4174" marB="0" anchor="b"/>
                </a:tc>
              </a:tr>
              <a:tr h="137740">
                <a:tc>
                  <a:txBody>
                    <a:bodyPr/>
                    <a:lstStyle/>
                    <a:p>
                      <a:pPr algn="l" fontAlgn="b"/>
                      <a:r>
                        <a:rPr lang="en-US" sz="1300" u="none" strike="noStrike" dirty="0">
                          <a:effectLst/>
                        </a:rPr>
                        <a:t>Mean Percentage Error, 40.7427691546 </a:t>
                      </a:r>
                      <a:endParaRPr lang="en-US" sz="1300" b="0" i="0" u="none" strike="noStrike" dirty="0">
                        <a:solidFill>
                          <a:srgbClr val="000000"/>
                        </a:solidFill>
                        <a:effectLst/>
                        <a:latin typeface="Calibri"/>
                      </a:endParaRPr>
                    </a:p>
                  </a:txBody>
                  <a:tcPr marL="4174" marR="4174" marT="4174" marB="0" anchor="b"/>
                </a:tc>
              </a:tr>
            </a:tbl>
          </a:graphicData>
        </a:graphic>
      </p:graphicFrame>
    </p:spTree>
    <p:extLst>
      <p:ext uri="{BB962C8B-B14F-4D97-AF65-F5344CB8AC3E}">
        <p14:creationId xmlns:p14="http://schemas.microsoft.com/office/powerpoint/2010/main" val="2802255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 Origin Points</a:t>
            </a:r>
            <a:endParaRPr lang="en-US" dirty="0"/>
          </a:p>
        </p:txBody>
      </p:sp>
      <p:pic>
        <p:nvPicPr>
          <p:cNvPr id="13314" name="Picture 2" descr="C:\Users\DongE\Documents\ECCC\Projects\In Progress\MINX\elisaMINX\Analysis\fw-cf origin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514067"/>
            <a:ext cx="8229600" cy="2698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36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Compare operational </a:t>
            </a:r>
            <a:r>
              <a:rPr lang="en-US" dirty="0" err="1" smtClean="0"/>
              <a:t>FireWork</a:t>
            </a:r>
            <a:r>
              <a:rPr lang="en-US" dirty="0" smtClean="0"/>
              <a:t> and CFFEPS (in development) models indirectly by comparing to model plumes to MINX digitized plumes </a:t>
            </a:r>
          </a:p>
          <a:p>
            <a:r>
              <a:rPr lang="en-US" dirty="0" smtClean="0"/>
              <a:t>Analyze commonalities and difficulties </a:t>
            </a:r>
          </a:p>
          <a:p>
            <a:r>
              <a:rPr lang="en-US" dirty="0" smtClean="0"/>
              <a:t>Discuss potential issues when doing comparisons </a:t>
            </a:r>
            <a:endParaRPr lang="en-US" dirty="0"/>
          </a:p>
        </p:txBody>
      </p:sp>
    </p:spTree>
    <p:extLst>
      <p:ext uri="{BB962C8B-B14F-4D97-AF65-F5344CB8AC3E}">
        <p14:creationId xmlns:p14="http://schemas.microsoft.com/office/powerpoint/2010/main" val="1333356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5 plumes removed from CFFEPS plumes for having heights over 20000m</a:t>
            </a:r>
          </a:p>
          <a:p>
            <a:r>
              <a:rPr lang="en-US" dirty="0" smtClean="0"/>
              <a:t>Cluster of plumes in one area, overlapping each other </a:t>
            </a:r>
            <a:endParaRPr lang="en-US" dirty="0"/>
          </a:p>
        </p:txBody>
      </p:sp>
    </p:spTree>
    <p:extLst>
      <p:ext uri="{BB962C8B-B14F-4D97-AF65-F5344CB8AC3E}">
        <p14:creationId xmlns:p14="http://schemas.microsoft.com/office/powerpoint/2010/main" val="2903556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20k+ heights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Date: June 2, 2017</a:t>
            </a:r>
          </a:p>
          <a:p>
            <a:r>
              <a:rPr lang="en-US" dirty="0" smtClean="0"/>
              <a:t>Location: Yukon Territory</a:t>
            </a:r>
          </a:p>
          <a:p>
            <a:r>
              <a:rPr lang="en-US" dirty="0" smtClean="0"/>
              <a:t>Reason for Case Study:</a:t>
            </a:r>
          </a:p>
          <a:p>
            <a:pPr lvl="1"/>
            <a:r>
              <a:rPr lang="en-US" dirty="0" smtClean="0"/>
              <a:t>These plumes resulted in model plume heights of over 20000m in CFFEPS </a:t>
            </a:r>
          </a:p>
          <a:p>
            <a:pPr lvl="1"/>
            <a:r>
              <a:rPr lang="en-US" dirty="0" smtClean="0"/>
              <a:t>High plume heights skewed CFFEPS results and were clear outliers</a:t>
            </a:r>
          </a:p>
          <a:p>
            <a:pPr lvl="1"/>
            <a:r>
              <a:rPr lang="en-US" dirty="0" smtClean="0"/>
              <a:t>Investigating why these plumes show up at such heights, but are somewhat reasonable in </a:t>
            </a:r>
            <a:r>
              <a:rPr lang="en-US" dirty="0" err="1" smtClean="0"/>
              <a:t>FireWork</a:t>
            </a:r>
            <a:r>
              <a:rPr lang="en-US" dirty="0" smtClean="0"/>
              <a:t> results</a:t>
            </a:r>
          </a:p>
        </p:txBody>
      </p:sp>
    </p:spTree>
    <p:extLst>
      <p:ext uri="{BB962C8B-B14F-4D97-AF65-F5344CB8AC3E}">
        <p14:creationId xmlns:p14="http://schemas.microsoft.com/office/powerpoint/2010/main" val="148819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 20k+ heights </a:t>
            </a:r>
          </a:p>
        </p:txBody>
      </p:sp>
      <p:sp>
        <p:nvSpPr>
          <p:cNvPr id="3" name="Content Placeholder 2"/>
          <p:cNvSpPr>
            <a:spLocks noGrp="1"/>
          </p:cNvSpPr>
          <p:nvPr>
            <p:ph idx="1"/>
          </p:nvPr>
        </p:nvSpPr>
        <p:spPr>
          <a:xfrm>
            <a:off x="457200" y="1600200"/>
            <a:ext cx="5554960" cy="4846816"/>
          </a:xfrm>
        </p:spPr>
        <p:txBody>
          <a:bodyPr>
            <a:normAutofit fontScale="85000" lnSpcReduction="20000"/>
          </a:bodyPr>
          <a:lstStyle/>
          <a:p>
            <a:r>
              <a:rPr lang="en-US" dirty="0" smtClean="0"/>
              <a:t>Results: </a:t>
            </a:r>
          </a:p>
          <a:p>
            <a:pPr lvl="1"/>
            <a:r>
              <a:rPr lang="en-US" dirty="0" smtClean="0"/>
              <a:t>Local maxima for PM2.5 values were found to be average of 5.9ppm (very low)</a:t>
            </a:r>
          </a:p>
          <a:p>
            <a:pPr lvl="1"/>
            <a:r>
              <a:rPr lang="en-US" dirty="0" smtClean="0"/>
              <a:t>Possible that PM2.5 values are indicative of another plume or another source that are not part of the plume we’re looking at </a:t>
            </a:r>
          </a:p>
          <a:p>
            <a:pPr lvl="1"/>
            <a:r>
              <a:rPr lang="en-US" dirty="0" smtClean="0"/>
              <a:t>Two plumes show this possibility clearly:</a:t>
            </a:r>
          </a:p>
          <a:p>
            <a:pPr lvl="2"/>
            <a:r>
              <a:rPr lang="en-US" dirty="0" smtClean="0"/>
              <a:t>Part of model plume matches the MINX plume height closely</a:t>
            </a:r>
          </a:p>
          <a:p>
            <a:pPr lvl="2"/>
            <a:r>
              <a:rPr lang="en-US" dirty="0" smtClean="0"/>
              <a:t>Other part of model plume is much higher and looks to be part of a different source</a:t>
            </a:r>
          </a:p>
          <a:p>
            <a:pPr lvl="1"/>
            <a:endParaRPr lang="en-US" dirty="0" smtClean="0"/>
          </a:p>
          <a:p>
            <a:pPr lvl="1"/>
            <a:endParaRPr lang="en-US" dirty="0"/>
          </a:p>
        </p:txBody>
      </p:sp>
      <p:pic>
        <p:nvPicPr>
          <p:cNvPr id="4" name="Picture 3"/>
          <p:cNvPicPr/>
          <p:nvPr/>
        </p:nvPicPr>
        <p:blipFill>
          <a:blip r:embed="rId3"/>
          <a:stretch>
            <a:fillRect/>
          </a:stretch>
        </p:blipFill>
        <p:spPr>
          <a:xfrm>
            <a:off x="5909418" y="2348880"/>
            <a:ext cx="2789555" cy="2092325"/>
          </a:xfrm>
          <a:prstGeom prst="rect">
            <a:avLst/>
          </a:prstGeom>
        </p:spPr>
      </p:pic>
      <p:pic>
        <p:nvPicPr>
          <p:cNvPr id="5" name="Picture 4"/>
          <p:cNvPicPr/>
          <p:nvPr/>
        </p:nvPicPr>
        <p:blipFill>
          <a:blip r:embed="rId4"/>
          <a:stretch>
            <a:fillRect/>
          </a:stretch>
        </p:blipFill>
        <p:spPr>
          <a:xfrm>
            <a:off x="5868144" y="4293096"/>
            <a:ext cx="2872105" cy="2153920"/>
          </a:xfrm>
          <a:prstGeom prst="rect">
            <a:avLst/>
          </a:prstGeom>
        </p:spPr>
      </p:pic>
    </p:spTree>
    <p:extLst>
      <p:ext uri="{BB962C8B-B14F-4D97-AF65-F5344CB8AC3E}">
        <p14:creationId xmlns:p14="http://schemas.microsoft.com/office/powerpoint/2010/main" val="925536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 Overlapping Plumes</a:t>
            </a:r>
            <a:endParaRPr lang="en-US" dirty="0"/>
          </a:p>
        </p:txBody>
      </p:sp>
      <p:sp>
        <p:nvSpPr>
          <p:cNvPr id="3" name="Content Placeholder 2"/>
          <p:cNvSpPr>
            <a:spLocks noGrp="1"/>
          </p:cNvSpPr>
          <p:nvPr>
            <p:ph idx="1"/>
          </p:nvPr>
        </p:nvSpPr>
        <p:spPr/>
        <p:txBody>
          <a:bodyPr/>
          <a:lstStyle/>
          <a:p>
            <a:r>
              <a:rPr lang="en-US" dirty="0" smtClean="0"/>
              <a:t>Date: Sept 3, 2017</a:t>
            </a:r>
          </a:p>
          <a:p>
            <a:r>
              <a:rPr lang="en-US" dirty="0" smtClean="0"/>
              <a:t>Location: BC/AB/USA border</a:t>
            </a:r>
          </a:p>
          <a:p>
            <a:r>
              <a:rPr lang="en-US" dirty="0" smtClean="0"/>
              <a:t>Reason for Case Study: </a:t>
            </a:r>
          </a:p>
          <a:p>
            <a:pPr lvl="1"/>
            <a:r>
              <a:rPr lang="en-US" dirty="0" smtClean="0"/>
              <a:t>Check how MINX/model performs for overlapping plumes</a:t>
            </a:r>
            <a:endParaRPr lang="en-US" dirty="0"/>
          </a:p>
        </p:txBody>
      </p:sp>
    </p:spTree>
    <p:extLst>
      <p:ext uri="{BB962C8B-B14F-4D97-AF65-F5344CB8AC3E}">
        <p14:creationId xmlns:p14="http://schemas.microsoft.com/office/powerpoint/2010/main" val="2399329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 Overlapping Plumes</a:t>
            </a:r>
          </a:p>
        </p:txBody>
      </p:sp>
      <p:sp>
        <p:nvSpPr>
          <p:cNvPr id="3" name="Content Placeholder 2"/>
          <p:cNvSpPr>
            <a:spLocks noGrp="1"/>
          </p:cNvSpPr>
          <p:nvPr>
            <p:ph idx="1"/>
          </p:nvPr>
        </p:nvSpPr>
        <p:spPr/>
        <p:txBody>
          <a:bodyPr/>
          <a:lstStyle/>
          <a:p>
            <a:endParaRPr lang="en-US" dirty="0"/>
          </a:p>
        </p:txBody>
      </p:sp>
      <p:pic>
        <p:nvPicPr>
          <p:cNvPr id="14338" name="Picture 2" descr="C:\Users\DongE\Documents\ECCC\Projects\In Progress\MINX\elisaMINX\Analysis\Sept_094211\094211\O094211-B051-SPWR02_PlumePoints_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585355"/>
            <a:ext cx="2362825" cy="2694062"/>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DongE\Documents\ECCC\Projects\In Progress\MINX\elisaMINX\Analysis\Sept_094211\094211\O094211-B051-SPWR03_PlumePoints_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501008"/>
            <a:ext cx="2362825" cy="269406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DongE\Documents\ECCC\Projects\In Progress\MINX\elisaMINX\Analysis\Sept_094211\094211\O094211-B051-SPWR04_PlumePoints_A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1556792"/>
            <a:ext cx="2362825" cy="2694062"/>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Users\DongE\Documents\ECCC\Projects\In Progress\MINX\elisaMINX\Analysis\Sept_094211\094211\O094211-B051-SPWR07_PlumePoints_A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8" y="3478238"/>
            <a:ext cx="2362825" cy="269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927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 Overlapping Plumes</a:t>
            </a:r>
          </a:p>
        </p:txBody>
      </p:sp>
      <p:sp>
        <p:nvSpPr>
          <p:cNvPr id="3" name="Content Placeholder 2"/>
          <p:cNvSpPr>
            <a:spLocks noGrp="1"/>
          </p:cNvSpPr>
          <p:nvPr>
            <p:ph idx="1"/>
          </p:nvPr>
        </p:nvSpPr>
        <p:spPr/>
        <p:txBody>
          <a:bodyPr/>
          <a:lstStyle/>
          <a:p>
            <a:r>
              <a:rPr lang="en-US" dirty="0" smtClean="0"/>
              <a:t>Results:</a:t>
            </a:r>
          </a:p>
          <a:p>
            <a:pPr lvl="1"/>
            <a:r>
              <a:rPr lang="en-US" dirty="0" smtClean="0"/>
              <a:t>Both CFFEPS and </a:t>
            </a:r>
            <a:r>
              <a:rPr lang="en-US" dirty="0" err="1" smtClean="0"/>
              <a:t>FireWork</a:t>
            </a:r>
            <a:r>
              <a:rPr lang="en-US" dirty="0" smtClean="0"/>
              <a:t> model heights are similar and underestimate the plume heights</a:t>
            </a:r>
          </a:p>
          <a:p>
            <a:pPr lvl="1"/>
            <a:r>
              <a:rPr lang="en-US" dirty="0" smtClean="0"/>
              <a:t>Can see potential interference from other plumes</a:t>
            </a:r>
          </a:p>
          <a:p>
            <a:pPr lvl="1"/>
            <a:r>
              <a:rPr lang="en-US" dirty="0" smtClean="0"/>
              <a:t>Also possible that ‘jumps’ in model height are due to vertical resolution in model </a:t>
            </a:r>
            <a:endParaRPr lang="en-US" dirty="0"/>
          </a:p>
        </p:txBody>
      </p:sp>
    </p:spTree>
    <p:extLst>
      <p:ext uri="{BB962C8B-B14F-4D97-AF65-F5344CB8AC3E}">
        <p14:creationId xmlns:p14="http://schemas.microsoft.com/office/powerpoint/2010/main" val="379191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 Overlapping Plumes</a:t>
            </a:r>
          </a:p>
        </p:txBody>
      </p:sp>
      <p:sp>
        <p:nvSpPr>
          <p:cNvPr id="3" name="Content Placeholder 2"/>
          <p:cNvSpPr>
            <a:spLocks noGrp="1"/>
          </p:cNvSpPr>
          <p:nvPr>
            <p:ph idx="1"/>
          </p:nvPr>
        </p:nvSpPr>
        <p:spPr>
          <a:xfrm>
            <a:off x="457200" y="1600201"/>
            <a:ext cx="8229600" cy="2548879"/>
          </a:xfrm>
        </p:spPr>
        <p:txBody>
          <a:bodyPr>
            <a:normAutofit fontScale="92500" lnSpcReduction="20000"/>
          </a:bodyPr>
          <a:lstStyle/>
          <a:p>
            <a:r>
              <a:rPr lang="en-US" dirty="0" smtClean="0"/>
              <a:t>One plume with some differences between CFFEPS and </a:t>
            </a:r>
            <a:r>
              <a:rPr lang="en-US" dirty="0" err="1" smtClean="0"/>
              <a:t>FireWork</a:t>
            </a:r>
            <a:endParaRPr lang="en-US" dirty="0" smtClean="0"/>
          </a:p>
          <a:p>
            <a:r>
              <a:rPr lang="en-US" dirty="0" smtClean="0"/>
              <a:t>CFFEPS(left) shows a split near the tail end of the plume, possible interference from another plume</a:t>
            </a:r>
          </a:p>
          <a:p>
            <a:r>
              <a:rPr lang="en-US" dirty="0" err="1" smtClean="0"/>
              <a:t>FireWork</a:t>
            </a:r>
            <a:r>
              <a:rPr lang="en-US" dirty="0" smtClean="0"/>
              <a:t> does not suffer from this </a:t>
            </a:r>
            <a:endParaRPr lang="en-US" dirty="0"/>
          </a:p>
          <a:p>
            <a:endParaRPr lang="en-US" dirty="0"/>
          </a:p>
        </p:txBody>
      </p:sp>
      <p:pic>
        <p:nvPicPr>
          <p:cNvPr id="4" name="Picture 3" descr="C:\Users\DongE\Documents\ECCC\Projects\In Progress\MINX\elisaMINX\Analysis\Sept_094211\094211\O094211-B051-SPWR07_PlumeContours_An.jpg"/>
          <p:cNvPicPr/>
          <p:nvPr/>
        </p:nvPicPr>
        <p:blipFill>
          <a:blip r:embed="rId3">
            <a:extLst>
              <a:ext uri="{28A0092B-C50C-407E-A947-70E740481C1C}">
                <a14:useLocalDpi xmlns:a14="http://schemas.microsoft.com/office/drawing/2010/main" val="0"/>
              </a:ext>
            </a:extLst>
          </a:blip>
          <a:srcRect/>
          <a:stretch>
            <a:fillRect/>
          </a:stretch>
        </p:blipFill>
        <p:spPr bwMode="auto">
          <a:xfrm>
            <a:off x="3491880" y="4293096"/>
            <a:ext cx="2000250" cy="1922145"/>
          </a:xfrm>
          <a:prstGeom prst="rect">
            <a:avLst/>
          </a:prstGeom>
          <a:noFill/>
          <a:ln>
            <a:noFill/>
          </a:ln>
        </p:spPr>
      </p:pic>
      <p:pic>
        <p:nvPicPr>
          <p:cNvPr id="5" name="Picture 4" descr="C:\Users\DongE\Documents\ECCC\Projects\In Progress\MINX\elisaMINX\Analysis\Sept_094211\CFFEPS\scatter_CF-Plume_O094211-B051-SPWR07.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4365104"/>
            <a:ext cx="2616200" cy="1963420"/>
          </a:xfrm>
          <a:prstGeom prst="rect">
            <a:avLst/>
          </a:prstGeom>
          <a:noFill/>
          <a:ln>
            <a:noFill/>
          </a:ln>
        </p:spPr>
      </p:pic>
      <p:pic>
        <p:nvPicPr>
          <p:cNvPr id="6" name="Picture 5" descr="C:\Users\DongE\Documents\ECCC\Projects\In Progress\MINX\elisaMINX\Analysis\Sept_094211\FireWork\scatter_FW-Plume_O094211-B051-SPWR07.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52120" y="4355826"/>
            <a:ext cx="2560955" cy="1922145"/>
          </a:xfrm>
          <a:prstGeom prst="rect">
            <a:avLst/>
          </a:prstGeom>
          <a:noFill/>
          <a:ln>
            <a:noFill/>
          </a:ln>
        </p:spPr>
      </p:pic>
    </p:spTree>
    <p:extLst>
      <p:ext uri="{BB962C8B-B14F-4D97-AF65-F5344CB8AC3E}">
        <p14:creationId xmlns:p14="http://schemas.microsoft.com/office/powerpoint/2010/main" val="1756920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 Plumes</a:t>
            </a:r>
            <a:endParaRPr lang="en-US" dirty="0"/>
          </a:p>
        </p:txBody>
      </p:sp>
      <p:sp>
        <p:nvSpPr>
          <p:cNvPr id="3" name="Content Placeholder 2"/>
          <p:cNvSpPr>
            <a:spLocks noGrp="1"/>
          </p:cNvSpPr>
          <p:nvPr>
            <p:ph idx="1"/>
          </p:nvPr>
        </p:nvSpPr>
        <p:spPr>
          <a:xfrm>
            <a:off x="457200" y="1600200"/>
            <a:ext cx="8229600" cy="4565104"/>
          </a:xfrm>
        </p:spPr>
        <p:txBody>
          <a:bodyPr>
            <a:normAutofit fontScale="55000" lnSpcReduction="20000"/>
          </a:bodyPr>
          <a:lstStyle/>
          <a:p>
            <a:r>
              <a:rPr lang="en-US" dirty="0" smtClean="0"/>
              <a:t>MINX plumes </a:t>
            </a:r>
          </a:p>
          <a:p>
            <a:pPr lvl="1"/>
            <a:r>
              <a:rPr lang="en-US" dirty="0" smtClean="0"/>
              <a:t>User Digitization:</a:t>
            </a:r>
            <a:br>
              <a:rPr lang="en-US" dirty="0" smtClean="0"/>
            </a:br>
            <a:r>
              <a:rPr lang="en-US" dirty="0" smtClean="0"/>
              <a:t>Ideally the more plumes digitized, the less issues we have from the user preferences/interpretation</a:t>
            </a:r>
          </a:p>
          <a:p>
            <a:pPr lvl="1"/>
            <a:r>
              <a:rPr lang="en-US" dirty="0" smtClean="0"/>
              <a:t>Plume Heights:</a:t>
            </a:r>
            <a:br>
              <a:rPr lang="en-US" dirty="0" smtClean="0"/>
            </a:br>
            <a:r>
              <a:rPr lang="en-US" dirty="0" smtClean="0"/>
              <a:t>Other options other than ‘</a:t>
            </a:r>
            <a:r>
              <a:rPr lang="en-US" dirty="0" err="1" smtClean="0"/>
              <a:t>filtered_height</a:t>
            </a:r>
            <a:r>
              <a:rPr lang="en-US" dirty="0" smtClean="0"/>
              <a:t>’ to be using. Median height may suit current model plume height detection better</a:t>
            </a:r>
          </a:p>
          <a:p>
            <a:r>
              <a:rPr lang="en-US" dirty="0" smtClean="0"/>
              <a:t>Model plumes</a:t>
            </a:r>
          </a:p>
          <a:p>
            <a:pPr lvl="1"/>
            <a:r>
              <a:rPr lang="en-US" dirty="0" smtClean="0"/>
              <a:t>Threshold: 0ppm</a:t>
            </a:r>
            <a:br>
              <a:rPr lang="en-US" dirty="0" smtClean="0"/>
            </a:br>
            <a:r>
              <a:rPr lang="en-US" dirty="0" smtClean="0"/>
              <a:t>May be getting artifacts or PM2.5 values from other sources than the plume</a:t>
            </a:r>
            <a:br>
              <a:rPr lang="en-US" dirty="0" smtClean="0"/>
            </a:br>
            <a:r>
              <a:rPr lang="en-US" dirty="0" smtClean="0"/>
              <a:t>Setting higher may reduce overall points, but can reduce false plume points </a:t>
            </a:r>
          </a:p>
          <a:p>
            <a:pPr lvl="1"/>
            <a:r>
              <a:rPr lang="en-US" dirty="0" smtClean="0"/>
              <a:t>Resolution: </a:t>
            </a:r>
            <a:br>
              <a:rPr lang="en-US" dirty="0" smtClean="0"/>
            </a:br>
            <a:r>
              <a:rPr lang="en-US" dirty="0" smtClean="0"/>
              <a:t>10km grid (horizontal resolution)</a:t>
            </a:r>
            <a:br>
              <a:rPr lang="en-US" dirty="0" smtClean="0"/>
            </a:br>
            <a:r>
              <a:rPr lang="en-US" dirty="0" smtClean="0"/>
              <a:t>A few hundred meters between layers (vertical resolution). Unsurprising we’re seeing underestimation for points farther away from origin if picking out the densest parts of the plume</a:t>
            </a:r>
          </a:p>
          <a:p>
            <a:pPr lvl="1"/>
            <a:r>
              <a:rPr lang="en-US" dirty="0" smtClean="0"/>
              <a:t>Distance/Shape of Plume:</a:t>
            </a:r>
            <a:br>
              <a:rPr lang="en-US" dirty="0" smtClean="0"/>
            </a:br>
            <a:r>
              <a:rPr lang="en-US" dirty="0" smtClean="0"/>
              <a:t>Other than emission data, meteorological data is the same</a:t>
            </a:r>
            <a:br>
              <a:rPr lang="en-US" dirty="0" smtClean="0"/>
            </a:br>
            <a:r>
              <a:rPr lang="en-US" dirty="0" smtClean="0"/>
              <a:t>General shape/movement of plume is expected to be the same</a:t>
            </a:r>
            <a:br>
              <a:rPr lang="en-US" dirty="0" smtClean="0"/>
            </a:br>
            <a:endParaRPr lang="en-US" dirty="0" smtClean="0"/>
          </a:p>
          <a:p>
            <a:pPr lvl="1"/>
            <a:endParaRPr lang="en-US" dirty="0"/>
          </a:p>
        </p:txBody>
      </p:sp>
    </p:spTree>
    <p:extLst>
      <p:ext uri="{BB962C8B-B14F-4D97-AF65-F5344CB8AC3E}">
        <p14:creationId xmlns:p14="http://schemas.microsoft.com/office/powerpoint/2010/main" val="2813045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Notes – Source Data and Classification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MISR satellite:</a:t>
            </a:r>
          </a:p>
          <a:p>
            <a:pPr lvl="1"/>
            <a:r>
              <a:rPr lang="en-US" dirty="0" smtClean="0"/>
              <a:t>Infrequent overpasses at 10:30am</a:t>
            </a:r>
          </a:p>
          <a:p>
            <a:pPr lvl="1"/>
            <a:r>
              <a:rPr lang="en-US" dirty="0" smtClean="0"/>
              <a:t>Miss development of fire</a:t>
            </a:r>
          </a:p>
          <a:p>
            <a:pPr lvl="1"/>
            <a:r>
              <a:rPr lang="en-US" dirty="0" smtClean="0"/>
              <a:t>Miss peak fire growth time</a:t>
            </a:r>
          </a:p>
          <a:p>
            <a:r>
              <a:rPr lang="en-US" dirty="0" smtClean="0"/>
              <a:t>Classifications:</a:t>
            </a:r>
          </a:p>
          <a:p>
            <a:pPr lvl="1"/>
            <a:r>
              <a:rPr lang="en-US" dirty="0" smtClean="0"/>
              <a:t>Distance</a:t>
            </a:r>
            <a:br>
              <a:rPr lang="en-US" dirty="0" smtClean="0"/>
            </a:br>
            <a:r>
              <a:rPr lang="en-US" dirty="0" smtClean="0"/>
              <a:t>Distances were picked arbitrarily to showcase chunks of plumes</a:t>
            </a:r>
            <a:br>
              <a:rPr lang="en-US" dirty="0" smtClean="0"/>
            </a:br>
            <a:r>
              <a:rPr lang="en-US" dirty="0" smtClean="0"/>
              <a:t>Unsure if ‘distance’ is lateral distance or includes vertical distance</a:t>
            </a:r>
          </a:p>
          <a:p>
            <a:pPr lvl="1"/>
            <a:r>
              <a:rPr lang="en-US" dirty="0" smtClean="0"/>
              <a:t>Biomes</a:t>
            </a:r>
            <a:br>
              <a:rPr lang="en-US" dirty="0" smtClean="0"/>
            </a:br>
            <a:r>
              <a:rPr lang="en-US" dirty="0" smtClean="0"/>
              <a:t>Based on MINX results, categories may be too broad to consider impact of classification</a:t>
            </a:r>
          </a:p>
          <a:p>
            <a:pPr lvl="1"/>
            <a:r>
              <a:rPr lang="en-US" dirty="0" smtClean="0"/>
              <a:t>Fuels</a:t>
            </a:r>
            <a:br>
              <a:rPr lang="en-US" dirty="0" smtClean="0"/>
            </a:br>
            <a:r>
              <a:rPr lang="en-US" dirty="0" smtClean="0"/>
              <a:t>Based on inputs to CFFEPS/</a:t>
            </a:r>
            <a:r>
              <a:rPr lang="en-US" dirty="0" err="1" smtClean="0"/>
              <a:t>FireWork</a:t>
            </a:r>
            <a:r>
              <a:rPr lang="en-US" dirty="0" smtClean="0"/>
              <a:t/>
            </a:r>
            <a:br>
              <a:rPr lang="en-US" dirty="0" smtClean="0"/>
            </a:br>
            <a:r>
              <a:rPr lang="en-US" dirty="0" smtClean="0"/>
              <a:t>Some results indicate fuel type (where origin is) is water. Indicates possibility that MINX lon/lat of origin may be slightly off</a:t>
            </a:r>
          </a:p>
        </p:txBody>
      </p:sp>
    </p:spTree>
    <p:extLst>
      <p:ext uri="{BB962C8B-B14F-4D97-AF65-F5344CB8AC3E}">
        <p14:creationId xmlns:p14="http://schemas.microsoft.com/office/powerpoint/2010/main" val="1704238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Some improvements from </a:t>
            </a:r>
            <a:r>
              <a:rPr lang="en-US" dirty="0" err="1" smtClean="0"/>
              <a:t>FireWork</a:t>
            </a:r>
            <a:r>
              <a:rPr lang="en-US" dirty="0" smtClean="0"/>
              <a:t> to CFFEPS </a:t>
            </a:r>
          </a:p>
          <a:p>
            <a:r>
              <a:rPr lang="en-US" dirty="0" smtClean="0"/>
              <a:t>More variability for close to origin (as expected) for CFFEPS plume heights, though lots of overestimation as well</a:t>
            </a:r>
          </a:p>
          <a:p>
            <a:r>
              <a:rPr lang="en-US" dirty="0" smtClean="0"/>
              <a:t>Model suffers from being unable to distinguish plumes with overlapping</a:t>
            </a:r>
          </a:p>
          <a:p>
            <a:r>
              <a:rPr lang="en-US" dirty="0" smtClean="0"/>
              <a:t>May need to find better way to get plume from model (MINX uses top-down approach)</a:t>
            </a:r>
          </a:p>
          <a:p>
            <a:r>
              <a:rPr lang="en-US" dirty="0" smtClean="0"/>
              <a:t>Need additional statistical methods to quantify ‘goodness’ of results, correlation coefficients do not represent the overall results well</a:t>
            </a:r>
            <a:endParaRPr lang="en-US" dirty="0"/>
          </a:p>
        </p:txBody>
      </p:sp>
    </p:spTree>
    <p:extLst>
      <p:ext uri="{BB962C8B-B14F-4D97-AF65-F5344CB8AC3E}">
        <p14:creationId xmlns:p14="http://schemas.microsoft.com/office/powerpoint/2010/main" val="410933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Location: Canada</a:t>
            </a:r>
          </a:p>
          <a:p>
            <a:r>
              <a:rPr lang="en-US" dirty="0" smtClean="0"/>
              <a:t>Dates: Apr 1, 2017 – Oct 31, 2017</a:t>
            </a:r>
          </a:p>
          <a:p>
            <a:r>
              <a:rPr lang="en-US" dirty="0" smtClean="0"/>
              <a:t>Satellite Timing: matched to MISR overpasses (expected pass over frequency is 2-9 days for the same area)</a:t>
            </a:r>
          </a:p>
          <a:p>
            <a:r>
              <a:rPr lang="en-US" dirty="0" err="1" smtClean="0"/>
              <a:t>FirePower</a:t>
            </a:r>
            <a:r>
              <a:rPr lang="en-US" dirty="0" smtClean="0"/>
              <a:t>: Will be discussing plumes with total FRP at 95</a:t>
            </a:r>
            <a:r>
              <a:rPr lang="en-US" baseline="30000" dirty="0" smtClean="0"/>
              <a:t>th</a:t>
            </a:r>
            <a:r>
              <a:rPr lang="en-US" dirty="0" smtClean="0"/>
              <a:t> percentile of the </a:t>
            </a:r>
            <a:r>
              <a:rPr lang="en-US" dirty="0" err="1" smtClean="0"/>
              <a:t>FirePixels</a:t>
            </a:r>
            <a:endParaRPr lang="en-US" dirty="0"/>
          </a:p>
        </p:txBody>
      </p:sp>
    </p:spTree>
    <p:extLst>
      <p:ext uri="{BB962C8B-B14F-4D97-AF65-F5344CB8AC3E}">
        <p14:creationId xmlns:p14="http://schemas.microsoft.com/office/powerpoint/2010/main" val="2489774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Use CALIOP retrieval data to compare to model plumes </a:t>
            </a:r>
          </a:p>
          <a:p>
            <a:r>
              <a:rPr lang="en-US" dirty="0" smtClean="0"/>
              <a:t>Potentially come up with better plume height retrieval method for model (especially since there are hundreds of meters between vertical layers)</a:t>
            </a:r>
            <a:endParaRPr lang="en-US" dirty="0"/>
          </a:p>
        </p:txBody>
      </p:sp>
    </p:spTree>
    <p:extLst>
      <p:ext uri="{BB962C8B-B14F-4D97-AF65-F5344CB8AC3E}">
        <p14:creationId xmlns:p14="http://schemas.microsoft.com/office/powerpoint/2010/main" val="3613689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://hpfx.science.gc.ca/~eld001/MINXResults/FW-GM_start00/ops_postCanFilt/plumeApr_Oct</a:t>
            </a:r>
            <a:r>
              <a:rPr lang="en-US" dirty="0" smtClean="0">
                <a:hlinkClick r:id="rId3"/>
              </a:rPr>
              <a:t>/</a:t>
            </a:r>
            <a:endParaRPr lang="en-US" dirty="0" smtClean="0"/>
          </a:p>
          <a:p>
            <a:r>
              <a:rPr lang="en-US" dirty="0">
                <a:hlinkClick r:id="rId4"/>
              </a:rPr>
              <a:t>https://hpfx.science.gc.ca/~eld001/MINXResults/CF-GM_start00/ops_postCanFilt/plumeApr_Oct</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399084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Content Placeholder 2"/>
          <p:cNvSpPr>
            <a:spLocks noGrp="1"/>
          </p:cNvSpPr>
          <p:nvPr>
            <p:ph idx="1"/>
          </p:nvPr>
        </p:nvSpPr>
        <p:spPr/>
        <p:txBody>
          <a:bodyPr/>
          <a:lstStyle/>
          <a:p>
            <a:r>
              <a:rPr lang="en-US" dirty="0" smtClean="0"/>
              <a:t>CFFEPS should show more variation in plume height than </a:t>
            </a:r>
            <a:r>
              <a:rPr lang="en-US" dirty="0" err="1" smtClean="0"/>
              <a:t>FireWork</a:t>
            </a:r>
            <a:endParaRPr lang="en-US" dirty="0" smtClean="0"/>
          </a:p>
          <a:p>
            <a:r>
              <a:rPr lang="en-US" dirty="0" smtClean="0"/>
              <a:t>General underestimation for model plume height based on height retrieval method </a:t>
            </a:r>
            <a:endParaRPr lang="en-US" dirty="0"/>
          </a:p>
        </p:txBody>
      </p:sp>
    </p:spTree>
    <p:extLst>
      <p:ext uri="{BB962C8B-B14F-4D97-AF65-F5344CB8AC3E}">
        <p14:creationId xmlns:p14="http://schemas.microsoft.com/office/powerpoint/2010/main" val="171320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Plume Retrieval</a:t>
            </a:r>
            <a:endParaRPr lang="en-US" dirty="0"/>
          </a:p>
        </p:txBody>
      </p:sp>
      <p:sp>
        <p:nvSpPr>
          <p:cNvPr id="3" name="Content Placeholder 2"/>
          <p:cNvSpPr>
            <a:spLocks noGrp="1"/>
          </p:cNvSpPr>
          <p:nvPr>
            <p:ph idx="1"/>
          </p:nvPr>
        </p:nvSpPr>
        <p:spPr>
          <a:xfrm>
            <a:off x="457200" y="1340768"/>
            <a:ext cx="5482952" cy="3960440"/>
          </a:xfrm>
        </p:spPr>
        <p:txBody>
          <a:bodyPr>
            <a:normAutofit fontScale="55000" lnSpcReduction="20000"/>
          </a:bodyPr>
          <a:lstStyle/>
          <a:p>
            <a:r>
              <a:rPr lang="en-US" dirty="0" smtClean="0"/>
              <a:t>MINX Plume </a:t>
            </a:r>
            <a:br>
              <a:rPr lang="en-US" dirty="0" smtClean="0"/>
            </a:br>
            <a:r>
              <a:rPr lang="en-US" dirty="0" smtClean="0"/>
              <a:t>Digitize fire plumes using MINX4 software </a:t>
            </a:r>
          </a:p>
          <a:p>
            <a:pPr lvl="1"/>
            <a:r>
              <a:rPr lang="en-US" dirty="0" smtClean="0"/>
              <a:t>Download data using preMINX (MODIS and MISR data)</a:t>
            </a:r>
          </a:p>
          <a:p>
            <a:pPr lvl="1"/>
            <a:r>
              <a:rPr lang="en-US" dirty="0" smtClean="0"/>
              <a:t>Reduce number of </a:t>
            </a:r>
            <a:r>
              <a:rPr lang="en-US" dirty="0" err="1" smtClean="0"/>
              <a:t>FirePixels</a:t>
            </a:r>
            <a:r>
              <a:rPr lang="en-US" dirty="0" smtClean="0"/>
              <a:t> from MODIS to look at using confidence levels, 50</a:t>
            </a:r>
            <a:r>
              <a:rPr lang="en-US" baseline="30000" dirty="0" smtClean="0"/>
              <a:t>th</a:t>
            </a:r>
            <a:r>
              <a:rPr lang="en-US" dirty="0" smtClean="0"/>
              <a:t> percentile in FRP</a:t>
            </a:r>
          </a:p>
          <a:p>
            <a:pPr lvl="1"/>
            <a:r>
              <a:rPr lang="en-US" dirty="0" smtClean="0"/>
              <a:t>Digitize plumes, only keep ‘fair’ and ‘good’ plumes</a:t>
            </a:r>
          </a:p>
          <a:p>
            <a:r>
              <a:rPr lang="en-US" dirty="0" smtClean="0"/>
              <a:t>Model Plume</a:t>
            </a:r>
            <a:br>
              <a:rPr lang="en-US" dirty="0" smtClean="0"/>
            </a:br>
            <a:r>
              <a:rPr lang="en-US" dirty="0" smtClean="0"/>
              <a:t>Find corresponding plumes in models using local maxima of PM2.5 (AF)</a:t>
            </a:r>
          </a:p>
          <a:p>
            <a:pPr lvl="1"/>
            <a:r>
              <a:rPr lang="en-US" dirty="0" smtClean="0"/>
              <a:t>Models are CFFEPS and </a:t>
            </a:r>
            <a:r>
              <a:rPr lang="en-US" dirty="0" err="1" smtClean="0"/>
              <a:t>FireWork</a:t>
            </a:r>
            <a:r>
              <a:rPr lang="en-US" dirty="0" smtClean="0"/>
              <a:t>, with anthropogenic sources (GEMMACH) of PM2.5 removed</a:t>
            </a:r>
          </a:p>
          <a:p>
            <a:pPr lvl="1"/>
            <a:r>
              <a:rPr lang="en-US" dirty="0" smtClean="0"/>
              <a:t>Height of local maximum of PM2.5 is considered ‘model plume height’ for each point in the ‘MINX plume’</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5085380"/>
            <a:ext cx="6271841" cy="1395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239852" y="5301208"/>
            <a:ext cx="579636" cy="1179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88224" y="5301208"/>
            <a:ext cx="504056" cy="11798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5493" y="1140120"/>
            <a:ext cx="2982221" cy="394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44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a:t>
            </a:r>
            <a:endParaRPr lang="en-US" dirty="0"/>
          </a:p>
        </p:txBody>
      </p:sp>
      <p:sp>
        <p:nvSpPr>
          <p:cNvPr id="3" name="Content Placeholder 2"/>
          <p:cNvSpPr>
            <a:spLocks noGrp="1"/>
          </p:cNvSpPr>
          <p:nvPr>
            <p:ph idx="1"/>
          </p:nvPr>
        </p:nvSpPr>
        <p:spPr/>
        <p:txBody>
          <a:bodyPr/>
          <a:lstStyle/>
          <a:p>
            <a:r>
              <a:rPr lang="en-US" dirty="0" smtClean="0"/>
              <a:t>Compare Model to MINX plume by</a:t>
            </a:r>
          </a:p>
          <a:p>
            <a:pPr lvl="1"/>
            <a:r>
              <a:rPr lang="en-US" dirty="0" smtClean="0"/>
              <a:t>Percentile, filtered out plumes by total FRP</a:t>
            </a:r>
          </a:p>
          <a:p>
            <a:pPr lvl="1"/>
            <a:r>
              <a:rPr lang="en-US" dirty="0" smtClean="0"/>
              <a:t>Biome, category assigned to plumes by MINX </a:t>
            </a:r>
          </a:p>
          <a:p>
            <a:pPr lvl="1"/>
            <a:r>
              <a:rPr lang="en-US" dirty="0" smtClean="0"/>
              <a:t>Fuel, factor in producing CFFEPS/</a:t>
            </a:r>
            <a:r>
              <a:rPr lang="en-US" dirty="0" err="1" smtClean="0"/>
              <a:t>FireWork</a:t>
            </a:r>
            <a:r>
              <a:rPr lang="en-US" dirty="0" smtClean="0"/>
              <a:t> results</a:t>
            </a:r>
          </a:p>
          <a:p>
            <a:pPr lvl="1"/>
            <a:r>
              <a:rPr lang="en-US" dirty="0" smtClean="0"/>
              <a:t>Distance, more detailed look at plume movement/prediction in model</a:t>
            </a:r>
            <a:endParaRPr lang="en-US" dirty="0"/>
          </a:p>
        </p:txBody>
      </p:sp>
    </p:spTree>
    <p:extLst>
      <p:ext uri="{BB962C8B-B14F-4D97-AF65-F5344CB8AC3E}">
        <p14:creationId xmlns:p14="http://schemas.microsoft.com/office/powerpoint/2010/main" val="120310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graphicFrame>
        <p:nvGraphicFramePr>
          <p:cNvPr id="14" name="Content Placeholder 13"/>
          <p:cNvGraphicFramePr>
            <a:graphicFrameLocks noGrp="1"/>
          </p:cNvGraphicFramePr>
          <p:nvPr>
            <p:ph sz="half" idx="2"/>
            <p:extLst>
              <p:ext uri="{D42A27DB-BD31-4B8C-83A1-F6EECF244321}">
                <p14:modId xmlns:p14="http://schemas.microsoft.com/office/powerpoint/2010/main" val="872903340"/>
              </p:ext>
            </p:extLst>
          </p:nvPr>
        </p:nvGraphicFramePr>
        <p:xfrm>
          <a:off x="457200" y="2276867"/>
          <a:ext cx="4040188" cy="4333952"/>
        </p:xfrm>
        <a:graphic>
          <a:graphicData uri="http://schemas.openxmlformats.org/drawingml/2006/table">
            <a:tbl>
              <a:tblPr>
                <a:tableStyleId>{5C22544A-7EE6-4342-B048-85BDC9FD1C3A}</a:tableStyleId>
              </a:tblPr>
              <a:tblGrid>
                <a:gridCol w="4040188"/>
              </a:tblGrid>
              <a:tr h="179841">
                <a:tc>
                  <a:txBody>
                    <a:bodyPr/>
                    <a:lstStyle/>
                    <a:p>
                      <a:pPr algn="l" fontAlgn="b"/>
                      <a:r>
                        <a:rPr lang="en-US" sz="1400" u="none" strike="noStrike" dirty="0">
                          <a:effectLst/>
                        </a:rPr>
                        <a:t>Minimum FRP (</a:t>
                      </a:r>
                      <a:r>
                        <a:rPr lang="en-US" sz="1400" u="none" strike="noStrike" dirty="0" err="1">
                          <a:effectLst/>
                        </a:rPr>
                        <a:t>MWatts</a:t>
                      </a:r>
                      <a:r>
                        <a:rPr lang="en-US" sz="1400" u="none" strike="noStrike" dirty="0">
                          <a:effectLst/>
                        </a:rPr>
                        <a:t>), 242.8 </a:t>
                      </a:r>
                      <a:endParaRPr lang="en-US" sz="1400" b="0" i="0" u="none" strike="noStrike" dirty="0">
                        <a:solidFill>
                          <a:srgbClr val="000000"/>
                        </a:solidFill>
                        <a:effectLst/>
                        <a:latin typeface="Calibri"/>
                      </a:endParaRPr>
                    </a:p>
                  </a:txBody>
                  <a:tcPr marL="4172" marR="4172" marT="4172" marB="0" anchor="b"/>
                </a:tc>
              </a:tr>
              <a:tr h="179841">
                <a:tc>
                  <a:txBody>
                    <a:bodyPr/>
                    <a:lstStyle/>
                    <a:p>
                      <a:pPr algn="l" fontAlgn="b"/>
                      <a:r>
                        <a:rPr lang="en-US" sz="1400" u="none" strike="noStrike" dirty="0">
                          <a:effectLst/>
                        </a:rPr>
                        <a:t>Plumes Processed, 132 </a:t>
                      </a:r>
                      <a:endParaRPr lang="en-US" sz="1400" b="0" i="0" u="none" strike="noStrike" dirty="0">
                        <a:solidFill>
                          <a:srgbClr val="000000"/>
                        </a:solidFill>
                        <a:effectLst/>
                        <a:latin typeface="Calibri"/>
                      </a:endParaRPr>
                    </a:p>
                  </a:txBody>
                  <a:tcPr marL="4172" marR="4172" marT="4172" marB="0" anchor="b"/>
                </a:tc>
              </a:tr>
              <a:tr h="179841">
                <a:tc>
                  <a:txBody>
                    <a:bodyPr/>
                    <a:lstStyle/>
                    <a:p>
                      <a:pPr algn="l" fontAlgn="b"/>
                      <a:r>
                        <a:rPr lang="en-US" sz="1400" b="0" u="sng" strike="noStrike">
                          <a:effectLst/>
                        </a:rPr>
                        <a:t>Number of Valid Pairs, 8306 </a:t>
                      </a:r>
                      <a:endParaRPr lang="en-US" sz="1400" b="0" i="0" u="sng" strike="noStrike">
                        <a:solidFill>
                          <a:srgbClr val="000000"/>
                        </a:solidFill>
                        <a:effectLst/>
                        <a:latin typeface="Calibri"/>
                      </a:endParaRPr>
                    </a:p>
                  </a:txBody>
                  <a:tcPr marL="4172" marR="4172" marT="4172" marB="0" anchor="b"/>
                </a:tc>
              </a:tr>
              <a:tr h="179841">
                <a:tc>
                  <a:txBody>
                    <a:bodyPr/>
                    <a:lstStyle/>
                    <a:p>
                      <a:pPr algn="l" fontAlgn="b"/>
                      <a:r>
                        <a:rPr lang="en-US" sz="1400" b="0" u="sng" strike="noStrike" dirty="0">
                          <a:effectLst/>
                        </a:rPr>
                        <a:t>Number of Dropped Pairs, 4338 </a:t>
                      </a:r>
                      <a:endParaRPr lang="en-US" sz="1400" b="0" i="0" u="sng" strike="noStrike" dirty="0">
                        <a:solidFill>
                          <a:srgbClr val="000000"/>
                        </a:solidFill>
                        <a:effectLst/>
                        <a:latin typeface="Calibri"/>
                      </a:endParaRPr>
                    </a:p>
                  </a:txBody>
                  <a:tcPr marL="4172" marR="4172" marT="4172" marB="0" anchor="b"/>
                </a:tc>
              </a:tr>
              <a:tr h="179841">
                <a:tc>
                  <a:txBody>
                    <a:bodyPr/>
                    <a:lstStyle/>
                    <a:p>
                      <a:pPr algn="l" fontAlgn="b"/>
                      <a:r>
                        <a:rPr lang="en-US" sz="1400" u="none" strike="noStrike" dirty="0">
                          <a:effectLst/>
                        </a:rPr>
                        <a:t>MINX Plume Max, 7289.0 </a:t>
                      </a:r>
                      <a:endParaRPr lang="en-US" sz="1400" b="0" i="0" u="none" strike="noStrike" dirty="0">
                        <a:solidFill>
                          <a:srgbClr val="000000"/>
                        </a:solidFill>
                        <a:effectLst/>
                        <a:latin typeface="Calibri"/>
                      </a:endParaRPr>
                    </a:p>
                  </a:txBody>
                  <a:tcPr marL="4172" marR="4172" marT="4172" marB="0" anchor="b"/>
                </a:tc>
              </a:tr>
              <a:tr h="179841">
                <a:tc>
                  <a:txBody>
                    <a:bodyPr/>
                    <a:lstStyle/>
                    <a:p>
                      <a:pPr algn="l" fontAlgn="b"/>
                      <a:r>
                        <a:rPr lang="en-US" sz="1400" u="none" strike="noStrike">
                          <a:effectLst/>
                        </a:rPr>
                        <a:t>Model Plume Max, 5304.37207031 </a:t>
                      </a:r>
                      <a:endParaRPr lang="en-US" sz="1400" b="0" i="0" u="none" strike="noStrike">
                        <a:solidFill>
                          <a:srgbClr val="000000"/>
                        </a:solidFill>
                        <a:effectLst/>
                        <a:latin typeface="Calibri"/>
                      </a:endParaRPr>
                    </a:p>
                  </a:txBody>
                  <a:tcPr marL="4172" marR="4172" marT="4172" marB="0" anchor="b"/>
                </a:tc>
              </a:tr>
              <a:tr h="179841">
                <a:tc>
                  <a:txBody>
                    <a:bodyPr/>
                    <a:lstStyle/>
                    <a:p>
                      <a:pPr algn="l" fontAlgn="b"/>
                      <a:r>
                        <a:rPr lang="en-US" sz="1400" u="none" strike="noStrike">
                          <a:effectLst/>
                        </a:rPr>
                        <a:t>MINX Plume Min, 322.0 </a:t>
                      </a:r>
                      <a:endParaRPr lang="en-US" sz="1400" b="0" i="0" u="none" strike="noStrike">
                        <a:solidFill>
                          <a:srgbClr val="000000"/>
                        </a:solidFill>
                        <a:effectLst/>
                        <a:latin typeface="Calibri"/>
                      </a:endParaRPr>
                    </a:p>
                  </a:txBody>
                  <a:tcPr marL="4172" marR="4172" marT="4172" marB="0" anchor="b"/>
                </a:tc>
              </a:tr>
              <a:tr h="179841">
                <a:tc>
                  <a:txBody>
                    <a:bodyPr/>
                    <a:lstStyle/>
                    <a:p>
                      <a:pPr algn="l" fontAlgn="b"/>
                      <a:r>
                        <a:rPr lang="en-US" sz="1400" u="none" strike="noStrike">
                          <a:effectLst/>
                        </a:rPr>
                        <a:t>Model Plume Min, 259.284057617 </a:t>
                      </a:r>
                      <a:endParaRPr lang="en-US" sz="1400" b="0" i="0" u="none" strike="noStrike">
                        <a:solidFill>
                          <a:srgbClr val="000000"/>
                        </a:solidFill>
                        <a:effectLst/>
                        <a:latin typeface="Calibri"/>
                      </a:endParaRPr>
                    </a:p>
                  </a:txBody>
                  <a:tcPr marL="4172" marR="4172" marT="4172" marB="0" anchor="b"/>
                </a:tc>
              </a:tr>
              <a:tr h="179841">
                <a:tc>
                  <a:txBody>
                    <a:bodyPr/>
                    <a:lstStyle/>
                    <a:p>
                      <a:pPr algn="l" fontAlgn="b"/>
                      <a:r>
                        <a:rPr lang="en-US" sz="1400" b="1" u="none" strike="noStrike">
                          <a:effectLst/>
                        </a:rPr>
                        <a:t>MINX Plume Mean, 2700.13544426 </a:t>
                      </a:r>
                      <a:endParaRPr lang="en-US" sz="1400" b="1" i="0" u="none" strike="noStrike">
                        <a:solidFill>
                          <a:srgbClr val="000000"/>
                        </a:solidFill>
                        <a:effectLst/>
                        <a:latin typeface="Calibri"/>
                      </a:endParaRPr>
                    </a:p>
                  </a:txBody>
                  <a:tcPr marL="4172" marR="4172" marT="4172" marB="0" anchor="b"/>
                </a:tc>
              </a:tr>
              <a:tr h="179841">
                <a:tc>
                  <a:txBody>
                    <a:bodyPr/>
                    <a:lstStyle/>
                    <a:p>
                      <a:pPr algn="l" fontAlgn="b"/>
                      <a:r>
                        <a:rPr lang="en-US" sz="1400" b="1" u="none" strike="noStrike">
                          <a:effectLst/>
                        </a:rPr>
                        <a:t>Model Plume Mean, 1794.36097133 </a:t>
                      </a:r>
                      <a:endParaRPr lang="en-US" sz="1400" b="1" i="0" u="none" strike="noStrike">
                        <a:solidFill>
                          <a:srgbClr val="000000"/>
                        </a:solidFill>
                        <a:effectLst/>
                        <a:latin typeface="Calibri"/>
                      </a:endParaRPr>
                    </a:p>
                  </a:txBody>
                  <a:tcPr marL="4172" marR="4172" marT="4172" marB="0" anchor="b"/>
                </a:tc>
              </a:tr>
              <a:tr h="179841">
                <a:tc>
                  <a:txBody>
                    <a:bodyPr/>
                    <a:lstStyle/>
                    <a:p>
                      <a:pPr algn="l" fontAlgn="b"/>
                      <a:r>
                        <a:rPr lang="en-US" sz="1400" b="0" u="none" strike="noStrike" dirty="0">
                          <a:effectLst/>
                        </a:rPr>
                        <a:t>RMSD, 1676.44958583 </a:t>
                      </a:r>
                      <a:endParaRPr lang="en-US" sz="1400" b="0" i="0" u="none" strike="noStrike" dirty="0">
                        <a:solidFill>
                          <a:srgbClr val="000000"/>
                        </a:solidFill>
                        <a:effectLst/>
                        <a:latin typeface="Calibri"/>
                      </a:endParaRPr>
                    </a:p>
                  </a:txBody>
                  <a:tcPr marL="4172" marR="4172" marT="4172" marB="0" anchor="b"/>
                </a:tc>
              </a:tr>
              <a:tr h="323944">
                <a:tc>
                  <a:txBody>
                    <a:bodyPr/>
                    <a:lstStyle/>
                    <a:p>
                      <a:pPr algn="l" fontAlgn="b"/>
                      <a:r>
                        <a:rPr lang="en-US" sz="1400" i="1" u="none" strike="noStrike">
                          <a:effectLst/>
                        </a:rPr>
                        <a:t>Pearson Correlation Coefficient, pValue, (0.18372308460723186, 5.7608014734195236e-64) </a:t>
                      </a:r>
                      <a:endParaRPr lang="en-US" sz="1400" b="0" i="1" u="none" strike="noStrike">
                        <a:solidFill>
                          <a:srgbClr val="000000"/>
                        </a:solidFill>
                        <a:effectLst/>
                        <a:latin typeface="Calibri"/>
                      </a:endParaRPr>
                    </a:p>
                  </a:txBody>
                  <a:tcPr marL="4172" marR="4172" marT="4172" marB="0" anchor="b"/>
                </a:tc>
              </a:tr>
              <a:tr h="332433">
                <a:tc>
                  <a:txBody>
                    <a:bodyPr/>
                    <a:lstStyle/>
                    <a:p>
                      <a:pPr algn="l" fontAlgn="b"/>
                      <a:r>
                        <a:rPr lang="en-US" sz="1400" i="1" u="none" strike="noStrike" dirty="0">
                          <a:effectLst/>
                        </a:rPr>
                        <a:t>R Squared, </a:t>
                      </a:r>
                      <a:r>
                        <a:rPr lang="en-US" sz="1400" i="1" u="none" strike="noStrike" dirty="0" err="1">
                          <a:effectLst/>
                        </a:rPr>
                        <a:t>pValue</a:t>
                      </a:r>
                      <a:r>
                        <a:rPr lang="en-US" sz="1400" i="1" u="none" strike="noStrike" dirty="0">
                          <a:effectLst/>
                        </a:rPr>
                        <a:t>, (0.033754171817596088, 5.7608014733632697e-64, 'y = 0.168225401982x + 1340.12960082') </a:t>
                      </a:r>
                      <a:endParaRPr lang="en-US" sz="1400" b="0" i="1" u="none" strike="noStrike" dirty="0">
                        <a:solidFill>
                          <a:srgbClr val="000000"/>
                        </a:solidFill>
                        <a:effectLst/>
                        <a:latin typeface="Calibri"/>
                      </a:endParaRPr>
                    </a:p>
                  </a:txBody>
                  <a:tcPr marL="4172" marR="4172" marT="4172" marB="0" anchor="b"/>
                </a:tc>
              </a:tr>
              <a:tr h="179841">
                <a:tc>
                  <a:txBody>
                    <a:bodyPr/>
                    <a:lstStyle/>
                    <a:p>
                      <a:pPr algn="l" fontAlgn="b"/>
                      <a:r>
                        <a:rPr lang="en-US" sz="1400" u="none" strike="noStrike" dirty="0">
                          <a:effectLst/>
                        </a:rPr>
                        <a:t>Mean Absolute Percent Error, 57.6920827408 </a:t>
                      </a:r>
                      <a:endParaRPr lang="en-US" sz="1400" b="0" i="0" u="none" strike="noStrike" dirty="0">
                        <a:solidFill>
                          <a:srgbClr val="000000"/>
                        </a:solidFill>
                        <a:effectLst/>
                        <a:latin typeface="Calibri"/>
                      </a:endParaRPr>
                    </a:p>
                  </a:txBody>
                  <a:tcPr marL="4172" marR="4172" marT="4172" marB="0" anchor="b"/>
                </a:tc>
              </a:tr>
              <a:tr h="179841">
                <a:tc>
                  <a:txBody>
                    <a:bodyPr/>
                    <a:lstStyle/>
                    <a:p>
                      <a:pPr algn="l" fontAlgn="b"/>
                      <a:r>
                        <a:rPr lang="en-US" sz="1400" b="1" u="none" strike="noStrike" dirty="0">
                          <a:effectLst/>
                        </a:rPr>
                        <a:t>Mean Percentage Error, 18.9603077187 </a:t>
                      </a:r>
                      <a:endParaRPr lang="en-US" sz="1400" b="1" i="0" u="none" strike="noStrike" dirty="0">
                        <a:solidFill>
                          <a:srgbClr val="000000"/>
                        </a:solidFill>
                        <a:effectLst/>
                        <a:latin typeface="Calibri"/>
                      </a:endParaRPr>
                    </a:p>
                  </a:txBody>
                  <a:tcPr marL="4172" marR="4172" marT="4172" marB="0" anchor="b"/>
                </a:tc>
              </a:tr>
              <a:tr h="130793">
                <a:tc>
                  <a:txBody>
                    <a:bodyPr/>
                    <a:lstStyle/>
                    <a:p>
                      <a:pPr algn="l" fontAlgn="b"/>
                      <a:endParaRPr lang="en-US" sz="1400" b="0" i="0" u="none" strike="noStrike" dirty="0">
                        <a:solidFill>
                          <a:srgbClr val="000000"/>
                        </a:solidFill>
                        <a:effectLst/>
                        <a:latin typeface="Calibri"/>
                      </a:endParaRPr>
                    </a:p>
                  </a:txBody>
                  <a:tcPr marL="4172" marR="4172" marT="4172" marB="0" anchor="b"/>
                </a:tc>
              </a:tr>
            </a:tbl>
          </a:graphicData>
        </a:graphic>
      </p:graphicFrame>
      <p:sp>
        <p:nvSpPr>
          <p:cNvPr id="5" name="Text Placeholder 4"/>
          <p:cNvSpPr>
            <a:spLocks noGrp="1"/>
          </p:cNvSpPr>
          <p:nvPr>
            <p:ph type="body" sz="quarter" idx="3"/>
          </p:nvPr>
        </p:nvSpPr>
        <p:spPr/>
        <p:txBody>
          <a:bodyPr/>
          <a:lstStyle/>
          <a:p>
            <a:r>
              <a:rPr lang="en-US" dirty="0" err="1" smtClean="0"/>
              <a:t>FireWork</a:t>
            </a:r>
            <a:endParaRPr lang="en-US" dirty="0"/>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535796402"/>
              </p:ext>
            </p:extLst>
          </p:nvPr>
        </p:nvGraphicFramePr>
        <p:xfrm>
          <a:off x="4645025" y="2276877"/>
          <a:ext cx="4041775" cy="3689730"/>
        </p:xfrm>
        <a:graphic>
          <a:graphicData uri="http://schemas.openxmlformats.org/drawingml/2006/table">
            <a:tbl>
              <a:tblPr>
                <a:tableStyleId>{5C22544A-7EE6-4342-B048-85BDC9FD1C3A}</a:tableStyleId>
              </a:tblPr>
              <a:tblGrid>
                <a:gridCol w="4041775"/>
              </a:tblGrid>
              <a:tr h="190940">
                <a:tc>
                  <a:txBody>
                    <a:bodyPr/>
                    <a:lstStyle/>
                    <a:p>
                      <a:pPr algn="l" fontAlgn="b"/>
                      <a:r>
                        <a:rPr lang="en-US" sz="1400" u="none" strike="noStrike" dirty="0">
                          <a:effectLst/>
                        </a:rPr>
                        <a:t>Minimum FRP (</a:t>
                      </a:r>
                      <a:r>
                        <a:rPr lang="en-US" sz="1400" u="none" strike="noStrike" dirty="0" err="1">
                          <a:effectLst/>
                        </a:rPr>
                        <a:t>MWatts</a:t>
                      </a:r>
                      <a:r>
                        <a:rPr lang="en-US" sz="1400" u="none" strike="noStrike" dirty="0">
                          <a:effectLst/>
                        </a:rPr>
                        <a:t>), 242.8 </a:t>
                      </a:r>
                      <a:endParaRPr lang="en-US" sz="1400" b="0" i="0" u="none" strike="noStrike" dirty="0">
                        <a:solidFill>
                          <a:srgbClr val="000000"/>
                        </a:solidFill>
                        <a:effectLst/>
                        <a:latin typeface="Calibri"/>
                      </a:endParaRPr>
                    </a:p>
                  </a:txBody>
                  <a:tcPr marL="4174" marR="4174" marT="4174" marB="0" anchor="b"/>
                </a:tc>
              </a:tr>
              <a:tr h="190940">
                <a:tc>
                  <a:txBody>
                    <a:bodyPr/>
                    <a:lstStyle/>
                    <a:p>
                      <a:pPr algn="l" fontAlgn="b"/>
                      <a:r>
                        <a:rPr lang="en-US" sz="1400" u="none" strike="noStrike" dirty="0">
                          <a:effectLst/>
                        </a:rPr>
                        <a:t>Plumes Processed, 135 </a:t>
                      </a:r>
                      <a:endParaRPr lang="en-US" sz="1400" b="0" i="0" u="none" strike="noStrike" dirty="0">
                        <a:solidFill>
                          <a:srgbClr val="000000"/>
                        </a:solidFill>
                        <a:effectLst/>
                        <a:latin typeface="Calibri"/>
                      </a:endParaRPr>
                    </a:p>
                  </a:txBody>
                  <a:tcPr marL="4174" marR="4174" marT="4174" marB="0" anchor="b"/>
                </a:tc>
              </a:tr>
              <a:tr h="190940">
                <a:tc>
                  <a:txBody>
                    <a:bodyPr/>
                    <a:lstStyle/>
                    <a:p>
                      <a:pPr algn="l" fontAlgn="b"/>
                      <a:r>
                        <a:rPr lang="en-US" sz="1400" b="0" u="sng" strike="noStrike">
                          <a:effectLst/>
                        </a:rPr>
                        <a:t>Number of Valid Pairs, 7956 </a:t>
                      </a:r>
                      <a:endParaRPr lang="en-US" sz="1400" b="0" i="0" u="sng" strike="noStrike">
                        <a:solidFill>
                          <a:srgbClr val="000000"/>
                        </a:solidFill>
                        <a:effectLst/>
                        <a:latin typeface="Calibri"/>
                      </a:endParaRPr>
                    </a:p>
                  </a:txBody>
                  <a:tcPr marL="4174" marR="4174" marT="4174" marB="0" anchor="b"/>
                </a:tc>
              </a:tr>
              <a:tr h="190940">
                <a:tc>
                  <a:txBody>
                    <a:bodyPr/>
                    <a:lstStyle/>
                    <a:p>
                      <a:pPr algn="l" fontAlgn="b"/>
                      <a:r>
                        <a:rPr lang="en-US" sz="1400" b="0" u="sng" strike="noStrike" dirty="0">
                          <a:effectLst/>
                        </a:rPr>
                        <a:t>Number of Dropped Pairs, 5173 </a:t>
                      </a:r>
                      <a:endParaRPr lang="en-US" sz="1400" b="0" i="0" u="sng" strike="noStrike" dirty="0">
                        <a:solidFill>
                          <a:srgbClr val="000000"/>
                        </a:solidFill>
                        <a:effectLst/>
                        <a:latin typeface="Calibri"/>
                      </a:endParaRPr>
                    </a:p>
                  </a:txBody>
                  <a:tcPr marL="4174" marR="4174" marT="4174" marB="0" anchor="b"/>
                </a:tc>
              </a:tr>
              <a:tr h="190940">
                <a:tc>
                  <a:txBody>
                    <a:bodyPr/>
                    <a:lstStyle/>
                    <a:p>
                      <a:pPr algn="l" fontAlgn="b"/>
                      <a:r>
                        <a:rPr lang="en-US" sz="1400" u="none" strike="noStrike">
                          <a:effectLst/>
                        </a:rPr>
                        <a:t>MINX Plume Max, 8759.0 </a:t>
                      </a:r>
                      <a:endParaRPr lang="en-US" sz="1400" b="0" i="0" u="none" strike="noStrike">
                        <a:solidFill>
                          <a:srgbClr val="000000"/>
                        </a:solidFill>
                        <a:effectLst/>
                        <a:latin typeface="Calibri"/>
                      </a:endParaRPr>
                    </a:p>
                  </a:txBody>
                  <a:tcPr marL="4174" marR="4174" marT="4174" marB="0" anchor="b"/>
                </a:tc>
              </a:tr>
              <a:tr h="190940">
                <a:tc>
                  <a:txBody>
                    <a:bodyPr/>
                    <a:lstStyle/>
                    <a:p>
                      <a:pPr algn="l" fontAlgn="b"/>
                      <a:r>
                        <a:rPr lang="en-US" sz="1400" u="none" strike="noStrike">
                          <a:effectLst/>
                        </a:rPr>
                        <a:t>Model Plume Max, 4290.00292969 </a:t>
                      </a:r>
                      <a:endParaRPr lang="en-US" sz="1400" b="0" i="0" u="none" strike="noStrike">
                        <a:solidFill>
                          <a:srgbClr val="000000"/>
                        </a:solidFill>
                        <a:effectLst/>
                        <a:latin typeface="Calibri"/>
                      </a:endParaRPr>
                    </a:p>
                  </a:txBody>
                  <a:tcPr marL="4174" marR="4174" marT="4174" marB="0" anchor="b"/>
                </a:tc>
              </a:tr>
              <a:tr h="190940">
                <a:tc>
                  <a:txBody>
                    <a:bodyPr/>
                    <a:lstStyle/>
                    <a:p>
                      <a:pPr algn="l" fontAlgn="b"/>
                      <a:r>
                        <a:rPr lang="en-US" sz="1400" u="none" strike="noStrike">
                          <a:effectLst/>
                        </a:rPr>
                        <a:t>MINX Plume Min, 322.0 </a:t>
                      </a:r>
                      <a:endParaRPr lang="en-US" sz="1400" b="0" i="0" u="none" strike="noStrike">
                        <a:solidFill>
                          <a:srgbClr val="000000"/>
                        </a:solidFill>
                        <a:effectLst/>
                        <a:latin typeface="Calibri"/>
                      </a:endParaRPr>
                    </a:p>
                  </a:txBody>
                  <a:tcPr marL="4174" marR="4174" marT="4174" marB="0" anchor="b"/>
                </a:tc>
              </a:tr>
              <a:tr h="190940">
                <a:tc>
                  <a:txBody>
                    <a:bodyPr/>
                    <a:lstStyle/>
                    <a:p>
                      <a:pPr algn="l" fontAlgn="b"/>
                      <a:r>
                        <a:rPr lang="en-US" sz="1400" u="none" strike="noStrike" dirty="0">
                          <a:effectLst/>
                        </a:rPr>
                        <a:t>Model Plume Min, 264.284057617 </a:t>
                      </a:r>
                      <a:endParaRPr lang="en-US" sz="1400" b="0" i="0" u="none" strike="noStrike" dirty="0">
                        <a:solidFill>
                          <a:srgbClr val="000000"/>
                        </a:solidFill>
                        <a:effectLst/>
                        <a:latin typeface="Calibri"/>
                      </a:endParaRPr>
                    </a:p>
                  </a:txBody>
                  <a:tcPr marL="4174" marR="4174" marT="4174" marB="0" anchor="b"/>
                </a:tc>
              </a:tr>
              <a:tr h="190940">
                <a:tc>
                  <a:txBody>
                    <a:bodyPr/>
                    <a:lstStyle/>
                    <a:p>
                      <a:pPr algn="l" fontAlgn="b"/>
                      <a:r>
                        <a:rPr lang="en-US" sz="1400" b="1" u="none" strike="noStrike">
                          <a:effectLst/>
                        </a:rPr>
                        <a:t>MINX Plume Mean, 2701.59401709 </a:t>
                      </a:r>
                      <a:endParaRPr lang="en-US" sz="1400" b="1" i="0" u="none" strike="noStrike">
                        <a:solidFill>
                          <a:srgbClr val="000000"/>
                        </a:solidFill>
                        <a:effectLst/>
                        <a:latin typeface="Calibri"/>
                      </a:endParaRPr>
                    </a:p>
                  </a:txBody>
                  <a:tcPr marL="4174" marR="4174" marT="4174" marB="0" anchor="b"/>
                </a:tc>
              </a:tr>
              <a:tr h="190940">
                <a:tc>
                  <a:txBody>
                    <a:bodyPr/>
                    <a:lstStyle/>
                    <a:p>
                      <a:pPr algn="l" fontAlgn="b"/>
                      <a:r>
                        <a:rPr lang="en-US" sz="1400" b="1" u="none" strike="noStrike">
                          <a:effectLst/>
                        </a:rPr>
                        <a:t>Model Plume Mean, 1452.71418214 </a:t>
                      </a:r>
                      <a:endParaRPr lang="en-US" sz="1400" b="1" i="0" u="none" strike="noStrike">
                        <a:solidFill>
                          <a:srgbClr val="000000"/>
                        </a:solidFill>
                        <a:effectLst/>
                        <a:latin typeface="Calibri"/>
                      </a:endParaRPr>
                    </a:p>
                  </a:txBody>
                  <a:tcPr marL="4174" marR="4174" marT="4174" marB="0" anchor="b"/>
                </a:tc>
              </a:tr>
              <a:tr h="190940">
                <a:tc>
                  <a:txBody>
                    <a:bodyPr/>
                    <a:lstStyle/>
                    <a:p>
                      <a:pPr algn="l" fontAlgn="b"/>
                      <a:r>
                        <a:rPr lang="en-US" sz="1400" b="0" u="none" strike="noStrike" dirty="0">
                          <a:effectLst/>
                        </a:rPr>
                        <a:t>RMSD, 1670.89049948 </a:t>
                      </a:r>
                      <a:endParaRPr lang="en-US" sz="1400" b="0" i="0" u="none" strike="noStrike" dirty="0">
                        <a:solidFill>
                          <a:srgbClr val="000000"/>
                        </a:solidFill>
                        <a:effectLst/>
                        <a:latin typeface="Calibri"/>
                      </a:endParaRPr>
                    </a:p>
                  </a:txBody>
                  <a:tcPr marL="4174" marR="4174" marT="4174" marB="0" anchor="b"/>
                </a:tc>
              </a:tr>
              <a:tr h="190940">
                <a:tc>
                  <a:txBody>
                    <a:bodyPr/>
                    <a:lstStyle/>
                    <a:p>
                      <a:pPr algn="l" fontAlgn="b"/>
                      <a:r>
                        <a:rPr lang="en-US" sz="1400" i="1" u="none" strike="noStrike">
                          <a:effectLst/>
                        </a:rPr>
                        <a:t>Pearson Correlation Coefficient, pValue, (0.46646400330864857, 0.0) </a:t>
                      </a:r>
                      <a:endParaRPr lang="en-US" sz="1400" b="0" i="1" u="none" strike="noStrike">
                        <a:solidFill>
                          <a:srgbClr val="000000"/>
                        </a:solidFill>
                        <a:effectLst/>
                        <a:latin typeface="Calibri"/>
                      </a:endParaRPr>
                    </a:p>
                  </a:txBody>
                  <a:tcPr marL="4174" marR="4174" marT="4174" marB="0" anchor="b"/>
                </a:tc>
              </a:tr>
              <a:tr h="343806">
                <a:tc>
                  <a:txBody>
                    <a:bodyPr/>
                    <a:lstStyle/>
                    <a:p>
                      <a:pPr algn="l" fontAlgn="b"/>
                      <a:r>
                        <a:rPr lang="en-US" sz="1400" i="1" u="none" strike="noStrike">
                          <a:effectLst/>
                        </a:rPr>
                        <a:t>R Squared, pValue, (0.21758866638273117, 0.0, 'y = 0.371889746822x + 448.019067103') </a:t>
                      </a:r>
                      <a:endParaRPr lang="en-US" sz="1400" b="0" i="1" u="none" strike="noStrike">
                        <a:solidFill>
                          <a:srgbClr val="000000"/>
                        </a:solidFill>
                        <a:effectLst/>
                        <a:latin typeface="Calibri"/>
                      </a:endParaRPr>
                    </a:p>
                  </a:txBody>
                  <a:tcPr marL="4174" marR="4174" marT="4174" marB="0" anchor="b"/>
                </a:tc>
              </a:tr>
              <a:tr h="190940">
                <a:tc>
                  <a:txBody>
                    <a:bodyPr/>
                    <a:lstStyle/>
                    <a:p>
                      <a:pPr algn="l" fontAlgn="b"/>
                      <a:r>
                        <a:rPr lang="en-US" sz="1400" b="0" i="0" u="none" strike="noStrike" dirty="0">
                          <a:effectLst/>
                        </a:rPr>
                        <a:t>Mean Absolute Percent Error, 50.6477952174 </a:t>
                      </a:r>
                      <a:endParaRPr lang="en-US" sz="1400" b="0" i="0" u="none" strike="noStrike" dirty="0">
                        <a:solidFill>
                          <a:srgbClr val="000000"/>
                        </a:solidFill>
                        <a:effectLst/>
                        <a:latin typeface="Calibri"/>
                      </a:endParaRPr>
                    </a:p>
                  </a:txBody>
                  <a:tcPr marL="4174" marR="4174" marT="4174" marB="0" anchor="b"/>
                </a:tc>
              </a:tr>
              <a:tr h="190940">
                <a:tc>
                  <a:txBody>
                    <a:bodyPr/>
                    <a:lstStyle/>
                    <a:p>
                      <a:pPr algn="l" fontAlgn="b"/>
                      <a:r>
                        <a:rPr lang="en-US" sz="1400" b="1" u="none" strike="noStrike" dirty="0">
                          <a:effectLst/>
                        </a:rPr>
                        <a:t>Mean Percentage Error, 42.5201822742 </a:t>
                      </a:r>
                      <a:endParaRPr lang="en-US" sz="1400" b="1" i="0" u="none" strike="noStrike" dirty="0">
                        <a:solidFill>
                          <a:srgbClr val="000000"/>
                        </a:solidFill>
                        <a:effectLst/>
                        <a:latin typeface="Calibri"/>
                      </a:endParaRPr>
                    </a:p>
                  </a:txBody>
                  <a:tcPr marL="4174" marR="4174" marT="4174" marB="0" anchor="b"/>
                </a:tc>
              </a:tr>
            </a:tbl>
          </a:graphicData>
        </a:graphic>
      </p:graphicFrame>
    </p:spTree>
    <p:extLst>
      <p:ext uri="{BB962C8B-B14F-4D97-AF65-F5344CB8AC3E}">
        <p14:creationId xmlns:p14="http://schemas.microsoft.com/office/powerpoint/2010/main" val="279492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Height Histogram</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sp>
        <p:nvSpPr>
          <p:cNvPr id="5" name="Text Placeholder 4"/>
          <p:cNvSpPr>
            <a:spLocks noGrp="1"/>
          </p:cNvSpPr>
          <p:nvPr>
            <p:ph type="body" sz="quarter" idx="3"/>
          </p:nvPr>
        </p:nvSpPr>
        <p:spPr/>
        <p:txBody>
          <a:bodyPr/>
          <a:lstStyle/>
          <a:p>
            <a:r>
              <a:rPr lang="en-US" dirty="0" err="1" smtClean="0"/>
              <a:t>FireWork</a:t>
            </a:r>
            <a:endParaRPr lang="en-US" dirty="0"/>
          </a:p>
        </p:txBody>
      </p:sp>
      <p:pic>
        <p:nvPicPr>
          <p:cNvPr id="8" name="Picture 2" descr="C:\Users\DongE\Documents\ECCC\Projects\In Progress\MINX\elisaMINX\Analysis\FW-GM_start00\ops_postCanFilt\plumeApr_Oct\95_percentile\DistanceHist_thresh0_prct95.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634853"/>
            <a:ext cx="4041775" cy="303133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DongE\Documents\ECCC\Projects\In Progress\MINX\elisaMINX\Analysis\CF-GM_start00\ops_postCanFilt\plumeApr_Oct\filt20k\95_percentile\DistanceHist_thresh0_prct95.pn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57200" y="2635448"/>
            <a:ext cx="4040188" cy="303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57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Ratios by Distance</a:t>
            </a:r>
            <a:endParaRPr lang="en-US" dirty="0"/>
          </a:p>
        </p:txBody>
      </p:sp>
      <p:sp>
        <p:nvSpPr>
          <p:cNvPr id="3" name="Text Placeholder 2"/>
          <p:cNvSpPr>
            <a:spLocks noGrp="1"/>
          </p:cNvSpPr>
          <p:nvPr>
            <p:ph type="body" idx="1"/>
          </p:nvPr>
        </p:nvSpPr>
        <p:spPr/>
        <p:txBody>
          <a:bodyPr/>
          <a:lstStyle/>
          <a:p>
            <a:r>
              <a:rPr lang="en-US" dirty="0" smtClean="0"/>
              <a:t>CFFEPS</a:t>
            </a:r>
            <a:endParaRPr lang="en-US" dirty="0"/>
          </a:p>
        </p:txBody>
      </p:sp>
      <p:sp>
        <p:nvSpPr>
          <p:cNvPr id="5" name="Text Placeholder 4"/>
          <p:cNvSpPr>
            <a:spLocks noGrp="1"/>
          </p:cNvSpPr>
          <p:nvPr>
            <p:ph type="body" sz="quarter" idx="3"/>
          </p:nvPr>
        </p:nvSpPr>
        <p:spPr/>
        <p:txBody>
          <a:bodyPr/>
          <a:lstStyle/>
          <a:p>
            <a:r>
              <a:rPr lang="en-US" dirty="0" err="1" smtClean="0"/>
              <a:t>FireWork</a:t>
            </a:r>
            <a:endParaRPr lang="en-US" dirty="0"/>
          </a:p>
        </p:txBody>
      </p:sp>
      <p:pic>
        <p:nvPicPr>
          <p:cNvPr id="4098" name="Picture 2" descr="C:\Users\DongE\Documents\ECCC\Projects\In Progress\MINX\elisaMINX\Analysis\CF-GM_start00\ops_postCanFilt\plumeApr_Oct\filt20k\95_percentile\distanceRatio_prct95.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0" y="2635448"/>
            <a:ext cx="4040188" cy="303014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DongE\Documents\ECCC\Projects\In Progress\MINX\elisaMINX\Analysis\FW-GM_start00\ops_postCanFilt\plumeApr_Oct\95_percentile\distanceRatio_prct95.png"/>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645025" y="2634853"/>
            <a:ext cx="4041775" cy="303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814927"/>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178</TotalTime>
  <Words>2064</Words>
  <Application>Microsoft Office PowerPoint</Application>
  <PresentationFormat>On-screen Show (4:3)</PresentationFormat>
  <Paragraphs>280</Paragraphs>
  <Slides>31</Slides>
  <Notes>21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Blank</vt:lpstr>
      <vt:lpstr>FireWork vs CFFEPS</vt:lpstr>
      <vt:lpstr>Goals</vt:lpstr>
      <vt:lpstr>Scope</vt:lpstr>
      <vt:lpstr>Expectations</vt:lpstr>
      <vt:lpstr>Plume Retrieval</vt:lpstr>
      <vt:lpstr>Processing</vt:lpstr>
      <vt:lpstr>Summary</vt:lpstr>
      <vt:lpstr>Summary – Height Histogram</vt:lpstr>
      <vt:lpstr>Summary – Ratios by Distance</vt:lpstr>
      <vt:lpstr>Close to the Origin – 0-30km</vt:lpstr>
      <vt:lpstr>30-50km from the Origin</vt:lpstr>
      <vt:lpstr>Breakdown by Biome –  Evergreen Needleleaf</vt:lpstr>
      <vt:lpstr>Breakdown by Biome –  Savannas </vt:lpstr>
      <vt:lpstr>Breakdown by Fuel</vt:lpstr>
      <vt:lpstr>Breakdown by Fuel – 102 </vt:lpstr>
      <vt:lpstr>Breakdown by Fuel – 102 (stats) </vt:lpstr>
      <vt:lpstr>Breakdown by Fuel - 103</vt:lpstr>
      <vt:lpstr>Breakdown by Fuel – 103 (stats)</vt:lpstr>
      <vt:lpstr>Time Series – Origin Points</vt:lpstr>
      <vt:lpstr>Case Studies</vt:lpstr>
      <vt:lpstr>Case Study – 20k+ heights </vt:lpstr>
      <vt:lpstr>Case Study – 20k+ heights </vt:lpstr>
      <vt:lpstr>Case Study – Overlapping Plumes</vt:lpstr>
      <vt:lpstr>Case Study – Overlapping Plumes</vt:lpstr>
      <vt:lpstr>Case Study – Overlapping Plumes</vt:lpstr>
      <vt:lpstr>Case Study – Overlapping Plumes</vt:lpstr>
      <vt:lpstr>Notes - Plumes</vt:lpstr>
      <vt:lpstr>Notes – Source Data and Classification</vt:lpstr>
      <vt:lpstr>Conclusion</vt:lpstr>
      <vt:lpstr>Next Steps</vt:lpstr>
      <vt:lpstr>Results</vt:lpstr>
    </vt:vector>
  </TitlesOfParts>
  <Company>Environment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FireWork vs CFFEPS</dc:title>
  <dc:creator>Dong,Elisa</dc:creator>
  <cp:lastModifiedBy>Dong,Elisa </cp:lastModifiedBy>
  <cp:revision>63</cp:revision>
  <dcterms:created xsi:type="dcterms:W3CDTF">2018-04-16T16:09:12Z</dcterms:created>
  <dcterms:modified xsi:type="dcterms:W3CDTF">2018-04-17T12:54:50Z</dcterms:modified>
</cp:coreProperties>
</file>