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b260b4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b260b4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6167faf4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6167faf4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62f5358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62f5358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62f5358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62f5358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782fdc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6782fdc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62f5358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62f5358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6167faf4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6167faf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167faf4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167faf4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167faf4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167faf4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6167faf4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6167faf4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6167faf4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6167faf4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6167faf4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6167faf4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6167faf4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6167faf4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6167faf4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6167faf4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10" Type="http://schemas.openxmlformats.org/officeDocument/2006/relationships/image" Target="../media/image13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" y="4747800"/>
            <a:ext cx="9144000" cy="400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12660000" dist="19050">
              <a:srgbClr val="000000"/>
            </a:outerShdw>
            <a:reflection blurRad="0" dir="0" dist="0" endA="0" fadeDir="5400012" kx="0" rotWithShape="0" algn="bl" stA="18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ELISA MACAMO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Yellow star image | Public domain vectors"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988" y="0"/>
            <a:ext cx="4987226" cy="47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03938" y="2094750"/>
            <a:ext cx="2565300" cy="55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620000" dist="28575">
              <a:srgbClr val="000000">
                <a:alpha val="8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chemeClr val="dk1"/>
                </a:solidFill>
              </a:rPr>
              <a:t>BRIGHT</a:t>
            </a:r>
            <a:r>
              <a:rPr b="1" lang="en-GB" sz="2300">
                <a:solidFill>
                  <a:schemeClr val="dk1"/>
                </a:solidFill>
              </a:rPr>
              <a:t>tv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descr="File:Cartoon Network television icon.png - Wikimedia Commons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625" y="2132300"/>
            <a:ext cx="2192975" cy="219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ange shooting star vector clipart image - Free stock photo ...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7950" y="2860525"/>
            <a:ext cx="2126802" cy="986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White-on-black chevron 01.png - Wikimedia Commons" id="59" name="Google Shape;59;p13"/>
          <p:cNvPicPr preferRelativeResize="0"/>
          <p:nvPr/>
        </p:nvPicPr>
        <p:blipFill rotWithShape="1">
          <a:blip r:embed="rId7">
            <a:alphaModFix/>
          </a:blip>
          <a:srcRect b="0" l="15577" r="13616" t="0"/>
          <a:stretch/>
        </p:blipFill>
        <p:spPr>
          <a:xfrm>
            <a:off x="3960625" y="734475"/>
            <a:ext cx="1382226" cy="122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rie televisive 1.png - Wikimedia Commons"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" y="2724025"/>
            <a:ext cx="2828158" cy="19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lic Domain Clip Art Image | BANG Vintage comic book sound ..."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76675" y="93050"/>
            <a:ext cx="2441825" cy="148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ical notes vector image | Public domain vectors"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78700" y="389825"/>
            <a:ext cx="2565300" cy="156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20750" y="240625"/>
            <a:ext cx="8293800" cy="45477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2" title="Screenshot (64).png"/>
          <p:cNvPicPr preferRelativeResize="0"/>
          <p:nvPr/>
        </p:nvPicPr>
        <p:blipFill rotWithShape="1">
          <a:blip r:embed="rId4">
            <a:alphaModFix/>
          </a:blip>
          <a:srcRect b="41646" l="41202" r="33351" t="31280"/>
          <a:stretch/>
        </p:blipFill>
        <p:spPr>
          <a:xfrm>
            <a:off x="5536500" y="2899488"/>
            <a:ext cx="2326725" cy="13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2749325" y="1020800"/>
            <a:ext cx="2061936" cy="89348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YOUNGEST: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9 YRS OLD</a:t>
            </a:r>
            <a:endParaRPr b="1"/>
          </a:p>
        </p:txBody>
      </p:sp>
      <p:sp>
        <p:nvSpPr>
          <p:cNvPr id="143" name="Google Shape;143;p22"/>
          <p:cNvSpPr/>
          <p:nvPr/>
        </p:nvSpPr>
        <p:spPr>
          <a:xfrm>
            <a:off x="5536500" y="1072325"/>
            <a:ext cx="2061936" cy="89348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OLDEST: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114 YRS OLD</a:t>
            </a:r>
            <a:endParaRPr b="1"/>
          </a:p>
        </p:txBody>
      </p:sp>
      <p:sp>
        <p:nvSpPr>
          <p:cNvPr id="144" name="Google Shape;144;p22"/>
          <p:cNvSpPr txBox="1"/>
          <p:nvPr/>
        </p:nvSpPr>
        <p:spPr>
          <a:xfrm>
            <a:off x="1181250" y="442175"/>
            <a:ext cx="6781500" cy="527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AGE </a:t>
            </a:r>
            <a:r>
              <a:rPr b="1" lang="en-GB" sz="1800">
                <a:solidFill>
                  <a:schemeClr val="dk1"/>
                </a:solidFill>
              </a:rPr>
              <a:t>GROUPS </a:t>
            </a:r>
            <a:r>
              <a:rPr b="1" lang="en-GB" sz="1800">
                <a:solidFill>
                  <a:schemeClr val="dk1"/>
                </a:solidFill>
              </a:rPr>
              <a:t>VS RACE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5" name="Google Shape;145;p22" title="Screenshot (71).png"/>
          <p:cNvPicPr preferRelativeResize="0"/>
          <p:nvPr/>
        </p:nvPicPr>
        <p:blipFill rotWithShape="1">
          <a:blip r:embed="rId5">
            <a:alphaModFix/>
          </a:blip>
          <a:srcRect b="24605" l="35662" r="31984" t="30492"/>
          <a:stretch/>
        </p:blipFill>
        <p:spPr>
          <a:xfrm>
            <a:off x="1086975" y="1965800"/>
            <a:ext cx="3432925" cy="267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229100" y="148925"/>
            <a:ext cx="8534400" cy="4857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75" y="1916523"/>
            <a:ext cx="4856878" cy="291412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974" y="2912725"/>
            <a:ext cx="3190900" cy="191793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3"/>
          <p:cNvSpPr/>
          <p:nvPr/>
        </p:nvSpPr>
        <p:spPr>
          <a:xfrm>
            <a:off x="1454738" y="738825"/>
            <a:ext cx="2680560" cy="12372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AVERAGE VIEWING TIME 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9.14 MINS</a:t>
            </a:r>
            <a:endParaRPr b="1"/>
          </a:p>
        </p:txBody>
      </p:sp>
      <p:sp>
        <p:nvSpPr>
          <p:cNvPr id="154" name="Google Shape;154;p23"/>
          <p:cNvSpPr txBox="1"/>
          <p:nvPr/>
        </p:nvSpPr>
        <p:spPr>
          <a:xfrm>
            <a:off x="5475700" y="1916525"/>
            <a:ext cx="2967000" cy="4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MARCH HAS THE HIGHEST VIEWERSHIP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317375" y="274925"/>
            <a:ext cx="4914300" cy="38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VIEWERSHIP WITHIN 4 MONTHS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476250" y="367400"/>
            <a:ext cx="8286900" cy="46263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43325" y="743150"/>
            <a:ext cx="5280600" cy="1923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FACTORS INFLUENCING CONSUMPTION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SUBSCRIPTION COSTS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DEVICE COMPATIBILITY (ABILITY TO WATCH ON VARIOUS DEVICES)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DATA CONSUMPTION CAN INFLUENCE WHEN AND HOW VIEWERS CONSUME CONTENT.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VARIOUS AGE GROUPS HAVE DISTINCT VIEWING PREFERENCES AND HABITS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SCHEDULING STRATEGIES THAT FAIL TO ACCOMMODATE OTHER VIEWERS. 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142275" y="3075175"/>
            <a:ext cx="5130900" cy="180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RECOMMENDATIONS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BRING CELEBRITIES OR INFLUENCERS WHO RESONATE WITH THE TARGET AUDIENCE.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POLLS AND GAMES WHERE AUDIENCE VOTE ON OUTCOMES  OR PARTI[PATE VIA APPS OR SOCIAL MEDIA.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INCREASE MORE INTERESTING CONTENT FOR THE KIDS AND TEENANGERS.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LIVE Q&amp;A SESSION WHERE VIEWERS CAN SEND IN QUESTIONS. 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476250" y="367400"/>
            <a:ext cx="8286900" cy="46263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885275" y="649950"/>
            <a:ext cx="76872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KEY FINDINGS</a:t>
            </a:r>
            <a:endParaRPr b="1" sz="1800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GAUTENG HAS THE HIGHEST  VIEWER CONCENTRATION ACROSS SA.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MALE AND BLACK AUDIENCES DOMINATE VIEWERSHIP DEMOGRAPHICS.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SUPERSPORT LIVE EVENTS IS THE MOST POPULAR CHANNEL ACROSS ALL RACES.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AVERAGE VIEWING TIME IS RELATIVELY SHORT AT 9.14 MINUTES.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</a:rPr>
              <a:t>FINAL THOUGHTS</a:t>
            </a:r>
            <a:endParaRPr b="1" sz="1800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BRIGHTTV HAS BROAD REACH ACROSS ALL PROVINCES AND DIVERSE AGE GROUPS.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Card Free Stock Photo - Public Domain Pictures"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775" y="666750"/>
            <a:ext cx="4218225" cy="4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387450" y="343800"/>
            <a:ext cx="8369100" cy="44559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 title="Screenshot (66).png"/>
          <p:cNvPicPr preferRelativeResize="0"/>
          <p:nvPr/>
        </p:nvPicPr>
        <p:blipFill rotWithShape="1">
          <a:blip r:embed="rId4">
            <a:alphaModFix/>
          </a:blip>
          <a:srcRect b="22647" l="40112" r="29802" t="34644"/>
          <a:stretch/>
        </p:blipFill>
        <p:spPr>
          <a:xfrm>
            <a:off x="2543100" y="1564650"/>
            <a:ext cx="3933049" cy="3139075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520200" y="824800"/>
            <a:ext cx="4020900" cy="49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WHAT TO EXPECT!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584225" y="366575"/>
            <a:ext cx="7755300" cy="43074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37200" y="561325"/>
            <a:ext cx="6781500" cy="51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ESSENTIAL INSIGHTS OF THE BRIGHTTV DATA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420475" y="1271550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USERID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1361675" y="2407075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GENDER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1237200" y="3542600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RACE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3571350" y="1144100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3608425" y="2349800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PROVINCES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>
            <a:off x="3442350" y="3492450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TV CHANNELS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5974725" y="1144100"/>
            <a:ext cx="2039040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DURATION OF THE VIEWERSHIP</a:t>
            </a:r>
            <a:endParaRPr b="1"/>
          </a:p>
        </p:txBody>
      </p:sp>
      <p:sp>
        <p:nvSpPr>
          <p:cNvPr id="83" name="Google Shape;83;p15"/>
          <p:cNvSpPr/>
          <p:nvPr/>
        </p:nvSpPr>
        <p:spPr>
          <a:xfrm>
            <a:off x="5974725" y="2279625"/>
            <a:ext cx="2278152" cy="10080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RECORD DATE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652950" y="435300"/>
            <a:ext cx="7892700" cy="4250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85175" y="572775"/>
            <a:ext cx="7056600" cy="49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WHO ARE YOUR VIEWERS?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0" name="Google Shape;90;p16" title="ei_1745715236861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175" y="1186500"/>
            <a:ext cx="4028850" cy="31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521550" y="1245575"/>
            <a:ext cx="2256600" cy="1801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VIEWERS ARE IN ALL SA PROVINCES.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VARIOUS AGE GROUPS AND DIFFERENT VIEWED CHANNELS.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85175" y="1186500"/>
            <a:ext cx="1878600" cy="595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TOTAL VIEWERS: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10989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652950" y="435300"/>
            <a:ext cx="7892700" cy="4250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985175" y="572775"/>
            <a:ext cx="7056600" cy="49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WHO ARE YOUR VIEWERS?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659000" y="1248650"/>
            <a:ext cx="1592400" cy="1008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GAUTENG LEADS WITH HIGHEST NO. OF </a:t>
            </a:r>
            <a:r>
              <a:rPr b="1" lang="en-GB"/>
              <a:t>VIEWERS</a:t>
            </a:r>
            <a:endParaRPr b="1"/>
          </a:p>
        </p:txBody>
      </p:sp>
      <p:pic>
        <p:nvPicPr>
          <p:cNvPr id="100" name="Google Shape;100;p17" title="Screenshot (69).png"/>
          <p:cNvPicPr preferRelativeResize="0"/>
          <p:nvPr/>
        </p:nvPicPr>
        <p:blipFill rotWithShape="1">
          <a:blip r:embed="rId4">
            <a:alphaModFix/>
          </a:blip>
          <a:srcRect b="22703" l="35703" r="31347" t="29387"/>
          <a:stretch/>
        </p:blipFill>
        <p:spPr>
          <a:xfrm>
            <a:off x="1706850" y="1248650"/>
            <a:ext cx="3780299" cy="309034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361625" y="322875"/>
            <a:ext cx="8356500" cy="45333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958325" y="1224575"/>
            <a:ext cx="1717200" cy="1260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BLACKS FORM THE LARGEST GROUP OF VIEWERS</a:t>
            </a:r>
            <a:endParaRPr b="1"/>
          </a:p>
        </p:txBody>
      </p:sp>
      <p:sp>
        <p:nvSpPr>
          <p:cNvPr id="107" name="Google Shape;107;p18"/>
          <p:cNvSpPr txBox="1"/>
          <p:nvPr/>
        </p:nvSpPr>
        <p:spPr>
          <a:xfrm>
            <a:off x="929150" y="412400"/>
            <a:ext cx="7056600" cy="49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WHO ARE YOUR VIEWERS?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10893" r="14289" t="10273"/>
          <a:stretch/>
        </p:blipFill>
        <p:spPr>
          <a:xfrm>
            <a:off x="1019725" y="1086975"/>
            <a:ext cx="4616825" cy="33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90400" y="103325"/>
            <a:ext cx="8795400" cy="4856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162125" y="1290825"/>
            <a:ext cx="1768500" cy="1412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MALE VIEWERS DOMINATE ACROSS ALL SA PROVINCES</a:t>
            </a:r>
            <a:endParaRPr b="1"/>
          </a:p>
        </p:txBody>
      </p:sp>
      <p:sp>
        <p:nvSpPr>
          <p:cNvPr id="115" name="Google Shape;115;p19"/>
          <p:cNvSpPr txBox="1"/>
          <p:nvPr/>
        </p:nvSpPr>
        <p:spPr>
          <a:xfrm>
            <a:off x="839500" y="343675"/>
            <a:ext cx="7056600" cy="49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WHO ARE YOUR VIEWERS?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6" name="Google Shape;116;p19" title="Screenshot (70).png"/>
          <p:cNvPicPr preferRelativeResize="0"/>
          <p:nvPr/>
        </p:nvPicPr>
        <p:blipFill rotWithShape="1">
          <a:blip r:embed="rId4">
            <a:alphaModFix/>
          </a:blip>
          <a:srcRect b="15792" l="40715" r="30768" t="37635"/>
          <a:stretch/>
        </p:blipFill>
        <p:spPr>
          <a:xfrm>
            <a:off x="1176675" y="1006050"/>
            <a:ext cx="3795001" cy="3484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93725" y="193725"/>
            <a:ext cx="8627400" cy="4678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18620" r="6985" t="5970"/>
          <a:stretch/>
        </p:blipFill>
        <p:spPr>
          <a:xfrm>
            <a:off x="1485250" y="1015025"/>
            <a:ext cx="5506124" cy="372812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0"/>
          <p:cNvSpPr/>
          <p:nvPr/>
        </p:nvSpPr>
        <p:spPr>
          <a:xfrm>
            <a:off x="5719775" y="1144175"/>
            <a:ext cx="1271600" cy="630050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CHANNELS</a:t>
            </a:r>
            <a:endParaRPr b="1"/>
          </a:p>
        </p:txBody>
      </p:sp>
      <p:sp>
        <p:nvSpPr>
          <p:cNvPr id="124" name="Google Shape;124;p20"/>
          <p:cNvSpPr txBox="1"/>
          <p:nvPr/>
        </p:nvSpPr>
        <p:spPr>
          <a:xfrm>
            <a:off x="487500" y="322875"/>
            <a:ext cx="8169000" cy="529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CHANNEL VIEWERSHIP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064100" y="1774225"/>
            <a:ext cx="1757100" cy="1479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CE5CD"/>
                </a:highlight>
              </a:rPr>
              <a:t>SUPERSPORT LIVE EVENTS</a:t>
            </a:r>
            <a:r>
              <a:rPr b="1" lang="en-GB"/>
              <a:t> IS THE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MOST WATCHED CHANNEL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538400" y="286375"/>
            <a:ext cx="8076300" cy="4696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1" name="Google Shape;131;p21" title="Screenshot (60).png"/>
          <p:cNvPicPr preferRelativeResize="0"/>
          <p:nvPr/>
        </p:nvPicPr>
        <p:blipFill rotWithShape="1">
          <a:blip r:embed="rId4">
            <a:alphaModFix/>
          </a:blip>
          <a:srcRect b="14068" l="42795" r="12773" t="23458"/>
          <a:stretch/>
        </p:blipFill>
        <p:spPr>
          <a:xfrm>
            <a:off x="962250" y="1299825"/>
            <a:ext cx="4536226" cy="358626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1"/>
          <p:cNvSpPr/>
          <p:nvPr/>
        </p:nvSpPr>
        <p:spPr>
          <a:xfrm>
            <a:off x="5819325" y="2789350"/>
            <a:ext cx="2302500" cy="1724100"/>
          </a:xfrm>
          <a:prstGeom prst="flowChartMagneticTap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SUPERSPORT LIVE EVENTS HAS ALMOST THE SAME NO. OF VIEWERS AMONGST ALL THE RACES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179900" y="652950"/>
            <a:ext cx="7136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62250" y="584225"/>
            <a:ext cx="6964800" cy="607200"/>
          </a:xfrm>
          <a:prstGeom prst="rect">
            <a:avLst/>
          </a:prstGeom>
          <a:solidFill>
            <a:srgbClr val="FF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TOP 10 CHANNELS BY VIEWS AND RACE</a:t>
            </a:r>
            <a:endParaRPr b="1" sz="1800"/>
          </a:p>
        </p:txBody>
      </p:sp>
      <p:pic>
        <p:nvPicPr>
          <p:cNvPr descr="File:Got-an-idea.png - Wikimedia Commons"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925" y="1318275"/>
            <a:ext cx="916074" cy="12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