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8" r:id="rId3"/>
    <p:sldId id="256" r:id="rId4"/>
    <p:sldId id="280" r:id="rId5"/>
    <p:sldId id="281" r:id="rId6"/>
    <p:sldId id="291" r:id="rId7"/>
    <p:sldId id="293" r:id="rId8"/>
    <p:sldId id="294" r:id="rId9"/>
    <p:sldId id="295" r:id="rId10"/>
    <p:sldId id="296" r:id="rId11"/>
    <p:sldId id="272" r:id="rId12"/>
    <p:sldId id="285" r:id="rId13"/>
    <p:sldId id="286" r:id="rId14"/>
    <p:sldId id="287" r:id="rId15"/>
    <p:sldId id="288" r:id="rId16"/>
    <p:sldId id="290" r:id="rId17"/>
  </p:sldIdLst>
  <p:sldSz cx="9906000" cy="6858000" type="A4"/>
  <p:notesSz cx="6888163" cy="9677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8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CCFF33"/>
    <a:srgbClr val="66FFFF"/>
    <a:srgbClr val="CCCCFF"/>
    <a:srgbClr val="FF99FF"/>
    <a:srgbClr val="9999FF"/>
    <a:srgbClr val="99CCFF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2088" y="34"/>
      </p:cViewPr>
      <p:guideLst>
        <p:guide orient="horz" pos="3048"/>
        <p:guide pos="2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3213"/>
            <a:ext cx="2984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93213"/>
            <a:ext cx="2984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D5EDC187-E5BE-462E-B472-757A5BA062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1AE19-3E37-44BE-BA11-C7BFBF1424E2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85850" y="1209675"/>
            <a:ext cx="4716463" cy="3265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57725"/>
            <a:ext cx="5510213" cy="381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91625"/>
            <a:ext cx="29845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191625"/>
            <a:ext cx="29845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DFFA-1B43-44F9-89C7-E20FD2345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87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AB06-AB1F-4411-8EB5-FD0B2A34D2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60505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C450B-3D35-455D-9F54-697D9889DD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6408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3301-A566-4B04-B4EF-D5D5F3B577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7136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F410-7714-4A29-92C1-AFE54EA49D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8958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D63E8-D85A-45AA-AA2F-0D8362D93B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896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90FE-4F4E-4452-9554-91499AD177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530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1CC8-6FCB-47A3-AAC3-CD5818A47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540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C2C0C-2FFF-4C78-B13D-F33127642E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5902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40D0A-23C8-4ADD-AE62-E5540D66CF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84266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B757-6A9E-473E-AAB1-DB06DD023B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43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BD54-38DE-4F06-8035-5084FE681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63719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18593" y="-9887"/>
            <a:ext cx="5013435" cy="6678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2800" b="1" dirty="0">
                <a:latin typeface="Tahoma" pitchFamily="34" charset="0"/>
              </a:rPr>
              <a:t>Programa C</a:t>
            </a:r>
          </a:p>
          <a:p>
            <a:pPr eaLnBrk="1" hangingPunct="1"/>
            <a:r>
              <a:rPr lang="pt-BR" sz="2800" b="1" dirty="0">
                <a:latin typeface="Tahoma" pitchFamily="34" charset="0"/>
              </a:rPr>
              <a:t>Diretivas	</a:t>
            </a:r>
          </a:p>
          <a:p>
            <a:pPr eaLnBrk="1" hangingPunct="1"/>
            <a:r>
              <a:rPr lang="pt-BR" sz="2800" b="1" dirty="0">
                <a:latin typeface="Tahoma" pitchFamily="34" charset="0"/>
              </a:rPr>
              <a:t>Declarações de tipos</a:t>
            </a:r>
          </a:p>
          <a:p>
            <a:pPr eaLnBrk="1" hangingPunct="1"/>
            <a:r>
              <a:rPr lang="pt-BR" sz="28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// interface</a:t>
            </a:r>
          </a:p>
          <a:p>
            <a:pPr eaLnBrk="1" hangingPunct="1"/>
            <a:r>
              <a:rPr lang="pt-BR" sz="2400" b="1" dirty="0">
                <a:latin typeface="Tahoma" pitchFamily="34" charset="0"/>
              </a:rPr>
              <a:t>    </a:t>
            </a:r>
            <a:r>
              <a:rPr lang="pt-BR" sz="2400" b="1" dirty="0" err="1">
                <a:latin typeface="Tahoma" pitchFamily="34" charset="0"/>
              </a:rPr>
              <a:t>int</a:t>
            </a:r>
            <a:r>
              <a:rPr lang="pt-BR" sz="2400" b="1" dirty="0">
                <a:latin typeface="Tahoma" pitchFamily="34" charset="0"/>
              </a:rPr>
              <a:t> somar(</a:t>
            </a:r>
            <a:r>
              <a:rPr lang="pt-BR" sz="2400" b="1" dirty="0" err="1">
                <a:latin typeface="Tahoma" pitchFamily="34" charset="0"/>
              </a:rPr>
              <a:t>int,int</a:t>
            </a:r>
            <a:r>
              <a:rPr lang="pt-BR" sz="2400" b="1" dirty="0">
                <a:latin typeface="Tahoma" pitchFamily="34" charset="0"/>
              </a:rPr>
              <a:t>);</a:t>
            </a:r>
          </a:p>
          <a:p>
            <a:pPr eaLnBrk="1" hangingPunct="1"/>
            <a:endParaRPr lang="pt-BR" sz="2800" b="1" dirty="0">
              <a:latin typeface="Tahoma" pitchFamily="34" charset="0"/>
            </a:endParaRPr>
          </a:p>
          <a:p>
            <a:pPr eaLnBrk="1" hangingPunct="1"/>
            <a:r>
              <a:rPr lang="pt-BR" sz="2800" b="1" dirty="0" err="1">
                <a:latin typeface="Tahoma" pitchFamily="34" charset="0"/>
              </a:rPr>
              <a:t>main</a:t>
            </a:r>
            <a:r>
              <a:rPr lang="pt-BR" sz="2800" b="1" dirty="0">
                <a:latin typeface="Tahoma" pitchFamily="34" charset="0"/>
              </a:rPr>
              <a:t>(){</a:t>
            </a:r>
          </a:p>
          <a:p>
            <a:pPr eaLnBrk="1" hangingPunct="1"/>
            <a:r>
              <a:rPr lang="pt-BR" sz="2800" b="1" i="1" dirty="0">
                <a:latin typeface="Comic Sans MS" pitchFamily="66" charset="0"/>
              </a:rPr>
              <a:t>	</a:t>
            </a:r>
            <a:r>
              <a:rPr lang="pt-BR" sz="24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aqui a função principal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pt-BR" sz="2800" b="1" dirty="0">
                <a:latin typeface="Tahoma" pitchFamily="34" charset="0"/>
              </a:rPr>
              <a:t>}</a:t>
            </a:r>
          </a:p>
          <a:p>
            <a:pPr eaLnBrk="1" hangingPunct="1"/>
            <a:endParaRPr lang="pt-BR" sz="2800" b="1" i="1" dirty="0">
              <a:latin typeface="Comic Sans MS" pitchFamily="66" charset="0"/>
            </a:endParaRPr>
          </a:p>
          <a:p>
            <a:pPr eaLnBrk="1" hangingPunct="1"/>
            <a:r>
              <a:rPr lang="pt-BR" sz="28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// implementações</a:t>
            </a:r>
          </a:p>
          <a:p>
            <a:pPr eaLnBrk="1" hangingPunct="1"/>
            <a:r>
              <a:rPr lang="pt-BR" sz="2800" b="1" dirty="0">
                <a:latin typeface="Tahoma" pitchFamily="34" charset="0"/>
              </a:rPr>
              <a:t>	</a:t>
            </a:r>
            <a:r>
              <a:rPr lang="pt-BR" sz="2400" b="1" dirty="0" err="1">
                <a:latin typeface="Tahoma" pitchFamily="34" charset="0"/>
              </a:rPr>
              <a:t>int</a:t>
            </a:r>
            <a:r>
              <a:rPr lang="pt-BR" sz="2400" b="1" dirty="0">
                <a:latin typeface="Tahoma" pitchFamily="34" charset="0"/>
              </a:rPr>
              <a:t> somar(</a:t>
            </a:r>
            <a:r>
              <a:rPr lang="pt-BR" sz="2400" b="1" dirty="0" err="1">
                <a:latin typeface="Tahoma" pitchFamily="34" charset="0"/>
              </a:rPr>
              <a:t>int</a:t>
            </a:r>
            <a:r>
              <a:rPr lang="pt-BR" sz="2400" b="1" dirty="0">
                <a:latin typeface="Tahoma" pitchFamily="34" charset="0"/>
              </a:rPr>
              <a:t> k, </a:t>
            </a:r>
            <a:r>
              <a:rPr lang="pt-BR" sz="2400" b="1" dirty="0" err="1">
                <a:latin typeface="Tahoma" pitchFamily="34" charset="0"/>
              </a:rPr>
              <a:t>int</a:t>
            </a:r>
            <a:r>
              <a:rPr lang="pt-BR" sz="2400" b="1" dirty="0">
                <a:latin typeface="Tahoma" pitchFamily="34" charset="0"/>
              </a:rPr>
              <a:t> j){</a:t>
            </a:r>
          </a:p>
          <a:p>
            <a:pPr eaLnBrk="1" hangingPunct="1"/>
            <a:r>
              <a:rPr lang="pt-BR" sz="2400" b="1" dirty="0">
                <a:latin typeface="Tahoma" pitchFamily="34" charset="0"/>
              </a:rPr>
              <a:t>	</a:t>
            </a:r>
            <a:r>
              <a:rPr lang="pt-BR" sz="2400" b="1" dirty="0" err="1">
                <a:latin typeface="Tahoma" pitchFamily="34" charset="0"/>
              </a:rPr>
              <a:t>int</a:t>
            </a:r>
            <a:r>
              <a:rPr lang="pt-BR" sz="2400" b="1" dirty="0">
                <a:latin typeface="Tahoma" pitchFamily="34" charset="0"/>
              </a:rPr>
              <a:t> R;</a:t>
            </a:r>
          </a:p>
          <a:p>
            <a:pPr eaLnBrk="1" hangingPunct="1"/>
            <a:r>
              <a:rPr lang="pt-BR" sz="2400" b="1" dirty="0">
                <a:latin typeface="Tahoma" pitchFamily="34" charset="0"/>
              </a:rPr>
              <a:t>	...</a:t>
            </a:r>
          </a:p>
          <a:p>
            <a:pPr eaLnBrk="1" hangingPunct="1"/>
            <a:r>
              <a:rPr lang="pt-BR" sz="2400" b="1" dirty="0">
                <a:latin typeface="Tahoma" pitchFamily="34" charset="0"/>
              </a:rPr>
              <a:t>	</a:t>
            </a:r>
            <a:r>
              <a:rPr lang="pt-BR" sz="2400" b="1" dirty="0" err="1">
                <a:latin typeface="Tahoma" pitchFamily="34" charset="0"/>
              </a:rPr>
              <a:t>return</a:t>
            </a:r>
            <a:r>
              <a:rPr lang="pt-BR" sz="2400" b="1" dirty="0">
                <a:latin typeface="Tahoma" pitchFamily="34" charset="0"/>
              </a:rPr>
              <a:t> R;</a:t>
            </a:r>
          </a:p>
          <a:p>
            <a:pPr eaLnBrk="1" hangingPunct="1"/>
            <a:r>
              <a:rPr lang="pt-BR" sz="2400" b="1" dirty="0">
                <a:latin typeface="Tahoma" pitchFamily="34" charset="0"/>
              </a:rPr>
              <a:t>}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84DC026F-8295-46C8-AEE9-C7848266D66E}"/>
              </a:ext>
            </a:extLst>
          </p:cNvPr>
          <p:cNvCxnSpPr>
            <a:cxnSpLocks/>
          </p:cNvCxnSpPr>
          <p:nvPr/>
        </p:nvCxnSpPr>
        <p:spPr>
          <a:xfrm flipH="1">
            <a:off x="3162961" y="946461"/>
            <a:ext cx="1620000" cy="48600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5BB5661-3C3F-4A33-BE61-3C9DB8858533}"/>
              </a:ext>
            </a:extLst>
          </p:cNvPr>
          <p:cNvSpPr/>
          <p:nvPr/>
        </p:nvSpPr>
        <p:spPr>
          <a:xfrm>
            <a:off x="3189774" y="702321"/>
            <a:ext cx="1620000" cy="547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23182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60013"/>
              </p:ext>
            </p:extLst>
          </p:nvPr>
        </p:nvGraphicFramePr>
        <p:xfrm>
          <a:off x="2722179" y="286533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13" name="Seta: Curva para a Esquerda 12">
            <a:extLst>
              <a:ext uri="{FF2B5EF4-FFF2-40B4-BE49-F238E27FC236}">
                <a16:creationId xmlns:a16="http://schemas.microsoft.com/office/drawing/2014/main" id="{DC35B562-44E2-4E4E-ABCF-62489504F798}"/>
              </a:ext>
            </a:extLst>
          </p:cNvPr>
          <p:cNvSpPr/>
          <p:nvPr/>
        </p:nvSpPr>
        <p:spPr>
          <a:xfrm>
            <a:off x="6472635" y="2785241"/>
            <a:ext cx="599089" cy="1152000"/>
          </a:xfrm>
          <a:prstGeom prst="curvedLef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D903C-E8F9-4E34-AC30-2A7F5F7AD1EF}"/>
              </a:ext>
            </a:extLst>
          </p:cNvPr>
          <p:cNvSpPr txBox="1"/>
          <p:nvPr/>
        </p:nvSpPr>
        <p:spPr>
          <a:xfrm>
            <a:off x="7157546" y="310440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devolve </a:t>
            </a:r>
            <a:r>
              <a:rPr lang="pt-BR" b="1" dirty="0" err="1"/>
              <a:t>fat</a:t>
            </a:r>
            <a:r>
              <a:rPr lang="pt-BR" b="1" dirty="0"/>
              <a:t> = 1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2A715D0-181F-45D3-848D-BFD78840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86592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1847"/>
              </p:ext>
            </p:extLst>
          </p:nvPr>
        </p:nvGraphicFramePr>
        <p:xfrm>
          <a:off x="2722179" y="286533"/>
          <a:ext cx="3403412" cy="6374400"/>
        </p:xfrm>
        <a:graphic>
          <a:graphicData uri="http://schemas.openxmlformats.org/drawingml/2006/table">
            <a:tbl>
              <a:tblPr/>
              <a:tblGrid>
                <a:gridCol w="559412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13" name="Seta: Curva para a Esquerda 12">
            <a:extLst>
              <a:ext uri="{FF2B5EF4-FFF2-40B4-BE49-F238E27FC236}">
                <a16:creationId xmlns:a16="http://schemas.microsoft.com/office/drawing/2014/main" id="{DC35B562-44E2-4E4E-ABCF-62489504F798}"/>
              </a:ext>
            </a:extLst>
          </p:cNvPr>
          <p:cNvSpPr/>
          <p:nvPr/>
        </p:nvSpPr>
        <p:spPr>
          <a:xfrm>
            <a:off x="6472635" y="3619631"/>
            <a:ext cx="599089" cy="1152000"/>
          </a:xfrm>
          <a:prstGeom prst="curvedLef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D903C-E8F9-4E34-AC30-2A7F5F7AD1EF}"/>
              </a:ext>
            </a:extLst>
          </p:cNvPr>
          <p:cNvSpPr txBox="1"/>
          <p:nvPr/>
        </p:nvSpPr>
        <p:spPr>
          <a:xfrm>
            <a:off x="7071724" y="382629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devolve </a:t>
            </a:r>
            <a:r>
              <a:rPr lang="pt-BR" b="1" dirty="0" err="1"/>
              <a:t>fat</a:t>
            </a:r>
            <a:r>
              <a:rPr lang="pt-BR" b="1" dirty="0"/>
              <a:t> =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EE4080-05F4-4714-94C1-DE8AA03F6B0F}"/>
              </a:ext>
            </a:extLst>
          </p:cNvPr>
          <p:cNvSpPr txBox="1"/>
          <p:nvPr/>
        </p:nvSpPr>
        <p:spPr>
          <a:xfrm rot="-1740000">
            <a:off x="1796467" y="291332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heap</a:t>
            </a:r>
            <a:endParaRPr lang="pt-BR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lchete Esquerdo 5">
            <a:extLst>
              <a:ext uri="{FF2B5EF4-FFF2-40B4-BE49-F238E27FC236}">
                <a16:creationId xmlns:a16="http://schemas.microsoft.com/office/drawing/2014/main" id="{5031267C-6D4E-400A-B9EE-E71382FCA1F6}"/>
              </a:ext>
            </a:extLst>
          </p:cNvPr>
          <p:cNvSpPr/>
          <p:nvPr/>
        </p:nvSpPr>
        <p:spPr>
          <a:xfrm>
            <a:off x="2659117" y="2875959"/>
            <a:ext cx="220717" cy="444062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1751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55123"/>
              </p:ext>
            </p:extLst>
          </p:nvPr>
        </p:nvGraphicFramePr>
        <p:xfrm>
          <a:off x="2722179" y="286533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13" name="Seta: Curva para a Esquerda 12">
            <a:extLst>
              <a:ext uri="{FF2B5EF4-FFF2-40B4-BE49-F238E27FC236}">
                <a16:creationId xmlns:a16="http://schemas.microsoft.com/office/drawing/2014/main" id="{DC35B562-44E2-4E4E-ABCF-62489504F798}"/>
              </a:ext>
            </a:extLst>
          </p:cNvPr>
          <p:cNvSpPr/>
          <p:nvPr/>
        </p:nvSpPr>
        <p:spPr>
          <a:xfrm>
            <a:off x="6472635" y="4362581"/>
            <a:ext cx="599089" cy="1152000"/>
          </a:xfrm>
          <a:prstGeom prst="curvedLef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D903C-E8F9-4E34-AC30-2A7F5F7AD1EF}"/>
              </a:ext>
            </a:extLst>
          </p:cNvPr>
          <p:cNvSpPr txBox="1"/>
          <p:nvPr/>
        </p:nvSpPr>
        <p:spPr>
          <a:xfrm>
            <a:off x="7071724" y="466068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devolve </a:t>
            </a:r>
            <a:r>
              <a:rPr lang="pt-BR" b="1" dirty="0" err="1"/>
              <a:t>fat</a:t>
            </a:r>
            <a:r>
              <a:rPr lang="pt-BR" b="1" dirty="0"/>
              <a:t> =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2A6BB5-6935-4456-AC5A-3EBCC7E15FFD}"/>
              </a:ext>
            </a:extLst>
          </p:cNvPr>
          <p:cNvSpPr txBox="1"/>
          <p:nvPr/>
        </p:nvSpPr>
        <p:spPr>
          <a:xfrm rot="-1740000">
            <a:off x="1850831" y="328906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heap</a:t>
            </a:r>
            <a:endParaRPr lang="pt-BR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lchete Esquerdo 5">
            <a:extLst>
              <a:ext uri="{FF2B5EF4-FFF2-40B4-BE49-F238E27FC236}">
                <a16:creationId xmlns:a16="http://schemas.microsoft.com/office/drawing/2014/main" id="{03A990D2-BE55-427B-952D-CFA4907D07E9}"/>
              </a:ext>
            </a:extLst>
          </p:cNvPr>
          <p:cNvSpPr/>
          <p:nvPr/>
        </p:nvSpPr>
        <p:spPr>
          <a:xfrm>
            <a:off x="2659117" y="2875959"/>
            <a:ext cx="220717" cy="126000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490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45962"/>
              </p:ext>
            </p:extLst>
          </p:nvPr>
        </p:nvGraphicFramePr>
        <p:xfrm>
          <a:off x="2722179" y="286533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13" name="Seta: Curva para a Esquerda 12">
            <a:extLst>
              <a:ext uri="{FF2B5EF4-FFF2-40B4-BE49-F238E27FC236}">
                <a16:creationId xmlns:a16="http://schemas.microsoft.com/office/drawing/2014/main" id="{DC35B562-44E2-4E4E-ABCF-62489504F798}"/>
              </a:ext>
            </a:extLst>
          </p:cNvPr>
          <p:cNvSpPr/>
          <p:nvPr/>
        </p:nvSpPr>
        <p:spPr>
          <a:xfrm>
            <a:off x="6472635" y="5182389"/>
            <a:ext cx="599089" cy="1152000"/>
          </a:xfrm>
          <a:prstGeom prst="curvedLef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D903C-E8F9-4E34-AC30-2A7F5F7AD1EF}"/>
              </a:ext>
            </a:extLst>
          </p:cNvPr>
          <p:cNvSpPr txBox="1"/>
          <p:nvPr/>
        </p:nvSpPr>
        <p:spPr>
          <a:xfrm>
            <a:off x="7071724" y="538905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devolve </a:t>
            </a:r>
            <a:r>
              <a:rPr lang="pt-BR" b="1" dirty="0" err="1"/>
              <a:t>fat</a:t>
            </a:r>
            <a:r>
              <a:rPr lang="pt-BR" b="1" dirty="0"/>
              <a:t> = 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6B714C-5238-4D06-AA96-DDDC7F86CCDB}"/>
              </a:ext>
            </a:extLst>
          </p:cNvPr>
          <p:cNvSpPr txBox="1"/>
          <p:nvPr/>
        </p:nvSpPr>
        <p:spPr>
          <a:xfrm rot="-1740000">
            <a:off x="1850831" y="37712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heap</a:t>
            </a:r>
            <a:endParaRPr lang="pt-BR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lchete Esquerdo 5">
            <a:extLst>
              <a:ext uri="{FF2B5EF4-FFF2-40B4-BE49-F238E27FC236}">
                <a16:creationId xmlns:a16="http://schemas.microsoft.com/office/drawing/2014/main" id="{CA6E0B54-0193-42C5-8A00-11FC598A3076}"/>
              </a:ext>
            </a:extLst>
          </p:cNvPr>
          <p:cNvSpPr/>
          <p:nvPr/>
        </p:nvSpPr>
        <p:spPr>
          <a:xfrm>
            <a:off x="2659117" y="2875959"/>
            <a:ext cx="220717" cy="216000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9570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84384"/>
              </p:ext>
            </p:extLst>
          </p:nvPr>
        </p:nvGraphicFramePr>
        <p:xfrm>
          <a:off x="2722179" y="286533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FF3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FF3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D903C-E8F9-4E34-AC30-2A7F5F7AD1EF}"/>
              </a:ext>
            </a:extLst>
          </p:cNvPr>
          <p:cNvSpPr txBox="1"/>
          <p:nvPr/>
        </p:nvSpPr>
        <p:spPr>
          <a:xfrm>
            <a:off x="7071724" y="92355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devolve </a:t>
            </a:r>
            <a:r>
              <a:rPr lang="pt-BR" b="1" dirty="0" err="1"/>
              <a:t>fat</a:t>
            </a:r>
            <a:r>
              <a:rPr lang="pt-BR" b="1" dirty="0"/>
              <a:t> = 24</a:t>
            </a:r>
          </a:p>
        </p:txBody>
      </p:sp>
      <p:sp>
        <p:nvSpPr>
          <p:cNvPr id="5" name="Seta: Curva para a Esquerda 4">
            <a:extLst>
              <a:ext uri="{FF2B5EF4-FFF2-40B4-BE49-F238E27FC236}">
                <a16:creationId xmlns:a16="http://schemas.microsoft.com/office/drawing/2014/main" id="{6B9699EB-4C8D-4BA4-94A5-44B53DCD8104}"/>
              </a:ext>
            </a:extLst>
          </p:cNvPr>
          <p:cNvSpPr/>
          <p:nvPr/>
        </p:nvSpPr>
        <p:spPr>
          <a:xfrm flipV="1">
            <a:off x="6484922" y="993397"/>
            <a:ext cx="1608044" cy="5328000"/>
          </a:xfrm>
          <a:prstGeom prst="curvedLef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2076D8-24EB-4907-8D01-AC9671340C47}"/>
              </a:ext>
            </a:extLst>
          </p:cNvPr>
          <p:cNvSpPr txBox="1"/>
          <p:nvPr/>
        </p:nvSpPr>
        <p:spPr>
          <a:xfrm rot="-1740000">
            <a:off x="1850831" y="37712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heap</a:t>
            </a:r>
            <a:endParaRPr lang="pt-BR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Colchete Esquerdo 6">
            <a:extLst>
              <a:ext uri="{FF2B5EF4-FFF2-40B4-BE49-F238E27FC236}">
                <a16:creationId xmlns:a16="http://schemas.microsoft.com/office/drawing/2014/main" id="{F027A3BD-F773-4A99-9BBA-91A0B351929E}"/>
              </a:ext>
            </a:extLst>
          </p:cNvPr>
          <p:cNvSpPr/>
          <p:nvPr/>
        </p:nvSpPr>
        <p:spPr>
          <a:xfrm>
            <a:off x="2659117" y="2875959"/>
            <a:ext cx="220717" cy="295200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75986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75AF8C87-6415-4951-B3E7-5D70F25A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19226"/>
              </p:ext>
            </p:extLst>
          </p:nvPr>
        </p:nvGraphicFramePr>
        <p:xfrm>
          <a:off x="2722179" y="286533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CC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66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FF3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CCFF3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FF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mGrid">
                      <a:fgClr>
                        <a:srgbClr val="FF0000"/>
                      </a:fgClr>
                      <a:bgClr>
                        <a:srgbClr val="FFFF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23CED21-C116-47C5-9B95-2456D52190F4}"/>
              </a:ext>
            </a:extLst>
          </p:cNvPr>
          <p:cNvSpPr txBox="1"/>
          <p:nvPr/>
        </p:nvSpPr>
        <p:spPr>
          <a:xfrm rot="-1740000">
            <a:off x="1850831" y="3771293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heap</a:t>
            </a:r>
            <a:endParaRPr lang="pt-BR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Colchete Esquerdo 6">
            <a:extLst>
              <a:ext uri="{FF2B5EF4-FFF2-40B4-BE49-F238E27FC236}">
                <a16:creationId xmlns:a16="http://schemas.microsoft.com/office/drawing/2014/main" id="{D7D0890C-CD71-49E9-9FF3-2BCE3A5C3C87}"/>
              </a:ext>
            </a:extLst>
          </p:cNvPr>
          <p:cNvSpPr/>
          <p:nvPr/>
        </p:nvSpPr>
        <p:spPr>
          <a:xfrm>
            <a:off x="2659117" y="2875959"/>
            <a:ext cx="283780" cy="3695508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673492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9439275" y="6035799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>
                <a:solidFill>
                  <a:schemeClr val="bg1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974809" y="218490"/>
            <a:ext cx="8464466" cy="58785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800" b="1" dirty="0">
                <a:latin typeface="Tahoma" pitchFamily="34" charset="0"/>
              </a:rPr>
              <a:t>FUNÇÕES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b="1" dirty="0">
                <a:latin typeface="Tahoma" pitchFamily="34" charset="0"/>
              </a:rPr>
              <a:t>INTERFACE - Protótipo de uma função </a:t>
            </a:r>
            <a:endParaRPr lang="pt-BR" sz="2400" b="1" dirty="0">
              <a:latin typeface="Comic Sans MS" pitchFamily="66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pt-BR" sz="2400" b="1" dirty="0">
                <a:latin typeface="Comic Sans MS" pitchFamily="66" charset="0"/>
              </a:rPr>
              <a:t>Especificação do tipo da função, o nome da função e tipos dos parâmetros</a:t>
            </a:r>
          </a:p>
          <a:p>
            <a:pPr eaLnBrk="1" hangingPunct="1">
              <a:spcBef>
                <a:spcPct val="50000"/>
              </a:spcBef>
            </a:pPr>
            <a:endParaRPr lang="pt-BR" sz="2400" b="1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sz="2400" b="1" dirty="0">
                <a:latin typeface="Tahoma" pitchFamily="34" charset="0"/>
              </a:rPr>
              <a:t>IMPLEMENTAÇÃO - Declaração  +  Corpo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pt-BR" sz="2400" b="1" i="1" dirty="0">
                <a:latin typeface="Comic Sans MS" pitchFamily="66" charset="0"/>
              </a:rPr>
              <a:t> tipo do valor devolvido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pt-BR" sz="2400" b="1" i="1" dirty="0">
                <a:latin typeface="Comic Sans MS" pitchFamily="66" charset="0"/>
              </a:rPr>
              <a:t> nome da função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pt-BR" sz="2400" b="1" i="1" dirty="0">
                <a:latin typeface="Comic Sans MS" pitchFamily="66" charset="0"/>
              </a:rPr>
              <a:t> tipo de cada argumento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pt-BR" sz="2400" b="1" i="1" dirty="0">
                <a:latin typeface="Comic Sans MS" pitchFamily="66" charset="0"/>
              </a:rPr>
              <a:t> nome de cada argumento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pt-BR" sz="2400" b="1" i="1" dirty="0">
                <a:latin typeface="Comic Sans MS" pitchFamily="66" charset="0"/>
              </a:rPr>
              <a:t> código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77617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1176338" y="1058863"/>
            <a:ext cx="1938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/>
          </a:p>
        </p:txBody>
      </p:sp>
      <p:graphicFrame>
        <p:nvGraphicFramePr>
          <p:cNvPr id="2267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67522"/>
              </p:ext>
            </p:extLst>
          </p:nvPr>
        </p:nvGraphicFramePr>
        <p:xfrm>
          <a:off x="6794119" y="874713"/>
          <a:ext cx="2481262" cy="4876800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2294812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2294813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2294814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2294815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23" name="WordArt 199"/>
          <p:cNvSpPr>
            <a:spLocks noChangeArrowheads="1" noChangeShapeType="1" noTextEdit="1"/>
          </p:cNvSpPr>
          <p:nvPr/>
        </p:nvSpPr>
        <p:spPr bwMode="auto">
          <a:xfrm>
            <a:off x="7118159" y="1670051"/>
            <a:ext cx="742950" cy="6223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pt-BR" i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latin typeface="Verdana"/>
                <a:ea typeface="Verdana"/>
                <a:cs typeface="Verdana"/>
              </a:rPr>
              <a:t>dados</a:t>
            </a:r>
          </a:p>
        </p:txBody>
      </p:sp>
      <p:sp>
        <p:nvSpPr>
          <p:cNvPr id="3124" name="WordArt 201"/>
          <p:cNvSpPr>
            <a:spLocks noChangeArrowheads="1" noChangeShapeType="1" noTextEdit="1"/>
          </p:cNvSpPr>
          <p:nvPr/>
        </p:nvSpPr>
        <p:spPr bwMode="auto">
          <a:xfrm>
            <a:off x="7118159" y="4153612"/>
            <a:ext cx="650875" cy="6223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pt-BR" i="1" kern="10" dirty="0" err="1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latin typeface="Verdana"/>
                <a:ea typeface="Verdana"/>
                <a:cs typeface="Verdana"/>
              </a:rPr>
              <a:t>stack</a:t>
            </a:r>
            <a:endParaRPr lang="pt-BR" i="1" kern="10" dirty="0">
              <a:ln w="9525">
                <a:solidFill>
                  <a:srgbClr val="000080"/>
                </a:solidFill>
                <a:round/>
                <a:headEnd/>
                <a:tailEnd/>
              </a:ln>
              <a:latin typeface="Verdana"/>
              <a:ea typeface="Verdana"/>
              <a:cs typeface="Verdana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B534C5-A68A-43C3-9D75-D17CA0146625}"/>
              </a:ext>
            </a:extLst>
          </p:cNvPr>
          <p:cNvGrpSpPr/>
          <p:nvPr/>
        </p:nvGrpSpPr>
        <p:grpSpPr>
          <a:xfrm>
            <a:off x="455440" y="306388"/>
            <a:ext cx="5843588" cy="6370975"/>
            <a:chOff x="455440" y="306388"/>
            <a:chExt cx="5843588" cy="6370975"/>
          </a:xfrm>
        </p:grpSpPr>
        <p:sp>
          <p:nvSpPr>
            <p:cNvPr id="3076" name="Text Box 6"/>
            <p:cNvSpPr txBox="1">
              <a:spLocks noChangeArrowheads="1"/>
            </p:cNvSpPr>
            <p:nvPr/>
          </p:nvSpPr>
          <p:spPr bwMode="auto">
            <a:xfrm>
              <a:off x="506031" y="306388"/>
              <a:ext cx="5776913" cy="637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400" b="1" dirty="0">
                  <a:latin typeface="Tahoma" pitchFamily="34" charset="0"/>
                </a:rPr>
                <a:t>Área de </a:t>
              </a:r>
              <a:r>
                <a:rPr lang="pt-BR" sz="2400" b="1" i="1" dirty="0">
                  <a:latin typeface="Comic Sans MS" pitchFamily="66" charset="0"/>
                </a:rPr>
                <a:t>dados</a:t>
              </a:r>
              <a:r>
                <a:rPr lang="pt-BR" sz="2400" b="1" dirty="0">
                  <a:latin typeface="Tahoma" pitchFamily="34" charset="0"/>
                </a:rPr>
                <a:t>  (Compilação)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pt-BR" sz="2400" b="1" i="1" dirty="0">
                  <a:latin typeface="Tahoma" pitchFamily="34" charset="0"/>
                </a:rPr>
                <a:t> 	</a:t>
              </a:r>
              <a:r>
                <a:rPr lang="pt-BR" sz="2400" b="1" dirty="0">
                  <a:latin typeface="Tahoma" pitchFamily="34" charset="0"/>
                </a:rPr>
                <a:t>constantes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pt-BR" sz="2400" b="1" dirty="0">
                  <a:latin typeface="Tahoma" pitchFamily="34" charset="0"/>
                </a:rPr>
                <a:t>	variáveis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2400" b="1" dirty="0">
                  <a:latin typeface="Tahoma" pitchFamily="34" charset="0"/>
                </a:rPr>
                <a:t>declaradas no </a:t>
              </a:r>
              <a:r>
                <a:rPr lang="pt-BR" sz="2400" b="1" dirty="0" err="1">
                  <a:latin typeface="Tahoma" pitchFamily="34" charset="0"/>
                </a:rPr>
                <a:t>main</a:t>
              </a:r>
              <a:r>
                <a:rPr lang="pt-BR" sz="2400" b="1" dirty="0">
                  <a:latin typeface="Tahoma" pitchFamily="34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endParaRPr lang="pt-BR" sz="1200" b="1" dirty="0">
                <a:latin typeface="Tahoma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pt-BR" sz="2400" b="1" dirty="0">
                  <a:latin typeface="Tahoma" pitchFamily="34" charset="0"/>
                </a:rPr>
                <a:t>Área </a:t>
              </a:r>
              <a:r>
                <a:rPr lang="pt-BR" sz="2400" b="1" i="1" dirty="0" err="1">
                  <a:latin typeface="Comic Sans MS" pitchFamily="66" charset="0"/>
                </a:rPr>
                <a:t>heap</a:t>
              </a:r>
              <a:r>
                <a:rPr lang="pt-BR" sz="2400" b="1" dirty="0">
                  <a:latin typeface="Tahoma" pitchFamily="34" charset="0"/>
                </a:rPr>
                <a:t>  - área livre</a:t>
              </a:r>
            </a:p>
            <a:p>
              <a:pPr eaLnBrk="1" hangingPunct="1">
                <a:spcBef>
                  <a:spcPct val="50000"/>
                </a:spcBef>
              </a:pPr>
              <a:endParaRPr lang="pt-BR" sz="1200" b="1" dirty="0">
                <a:latin typeface="Tahoma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pt-BR" sz="2400" b="1" dirty="0">
                  <a:latin typeface="Tahoma" pitchFamily="34" charset="0"/>
                </a:rPr>
                <a:t>Área </a:t>
              </a:r>
              <a:r>
                <a:rPr lang="pt-BR" sz="2400" b="1" i="1" dirty="0" err="1">
                  <a:latin typeface="Comic Sans MS" pitchFamily="66" charset="0"/>
                </a:rPr>
                <a:t>stack</a:t>
              </a:r>
              <a:r>
                <a:rPr lang="pt-BR" sz="2400" b="1" dirty="0">
                  <a:latin typeface="Tahoma" pitchFamily="34" charset="0"/>
                </a:rPr>
                <a:t>  (Execução)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pt-BR" sz="2400" b="1" dirty="0">
                  <a:latin typeface="Tahoma" pitchFamily="34" charset="0"/>
                </a:rPr>
                <a:t>	parâmetros formais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pt-BR" sz="2400" b="1" dirty="0">
                  <a:latin typeface="Tahoma" pitchFamily="34" charset="0"/>
                </a:rPr>
                <a:t>	constantes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pt-BR" sz="2400" b="1" dirty="0">
                  <a:latin typeface="Tahoma" pitchFamily="34" charset="0"/>
                </a:rPr>
                <a:t>	variáveis locais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2400" b="1" dirty="0">
                  <a:latin typeface="Tahoma" pitchFamily="34" charset="0"/>
                </a:rPr>
                <a:t>espaço alocado durante a execução de uma função.</a:t>
              </a:r>
              <a:endParaRPr lang="pt-BR" b="1" dirty="0">
                <a:latin typeface="Tahoma" pitchFamily="34" charset="0"/>
              </a:endParaRPr>
            </a:p>
          </p:txBody>
        </p:sp>
        <p:sp>
          <p:nvSpPr>
            <p:cNvPr id="3125" name="Line 217"/>
            <p:cNvSpPr>
              <a:spLocks noChangeShapeType="1"/>
            </p:cNvSpPr>
            <p:nvPr/>
          </p:nvSpPr>
          <p:spPr bwMode="auto">
            <a:xfrm>
              <a:off x="455440" y="2625725"/>
              <a:ext cx="5843588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6" name="Line 218"/>
            <p:cNvSpPr>
              <a:spLocks noChangeShapeType="1"/>
            </p:cNvSpPr>
            <p:nvPr/>
          </p:nvSpPr>
          <p:spPr bwMode="auto">
            <a:xfrm>
              <a:off x="455440" y="3414713"/>
              <a:ext cx="5843588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4AC62561-5CDC-41CD-B364-D8E17EB6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9">
            <a:extLst>
              <a:ext uri="{FF2B5EF4-FFF2-40B4-BE49-F238E27FC236}">
                <a16:creationId xmlns:a16="http://schemas.microsoft.com/office/drawing/2014/main" id="{B15E9811-53C2-409A-8B84-DDC6FE3C7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3347"/>
              </p:ext>
            </p:extLst>
          </p:nvPr>
        </p:nvGraphicFramePr>
        <p:xfrm>
          <a:off x="6222112" y="241800"/>
          <a:ext cx="3528000" cy="6374400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373622388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2293552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3495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97578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20413"/>
                  </a:ext>
                </a:extLst>
              </a:tr>
              <a:tr h="3965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2556722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08545"/>
                  </a:ext>
                </a:extLst>
              </a:tr>
            </a:tbl>
          </a:graphicData>
        </a:graphic>
      </p:graphicFrame>
      <p:sp>
        <p:nvSpPr>
          <p:cNvPr id="3" name="Text Box 9">
            <a:extLst>
              <a:ext uri="{FF2B5EF4-FFF2-40B4-BE49-F238E27FC236}">
                <a16:creationId xmlns:a16="http://schemas.microsoft.com/office/drawing/2014/main" id="{67B007C2-B698-4359-B5DE-6F50D64F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19" y="143594"/>
            <a:ext cx="5593819" cy="28623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 fatorial(</a:t>
            </a: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 err="1">
                <a:latin typeface="Comic Sans MS" pitchFamily="66" charset="0"/>
              </a:rPr>
              <a:t>main</a:t>
            </a:r>
            <a:r>
              <a:rPr lang="pt-BR" sz="3200" b="1" dirty="0">
                <a:latin typeface="Comic Sans MS" pitchFamily="66" charset="0"/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  </a:t>
            </a: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 </a:t>
            </a:r>
            <a:r>
              <a:rPr lang="pt-BR" sz="3200" b="1" dirty="0" err="1">
                <a:latin typeface="Comic Sans MS" pitchFamily="66" charset="0"/>
              </a:rPr>
              <a:t>n,f</a:t>
            </a:r>
            <a:r>
              <a:rPr lang="pt-BR" sz="3200" b="1" dirty="0">
                <a:latin typeface="Comic Sans MS" pitchFamily="66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  n = 4;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  </a:t>
            </a:r>
            <a:r>
              <a:rPr lang="pt-BR" sz="3200" dirty="0">
                <a:latin typeface="Comic Sans MS" pitchFamily="66" charset="0"/>
              </a:rPr>
              <a:t>f = fatorial(n);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748306A-DED3-4ADB-883F-1D3A6C0E9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09" y="3227854"/>
            <a:ext cx="6445157" cy="34317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 fatorial(</a:t>
            </a: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 k) {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	</a:t>
            </a:r>
            <a:r>
              <a:rPr lang="pt-BR" sz="3200" b="1" dirty="0" err="1">
                <a:latin typeface="Comic Sans MS" pitchFamily="66" charset="0"/>
              </a:rPr>
              <a:t>int</a:t>
            </a:r>
            <a:r>
              <a:rPr lang="pt-BR" sz="3200" b="1" dirty="0">
                <a:latin typeface="Comic Sans MS" pitchFamily="66" charset="0"/>
              </a:rPr>
              <a:t> </a:t>
            </a:r>
            <a:r>
              <a:rPr lang="pt-BR" sz="3200" b="1" dirty="0" err="1">
                <a:latin typeface="Comic Sans MS" pitchFamily="66" charset="0"/>
              </a:rPr>
              <a:t>fat</a:t>
            </a:r>
            <a:r>
              <a:rPr lang="pt-BR" sz="3200" b="1" dirty="0">
                <a:latin typeface="Comic Sans MS" pitchFamily="66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	</a:t>
            </a:r>
            <a:r>
              <a:rPr lang="pt-BR" sz="3200" b="1" dirty="0" err="1">
                <a:latin typeface="Comic Sans MS" pitchFamily="66" charset="0"/>
              </a:rPr>
              <a:t>if</a:t>
            </a:r>
            <a:r>
              <a:rPr lang="pt-BR" sz="3200" b="1" dirty="0">
                <a:latin typeface="Comic Sans MS" pitchFamily="66" charset="0"/>
              </a:rPr>
              <a:t> (k==0) </a:t>
            </a:r>
            <a:r>
              <a:rPr lang="pt-BR" sz="3200" b="1" dirty="0" err="1">
                <a:latin typeface="Comic Sans MS" pitchFamily="66" charset="0"/>
              </a:rPr>
              <a:t>fat</a:t>
            </a:r>
            <a:r>
              <a:rPr lang="pt-BR" sz="3200" b="1" dirty="0">
                <a:latin typeface="Comic Sans MS" pitchFamily="66" charset="0"/>
              </a:rPr>
              <a:t> = 1;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	</a:t>
            </a:r>
            <a:r>
              <a:rPr lang="pt-BR" sz="3200" b="1" dirty="0" err="1">
                <a:latin typeface="Comic Sans MS" pitchFamily="66" charset="0"/>
              </a:rPr>
              <a:t>else</a:t>
            </a:r>
            <a:r>
              <a:rPr lang="pt-BR" sz="3200" b="1" dirty="0">
                <a:latin typeface="Comic Sans MS" pitchFamily="66" charset="0"/>
              </a:rPr>
              <a:t> </a:t>
            </a:r>
            <a:r>
              <a:rPr lang="pt-BR" sz="3200" b="1" dirty="0" err="1">
                <a:latin typeface="Comic Sans MS" pitchFamily="66" charset="0"/>
              </a:rPr>
              <a:t>fat</a:t>
            </a:r>
            <a:r>
              <a:rPr lang="pt-BR" sz="3200" b="1" dirty="0">
                <a:latin typeface="Comic Sans MS" pitchFamily="66" charset="0"/>
              </a:rPr>
              <a:t> = k*fatorial(k-1);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  	</a:t>
            </a:r>
            <a:r>
              <a:rPr lang="pt-BR" sz="3200" b="1" dirty="0" err="1">
                <a:latin typeface="Comic Sans MS" pitchFamily="66" charset="0"/>
              </a:rPr>
              <a:t>return</a:t>
            </a:r>
            <a:r>
              <a:rPr lang="pt-BR" sz="3200" b="1" dirty="0">
                <a:latin typeface="Comic Sans MS" pitchFamily="66" charset="0"/>
              </a:rPr>
              <a:t> </a:t>
            </a:r>
            <a:r>
              <a:rPr lang="pt-BR" sz="3200" b="1" dirty="0" err="1">
                <a:latin typeface="Comic Sans MS" pitchFamily="66" charset="0"/>
              </a:rPr>
              <a:t>fat</a:t>
            </a:r>
            <a:r>
              <a:rPr lang="pt-BR" sz="3200" b="1" dirty="0">
                <a:latin typeface="Comic Sans MS" pitchFamily="66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sz="3200" b="1" dirty="0">
                <a:latin typeface="Comic Sans MS" pitchFamily="66" charset="0"/>
              </a:rPr>
              <a:t>}</a:t>
            </a:r>
          </a:p>
        </p:txBody>
      </p:sp>
      <p:sp>
        <p:nvSpPr>
          <p:cNvPr id="5" name="WordArt 201">
            <a:extLst>
              <a:ext uri="{FF2B5EF4-FFF2-40B4-BE49-F238E27FC236}">
                <a16:creationId xmlns:a16="http://schemas.microsoft.com/office/drawing/2014/main" id="{85FF93A4-8ADC-4138-9272-D2DDC6043B4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08663" y="4321408"/>
            <a:ext cx="650875" cy="6223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pt-BR" i="1" kern="10" dirty="0" err="1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latin typeface="Verdana"/>
                <a:ea typeface="Verdana"/>
                <a:cs typeface="Verdana"/>
              </a:rPr>
              <a:t>heap</a:t>
            </a:r>
            <a:endParaRPr lang="pt-BR" i="1" kern="10" dirty="0">
              <a:ln w="9525">
                <a:solidFill>
                  <a:srgbClr val="000080"/>
                </a:solidFill>
                <a:round/>
                <a:headEnd/>
                <a:tailEnd/>
              </a:ln>
              <a:latin typeface="Verdana"/>
              <a:ea typeface="Verdana"/>
              <a:cs typeface="Verdan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4C6FEFD-67AF-4A4D-8BFA-19195058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3817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36553321-99CE-4EF7-BCD8-8E8055AB5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64912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20147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84DC026F-8295-46C8-AEE9-C7848266D66E}"/>
              </a:ext>
            </a:extLst>
          </p:cNvPr>
          <p:cNvCxnSpPr>
            <a:cxnSpLocks/>
          </p:cNvCxnSpPr>
          <p:nvPr/>
        </p:nvCxnSpPr>
        <p:spPr>
          <a:xfrm>
            <a:off x="3225919" y="638475"/>
            <a:ext cx="1440000" cy="537455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926AFED-A450-4032-9F3F-515911B05285}"/>
              </a:ext>
            </a:extLst>
          </p:cNvPr>
          <p:cNvSpPr/>
          <p:nvPr/>
        </p:nvSpPr>
        <p:spPr>
          <a:xfrm>
            <a:off x="3118087" y="292763"/>
            <a:ext cx="1547832" cy="60659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10631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84DC026F-8295-46C8-AEE9-C7848266D66E}"/>
              </a:ext>
            </a:extLst>
          </p:cNvPr>
          <p:cNvCxnSpPr>
            <a:cxnSpLocks/>
          </p:cNvCxnSpPr>
          <p:nvPr/>
        </p:nvCxnSpPr>
        <p:spPr>
          <a:xfrm>
            <a:off x="3207988" y="1885862"/>
            <a:ext cx="1440000" cy="28440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5BB5661-3C3F-4A33-BE61-3C9DB8858533}"/>
              </a:ext>
            </a:extLst>
          </p:cNvPr>
          <p:cNvSpPr/>
          <p:nvPr/>
        </p:nvSpPr>
        <p:spPr>
          <a:xfrm>
            <a:off x="3161232" y="1800300"/>
            <a:ext cx="1547832" cy="331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08987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84DC026F-8295-46C8-AEE9-C7848266D66E}"/>
              </a:ext>
            </a:extLst>
          </p:cNvPr>
          <p:cNvCxnSpPr>
            <a:cxnSpLocks/>
          </p:cNvCxnSpPr>
          <p:nvPr/>
        </p:nvCxnSpPr>
        <p:spPr>
          <a:xfrm>
            <a:off x="3031008" y="3047516"/>
            <a:ext cx="1646095" cy="38148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5BB5661-3C3F-4A33-BE61-3C9DB8858533}"/>
              </a:ext>
            </a:extLst>
          </p:cNvPr>
          <p:cNvSpPr/>
          <p:nvPr/>
        </p:nvSpPr>
        <p:spPr>
          <a:xfrm>
            <a:off x="3031008" y="2439192"/>
            <a:ext cx="1656000" cy="16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6905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48322A-ACF7-4366-9286-C178AF55D5AB}"/>
              </a:ext>
            </a:extLst>
          </p:cNvPr>
          <p:cNvGrpSpPr/>
          <p:nvPr/>
        </p:nvGrpSpPr>
        <p:grpSpPr>
          <a:xfrm>
            <a:off x="1169637" y="376865"/>
            <a:ext cx="1846082" cy="5636162"/>
            <a:chOff x="3699118" y="315310"/>
            <a:chExt cx="1846082" cy="563616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0D3DB12-4438-4C27-A808-74C5E0CA3127}"/>
                </a:ext>
              </a:extLst>
            </p:cNvPr>
            <p:cNvSpPr txBox="1"/>
            <p:nvPr/>
          </p:nvSpPr>
          <p:spPr>
            <a:xfrm>
              <a:off x="3720662" y="315310"/>
              <a:ext cx="182453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fatorial(4)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343BE7-61D0-4DB1-8846-CD6740612005}"/>
                </a:ext>
              </a:extLst>
            </p:cNvPr>
            <p:cNvSpPr txBox="1"/>
            <p:nvPr/>
          </p:nvSpPr>
          <p:spPr>
            <a:xfrm>
              <a:off x="3720662" y="1593546"/>
              <a:ext cx="1824538" cy="52322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fatorial(3)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4BD64-B9B9-4CAD-A0E4-D6E042B11740}"/>
                </a:ext>
              </a:extLst>
            </p:cNvPr>
            <p:cNvSpPr txBox="1"/>
            <p:nvPr/>
          </p:nvSpPr>
          <p:spPr>
            <a:xfrm>
              <a:off x="3699118" y="2871782"/>
              <a:ext cx="1824538" cy="523220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fatorial(2)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8B77D-F749-47EB-AB0B-94D6A038A104}"/>
                </a:ext>
              </a:extLst>
            </p:cNvPr>
            <p:cNvSpPr txBox="1"/>
            <p:nvPr/>
          </p:nvSpPr>
          <p:spPr>
            <a:xfrm>
              <a:off x="3699118" y="5428252"/>
              <a:ext cx="1824538" cy="523220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fatorial(0)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D03A9-2C42-4187-A2AB-0B04716945F3}"/>
                </a:ext>
              </a:extLst>
            </p:cNvPr>
            <p:cNvSpPr txBox="1"/>
            <p:nvPr/>
          </p:nvSpPr>
          <p:spPr>
            <a:xfrm>
              <a:off x="3699118" y="4150018"/>
              <a:ext cx="1824538" cy="523220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fatorial(1)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0EBE7B5-B3DA-49D5-925B-B2613418710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32931" y="838530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0E51AB9-5D39-484C-8BE2-D5F7EFCED0E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32931" y="2116766"/>
              <a:ext cx="0" cy="626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9696321-5F4C-4FE3-9741-088D0F826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611387" y="3395002"/>
              <a:ext cx="0" cy="7550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594F12B-B118-42BA-87E9-1E80B728C93E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611387" y="4673238"/>
              <a:ext cx="0" cy="7550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2D5A8-CE42-4CD8-BD26-0D8AF450A536}"/>
              </a:ext>
            </a:extLst>
          </p:cNvPr>
          <p:cNvSpPr txBox="1"/>
          <p:nvPr/>
        </p:nvSpPr>
        <p:spPr>
          <a:xfrm>
            <a:off x="4915062" y="5412862"/>
            <a:ext cx="1975220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1ª chamada </a:t>
            </a:r>
          </a:p>
          <a:p>
            <a:pPr algn="ctr"/>
            <a:r>
              <a:rPr lang="pt-BR" sz="2400" b="1" dirty="0"/>
              <a:t>fatorial(4)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2A10E3-E09D-4282-99CE-B1D80F0D3CAB}"/>
              </a:ext>
            </a:extLst>
          </p:cNvPr>
          <p:cNvSpPr txBox="1"/>
          <p:nvPr/>
        </p:nvSpPr>
        <p:spPr>
          <a:xfrm>
            <a:off x="4915063" y="1635864"/>
            <a:ext cx="1975220" cy="1200329"/>
          </a:xfrm>
          <a:prstGeom prst="rect">
            <a:avLst/>
          </a:prstGeom>
          <a:solidFill>
            <a:srgbClr val="CCCC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4ª chamada </a:t>
            </a:r>
          </a:p>
          <a:p>
            <a:pPr algn="ctr"/>
            <a:r>
              <a:rPr lang="pt-BR" sz="2400" b="1" dirty="0"/>
              <a:t>fatorial(1)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9C857-DB8C-44D6-A6F2-EA7861E857C7}"/>
              </a:ext>
            </a:extLst>
          </p:cNvPr>
          <p:cNvSpPr txBox="1"/>
          <p:nvPr/>
        </p:nvSpPr>
        <p:spPr>
          <a:xfrm>
            <a:off x="4915062" y="376865"/>
            <a:ext cx="1975221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5ª chamada </a:t>
            </a:r>
          </a:p>
          <a:p>
            <a:pPr algn="ctr"/>
            <a:r>
              <a:rPr lang="pt-BR" sz="2400" b="1" dirty="0"/>
              <a:t>Fatorial(0)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12207-3E27-4ACB-83E1-16BDADA07A88}"/>
              </a:ext>
            </a:extLst>
          </p:cNvPr>
          <p:cNvSpPr txBox="1"/>
          <p:nvPr/>
        </p:nvSpPr>
        <p:spPr>
          <a:xfrm>
            <a:off x="4915062" y="2894863"/>
            <a:ext cx="1975221" cy="1200329"/>
          </a:xfrm>
          <a:prstGeom prst="rect">
            <a:avLst/>
          </a:prstGeom>
          <a:solidFill>
            <a:srgbClr val="66FFFF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</a:t>
            </a:r>
          </a:p>
          <a:p>
            <a:pPr algn="ctr"/>
            <a:r>
              <a:rPr lang="pt-BR" sz="2400" b="1" dirty="0"/>
              <a:t>3ª chamada </a:t>
            </a:r>
          </a:p>
          <a:p>
            <a:pPr algn="ctr"/>
            <a:r>
              <a:rPr lang="pt-BR" sz="2400" b="1" dirty="0"/>
              <a:t>fatorial(2)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B2F2F3-BE74-4AAA-A65B-C75D48007E94}"/>
              </a:ext>
            </a:extLst>
          </p:cNvPr>
          <p:cNvSpPr txBox="1"/>
          <p:nvPr/>
        </p:nvSpPr>
        <p:spPr>
          <a:xfrm>
            <a:off x="4915063" y="4153862"/>
            <a:ext cx="1975220" cy="1200329"/>
          </a:xfrm>
          <a:prstGeom prst="rect">
            <a:avLst/>
          </a:prstGeom>
          <a:solidFill>
            <a:srgbClr val="CCFF33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Local </a:t>
            </a:r>
          </a:p>
          <a:p>
            <a:pPr algn="ctr"/>
            <a:r>
              <a:rPr lang="pt-BR" sz="2400" b="1" dirty="0"/>
              <a:t>2ª chamada </a:t>
            </a:r>
          </a:p>
          <a:p>
            <a:pPr algn="ctr"/>
            <a:r>
              <a:rPr lang="pt-BR" sz="2400" b="1" dirty="0"/>
              <a:t>fatorial(3)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D20C64A3-6793-46A8-9927-FC742BBA790B}"/>
              </a:ext>
            </a:extLst>
          </p:cNvPr>
          <p:cNvSpPr/>
          <p:nvPr/>
        </p:nvSpPr>
        <p:spPr>
          <a:xfrm>
            <a:off x="7336221" y="483476"/>
            <a:ext cx="346836" cy="59593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84DC026F-8295-46C8-AEE9-C7848266D66E}"/>
              </a:ext>
            </a:extLst>
          </p:cNvPr>
          <p:cNvCxnSpPr>
            <a:cxnSpLocks/>
          </p:cNvCxnSpPr>
          <p:nvPr/>
        </p:nvCxnSpPr>
        <p:spPr>
          <a:xfrm flipH="1">
            <a:off x="3142344" y="2201617"/>
            <a:ext cx="1646095" cy="22680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5BB5661-3C3F-4A33-BE61-3C9DB8858533}"/>
              </a:ext>
            </a:extLst>
          </p:cNvPr>
          <p:cNvSpPr/>
          <p:nvPr/>
        </p:nvSpPr>
        <p:spPr>
          <a:xfrm>
            <a:off x="3205194" y="1823633"/>
            <a:ext cx="1584000" cy="29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11555"/>
      </p:ext>
    </p:ext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570</Words>
  <Application>Microsoft Office PowerPoint</Application>
  <PresentationFormat>Papel A4 (210 x 297 mm)</PresentationFormat>
  <Paragraphs>432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Tahoma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LISBETE MADSEN BARBOSA</dc:creator>
  <cp:lastModifiedBy>Lisbete Madsen Barbosa</cp:lastModifiedBy>
  <cp:revision>94</cp:revision>
  <cp:lastPrinted>2013-08-18T10:58:07Z</cp:lastPrinted>
  <dcterms:created xsi:type="dcterms:W3CDTF">2010-07-27T10:31:53Z</dcterms:created>
  <dcterms:modified xsi:type="dcterms:W3CDTF">2018-08-28T10:15:44Z</dcterms:modified>
</cp:coreProperties>
</file>