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3" r:id="rId5"/>
    <p:sldId id="261" r:id="rId6"/>
    <p:sldId id="260" r:id="rId7"/>
    <p:sldId id="264" r:id="rId8"/>
    <p:sldId id="267" r:id="rId9"/>
    <p:sldId id="265" r:id="rId10"/>
    <p:sldId id="258" r:id="rId11"/>
    <p:sldId id="259" r:id="rId12"/>
    <p:sldId id="270" r:id="rId13"/>
    <p:sldId id="269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FF33"/>
    <a:srgbClr val="FFFF00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4" autoAdjust="0"/>
  </p:normalViewPr>
  <p:slideViewPr>
    <p:cSldViewPr>
      <p:cViewPr>
        <p:scale>
          <a:sx n="52" d="100"/>
          <a:sy n="52" d="100"/>
        </p:scale>
        <p:origin x="1001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22AA1-9B87-4A57-A9F8-6F4136675B6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92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5F29-5153-4C76-967F-FCDE7341915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62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297D4-7D2F-4362-869F-5B226A26974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59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5C12B-D560-4A97-B4D0-59B25A85920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15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53B5F-9CE5-4C52-AD81-FCA65AA78A6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56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07749-22E2-4F7F-BBD7-F22C3E8F656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87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FDF3B-A6E1-4429-BA1F-A64998A68E3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01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DD6EE-8F24-46BF-8788-9CE86848B2E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68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250F2-58F9-4FFC-91BD-675EC0BF7EE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70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0DA3B-CDB8-4E7F-975E-917A767A47A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79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69D5E-5C9C-45D4-984A-9DD1236E307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5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7330683-7341-4DB8-85B8-A2258C1682DE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187450" y="260350"/>
            <a:ext cx="7561263" cy="410881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 err="1"/>
              <a:t>typedef</a:t>
            </a:r>
            <a:r>
              <a:rPr lang="pt-BR" b="1" dirty="0"/>
              <a:t> 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Celula</a:t>
            </a:r>
            <a:r>
              <a:rPr lang="pt-BR" b="1" dirty="0"/>
              <a:t>{			</a:t>
            </a:r>
            <a:r>
              <a:rPr lang="pt-BR" b="1" dirty="0" err="1"/>
              <a:t>typedef</a:t>
            </a:r>
            <a:r>
              <a:rPr lang="pt-BR" b="1" dirty="0"/>
              <a:t> </a:t>
            </a:r>
            <a:r>
              <a:rPr lang="pt-BR" b="1" dirty="0" err="1"/>
              <a:t>struct</a:t>
            </a:r>
            <a:r>
              <a:rPr lang="pt-BR" b="1" dirty="0"/>
              <a:t>{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int</a:t>
            </a:r>
            <a:r>
              <a:rPr lang="pt-BR" b="1" dirty="0"/>
              <a:t> item;				   </a:t>
            </a:r>
            <a:r>
              <a:rPr lang="pt-BR" b="1" dirty="0" err="1"/>
              <a:t>Celula</a:t>
            </a:r>
            <a:r>
              <a:rPr lang="pt-BR" b="1" dirty="0"/>
              <a:t> * inicio;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Celula</a:t>
            </a:r>
            <a:r>
              <a:rPr lang="pt-BR" b="1" dirty="0"/>
              <a:t> * </a:t>
            </a:r>
            <a:r>
              <a:rPr lang="pt-BR" b="1" dirty="0" err="1"/>
              <a:t>next</a:t>
            </a:r>
            <a:r>
              <a:rPr lang="pt-BR" b="1" dirty="0"/>
              <a:t>;		   </a:t>
            </a:r>
            <a:r>
              <a:rPr lang="pt-BR" b="1" dirty="0" err="1"/>
              <a:t>int</a:t>
            </a:r>
            <a:r>
              <a:rPr lang="pt-BR" b="1" dirty="0"/>
              <a:t> tamanho;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}</a:t>
            </a:r>
            <a:r>
              <a:rPr lang="pt-BR" b="1" dirty="0" err="1"/>
              <a:t>Celula</a:t>
            </a:r>
            <a:r>
              <a:rPr lang="pt-BR" b="1" dirty="0"/>
              <a:t>; 				}</a:t>
            </a:r>
            <a:r>
              <a:rPr lang="pt-BR" b="1" dirty="0">
                <a:solidFill>
                  <a:srgbClr val="000066"/>
                </a:solidFill>
              </a:rPr>
              <a:t>Lista</a:t>
            </a:r>
            <a:r>
              <a:rPr lang="pt-BR" b="1" dirty="0"/>
              <a:t>;</a:t>
            </a:r>
          </a:p>
          <a:p>
            <a:pPr>
              <a:spcBef>
                <a:spcPct val="50000"/>
              </a:spcBef>
            </a:pPr>
            <a:endParaRPr lang="pt-BR" b="1" dirty="0"/>
          </a:p>
          <a:p>
            <a:pPr>
              <a:spcBef>
                <a:spcPct val="50000"/>
              </a:spcBef>
            </a:pPr>
            <a:r>
              <a:rPr lang="pt-BR" b="1" dirty="0" err="1"/>
              <a:t>main</a:t>
            </a:r>
            <a:r>
              <a:rPr lang="pt-BR" b="1" dirty="0"/>
              <a:t>(){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>
                <a:solidFill>
                  <a:srgbClr val="000066"/>
                </a:solidFill>
              </a:rPr>
              <a:t>Lista</a:t>
            </a:r>
            <a:r>
              <a:rPr lang="pt-BR" b="1" dirty="0"/>
              <a:t> q;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}</a:t>
            </a:r>
          </a:p>
          <a:p>
            <a:pPr>
              <a:spcBef>
                <a:spcPct val="50000"/>
              </a:spcBef>
            </a:pPr>
            <a:endParaRPr lang="pt-BR" b="1" dirty="0"/>
          </a:p>
        </p:txBody>
      </p:sp>
      <p:sp>
        <p:nvSpPr>
          <p:cNvPr id="2054" name="WordArt 6"/>
          <p:cNvSpPr>
            <a:spLocks noChangeArrowheads="1" noChangeShapeType="1" noTextEdit="1"/>
          </p:cNvSpPr>
          <p:nvPr/>
        </p:nvSpPr>
        <p:spPr bwMode="auto">
          <a:xfrm rot="5400000">
            <a:off x="-1548606" y="2348706"/>
            <a:ext cx="3889375" cy="1444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pt-BR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LISTA LIGADA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81A168A-ABB2-4FE7-9FF1-26D330BB7F78}"/>
              </a:ext>
            </a:extLst>
          </p:cNvPr>
          <p:cNvSpPr/>
          <p:nvPr/>
        </p:nvSpPr>
        <p:spPr>
          <a:xfrm>
            <a:off x="6156176" y="1844824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11560" y="476250"/>
            <a:ext cx="8424936" cy="432426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 b="1" dirty="0"/>
              <a:t>Definir os valores dos campos da nova célula</a:t>
            </a:r>
          </a:p>
          <a:p>
            <a:pPr>
              <a:spcBef>
                <a:spcPct val="50000"/>
              </a:spcBef>
            </a:pPr>
            <a:r>
              <a:rPr lang="pt-BR" b="1" dirty="0" err="1">
                <a:solidFill>
                  <a:srgbClr val="FF0000"/>
                </a:solidFill>
              </a:rPr>
              <a:t>typedef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struct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Celula</a:t>
            </a:r>
            <a:r>
              <a:rPr lang="pt-BR" b="1" dirty="0">
                <a:solidFill>
                  <a:srgbClr val="FF0000"/>
                </a:solidFill>
              </a:rPr>
              <a:t>{			</a:t>
            </a:r>
          </a:p>
          <a:p>
            <a:pPr>
              <a:spcBef>
                <a:spcPct val="50000"/>
              </a:spcBef>
            </a:pPr>
            <a:r>
              <a:rPr lang="pt-BR" b="1" dirty="0">
                <a:solidFill>
                  <a:srgbClr val="FF0000"/>
                </a:solidFill>
              </a:rPr>
              <a:t>	</a:t>
            </a:r>
            <a:r>
              <a:rPr lang="pt-BR" b="1" dirty="0" err="1">
                <a:solidFill>
                  <a:srgbClr val="FF0000"/>
                </a:solidFill>
              </a:rPr>
              <a:t>int</a:t>
            </a:r>
            <a:r>
              <a:rPr lang="pt-BR" b="1" dirty="0">
                <a:solidFill>
                  <a:srgbClr val="FF0000"/>
                </a:solidFill>
              </a:rPr>
              <a:t> item;				</a:t>
            </a:r>
          </a:p>
          <a:p>
            <a:pPr>
              <a:spcBef>
                <a:spcPct val="50000"/>
              </a:spcBef>
            </a:pPr>
            <a:r>
              <a:rPr lang="pt-BR" b="1" dirty="0">
                <a:solidFill>
                  <a:srgbClr val="FF0000"/>
                </a:solidFill>
              </a:rPr>
              <a:t>	</a:t>
            </a:r>
            <a:r>
              <a:rPr lang="pt-BR" b="1" dirty="0" err="1">
                <a:solidFill>
                  <a:srgbClr val="FF0000"/>
                </a:solidFill>
              </a:rPr>
              <a:t>struct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Celula</a:t>
            </a:r>
            <a:r>
              <a:rPr lang="pt-BR" b="1" dirty="0">
                <a:solidFill>
                  <a:srgbClr val="FF0000"/>
                </a:solidFill>
              </a:rPr>
              <a:t> * </a:t>
            </a:r>
            <a:r>
              <a:rPr lang="pt-BR" b="1" dirty="0" err="1">
                <a:solidFill>
                  <a:srgbClr val="FF0000"/>
                </a:solidFill>
              </a:rPr>
              <a:t>next</a:t>
            </a:r>
            <a:r>
              <a:rPr lang="pt-BR" b="1" dirty="0">
                <a:solidFill>
                  <a:srgbClr val="FF0000"/>
                </a:solidFill>
              </a:rPr>
              <a:t>;		</a:t>
            </a:r>
          </a:p>
          <a:p>
            <a:pPr>
              <a:spcBef>
                <a:spcPct val="50000"/>
              </a:spcBef>
            </a:pPr>
            <a:r>
              <a:rPr lang="pt-BR" b="1" dirty="0">
                <a:solidFill>
                  <a:srgbClr val="FF0000"/>
                </a:solidFill>
              </a:rPr>
              <a:t>}</a:t>
            </a:r>
            <a:r>
              <a:rPr lang="pt-BR" b="1" dirty="0" err="1">
                <a:solidFill>
                  <a:srgbClr val="FF0000"/>
                </a:solidFill>
              </a:rPr>
              <a:t>Celula</a:t>
            </a:r>
            <a:r>
              <a:rPr lang="pt-BR" b="1" dirty="0">
                <a:solidFill>
                  <a:srgbClr val="FF0000"/>
                </a:solidFill>
              </a:rPr>
              <a:t>; </a:t>
            </a:r>
          </a:p>
          <a:p>
            <a:pPr>
              <a:spcBef>
                <a:spcPct val="50000"/>
              </a:spcBef>
            </a:pPr>
            <a:r>
              <a:rPr lang="pt-BR" b="1" dirty="0">
                <a:solidFill>
                  <a:srgbClr val="FF0000"/>
                </a:solidFill>
              </a:rPr>
              <a:t>				</a:t>
            </a:r>
          </a:p>
          <a:p>
            <a:pPr>
              <a:spcBef>
                <a:spcPct val="50000"/>
              </a:spcBef>
            </a:pPr>
            <a:r>
              <a:rPr lang="pt-BR" sz="2000" b="1" dirty="0">
                <a:solidFill>
                  <a:srgbClr val="FF0000"/>
                </a:solidFill>
              </a:rPr>
              <a:t>novo</a:t>
            </a:r>
            <a:r>
              <a:rPr lang="pt-BR" sz="2000" b="1" dirty="0">
                <a:solidFill>
                  <a:srgbClr val="FF0000"/>
                </a:solidFill>
                <a:sym typeface="Symbol" pitchFamily="18" charset="2"/>
              </a:rPr>
              <a:t>  </a:t>
            </a:r>
            <a:r>
              <a:rPr lang="pt-BR" sz="2000" b="1" dirty="0">
                <a:solidFill>
                  <a:srgbClr val="FF0000"/>
                </a:solidFill>
              </a:rPr>
              <a:t>item  =  elemento;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// </a:t>
            </a:r>
            <a:r>
              <a:rPr lang="pt-BR" sz="2000" b="1" i="1" dirty="0"/>
              <a:t>no campo item é copiado o valor de elemento</a:t>
            </a:r>
          </a:p>
          <a:p>
            <a:pPr>
              <a:spcBef>
                <a:spcPct val="50000"/>
              </a:spcBef>
            </a:pPr>
            <a:r>
              <a:rPr lang="pt-BR" sz="2000" b="1" dirty="0">
                <a:solidFill>
                  <a:srgbClr val="FF0000"/>
                </a:solidFill>
              </a:rPr>
              <a:t>novo </a:t>
            </a:r>
            <a:r>
              <a:rPr lang="pt-BR" sz="2000" b="1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next</a:t>
            </a:r>
            <a:r>
              <a:rPr lang="pt-BR" sz="2000" b="1" dirty="0">
                <a:solidFill>
                  <a:srgbClr val="FF0000"/>
                </a:solidFill>
              </a:rPr>
              <a:t>   =  </a:t>
            </a:r>
            <a:r>
              <a:rPr lang="pt-BR" sz="2000" b="1" dirty="0" err="1">
                <a:solidFill>
                  <a:srgbClr val="FF0000"/>
                </a:solidFill>
              </a:rPr>
              <a:t>q.inicio</a:t>
            </a:r>
            <a:r>
              <a:rPr lang="pt-BR" sz="2000" b="1" dirty="0">
                <a:solidFill>
                  <a:srgbClr val="FF0000"/>
                </a:solidFill>
              </a:rPr>
              <a:t>;</a:t>
            </a:r>
            <a:r>
              <a:rPr lang="pt-BR" sz="2000" b="1" dirty="0"/>
              <a:t>  </a:t>
            </a:r>
          </a:p>
          <a:p>
            <a:pPr>
              <a:spcBef>
                <a:spcPct val="50000"/>
              </a:spcBef>
            </a:pPr>
            <a:r>
              <a:rPr lang="pt-BR" sz="2000" b="1" i="1" dirty="0"/>
              <a:t>// no campo </a:t>
            </a:r>
            <a:r>
              <a:rPr lang="pt-BR" sz="2000" b="1" i="1" dirty="0" err="1"/>
              <a:t>next</a:t>
            </a:r>
            <a:r>
              <a:rPr lang="pt-BR" sz="2000" b="1" i="1" dirty="0"/>
              <a:t> é copiado o endereço contido no inicio da lista a </a:t>
            </a:r>
          </a:p>
        </p:txBody>
      </p:sp>
      <p:sp>
        <p:nvSpPr>
          <p:cNvPr id="5123" name="WordArt 3"/>
          <p:cNvSpPr>
            <a:spLocks noChangeArrowheads="1" noChangeShapeType="1" noTextEdit="1"/>
          </p:cNvSpPr>
          <p:nvPr/>
        </p:nvSpPr>
        <p:spPr bwMode="auto">
          <a:xfrm rot="5400000">
            <a:off x="-1548606" y="2348706"/>
            <a:ext cx="3889375" cy="1444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pt-BR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LISTA LIGADA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083B727-9E98-42D8-80DE-3C01BD8203A4}"/>
              </a:ext>
            </a:extLst>
          </p:cNvPr>
          <p:cNvGrpSpPr/>
          <p:nvPr/>
        </p:nvGrpSpPr>
        <p:grpSpPr>
          <a:xfrm>
            <a:off x="1259632" y="5093216"/>
            <a:ext cx="6563759" cy="1504136"/>
            <a:chOff x="1259632" y="4653136"/>
            <a:chExt cx="6563759" cy="15041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F902DC-F09F-492B-8145-55760826F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8892" y="5053246"/>
              <a:ext cx="1224000" cy="702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05B66-63F9-4942-B5DE-0C634499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892" y="5053246"/>
              <a:ext cx="1224000" cy="702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Text Box 22">
              <a:extLst>
                <a:ext uri="{FF2B5EF4-FFF2-40B4-BE49-F238E27FC236}">
                  <a16:creationId xmlns:a16="http://schemas.microsoft.com/office/drawing/2014/main" id="{8CA2AA8C-1579-4056-BC25-59C4A3815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076" y="4653136"/>
              <a:ext cx="1260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 err="1"/>
                <a:t>next</a:t>
              </a:r>
              <a:endParaRPr lang="pt-BR" sz="2000" b="1" dirty="0"/>
            </a:p>
          </p:txBody>
        </p:sp>
        <p:sp>
          <p:nvSpPr>
            <p:cNvPr id="8" name="Text Box 22">
              <a:extLst>
                <a:ext uri="{FF2B5EF4-FFF2-40B4-BE49-F238E27FC236}">
                  <a16:creationId xmlns:a16="http://schemas.microsoft.com/office/drawing/2014/main" id="{F569AEE6-A36C-4884-8B4D-DFEC6F39D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016" y="4653136"/>
              <a:ext cx="158417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/>
                <a:t>item</a:t>
              </a:r>
            </a:p>
          </p:txBody>
        </p:sp>
        <p:sp>
          <p:nvSpPr>
            <p:cNvPr id="10" name="Text Box 22">
              <a:extLst>
                <a:ext uri="{FF2B5EF4-FFF2-40B4-BE49-F238E27FC236}">
                  <a16:creationId xmlns:a16="http://schemas.microsoft.com/office/drawing/2014/main" id="{C703C3E7-648D-4778-8DAA-5901B21D0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4892" y="5146598"/>
              <a:ext cx="1405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400" b="1" dirty="0"/>
                <a:t>Fabio</a:t>
              </a: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6418DE8C-4501-4087-AC37-99B98BD39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873" y="5053246"/>
              <a:ext cx="1224000" cy="702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553E1694-30BF-4BD5-B398-006B20E7C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632" y="5757162"/>
              <a:ext cx="1260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/>
                <a:t>novo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6F085B6-6283-4C38-9313-51D47A9D11D6}"/>
                </a:ext>
              </a:extLst>
            </p:cNvPr>
            <p:cNvCxnSpPr>
              <a:cxnSpLocks/>
            </p:cNvCxnSpPr>
            <p:nvPr/>
          </p:nvCxnSpPr>
          <p:spPr>
            <a:xfrm>
              <a:off x="2123728" y="5373216"/>
              <a:ext cx="25922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F1AAB552-076C-470F-8909-083178C810B5}"/>
                </a:ext>
              </a:extLst>
            </p:cNvPr>
            <p:cNvGrpSpPr/>
            <p:nvPr/>
          </p:nvGrpSpPr>
          <p:grpSpPr>
            <a:xfrm>
              <a:off x="7048901" y="5414063"/>
              <a:ext cx="774490" cy="360040"/>
              <a:chOff x="7884368" y="3140429"/>
              <a:chExt cx="774490" cy="360040"/>
            </a:xfrm>
          </p:grpSpPr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9B235CA2-C1FA-4577-B022-CFEE8E3257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388842" y="3266429"/>
                <a:ext cx="252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F1DDB721-A848-4EBD-920A-F4D6E2505084}"/>
                  </a:ext>
                </a:extLst>
              </p:cNvPr>
              <p:cNvCxnSpPr/>
              <p:nvPr/>
            </p:nvCxnSpPr>
            <p:spPr>
              <a:xfrm>
                <a:off x="7884368" y="3140429"/>
                <a:ext cx="612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A67BDD96-916F-4807-B265-703DC38112D4}"/>
                  </a:ext>
                </a:extLst>
              </p:cNvPr>
              <p:cNvCxnSpPr/>
              <p:nvPr/>
            </p:nvCxnSpPr>
            <p:spPr>
              <a:xfrm>
                <a:off x="8370858" y="3411465"/>
                <a:ext cx="288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D16CB69E-CFB6-4CC9-BCD8-C09053FBD539}"/>
                  </a:ext>
                </a:extLst>
              </p:cNvPr>
              <p:cNvCxnSpPr/>
              <p:nvPr/>
            </p:nvCxnSpPr>
            <p:spPr>
              <a:xfrm>
                <a:off x="8442834" y="3500469"/>
                <a:ext cx="144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116013" y="476250"/>
            <a:ext cx="7561262" cy="36317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sz="2000" b="1" dirty="0"/>
              <a:t>LIGAR A CÉLULA NA LISTA  E ATUALIZAR TAMANHO</a:t>
            </a:r>
          </a:p>
          <a:p>
            <a:endParaRPr lang="pt-BR" b="1" dirty="0"/>
          </a:p>
          <a:p>
            <a:r>
              <a:rPr lang="pt-BR" b="1" dirty="0"/>
              <a:t>	</a:t>
            </a:r>
            <a:r>
              <a:rPr lang="pt-BR" b="1" dirty="0" err="1"/>
              <a:t>typedef</a:t>
            </a:r>
            <a:r>
              <a:rPr lang="pt-BR" b="1" dirty="0"/>
              <a:t> </a:t>
            </a:r>
            <a:r>
              <a:rPr lang="pt-BR" b="1" dirty="0" err="1"/>
              <a:t>struct</a:t>
            </a:r>
            <a:r>
              <a:rPr lang="pt-BR" b="1" dirty="0"/>
              <a:t> {</a:t>
            </a:r>
          </a:p>
          <a:p>
            <a:r>
              <a:rPr lang="pt-BR" b="1" dirty="0"/>
              <a:t>		</a:t>
            </a:r>
            <a:r>
              <a:rPr lang="pt-BR" b="1" dirty="0" err="1"/>
              <a:t>Celula</a:t>
            </a:r>
            <a:r>
              <a:rPr lang="pt-BR" b="1" dirty="0"/>
              <a:t> * inicio;</a:t>
            </a:r>
          </a:p>
          <a:p>
            <a:r>
              <a:rPr lang="pt-BR" b="1" dirty="0"/>
              <a:t>		</a:t>
            </a:r>
            <a:r>
              <a:rPr lang="pt-BR" b="1" dirty="0" err="1"/>
              <a:t>int</a:t>
            </a:r>
            <a:r>
              <a:rPr lang="pt-BR" b="1" dirty="0"/>
              <a:t> tamanho;</a:t>
            </a:r>
          </a:p>
          <a:p>
            <a:r>
              <a:rPr lang="pt-BR" b="1" dirty="0"/>
              <a:t>	}</a:t>
            </a:r>
            <a:r>
              <a:rPr lang="pt-BR" b="1" dirty="0">
                <a:solidFill>
                  <a:srgbClr val="000066"/>
                </a:solidFill>
              </a:rPr>
              <a:t>Lista</a:t>
            </a:r>
            <a:r>
              <a:rPr lang="pt-BR" b="1" dirty="0"/>
              <a:t>;</a:t>
            </a:r>
          </a:p>
          <a:p>
            <a:pPr>
              <a:spcBef>
                <a:spcPct val="50000"/>
              </a:spcBef>
            </a:pPr>
            <a:r>
              <a:rPr lang="pt-BR" sz="2000" b="1" dirty="0" err="1">
                <a:solidFill>
                  <a:srgbClr val="FF0000"/>
                </a:solidFill>
              </a:rPr>
              <a:t>q.inicio</a:t>
            </a:r>
            <a:r>
              <a:rPr lang="pt-BR" sz="2000" b="1" dirty="0">
                <a:solidFill>
                  <a:srgbClr val="FF0000"/>
                </a:solidFill>
              </a:rPr>
              <a:t>  =  novo;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// </a:t>
            </a:r>
            <a:r>
              <a:rPr lang="pt-BR" sz="2000" b="1" i="1" dirty="0"/>
              <a:t>o inicio da lista é o endereço novo</a:t>
            </a:r>
          </a:p>
          <a:p>
            <a:pPr>
              <a:spcBef>
                <a:spcPct val="50000"/>
              </a:spcBef>
            </a:pPr>
            <a:r>
              <a:rPr lang="pt-BR" sz="2000" b="1" dirty="0" err="1">
                <a:solidFill>
                  <a:srgbClr val="FF0000"/>
                </a:solidFill>
              </a:rPr>
              <a:t>q.tamanho</a:t>
            </a:r>
            <a:r>
              <a:rPr lang="pt-BR" sz="2000" b="1" dirty="0">
                <a:solidFill>
                  <a:srgbClr val="FF0000"/>
                </a:solidFill>
              </a:rPr>
              <a:t> = </a:t>
            </a:r>
            <a:r>
              <a:rPr lang="pt-BR" sz="2000" b="1" dirty="0" err="1">
                <a:solidFill>
                  <a:srgbClr val="FF0000"/>
                </a:solidFill>
              </a:rPr>
              <a:t>q.tamanho</a:t>
            </a:r>
            <a:r>
              <a:rPr lang="pt-BR" sz="2000" b="1" dirty="0">
                <a:solidFill>
                  <a:srgbClr val="FF0000"/>
                </a:solidFill>
              </a:rPr>
              <a:t> +1; 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// </a:t>
            </a:r>
            <a:r>
              <a:rPr lang="pt-BR" sz="2000" b="1" i="1" dirty="0"/>
              <a:t>o campo tamanho é incrementado de uma unidade</a:t>
            </a:r>
          </a:p>
        </p:txBody>
      </p:sp>
      <p:sp>
        <p:nvSpPr>
          <p:cNvPr id="6147" name="WordArt 3"/>
          <p:cNvSpPr>
            <a:spLocks noChangeArrowheads="1" noChangeShapeType="1" noTextEdit="1"/>
          </p:cNvSpPr>
          <p:nvPr/>
        </p:nvSpPr>
        <p:spPr bwMode="auto">
          <a:xfrm rot="5400000">
            <a:off x="-1548606" y="2348706"/>
            <a:ext cx="3889375" cy="1444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pt-BR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LISTA LIGADA</a:t>
            </a:r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718DF1F0-098F-4B27-A1DD-6488F8D71B51}"/>
              </a:ext>
            </a:extLst>
          </p:cNvPr>
          <p:cNvGrpSpPr>
            <a:grpSpLocks/>
          </p:cNvGrpSpPr>
          <p:nvPr/>
        </p:nvGrpSpPr>
        <p:grpSpPr bwMode="auto">
          <a:xfrm>
            <a:off x="1340696" y="4531792"/>
            <a:ext cx="1224000" cy="1404000"/>
            <a:chOff x="567" y="3339"/>
            <a:chExt cx="318" cy="546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67D59002-F6D3-4AD4-84C4-3B980B447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339"/>
              <a:ext cx="318" cy="27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2D5B6004-A0F9-4705-8113-3FDF5BA33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612"/>
              <a:ext cx="318" cy="27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7" name="Text Box 20">
            <a:extLst>
              <a:ext uri="{FF2B5EF4-FFF2-40B4-BE49-F238E27FC236}">
                <a16:creationId xmlns:a16="http://schemas.microsoft.com/office/drawing/2014/main" id="{159407D8-47E6-406E-A2B5-A1AD612D9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354" y="5935792"/>
            <a:ext cx="50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 b="1" dirty="0"/>
              <a:t>q</a:t>
            </a: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C8B5D02B-7F97-46BB-85A6-C75393865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204" y="5345921"/>
            <a:ext cx="433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400" b="1" dirty="0"/>
              <a:t>0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A9724134-DADE-47B3-B768-3A3F852D0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639709"/>
            <a:ext cx="126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 b="1" dirty="0"/>
              <a:t>inicio</a:t>
            </a: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94C158AF-963D-41E2-B576-FAFA7A445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0310" y="5368477"/>
            <a:ext cx="1584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 b="1" dirty="0"/>
              <a:t>tamanho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7A9A3196-2710-4A68-99A3-AC7545D0669D}"/>
              </a:ext>
            </a:extLst>
          </p:cNvPr>
          <p:cNvGrpSpPr/>
          <p:nvPr/>
        </p:nvGrpSpPr>
        <p:grpSpPr>
          <a:xfrm>
            <a:off x="8044587" y="2708920"/>
            <a:ext cx="774490" cy="360040"/>
            <a:chOff x="7884368" y="3140429"/>
            <a:chExt cx="774490" cy="360040"/>
          </a:xfrm>
        </p:grpSpPr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743FD63-A8F0-4BAF-964A-FA5BDF0B24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88842" y="3266429"/>
              <a:ext cx="25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AF3545FF-6C52-4D61-AED8-17E5C6EE1D28}"/>
                </a:ext>
              </a:extLst>
            </p:cNvPr>
            <p:cNvCxnSpPr/>
            <p:nvPr/>
          </p:nvCxnSpPr>
          <p:spPr>
            <a:xfrm>
              <a:off x="7884368" y="3140429"/>
              <a:ext cx="61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2CF706CF-DC4E-4AFC-ADC3-D57BC5EA7A8F}"/>
                </a:ext>
              </a:extLst>
            </p:cNvPr>
            <p:cNvCxnSpPr/>
            <p:nvPr/>
          </p:nvCxnSpPr>
          <p:spPr>
            <a:xfrm>
              <a:off x="8370858" y="3411465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282713DC-03BA-4A1C-BF98-DE300469E8C1}"/>
                </a:ext>
              </a:extLst>
            </p:cNvPr>
            <p:cNvCxnSpPr/>
            <p:nvPr/>
          </p:nvCxnSpPr>
          <p:spPr>
            <a:xfrm>
              <a:off x="8442834" y="3500469"/>
              <a:ext cx="14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2954F1F4-BE81-427B-8079-A8C58C335407}"/>
              </a:ext>
            </a:extLst>
          </p:cNvPr>
          <p:cNvCxnSpPr>
            <a:cxnSpLocks/>
          </p:cNvCxnSpPr>
          <p:nvPr/>
        </p:nvCxnSpPr>
        <p:spPr>
          <a:xfrm>
            <a:off x="1979712" y="4912789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4">
            <a:extLst>
              <a:ext uri="{FF2B5EF4-FFF2-40B4-BE49-F238E27FC236}">
                <a16:creationId xmlns:a16="http://schemas.microsoft.com/office/drawing/2014/main" id="{08F45976-E50C-4CA1-96FC-6D317B2B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539" y="6078641"/>
            <a:ext cx="1224000" cy="702000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B0F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pt-BR"/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52E4C6E1-64F8-4AA9-B8AE-C5CCBF85A291}"/>
              </a:ext>
            </a:extLst>
          </p:cNvPr>
          <p:cNvCxnSpPr>
            <a:cxnSpLocks/>
          </p:cNvCxnSpPr>
          <p:nvPr/>
        </p:nvCxnSpPr>
        <p:spPr>
          <a:xfrm flipV="1">
            <a:off x="4307539" y="5489052"/>
            <a:ext cx="0" cy="94058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22">
            <a:extLst>
              <a:ext uri="{FF2B5EF4-FFF2-40B4-BE49-F238E27FC236}">
                <a16:creationId xmlns:a16="http://schemas.microsoft.com/office/drawing/2014/main" id="{7CD2E6CC-7B55-4C16-B8F1-A59A0217B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430" y="6197402"/>
            <a:ext cx="126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 b="1" dirty="0">
                <a:solidFill>
                  <a:srgbClr val="00B0F0"/>
                </a:solidFill>
              </a:rPr>
              <a:t>novo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453CB39-4981-4160-9393-598ADC683769}"/>
              </a:ext>
            </a:extLst>
          </p:cNvPr>
          <p:cNvGrpSpPr/>
          <p:nvPr/>
        </p:nvGrpSpPr>
        <p:grpSpPr>
          <a:xfrm>
            <a:off x="3491880" y="4581128"/>
            <a:ext cx="2928499" cy="720857"/>
            <a:chOff x="3958788" y="5053246"/>
            <a:chExt cx="2928499" cy="720857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D7E4FA80-EF2A-478D-8616-678162C67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788" y="5053246"/>
              <a:ext cx="1224000" cy="702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C51BA816-2950-4744-8BA9-65DA19FED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788" y="5053246"/>
              <a:ext cx="1224000" cy="702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" name="Text Box 22">
              <a:extLst>
                <a:ext uri="{FF2B5EF4-FFF2-40B4-BE49-F238E27FC236}">
                  <a16:creationId xmlns:a16="http://schemas.microsoft.com/office/drawing/2014/main" id="{37D14111-62AD-4620-90B4-C33A3F3F7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788" y="5146598"/>
              <a:ext cx="1405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400" b="1" dirty="0"/>
                <a:t>Fabio</a:t>
              </a:r>
            </a:p>
          </p:txBody>
        </p: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10784258-B059-40C3-8AF9-5FA67580D563}"/>
                </a:ext>
              </a:extLst>
            </p:cNvPr>
            <p:cNvGrpSpPr/>
            <p:nvPr/>
          </p:nvGrpSpPr>
          <p:grpSpPr>
            <a:xfrm>
              <a:off x="6112797" y="5414063"/>
              <a:ext cx="774490" cy="360040"/>
              <a:chOff x="7884368" y="3140429"/>
              <a:chExt cx="774490" cy="360040"/>
            </a:xfrm>
          </p:grpSpPr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848B37E0-C6FE-4409-A45A-E1E8BE870A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388842" y="3266429"/>
                <a:ext cx="252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EE53479A-BCDA-49D0-B3B7-4000D0B1BE38}"/>
                  </a:ext>
                </a:extLst>
              </p:cNvPr>
              <p:cNvCxnSpPr/>
              <p:nvPr/>
            </p:nvCxnSpPr>
            <p:spPr>
              <a:xfrm>
                <a:off x="7884368" y="3140429"/>
                <a:ext cx="612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7A2B54AA-C367-43A6-B76B-2B9E6A47A847}"/>
                  </a:ext>
                </a:extLst>
              </p:cNvPr>
              <p:cNvCxnSpPr/>
              <p:nvPr/>
            </p:nvCxnSpPr>
            <p:spPr>
              <a:xfrm>
                <a:off x="8370858" y="3411465"/>
                <a:ext cx="288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F1B13F01-A1D1-4E44-9257-38C84D2C6980}"/>
                  </a:ext>
                </a:extLst>
              </p:cNvPr>
              <p:cNvCxnSpPr/>
              <p:nvPr/>
            </p:nvCxnSpPr>
            <p:spPr>
              <a:xfrm>
                <a:off x="8442834" y="3500469"/>
                <a:ext cx="144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116013" y="476250"/>
            <a:ext cx="7561262" cy="36317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sz="2000" b="1" dirty="0"/>
              <a:t>LIGAR A CÉLULA NA LISTA  E ATUALIZAR TAMANHO</a:t>
            </a:r>
          </a:p>
          <a:p>
            <a:endParaRPr lang="pt-BR" b="1" dirty="0"/>
          </a:p>
          <a:p>
            <a:r>
              <a:rPr lang="pt-BR" b="1" dirty="0"/>
              <a:t>	</a:t>
            </a:r>
            <a:r>
              <a:rPr lang="pt-BR" b="1" dirty="0" err="1"/>
              <a:t>typedef</a:t>
            </a:r>
            <a:r>
              <a:rPr lang="pt-BR" b="1" dirty="0"/>
              <a:t> </a:t>
            </a:r>
            <a:r>
              <a:rPr lang="pt-BR" b="1" dirty="0" err="1"/>
              <a:t>struct</a:t>
            </a:r>
            <a:r>
              <a:rPr lang="pt-BR" b="1" dirty="0"/>
              <a:t> {</a:t>
            </a:r>
          </a:p>
          <a:p>
            <a:r>
              <a:rPr lang="pt-BR" b="1" dirty="0"/>
              <a:t>		</a:t>
            </a:r>
            <a:r>
              <a:rPr lang="pt-BR" b="1" dirty="0" err="1"/>
              <a:t>Celula</a:t>
            </a:r>
            <a:r>
              <a:rPr lang="pt-BR" b="1" dirty="0"/>
              <a:t> * inicio;</a:t>
            </a:r>
          </a:p>
          <a:p>
            <a:r>
              <a:rPr lang="pt-BR" b="1" dirty="0"/>
              <a:t>		</a:t>
            </a:r>
            <a:r>
              <a:rPr lang="pt-BR" b="1" dirty="0" err="1"/>
              <a:t>int</a:t>
            </a:r>
            <a:r>
              <a:rPr lang="pt-BR" b="1" dirty="0"/>
              <a:t> tamanho;</a:t>
            </a:r>
          </a:p>
          <a:p>
            <a:r>
              <a:rPr lang="pt-BR" b="1" dirty="0"/>
              <a:t>	}</a:t>
            </a:r>
            <a:r>
              <a:rPr lang="pt-BR" b="1" dirty="0">
                <a:solidFill>
                  <a:srgbClr val="000066"/>
                </a:solidFill>
              </a:rPr>
              <a:t>Lista</a:t>
            </a:r>
            <a:r>
              <a:rPr lang="pt-BR" b="1" dirty="0"/>
              <a:t>;</a:t>
            </a:r>
          </a:p>
          <a:p>
            <a:pPr>
              <a:spcBef>
                <a:spcPct val="50000"/>
              </a:spcBef>
            </a:pPr>
            <a:r>
              <a:rPr lang="pt-BR" sz="2000" b="1" dirty="0" err="1">
                <a:solidFill>
                  <a:srgbClr val="FF0000"/>
                </a:solidFill>
              </a:rPr>
              <a:t>q.inicio</a:t>
            </a:r>
            <a:r>
              <a:rPr lang="pt-BR" sz="2000" b="1" dirty="0">
                <a:solidFill>
                  <a:srgbClr val="FF0000"/>
                </a:solidFill>
              </a:rPr>
              <a:t>  =  novo;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// </a:t>
            </a:r>
            <a:r>
              <a:rPr lang="pt-BR" sz="2000" b="1" i="1" dirty="0"/>
              <a:t>o inicio da lista é o endereço novo</a:t>
            </a:r>
          </a:p>
          <a:p>
            <a:pPr>
              <a:spcBef>
                <a:spcPct val="50000"/>
              </a:spcBef>
            </a:pPr>
            <a:r>
              <a:rPr lang="pt-BR" sz="2000" b="1" dirty="0" err="1">
                <a:solidFill>
                  <a:srgbClr val="FF0000"/>
                </a:solidFill>
              </a:rPr>
              <a:t>q.tamanho</a:t>
            </a:r>
            <a:r>
              <a:rPr lang="pt-BR" sz="2000" b="1" dirty="0">
                <a:solidFill>
                  <a:srgbClr val="FF0000"/>
                </a:solidFill>
              </a:rPr>
              <a:t> = </a:t>
            </a:r>
            <a:r>
              <a:rPr lang="pt-BR" sz="2000" b="1" dirty="0" err="1">
                <a:solidFill>
                  <a:srgbClr val="FF0000"/>
                </a:solidFill>
              </a:rPr>
              <a:t>q.tamanho</a:t>
            </a:r>
            <a:r>
              <a:rPr lang="pt-BR" sz="2000" b="1" dirty="0">
                <a:solidFill>
                  <a:srgbClr val="FF0000"/>
                </a:solidFill>
              </a:rPr>
              <a:t> +1; 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// </a:t>
            </a:r>
            <a:r>
              <a:rPr lang="pt-BR" sz="2000" b="1" i="1" dirty="0"/>
              <a:t>o campo tamanho é incrementado de uma unidade</a:t>
            </a:r>
          </a:p>
        </p:txBody>
      </p:sp>
      <p:sp>
        <p:nvSpPr>
          <p:cNvPr id="6147" name="WordArt 3"/>
          <p:cNvSpPr>
            <a:spLocks noChangeArrowheads="1" noChangeShapeType="1" noTextEdit="1"/>
          </p:cNvSpPr>
          <p:nvPr/>
        </p:nvSpPr>
        <p:spPr bwMode="auto">
          <a:xfrm rot="5400000">
            <a:off x="-1548606" y="2348706"/>
            <a:ext cx="3889375" cy="1444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pt-BR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LISTA LIGADA</a:t>
            </a:r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718DF1F0-098F-4B27-A1DD-6488F8D71B51}"/>
              </a:ext>
            </a:extLst>
          </p:cNvPr>
          <p:cNvGrpSpPr>
            <a:grpSpLocks/>
          </p:cNvGrpSpPr>
          <p:nvPr/>
        </p:nvGrpSpPr>
        <p:grpSpPr bwMode="auto">
          <a:xfrm>
            <a:off x="1340696" y="4531792"/>
            <a:ext cx="1224000" cy="1404000"/>
            <a:chOff x="567" y="3339"/>
            <a:chExt cx="318" cy="546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67D59002-F6D3-4AD4-84C4-3B980B447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339"/>
              <a:ext cx="318" cy="27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2D5B6004-A0F9-4705-8113-3FDF5BA33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612"/>
              <a:ext cx="318" cy="27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7" name="Text Box 20">
            <a:extLst>
              <a:ext uri="{FF2B5EF4-FFF2-40B4-BE49-F238E27FC236}">
                <a16:creationId xmlns:a16="http://schemas.microsoft.com/office/drawing/2014/main" id="{159407D8-47E6-406E-A2B5-A1AD612D9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354" y="5935792"/>
            <a:ext cx="50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 b="1" dirty="0"/>
              <a:t>q</a:t>
            </a: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C8B5D02B-7F97-46BB-85A6-C75393865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204" y="5345921"/>
            <a:ext cx="433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400" b="1" dirty="0"/>
              <a:t>1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A9724134-DADE-47B3-B768-3A3F852D0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639709"/>
            <a:ext cx="126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 b="1" dirty="0"/>
              <a:t>inicio</a:t>
            </a: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94C158AF-963D-41E2-B576-FAFA7A445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0310" y="5368477"/>
            <a:ext cx="1584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 b="1" dirty="0"/>
              <a:t>tamanho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2954F1F4-BE81-427B-8079-A8C58C335407}"/>
              </a:ext>
            </a:extLst>
          </p:cNvPr>
          <p:cNvCxnSpPr>
            <a:cxnSpLocks/>
          </p:cNvCxnSpPr>
          <p:nvPr/>
        </p:nvCxnSpPr>
        <p:spPr>
          <a:xfrm>
            <a:off x="1979712" y="4912789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9E43D54-7DA8-4A1B-A7F5-75B63ED104E1}"/>
              </a:ext>
            </a:extLst>
          </p:cNvPr>
          <p:cNvGrpSpPr/>
          <p:nvPr/>
        </p:nvGrpSpPr>
        <p:grpSpPr>
          <a:xfrm>
            <a:off x="3491880" y="4581128"/>
            <a:ext cx="2928499" cy="720857"/>
            <a:chOff x="3491880" y="4581128"/>
            <a:chExt cx="2928499" cy="720857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D7E4FA80-EF2A-478D-8616-678162C67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5880" y="4581128"/>
              <a:ext cx="1224000" cy="702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C51BA816-2950-4744-8BA9-65DA19FED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4581128"/>
              <a:ext cx="1224000" cy="702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" name="Text Box 22">
              <a:extLst>
                <a:ext uri="{FF2B5EF4-FFF2-40B4-BE49-F238E27FC236}">
                  <a16:creationId xmlns:a16="http://schemas.microsoft.com/office/drawing/2014/main" id="{37D14111-62AD-4620-90B4-C33A3F3F7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4674480"/>
              <a:ext cx="1405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400" b="1" dirty="0"/>
                <a:t>Fabio</a:t>
              </a:r>
            </a:p>
          </p:txBody>
        </p: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10784258-B059-40C3-8AF9-5FA67580D563}"/>
                </a:ext>
              </a:extLst>
            </p:cNvPr>
            <p:cNvGrpSpPr/>
            <p:nvPr/>
          </p:nvGrpSpPr>
          <p:grpSpPr>
            <a:xfrm>
              <a:off x="5645889" y="4941945"/>
              <a:ext cx="774490" cy="360040"/>
              <a:chOff x="7884368" y="3140429"/>
              <a:chExt cx="774490" cy="360040"/>
            </a:xfrm>
          </p:grpSpPr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848B37E0-C6FE-4409-A45A-E1E8BE870A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388842" y="3266429"/>
                <a:ext cx="252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EE53479A-BCDA-49D0-B3B7-4000D0B1BE38}"/>
                  </a:ext>
                </a:extLst>
              </p:cNvPr>
              <p:cNvCxnSpPr/>
              <p:nvPr/>
            </p:nvCxnSpPr>
            <p:spPr>
              <a:xfrm>
                <a:off x="7884368" y="3140429"/>
                <a:ext cx="612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7A2B54AA-C367-43A6-B76B-2B9E6A47A847}"/>
                  </a:ext>
                </a:extLst>
              </p:cNvPr>
              <p:cNvCxnSpPr/>
              <p:nvPr/>
            </p:nvCxnSpPr>
            <p:spPr>
              <a:xfrm>
                <a:off x="8370858" y="3411465"/>
                <a:ext cx="288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F1B13F01-A1D1-4E44-9257-38C84D2C6980}"/>
                  </a:ext>
                </a:extLst>
              </p:cNvPr>
              <p:cNvCxnSpPr/>
              <p:nvPr/>
            </p:nvCxnSpPr>
            <p:spPr>
              <a:xfrm>
                <a:off x="8442834" y="3500469"/>
                <a:ext cx="144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215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76424" y="183023"/>
            <a:ext cx="8352926" cy="378565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INSERIR NO INÍCIO </a:t>
            </a:r>
          </a:p>
          <a:p>
            <a:endParaRPr lang="pt-BR" sz="2400" b="1" dirty="0"/>
          </a:p>
          <a:p>
            <a:r>
              <a:rPr lang="pt-BR" sz="2400" b="1" dirty="0" err="1"/>
              <a:t>void</a:t>
            </a:r>
            <a:r>
              <a:rPr lang="pt-BR" sz="2400" b="1" dirty="0"/>
              <a:t> </a:t>
            </a:r>
            <a:r>
              <a:rPr lang="pt-BR" sz="2400" b="1" dirty="0" err="1"/>
              <a:t>inserirLista</a:t>
            </a:r>
            <a:r>
              <a:rPr lang="pt-BR" sz="2400" b="1" dirty="0"/>
              <a:t>(Lista * a,  item elemento) {</a:t>
            </a:r>
          </a:p>
          <a:p>
            <a:r>
              <a:rPr lang="pt-BR" sz="2400" b="1" dirty="0"/>
              <a:t>	</a:t>
            </a:r>
            <a:r>
              <a:rPr lang="pt-BR" sz="2400" b="1" dirty="0" err="1"/>
              <a:t>Celula</a:t>
            </a:r>
            <a:r>
              <a:rPr lang="pt-BR" sz="2400" b="1" dirty="0"/>
              <a:t> * novo;</a:t>
            </a:r>
          </a:p>
          <a:p>
            <a:r>
              <a:rPr lang="pt-BR" sz="2400" b="1" dirty="0"/>
              <a:t>	novo = (</a:t>
            </a:r>
            <a:r>
              <a:rPr lang="pt-BR" sz="2400" b="1" dirty="0" err="1"/>
              <a:t>Celula</a:t>
            </a:r>
            <a:r>
              <a:rPr lang="pt-BR" sz="2400" b="1" dirty="0"/>
              <a:t>*)</a:t>
            </a:r>
            <a:r>
              <a:rPr lang="pt-BR" sz="2400" b="1" dirty="0" err="1"/>
              <a:t>malloc</a:t>
            </a:r>
            <a:r>
              <a:rPr lang="pt-BR" sz="2400" b="1" dirty="0"/>
              <a:t>(</a:t>
            </a:r>
            <a:r>
              <a:rPr lang="pt-BR" sz="2400" b="1" dirty="0" err="1"/>
              <a:t>sizeof</a:t>
            </a:r>
            <a:r>
              <a:rPr lang="pt-BR" sz="2400" b="1" dirty="0"/>
              <a:t>(</a:t>
            </a:r>
            <a:r>
              <a:rPr lang="pt-BR" sz="2400" b="1" dirty="0" err="1"/>
              <a:t>Celula</a:t>
            </a:r>
            <a:r>
              <a:rPr lang="pt-BR" sz="2400" b="1" dirty="0"/>
              <a:t>));</a:t>
            </a:r>
          </a:p>
          <a:p>
            <a:r>
              <a:rPr lang="pt-BR" sz="2400" b="1" dirty="0"/>
              <a:t>	novo </a:t>
            </a:r>
            <a:r>
              <a:rPr lang="pt-BR" sz="2400" b="1" dirty="0">
                <a:latin typeface="Arial Black" panose="020B0A04020102020204" pitchFamily="34" charset="0"/>
              </a:rPr>
              <a:t>--</a:t>
            </a:r>
            <a:r>
              <a:rPr lang="pt-BR" sz="2400" b="1" dirty="0"/>
              <a:t>&gt; item = elemento;</a:t>
            </a:r>
          </a:p>
          <a:p>
            <a:r>
              <a:rPr lang="pt-BR" sz="2400" b="1" dirty="0"/>
              <a:t>	novo </a:t>
            </a:r>
            <a:r>
              <a:rPr lang="pt-BR" sz="2400" b="1" dirty="0">
                <a:latin typeface="Arial Black" panose="020B0A04020102020204" pitchFamily="34" charset="0"/>
              </a:rPr>
              <a:t>--</a:t>
            </a:r>
            <a:r>
              <a:rPr lang="pt-BR" sz="2400" b="1" dirty="0"/>
              <a:t>&gt; </a:t>
            </a:r>
            <a:r>
              <a:rPr lang="pt-BR" sz="2400" b="1" dirty="0" err="1"/>
              <a:t>next</a:t>
            </a:r>
            <a:r>
              <a:rPr lang="pt-BR" sz="2400" b="1" dirty="0"/>
              <a:t> = a </a:t>
            </a:r>
            <a:r>
              <a:rPr lang="pt-BR" sz="2400" b="1" dirty="0">
                <a:latin typeface="Arial Black" panose="020B0A04020102020204" pitchFamily="34" charset="0"/>
              </a:rPr>
              <a:t>--</a:t>
            </a:r>
            <a:r>
              <a:rPr lang="pt-BR" sz="2400" b="1" dirty="0"/>
              <a:t>&gt; inicio;</a:t>
            </a:r>
          </a:p>
          <a:p>
            <a:r>
              <a:rPr lang="pt-BR" sz="2400" b="1" dirty="0"/>
              <a:t>	a </a:t>
            </a:r>
            <a:r>
              <a:rPr lang="pt-BR" sz="2400" b="1" dirty="0">
                <a:latin typeface="Arial Black" panose="020B0A04020102020204" pitchFamily="34" charset="0"/>
              </a:rPr>
              <a:t>--</a:t>
            </a:r>
            <a:r>
              <a:rPr lang="pt-BR" sz="2400" b="1" dirty="0"/>
              <a:t>&gt; inicio = novo;</a:t>
            </a:r>
          </a:p>
          <a:p>
            <a:r>
              <a:rPr lang="pt-BR" sz="2400" b="1" dirty="0"/>
              <a:t>	a </a:t>
            </a:r>
            <a:r>
              <a:rPr lang="pt-BR" sz="2400" b="1" dirty="0">
                <a:latin typeface="Arial Black" panose="020B0A04020102020204" pitchFamily="34" charset="0"/>
              </a:rPr>
              <a:t>--</a:t>
            </a:r>
            <a:r>
              <a:rPr lang="pt-BR" sz="2400" b="1" dirty="0"/>
              <a:t>&gt; tamanho = a </a:t>
            </a:r>
            <a:r>
              <a:rPr lang="pt-BR" sz="2400" b="1" dirty="0">
                <a:latin typeface="Arial Black" panose="020B0A04020102020204" pitchFamily="34" charset="0"/>
              </a:rPr>
              <a:t>--</a:t>
            </a:r>
            <a:r>
              <a:rPr lang="pt-BR" sz="2400" b="1" dirty="0"/>
              <a:t>&gt; tamanho + 1;</a:t>
            </a:r>
          </a:p>
          <a:p>
            <a:r>
              <a:rPr lang="pt-BR" sz="2400" b="1" dirty="0"/>
              <a:t>}</a:t>
            </a:r>
          </a:p>
        </p:txBody>
      </p:sp>
      <p:sp>
        <p:nvSpPr>
          <p:cNvPr id="6147" name="WordArt 3"/>
          <p:cNvSpPr>
            <a:spLocks noChangeArrowheads="1" noChangeShapeType="1" noTextEdit="1"/>
          </p:cNvSpPr>
          <p:nvPr/>
        </p:nvSpPr>
        <p:spPr bwMode="auto">
          <a:xfrm rot="5400000">
            <a:off x="-1548606" y="2348706"/>
            <a:ext cx="3889375" cy="1444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pt-BR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LISTA LIGADA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EA36723-6869-4EDF-8838-DA31817948BC}"/>
              </a:ext>
            </a:extLst>
          </p:cNvPr>
          <p:cNvGrpSpPr/>
          <p:nvPr/>
        </p:nvGrpSpPr>
        <p:grpSpPr>
          <a:xfrm>
            <a:off x="1979712" y="4365625"/>
            <a:ext cx="4861236" cy="1873424"/>
            <a:chOff x="2339975" y="4723928"/>
            <a:chExt cx="4861236" cy="1873424"/>
          </a:xfrm>
        </p:grpSpPr>
        <p:grpSp>
          <p:nvGrpSpPr>
            <p:cNvPr id="6159" name="Group 15"/>
            <p:cNvGrpSpPr>
              <a:grpSpLocks/>
            </p:cNvGrpSpPr>
            <p:nvPr/>
          </p:nvGrpSpPr>
          <p:grpSpPr bwMode="auto">
            <a:xfrm>
              <a:off x="2339975" y="4724400"/>
              <a:ext cx="504825" cy="866775"/>
              <a:chOff x="567" y="3339"/>
              <a:chExt cx="318" cy="546"/>
            </a:xfrm>
          </p:grpSpPr>
          <p:sp>
            <p:nvSpPr>
              <p:cNvPr id="6148" name="Rectangle 4"/>
              <p:cNvSpPr>
                <a:spLocks noChangeArrowheads="1"/>
              </p:cNvSpPr>
              <p:nvPr/>
            </p:nvSpPr>
            <p:spPr bwMode="auto">
              <a:xfrm>
                <a:off x="567" y="3339"/>
                <a:ext cx="318" cy="27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49" name="Rectangle 5"/>
              <p:cNvSpPr>
                <a:spLocks noChangeArrowheads="1"/>
              </p:cNvSpPr>
              <p:nvPr/>
            </p:nvSpPr>
            <p:spPr bwMode="auto">
              <a:xfrm>
                <a:off x="567" y="3612"/>
                <a:ext cx="318" cy="27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152" name="Group 8"/>
            <p:cNvGrpSpPr>
              <a:grpSpLocks/>
            </p:cNvGrpSpPr>
            <p:nvPr/>
          </p:nvGrpSpPr>
          <p:grpSpPr bwMode="auto">
            <a:xfrm>
              <a:off x="3421063" y="4723928"/>
              <a:ext cx="1295400" cy="649288"/>
              <a:chOff x="1383" y="3475"/>
              <a:chExt cx="816" cy="409"/>
            </a:xfrm>
          </p:grpSpPr>
          <p:sp>
            <p:nvSpPr>
              <p:cNvPr id="6150" name="Rectangle 6"/>
              <p:cNvSpPr>
                <a:spLocks noChangeArrowheads="1"/>
              </p:cNvSpPr>
              <p:nvPr/>
            </p:nvSpPr>
            <p:spPr bwMode="auto">
              <a:xfrm>
                <a:off x="1383" y="3475"/>
                <a:ext cx="590" cy="40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51" name="Rectangle 7"/>
              <p:cNvSpPr>
                <a:spLocks noChangeArrowheads="1"/>
              </p:cNvSpPr>
              <p:nvPr/>
            </p:nvSpPr>
            <p:spPr bwMode="auto">
              <a:xfrm>
                <a:off x="1973" y="3475"/>
                <a:ext cx="226" cy="40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153" name="Group 9"/>
            <p:cNvGrpSpPr>
              <a:grpSpLocks/>
            </p:cNvGrpSpPr>
            <p:nvPr/>
          </p:nvGrpSpPr>
          <p:grpSpPr bwMode="auto">
            <a:xfrm>
              <a:off x="5294313" y="4724400"/>
              <a:ext cx="1295400" cy="649288"/>
              <a:chOff x="1383" y="3475"/>
              <a:chExt cx="816" cy="409"/>
            </a:xfrm>
          </p:grpSpPr>
          <p:sp>
            <p:nvSpPr>
              <p:cNvPr id="6154" name="Rectangle 10"/>
              <p:cNvSpPr>
                <a:spLocks noChangeArrowheads="1"/>
              </p:cNvSpPr>
              <p:nvPr/>
            </p:nvSpPr>
            <p:spPr bwMode="auto">
              <a:xfrm>
                <a:off x="1383" y="3475"/>
                <a:ext cx="590" cy="40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55" name="Rectangle 11"/>
              <p:cNvSpPr>
                <a:spLocks noChangeArrowheads="1"/>
              </p:cNvSpPr>
              <p:nvPr/>
            </p:nvSpPr>
            <p:spPr bwMode="auto">
              <a:xfrm>
                <a:off x="1973" y="3475"/>
                <a:ext cx="226" cy="40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156" name="Group 12"/>
            <p:cNvGrpSpPr>
              <a:grpSpLocks/>
            </p:cNvGrpSpPr>
            <p:nvPr/>
          </p:nvGrpSpPr>
          <p:grpSpPr bwMode="auto">
            <a:xfrm>
              <a:off x="3638550" y="5948064"/>
              <a:ext cx="1295400" cy="649288"/>
              <a:chOff x="1383" y="3475"/>
              <a:chExt cx="816" cy="409"/>
            </a:xfrm>
          </p:grpSpPr>
          <p:sp>
            <p:nvSpPr>
              <p:cNvPr id="6157" name="Rectangle 13"/>
              <p:cNvSpPr>
                <a:spLocks noChangeArrowheads="1"/>
              </p:cNvSpPr>
              <p:nvPr/>
            </p:nvSpPr>
            <p:spPr bwMode="auto">
              <a:xfrm>
                <a:off x="1383" y="3475"/>
                <a:ext cx="590" cy="40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58" name="Rectangle 14"/>
              <p:cNvSpPr>
                <a:spLocks noChangeArrowheads="1"/>
              </p:cNvSpPr>
              <p:nvPr/>
            </p:nvSpPr>
            <p:spPr bwMode="auto">
              <a:xfrm>
                <a:off x="1973" y="3475"/>
                <a:ext cx="226" cy="40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>
              <a:off x="2630488" y="4940300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4502150" y="4940300"/>
              <a:ext cx="647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2701924" y="5083175"/>
              <a:ext cx="936625" cy="11227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 flipH="1" flipV="1">
              <a:off x="4141788" y="5480049"/>
              <a:ext cx="574675" cy="5764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64" name="Text Box 20"/>
            <p:cNvSpPr txBox="1">
              <a:spLocks noChangeArrowheads="1"/>
            </p:cNvSpPr>
            <p:nvPr/>
          </p:nvSpPr>
          <p:spPr bwMode="auto">
            <a:xfrm>
              <a:off x="3419872" y="4829090"/>
              <a:ext cx="10779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/>
                <a:t>Fabio</a:t>
              </a:r>
            </a:p>
          </p:txBody>
        </p:sp>
        <p:sp>
          <p:nvSpPr>
            <p:cNvPr id="6165" name="Text Box 21"/>
            <p:cNvSpPr txBox="1">
              <a:spLocks noChangeArrowheads="1"/>
            </p:cNvSpPr>
            <p:nvPr/>
          </p:nvSpPr>
          <p:spPr bwMode="auto">
            <a:xfrm>
              <a:off x="3635896" y="6056461"/>
              <a:ext cx="9334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>
                  <a:solidFill>
                    <a:schemeClr val="bg1"/>
                  </a:solidFill>
                </a:rPr>
                <a:t>Alice</a:t>
              </a:r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2341563" y="5156200"/>
              <a:ext cx="4333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b="1"/>
                <a:t>2</a:t>
              </a: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1BA26728-5E4F-4206-92A9-43E1C2A5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3669" y="4848989"/>
              <a:ext cx="10779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/>
                <a:t>Edson</a:t>
              </a:r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22185487-865B-4C72-9C13-34A45AD9E177}"/>
                </a:ext>
              </a:extLst>
            </p:cNvPr>
            <p:cNvGrpSpPr/>
            <p:nvPr/>
          </p:nvGrpSpPr>
          <p:grpSpPr>
            <a:xfrm>
              <a:off x="6426721" y="5013648"/>
              <a:ext cx="774490" cy="360040"/>
              <a:chOff x="7884368" y="3140429"/>
              <a:chExt cx="774490" cy="360040"/>
            </a:xfrm>
          </p:grpSpPr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D0A324C5-C035-42D1-92CF-723264F5C7D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388842" y="3266429"/>
                <a:ext cx="25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F84D41C7-17B6-4794-A657-C58F835F7F30}"/>
                  </a:ext>
                </a:extLst>
              </p:cNvPr>
              <p:cNvCxnSpPr/>
              <p:nvPr/>
            </p:nvCxnSpPr>
            <p:spPr>
              <a:xfrm>
                <a:off x="7884368" y="3140429"/>
                <a:ext cx="61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012DAE63-97E2-4A2D-8A30-D44B98E30971}"/>
                  </a:ext>
                </a:extLst>
              </p:cNvPr>
              <p:cNvCxnSpPr/>
              <p:nvPr/>
            </p:nvCxnSpPr>
            <p:spPr>
              <a:xfrm>
                <a:off x="8370858" y="3411465"/>
                <a:ext cx="28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93A210A1-5F38-44C9-81CB-D97B209F58F7}"/>
                  </a:ext>
                </a:extLst>
              </p:cNvPr>
              <p:cNvCxnSpPr/>
              <p:nvPr/>
            </p:nvCxnSpPr>
            <p:spPr>
              <a:xfrm>
                <a:off x="8442834" y="3500469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9533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187450" y="260350"/>
            <a:ext cx="7561263" cy="410881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 err="1"/>
              <a:t>typedef</a:t>
            </a:r>
            <a:r>
              <a:rPr lang="pt-BR" b="1" dirty="0"/>
              <a:t> 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Celula</a:t>
            </a:r>
            <a:r>
              <a:rPr lang="pt-BR" b="1" dirty="0"/>
              <a:t>{			</a:t>
            </a:r>
            <a:r>
              <a:rPr lang="pt-BR" b="1" dirty="0" err="1"/>
              <a:t>typedef</a:t>
            </a:r>
            <a:r>
              <a:rPr lang="pt-BR" b="1" dirty="0"/>
              <a:t> </a:t>
            </a:r>
            <a:r>
              <a:rPr lang="pt-BR" b="1" dirty="0" err="1"/>
              <a:t>struct</a:t>
            </a:r>
            <a:r>
              <a:rPr lang="pt-BR" b="1" dirty="0"/>
              <a:t>{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int</a:t>
            </a:r>
            <a:r>
              <a:rPr lang="pt-BR" b="1" dirty="0"/>
              <a:t> item;				   </a:t>
            </a:r>
            <a:r>
              <a:rPr lang="pt-BR" b="1" dirty="0" err="1"/>
              <a:t>Celula</a:t>
            </a:r>
            <a:r>
              <a:rPr lang="pt-BR" b="1" dirty="0"/>
              <a:t> * inicio;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Celula</a:t>
            </a:r>
            <a:r>
              <a:rPr lang="pt-BR" b="1" dirty="0"/>
              <a:t> * </a:t>
            </a:r>
            <a:r>
              <a:rPr lang="pt-BR" b="1" dirty="0" err="1"/>
              <a:t>next</a:t>
            </a:r>
            <a:r>
              <a:rPr lang="pt-BR" b="1" dirty="0"/>
              <a:t>;		   </a:t>
            </a:r>
            <a:r>
              <a:rPr lang="pt-BR" b="1" dirty="0" err="1"/>
              <a:t>int</a:t>
            </a:r>
            <a:r>
              <a:rPr lang="pt-BR" b="1" dirty="0"/>
              <a:t> tamanho;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}</a:t>
            </a:r>
            <a:r>
              <a:rPr lang="pt-BR" b="1" dirty="0" err="1"/>
              <a:t>Celula</a:t>
            </a:r>
            <a:r>
              <a:rPr lang="pt-BR" b="1" dirty="0"/>
              <a:t>; 				}</a:t>
            </a:r>
            <a:r>
              <a:rPr lang="pt-BR" b="1" dirty="0">
                <a:solidFill>
                  <a:srgbClr val="000066"/>
                </a:solidFill>
              </a:rPr>
              <a:t>Lista</a:t>
            </a:r>
            <a:r>
              <a:rPr lang="pt-BR" b="1" dirty="0"/>
              <a:t>;</a:t>
            </a:r>
          </a:p>
          <a:p>
            <a:pPr>
              <a:spcBef>
                <a:spcPct val="50000"/>
              </a:spcBef>
            </a:pPr>
            <a:endParaRPr lang="pt-BR" b="1" dirty="0"/>
          </a:p>
          <a:p>
            <a:pPr>
              <a:spcBef>
                <a:spcPct val="50000"/>
              </a:spcBef>
            </a:pPr>
            <a:r>
              <a:rPr lang="pt-BR" b="1" dirty="0" err="1"/>
              <a:t>main</a:t>
            </a:r>
            <a:r>
              <a:rPr lang="pt-BR" b="1" dirty="0"/>
              <a:t>(){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>
                <a:solidFill>
                  <a:srgbClr val="000066"/>
                </a:solidFill>
              </a:rPr>
              <a:t>Lista</a:t>
            </a:r>
            <a:r>
              <a:rPr lang="pt-BR" b="1" dirty="0"/>
              <a:t> q;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}</a:t>
            </a:r>
          </a:p>
          <a:p>
            <a:pPr>
              <a:spcBef>
                <a:spcPct val="50000"/>
              </a:spcBef>
            </a:pPr>
            <a:endParaRPr lang="pt-BR" b="1" dirty="0"/>
          </a:p>
        </p:txBody>
      </p:sp>
      <p:sp>
        <p:nvSpPr>
          <p:cNvPr id="2054" name="WordArt 6"/>
          <p:cNvSpPr>
            <a:spLocks noChangeArrowheads="1" noChangeShapeType="1" noTextEdit="1"/>
          </p:cNvSpPr>
          <p:nvPr/>
        </p:nvSpPr>
        <p:spPr bwMode="auto">
          <a:xfrm rot="5400000">
            <a:off x="-1548606" y="2348706"/>
            <a:ext cx="3889375" cy="1444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pt-BR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LISTA LIGADA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81A168A-ABB2-4FE7-9FF1-26D330BB7F78}"/>
              </a:ext>
            </a:extLst>
          </p:cNvPr>
          <p:cNvSpPr/>
          <p:nvPr/>
        </p:nvSpPr>
        <p:spPr>
          <a:xfrm>
            <a:off x="6156176" y="1844824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C220FB09-0C30-472B-9B65-62EAF0C78699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131840" y="1916832"/>
            <a:ext cx="3060340" cy="100811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21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187450" y="260350"/>
            <a:ext cx="7561263" cy="410881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 err="1"/>
              <a:t>typedef</a:t>
            </a:r>
            <a:r>
              <a:rPr lang="pt-BR" b="1" dirty="0"/>
              <a:t> 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Celula</a:t>
            </a:r>
            <a:r>
              <a:rPr lang="pt-BR" b="1" dirty="0"/>
              <a:t>{			</a:t>
            </a:r>
            <a:r>
              <a:rPr lang="pt-BR" b="1" dirty="0" err="1"/>
              <a:t>typedef</a:t>
            </a:r>
            <a:r>
              <a:rPr lang="pt-BR" b="1" dirty="0"/>
              <a:t> </a:t>
            </a:r>
            <a:r>
              <a:rPr lang="pt-BR" b="1" dirty="0" err="1"/>
              <a:t>struct</a:t>
            </a:r>
            <a:r>
              <a:rPr lang="pt-BR" b="1" dirty="0"/>
              <a:t>{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int</a:t>
            </a:r>
            <a:r>
              <a:rPr lang="pt-BR" b="1" dirty="0"/>
              <a:t> item;				   </a:t>
            </a:r>
            <a:r>
              <a:rPr lang="pt-BR" b="1" dirty="0" err="1"/>
              <a:t>Celula</a:t>
            </a:r>
            <a:r>
              <a:rPr lang="pt-BR" b="1" dirty="0"/>
              <a:t> * inicio;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Celula</a:t>
            </a:r>
            <a:r>
              <a:rPr lang="pt-BR" b="1" dirty="0"/>
              <a:t> * </a:t>
            </a:r>
            <a:r>
              <a:rPr lang="pt-BR" b="1" dirty="0" err="1"/>
              <a:t>next</a:t>
            </a:r>
            <a:r>
              <a:rPr lang="pt-BR" b="1" dirty="0"/>
              <a:t>;		   </a:t>
            </a:r>
            <a:r>
              <a:rPr lang="pt-BR" b="1" dirty="0" err="1"/>
              <a:t>int</a:t>
            </a:r>
            <a:r>
              <a:rPr lang="pt-BR" b="1" dirty="0"/>
              <a:t> tamanho;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}</a:t>
            </a:r>
            <a:r>
              <a:rPr lang="pt-BR" b="1" dirty="0" err="1"/>
              <a:t>Celula</a:t>
            </a:r>
            <a:r>
              <a:rPr lang="pt-BR" b="1" dirty="0"/>
              <a:t>; 				}</a:t>
            </a:r>
            <a:r>
              <a:rPr lang="pt-BR" b="1" dirty="0">
                <a:solidFill>
                  <a:srgbClr val="000066"/>
                </a:solidFill>
              </a:rPr>
              <a:t>Lista</a:t>
            </a:r>
            <a:r>
              <a:rPr lang="pt-BR" b="1" dirty="0"/>
              <a:t>;</a:t>
            </a:r>
          </a:p>
          <a:p>
            <a:pPr>
              <a:spcBef>
                <a:spcPct val="50000"/>
              </a:spcBef>
            </a:pPr>
            <a:endParaRPr lang="pt-BR" b="1" dirty="0"/>
          </a:p>
          <a:p>
            <a:pPr>
              <a:spcBef>
                <a:spcPct val="50000"/>
              </a:spcBef>
            </a:pPr>
            <a:r>
              <a:rPr lang="pt-BR" b="1" dirty="0" err="1"/>
              <a:t>main</a:t>
            </a:r>
            <a:r>
              <a:rPr lang="pt-BR" b="1" dirty="0"/>
              <a:t>(){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>
                <a:solidFill>
                  <a:srgbClr val="000066"/>
                </a:solidFill>
              </a:rPr>
              <a:t>Lista</a:t>
            </a:r>
            <a:r>
              <a:rPr lang="pt-BR" b="1" dirty="0"/>
              <a:t> q;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}</a:t>
            </a:r>
          </a:p>
          <a:p>
            <a:pPr>
              <a:spcBef>
                <a:spcPct val="50000"/>
              </a:spcBef>
            </a:pPr>
            <a:endParaRPr lang="pt-BR" b="1" dirty="0"/>
          </a:p>
        </p:txBody>
      </p:sp>
      <p:sp>
        <p:nvSpPr>
          <p:cNvPr id="2054" name="WordArt 6"/>
          <p:cNvSpPr>
            <a:spLocks noChangeArrowheads="1" noChangeShapeType="1" noTextEdit="1"/>
          </p:cNvSpPr>
          <p:nvPr/>
        </p:nvSpPr>
        <p:spPr bwMode="auto">
          <a:xfrm rot="5400000">
            <a:off x="-1548606" y="2348706"/>
            <a:ext cx="3889375" cy="1444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pt-BR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LISTA LIGADA</a:t>
            </a:r>
          </a:p>
        </p:txBody>
      </p:sp>
      <p:sp>
        <p:nvSpPr>
          <p:cNvPr id="2058" name="AutoShape 10"/>
          <p:cNvSpPr>
            <a:spLocks/>
          </p:cNvSpPr>
          <p:nvPr/>
        </p:nvSpPr>
        <p:spPr bwMode="auto">
          <a:xfrm flipV="1">
            <a:off x="2051720" y="5229200"/>
            <a:ext cx="6552728" cy="504056"/>
          </a:xfrm>
          <a:prstGeom prst="borderCallout1">
            <a:avLst>
              <a:gd name="adj1" fmla="val 107065"/>
              <a:gd name="adj2" fmla="val 95185"/>
              <a:gd name="adj3" fmla="val 532826"/>
              <a:gd name="adj4" fmla="val 133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ctr"/>
            <a:r>
              <a:rPr lang="pt-BR" b="1" i="1" dirty="0"/>
              <a:t>q é do tipo Lista, mas ainda não tem valores definidos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81A168A-ABB2-4FE7-9FF1-26D330BB7F78}"/>
              </a:ext>
            </a:extLst>
          </p:cNvPr>
          <p:cNvSpPr/>
          <p:nvPr/>
        </p:nvSpPr>
        <p:spPr>
          <a:xfrm>
            <a:off x="6156176" y="1844824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C220FB09-0C30-472B-9B65-62EAF0C78699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131840" y="1916832"/>
            <a:ext cx="3060340" cy="100811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97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187450" y="260350"/>
            <a:ext cx="7561263" cy="410881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 err="1"/>
              <a:t>typedef</a:t>
            </a:r>
            <a:r>
              <a:rPr lang="pt-BR" b="1" dirty="0"/>
              <a:t> 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Celula</a:t>
            </a:r>
            <a:r>
              <a:rPr lang="pt-BR" b="1" dirty="0"/>
              <a:t>{			</a:t>
            </a:r>
            <a:r>
              <a:rPr lang="pt-BR" b="1" dirty="0" err="1"/>
              <a:t>typedef</a:t>
            </a:r>
            <a:r>
              <a:rPr lang="pt-BR" b="1" dirty="0"/>
              <a:t> </a:t>
            </a:r>
            <a:r>
              <a:rPr lang="pt-BR" b="1" dirty="0" err="1"/>
              <a:t>struct</a:t>
            </a:r>
            <a:r>
              <a:rPr lang="pt-BR" b="1" dirty="0"/>
              <a:t>{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int</a:t>
            </a:r>
            <a:r>
              <a:rPr lang="pt-BR" b="1" dirty="0"/>
              <a:t> item;				   </a:t>
            </a:r>
            <a:r>
              <a:rPr lang="pt-BR" b="1" dirty="0" err="1"/>
              <a:t>Celula</a:t>
            </a:r>
            <a:r>
              <a:rPr lang="pt-BR" b="1" dirty="0"/>
              <a:t> * inicio;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Celula</a:t>
            </a:r>
            <a:r>
              <a:rPr lang="pt-BR" b="1" dirty="0"/>
              <a:t> * </a:t>
            </a:r>
            <a:r>
              <a:rPr lang="pt-BR" b="1" dirty="0" err="1"/>
              <a:t>next</a:t>
            </a:r>
            <a:r>
              <a:rPr lang="pt-BR" b="1" dirty="0"/>
              <a:t>;		   </a:t>
            </a:r>
            <a:r>
              <a:rPr lang="pt-BR" b="1" dirty="0" err="1"/>
              <a:t>int</a:t>
            </a:r>
            <a:r>
              <a:rPr lang="pt-BR" b="1" dirty="0"/>
              <a:t> tamanho;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}</a:t>
            </a:r>
            <a:r>
              <a:rPr lang="pt-BR" b="1" dirty="0" err="1"/>
              <a:t>Celula</a:t>
            </a:r>
            <a:r>
              <a:rPr lang="pt-BR" b="1" dirty="0"/>
              <a:t>; 				}</a:t>
            </a:r>
            <a:r>
              <a:rPr lang="pt-BR" b="1" dirty="0">
                <a:solidFill>
                  <a:srgbClr val="000066"/>
                </a:solidFill>
              </a:rPr>
              <a:t>Lista</a:t>
            </a:r>
            <a:r>
              <a:rPr lang="pt-BR" b="1" dirty="0"/>
              <a:t>;</a:t>
            </a:r>
          </a:p>
          <a:p>
            <a:pPr>
              <a:spcBef>
                <a:spcPct val="50000"/>
              </a:spcBef>
            </a:pPr>
            <a:endParaRPr lang="pt-BR" b="1" dirty="0"/>
          </a:p>
          <a:p>
            <a:pPr>
              <a:spcBef>
                <a:spcPct val="50000"/>
              </a:spcBef>
            </a:pPr>
            <a:r>
              <a:rPr lang="pt-BR" b="1" dirty="0" err="1"/>
              <a:t>main</a:t>
            </a:r>
            <a:r>
              <a:rPr lang="pt-BR" b="1" dirty="0"/>
              <a:t>(){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>
                <a:solidFill>
                  <a:srgbClr val="000066"/>
                </a:solidFill>
              </a:rPr>
              <a:t>Lista</a:t>
            </a:r>
            <a:r>
              <a:rPr lang="pt-BR" b="1" dirty="0"/>
              <a:t> q;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}</a:t>
            </a:r>
          </a:p>
          <a:p>
            <a:pPr>
              <a:spcBef>
                <a:spcPct val="50000"/>
              </a:spcBef>
            </a:pPr>
            <a:endParaRPr lang="pt-BR" b="1" dirty="0"/>
          </a:p>
        </p:txBody>
      </p:sp>
      <p:sp>
        <p:nvSpPr>
          <p:cNvPr id="2054" name="WordArt 6"/>
          <p:cNvSpPr>
            <a:spLocks noChangeArrowheads="1" noChangeShapeType="1" noTextEdit="1"/>
          </p:cNvSpPr>
          <p:nvPr/>
        </p:nvSpPr>
        <p:spPr bwMode="auto">
          <a:xfrm rot="5400000">
            <a:off x="-1548606" y="2348706"/>
            <a:ext cx="3889375" cy="1444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pt-BR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LISTA LIGADA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81A168A-ABB2-4FE7-9FF1-26D330BB7F78}"/>
              </a:ext>
            </a:extLst>
          </p:cNvPr>
          <p:cNvSpPr/>
          <p:nvPr/>
        </p:nvSpPr>
        <p:spPr>
          <a:xfrm>
            <a:off x="6156176" y="1844824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C220FB09-0C30-472B-9B65-62EAF0C78699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131840" y="1916832"/>
            <a:ext cx="3060340" cy="100811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5">
            <a:extLst>
              <a:ext uri="{FF2B5EF4-FFF2-40B4-BE49-F238E27FC236}">
                <a16:creationId xmlns:a16="http://schemas.microsoft.com/office/drawing/2014/main" id="{4DB79AE7-567A-4513-B96E-C24A94A4303F}"/>
              </a:ext>
            </a:extLst>
          </p:cNvPr>
          <p:cNvGrpSpPr>
            <a:grpSpLocks/>
          </p:cNvGrpSpPr>
          <p:nvPr/>
        </p:nvGrpSpPr>
        <p:grpSpPr bwMode="auto">
          <a:xfrm>
            <a:off x="6309248" y="4638866"/>
            <a:ext cx="1224000" cy="1404000"/>
            <a:chOff x="567" y="3339"/>
            <a:chExt cx="318" cy="546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9B9A9493-480E-42EA-BAD3-E22640919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339"/>
              <a:ext cx="318" cy="27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F1039A70-A2A3-4788-9B0F-D46F6EF1C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612"/>
              <a:ext cx="318" cy="27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7" name="Text Box 20">
            <a:extLst>
              <a:ext uri="{FF2B5EF4-FFF2-40B4-BE49-F238E27FC236}">
                <a16:creationId xmlns:a16="http://schemas.microsoft.com/office/drawing/2014/main" id="{B251491F-82AE-4A0E-8A71-7A4965737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5307" y="6042866"/>
            <a:ext cx="50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 b="1" dirty="0"/>
              <a:t>q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9AF6FC99-9257-48AB-ABBD-D86C50B5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5732463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 b="1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6044ACFD-41AB-4CC7-A21E-CFB672385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5373216"/>
            <a:ext cx="433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400" b="1" dirty="0"/>
              <a:t>?</a:t>
            </a: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92466B86-3D42-45CD-A9BB-3538E9F7D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4766597"/>
            <a:ext cx="433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400" b="1" dirty="0"/>
              <a:t>?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5F1C795F-80CA-4333-A6CF-C3F39CB19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120" y="4767535"/>
            <a:ext cx="126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 b="1" dirty="0"/>
              <a:t>inicio</a:t>
            </a: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16BE2FFE-014A-45E7-BA41-BBB0021F2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5399903"/>
            <a:ext cx="1584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 b="1" dirty="0"/>
              <a:t>tamanho</a:t>
            </a:r>
          </a:p>
        </p:txBody>
      </p:sp>
    </p:spTree>
    <p:extLst>
      <p:ext uri="{BB962C8B-B14F-4D97-AF65-F5344CB8AC3E}">
        <p14:creationId xmlns:p14="http://schemas.microsoft.com/office/powerpoint/2010/main" val="127892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187450" y="260350"/>
            <a:ext cx="7561263" cy="410881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 err="1"/>
              <a:t>typedef</a:t>
            </a:r>
            <a:r>
              <a:rPr lang="pt-BR" b="1" dirty="0"/>
              <a:t> 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Celula</a:t>
            </a:r>
            <a:r>
              <a:rPr lang="pt-BR" b="1" dirty="0"/>
              <a:t>{			</a:t>
            </a:r>
            <a:r>
              <a:rPr lang="pt-BR" b="1" dirty="0" err="1"/>
              <a:t>typedef</a:t>
            </a:r>
            <a:r>
              <a:rPr lang="pt-BR" b="1" dirty="0"/>
              <a:t> </a:t>
            </a:r>
            <a:r>
              <a:rPr lang="pt-BR" b="1" dirty="0" err="1"/>
              <a:t>struct</a:t>
            </a:r>
            <a:r>
              <a:rPr lang="pt-BR" b="1" dirty="0"/>
              <a:t>{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int</a:t>
            </a:r>
            <a:r>
              <a:rPr lang="pt-BR" b="1" dirty="0"/>
              <a:t> item;				   </a:t>
            </a:r>
            <a:r>
              <a:rPr lang="pt-BR" b="1" dirty="0" err="1"/>
              <a:t>Celula</a:t>
            </a:r>
            <a:r>
              <a:rPr lang="pt-BR" b="1" dirty="0"/>
              <a:t> * inicio;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Celula</a:t>
            </a:r>
            <a:r>
              <a:rPr lang="pt-BR" b="1" dirty="0"/>
              <a:t> * </a:t>
            </a:r>
            <a:r>
              <a:rPr lang="pt-BR" b="1" dirty="0" err="1"/>
              <a:t>next</a:t>
            </a:r>
            <a:r>
              <a:rPr lang="pt-BR" b="1" dirty="0"/>
              <a:t>;		   </a:t>
            </a:r>
            <a:r>
              <a:rPr lang="pt-BR" b="1" dirty="0" err="1"/>
              <a:t>int</a:t>
            </a:r>
            <a:r>
              <a:rPr lang="pt-BR" b="1" dirty="0"/>
              <a:t> tamanho;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}</a:t>
            </a:r>
            <a:r>
              <a:rPr lang="pt-BR" b="1" dirty="0" err="1"/>
              <a:t>Celula</a:t>
            </a:r>
            <a:r>
              <a:rPr lang="pt-BR" b="1" dirty="0"/>
              <a:t>; 				}</a:t>
            </a:r>
            <a:r>
              <a:rPr lang="pt-BR" b="1" dirty="0">
                <a:solidFill>
                  <a:srgbClr val="000066"/>
                </a:solidFill>
              </a:rPr>
              <a:t>Lista</a:t>
            </a:r>
            <a:r>
              <a:rPr lang="pt-BR" b="1" dirty="0"/>
              <a:t>;</a:t>
            </a:r>
          </a:p>
          <a:p>
            <a:pPr>
              <a:spcBef>
                <a:spcPct val="50000"/>
              </a:spcBef>
            </a:pPr>
            <a:endParaRPr lang="pt-BR" b="1" dirty="0"/>
          </a:p>
          <a:p>
            <a:pPr>
              <a:spcBef>
                <a:spcPct val="50000"/>
              </a:spcBef>
            </a:pPr>
            <a:r>
              <a:rPr lang="pt-BR" b="1" dirty="0" err="1"/>
              <a:t>main</a:t>
            </a:r>
            <a:r>
              <a:rPr lang="pt-BR" b="1" dirty="0"/>
              <a:t>(){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>
                <a:solidFill>
                  <a:srgbClr val="000066"/>
                </a:solidFill>
              </a:rPr>
              <a:t>Lista</a:t>
            </a:r>
            <a:r>
              <a:rPr lang="pt-BR" b="1" dirty="0"/>
              <a:t> q;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q = </a:t>
            </a:r>
            <a:r>
              <a:rPr lang="pt-BR" b="1" dirty="0" err="1"/>
              <a:t>criarLista</a:t>
            </a:r>
            <a:r>
              <a:rPr lang="pt-BR" b="1" dirty="0"/>
              <a:t>();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}</a:t>
            </a:r>
          </a:p>
          <a:p>
            <a:pPr>
              <a:spcBef>
                <a:spcPct val="50000"/>
              </a:spcBef>
            </a:pPr>
            <a:endParaRPr lang="pt-BR" b="1" dirty="0"/>
          </a:p>
        </p:txBody>
      </p:sp>
      <p:sp>
        <p:nvSpPr>
          <p:cNvPr id="2054" name="WordArt 6"/>
          <p:cNvSpPr>
            <a:spLocks noChangeArrowheads="1" noChangeShapeType="1" noTextEdit="1"/>
          </p:cNvSpPr>
          <p:nvPr/>
        </p:nvSpPr>
        <p:spPr bwMode="auto">
          <a:xfrm rot="5400000">
            <a:off x="-1548606" y="2348706"/>
            <a:ext cx="3889375" cy="1444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pt-BR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LISTA LIGADA</a:t>
            </a:r>
          </a:p>
        </p:txBody>
      </p:sp>
      <p:sp>
        <p:nvSpPr>
          <p:cNvPr id="2058" name="AutoShape 10"/>
          <p:cNvSpPr>
            <a:spLocks/>
          </p:cNvSpPr>
          <p:nvPr/>
        </p:nvSpPr>
        <p:spPr bwMode="auto">
          <a:xfrm flipV="1">
            <a:off x="827584" y="4941168"/>
            <a:ext cx="8136904" cy="504056"/>
          </a:xfrm>
          <a:prstGeom prst="borderCallout1">
            <a:avLst>
              <a:gd name="adj1" fmla="val 107065"/>
              <a:gd name="adj2" fmla="val 95185"/>
              <a:gd name="adj3" fmla="val 390345"/>
              <a:gd name="adj4" fmla="val 2978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ctr"/>
            <a:r>
              <a:rPr lang="pt-BR" b="1" i="1" dirty="0"/>
              <a:t>Após a execução desta função, os dois campos terão valores definidos</a:t>
            </a:r>
          </a:p>
        </p:txBody>
      </p:sp>
    </p:spTree>
    <p:extLst>
      <p:ext uri="{BB962C8B-B14F-4D97-AF65-F5344CB8AC3E}">
        <p14:creationId xmlns:p14="http://schemas.microsoft.com/office/powerpoint/2010/main" val="318017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187450" y="260350"/>
            <a:ext cx="7561263" cy="61547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 err="1"/>
              <a:t>typedef</a:t>
            </a:r>
            <a:r>
              <a:rPr lang="pt-BR" b="1" dirty="0"/>
              <a:t> 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Celula</a:t>
            </a:r>
            <a:r>
              <a:rPr lang="pt-BR" b="1" dirty="0"/>
              <a:t>{			</a:t>
            </a:r>
            <a:r>
              <a:rPr lang="pt-BR" b="1" dirty="0" err="1"/>
              <a:t>typedef</a:t>
            </a:r>
            <a:r>
              <a:rPr lang="pt-BR" b="1" dirty="0"/>
              <a:t> </a:t>
            </a:r>
            <a:r>
              <a:rPr lang="pt-BR" b="1" dirty="0" err="1"/>
              <a:t>struct</a:t>
            </a:r>
            <a:r>
              <a:rPr lang="pt-BR" b="1" dirty="0"/>
              <a:t>{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int</a:t>
            </a:r>
            <a:r>
              <a:rPr lang="pt-BR" b="1" dirty="0"/>
              <a:t> item;				   </a:t>
            </a:r>
            <a:r>
              <a:rPr lang="pt-BR" b="1" dirty="0" err="1"/>
              <a:t>Celula</a:t>
            </a:r>
            <a:r>
              <a:rPr lang="pt-BR" b="1" dirty="0"/>
              <a:t> * inicio;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Celula</a:t>
            </a:r>
            <a:r>
              <a:rPr lang="pt-BR" b="1" dirty="0"/>
              <a:t> * </a:t>
            </a:r>
            <a:r>
              <a:rPr lang="pt-BR" b="1" dirty="0" err="1"/>
              <a:t>next</a:t>
            </a:r>
            <a:r>
              <a:rPr lang="pt-BR" b="1" dirty="0"/>
              <a:t>;		   </a:t>
            </a:r>
            <a:r>
              <a:rPr lang="pt-BR" b="1" dirty="0" err="1"/>
              <a:t>int</a:t>
            </a:r>
            <a:r>
              <a:rPr lang="pt-BR" b="1" dirty="0"/>
              <a:t> tamanho;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}</a:t>
            </a:r>
            <a:r>
              <a:rPr lang="pt-BR" b="1" dirty="0" err="1"/>
              <a:t>Celula</a:t>
            </a:r>
            <a:r>
              <a:rPr lang="pt-BR" b="1" dirty="0"/>
              <a:t>; 				}</a:t>
            </a:r>
            <a:r>
              <a:rPr lang="pt-BR" b="1" dirty="0">
                <a:solidFill>
                  <a:srgbClr val="000066"/>
                </a:solidFill>
              </a:rPr>
              <a:t>Lista</a:t>
            </a:r>
            <a:r>
              <a:rPr lang="pt-BR" b="1" dirty="0"/>
              <a:t>;</a:t>
            </a:r>
          </a:p>
          <a:p>
            <a:pPr>
              <a:spcBef>
                <a:spcPct val="50000"/>
              </a:spcBef>
            </a:pPr>
            <a:endParaRPr lang="pt-BR" b="1" dirty="0"/>
          </a:p>
          <a:p>
            <a:pPr>
              <a:spcBef>
                <a:spcPct val="50000"/>
              </a:spcBef>
            </a:pPr>
            <a:r>
              <a:rPr lang="pt-BR" b="1" dirty="0" err="1"/>
              <a:t>main</a:t>
            </a:r>
            <a:r>
              <a:rPr lang="pt-BR" b="1" dirty="0"/>
              <a:t>(){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>
                <a:solidFill>
                  <a:srgbClr val="000066"/>
                </a:solidFill>
              </a:rPr>
              <a:t>Lista</a:t>
            </a:r>
            <a:r>
              <a:rPr lang="pt-BR" b="1" dirty="0"/>
              <a:t> q;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q = </a:t>
            </a:r>
            <a:r>
              <a:rPr lang="pt-BR" b="1" dirty="0" err="1"/>
              <a:t>criarLista</a:t>
            </a:r>
            <a:r>
              <a:rPr lang="pt-BR" b="1" dirty="0"/>
              <a:t>();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}</a:t>
            </a:r>
          </a:p>
          <a:p>
            <a:pPr>
              <a:spcBef>
                <a:spcPct val="50000"/>
              </a:spcBef>
            </a:pPr>
            <a:endParaRPr lang="pt-BR" b="1" dirty="0"/>
          </a:p>
          <a:p>
            <a:pPr>
              <a:spcBef>
                <a:spcPct val="50000"/>
              </a:spcBef>
            </a:pPr>
            <a:r>
              <a:rPr lang="pt-BR" b="1" dirty="0"/>
              <a:t>Lista </a:t>
            </a:r>
            <a:r>
              <a:rPr lang="pt-BR" b="1" dirty="0" err="1"/>
              <a:t>criarLista</a:t>
            </a:r>
            <a:r>
              <a:rPr lang="pt-BR" b="1" dirty="0"/>
              <a:t>();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Lista a;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a.inicio</a:t>
            </a:r>
            <a:r>
              <a:rPr lang="pt-BR" b="1" dirty="0"/>
              <a:t> = NULL;  </a:t>
            </a:r>
            <a:r>
              <a:rPr lang="pt-BR" b="1" dirty="0" err="1"/>
              <a:t>a.tamanho</a:t>
            </a:r>
            <a:r>
              <a:rPr lang="pt-BR" b="1" dirty="0"/>
              <a:t> = 0;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return</a:t>
            </a:r>
            <a:r>
              <a:rPr lang="pt-BR" b="1" dirty="0"/>
              <a:t> a;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}</a:t>
            </a:r>
          </a:p>
        </p:txBody>
      </p:sp>
      <p:sp>
        <p:nvSpPr>
          <p:cNvPr id="2054" name="WordArt 6"/>
          <p:cNvSpPr>
            <a:spLocks noChangeArrowheads="1" noChangeShapeType="1" noTextEdit="1"/>
          </p:cNvSpPr>
          <p:nvPr/>
        </p:nvSpPr>
        <p:spPr bwMode="auto">
          <a:xfrm rot="5400000">
            <a:off x="-1548606" y="2348706"/>
            <a:ext cx="3889375" cy="1444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pt-BR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LISTA LIGADA</a:t>
            </a:r>
          </a:p>
        </p:txBody>
      </p:sp>
      <p:sp>
        <p:nvSpPr>
          <p:cNvPr id="2060" name="AutoShape 12"/>
          <p:cNvSpPr>
            <a:spLocks/>
          </p:cNvSpPr>
          <p:nvPr/>
        </p:nvSpPr>
        <p:spPr bwMode="auto">
          <a:xfrm>
            <a:off x="6156176" y="4437112"/>
            <a:ext cx="2592537" cy="1512341"/>
          </a:xfrm>
          <a:prstGeom prst="accentBorderCallout1">
            <a:avLst>
              <a:gd name="adj1" fmla="val 8815"/>
              <a:gd name="adj2" fmla="val -3556"/>
              <a:gd name="adj3" fmla="val 59326"/>
              <a:gd name="adj4" fmla="val -1787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pt-BR" b="1" i="1" dirty="0"/>
              <a:t>Lista vazia</a:t>
            </a:r>
          </a:p>
          <a:p>
            <a:pPr algn="ctr"/>
            <a:r>
              <a:rPr lang="pt-BR" b="1" i="1" dirty="0"/>
              <a:t> </a:t>
            </a:r>
          </a:p>
          <a:p>
            <a:pPr algn="ctr"/>
            <a:r>
              <a:rPr lang="pt-BR" b="1" i="1" dirty="0"/>
              <a:t>O tamanho é zero</a:t>
            </a:r>
          </a:p>
          <a:p>
            <a:pPr algn="ctr"/>
            <a:r>
              <a:rPr lang="pt-BR" b="1" i="1" dirty="0"/>
              <a:t>Não existe o primeiro elemento</a:t>
            </a:r>
          </a:p>
        </p:txBody>
      </p:sp>
    </p:spTree>
    <p:extLst>
      <p:ext uri="{BB962C8B-B14F-4D97-AF65-F5344CB8AC3E}">
        <p14:creationId xmlns:p14="http://schemas.microsoft.com/office/powerpoint/2010/main" val="269001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187450" y="260350"/>
            <a:ext cx="7561263" cy="61547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 err="1"/>
              <a:t>typedef</a:t>
            </a:r>
            <a:r>
              <a:rPr lang="pt-BR" b="1" dirty="0"/>
              <a:t> 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Celula</a:t>
            </a:r>
            <a:r>
              <a:rPr lang="pt-BR" b="1" dirty="0"/>
              <a:t>{			</a:t>
            </a:r>
            <a:r>
              <a:rPr lang="pt-BR" b="1" dirty="0" err="1"/>
              <a:t>typedef</a:t>
            </a:r>
            <a:r>
              <a:rPr lang="pt-BR" b="1" dirty="0"/>
              <a:t> </a:t>
            </a:r>
            <a:r>
              <a:rPr lang="pt-BR" b="1" dirty="0" err="1"/>
              <a:t>struct</a:t>
            </a:r>
            <a:r>
              <a:rPr lang="pt-BR" b="1" dirty="0"/>
              <a:t>{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int</a:t>
            </a:r>
            <a:r>
              <a:rPr lang="pt-BR" b="1" dirty="0"/>
              <a:t> item;				   </a:t>
            </a:r>
            <a:r>
              <a:rPr lang="pt-BR" b="1" dirty="0" err="1"/>
              <a:t>Celula</a:t>
            </a:r>
            <a:r>
              <a:rPr lang="pt-BR" b="1" dirty="0"/>
              <a:t> * inicio;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Celula</a:t>
            </a:r>
            <a:r>
              <a:rPr lang="pt-BR" b="1" dirty="0"/>
              <a:t> * </a:t>
            </a:r>
            <a:r>
              <a:rPr lang="pt-BR" b="1" dirty="0" err="1"/>
              <a:t>next</a:t>
            </a:r>
            <a:r>
              <a:rPr lang="pt-BR" b="1" dirty="0"/>
              <a:t>;		   </a:t>
            </a:r>
            <a:r>
              <a:rPr lang="pt-BR" b="1" dirty="0" err="1"/>
              <a:t>int</a:t>
            </a:r>
            <a:r>
              <a:rPr lang="pt-BR" b="1" dirty="0"/>
              <a:t> tamanho;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}</a:t>
            </a:r>
            <a:r>
              <a:rPr lang="pt-BR" b="1" dirty="0" err="1"/>
              <a:t>Celula</a:t>
            </a:r>
            <a:r>
              <a:rPr lang="pt-BR" b="1" dirty="0"/>
              <a:t>; 				}</a:t>
            </a:r>
            <a:r>
              <a:rPr lang="pt-BR" b="1" dirty="0">
                <a:solidFill>
                  <a:srgbClr val="000066"/>
                </a:solidFill>
              </a:rPr>
              <a:t>Lista</a:t>
            </a:r>
            <a:r>
              <a:rPr lang="pt-BR" b="1" dirty="0"/>
              <a:t>;</a:t>
            </a:r>
          </a:p>
          <a:p>
            <a:pPr>
              <a:spcBef>
                <a:spcPct val="50000"/>
              </a:spcBef>
            </a:pPr>
            <a:endParaRPr lang="pt-BR" b="1" dirty="0"/>
          </a:p>
          <a:p>
            <a:pPr>
              <a:spcBef>
                <a:spcPct val="50000"/>
              </a:spcBef>
            </a:pPr>
            <a:r>
              <a:rPr lang="pt-BR" b="1" dirty="0" err="1"/>
              <a:t>main</a:t>
            </a:r>
            <a:r>
              <a:rPr lang="pt-BR" b="1" dirty="0"/>
              <a:t>(){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>
                <a:solidFill>
                  <a:srgbClr val="000066"/>
                </a:solidFill>
              </a:rPr>
              <a:t>Lista</a:t>
            </a:r>
            <a:r>
              <a:rPr lang="pt-BR" b="1" dirty="0"/>
              <a:t> q;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q = </a:t>
            </a:r>
            <a:r>
              <a:rPr lang="pt-BR" b="1" dirty="0" err="1"/>
              <a:t>criarLista</a:t>
            </a:r>
            <a:r>
              <a:rPr lang="pt-BR" b="1" dirty="0"/>
              <a:t>();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}</a:t>
            </a:r>
          </a:p>
          <a:p>
            <a:pPr>
              <a:spcBef>
                <a:spcPct val="50000"/>
              </a:spcBef>
            </a:pPr>
            <a:endParaRPr lang="pt-BR" b="1" dirty="0"/>
          </a:p>
          <a:p>
            <a:pPr>
              <a:spcBef>
                <a:spcPct val="50000"/>
              </a:spcBef>
            </a:pPr>
            <a:r>
              <a:rPr lang="pt-BR" b="1" dirty="0"/>
              <a:t>Lista </a:t>
            </a:r>
            <a:r>
              <a:rPr lang="pt-BR" b="1" dirty="0" err="1"/>
              <a:t>criarLista</a:t>
            </a:r>
            <a:r>
              <a:rPr lang="pt-BR" b="1" dirty="0"/>
              <a:t>();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Lista a;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a.inicio</a:t>
            </a:r>
            <a:r>
              <a:rPr lang="pt-BR" b="1" dirty="0"/>
              <a:t> = NULL;  </a:t>
            </a:r>
            <a:r>
              <a:rPr lang="pt-BR" b="1" dirty="0" err="1"/>
              <a:t>a.tamanho</a:t>
            </a:r>
            <a:r>
              <a:rPr lang="pt-BR" b="1" dirty="0"/>
              <a:t> = 0;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return</a:t>
            </a:r>
            <a:r>
              <a:rPr lang="pt-BR" b="1" dirty="0"/>
              <a:t> a;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}</a:t>
            </a:r>
          </a:p>
        </p:txBody>
      </p:sp>
      <p:sp>
        <p:nvSpPr>
          <p:cNvPr id="2054" name="WordArt 6"/>
          <p:cNvSpPr>
            <a:spLocks noChangeArrowheads="1" noChangeShapeType="1" noTextEdit="1"/>
          </p:cNvSpPr>
          <p:nvPr/>
        </p:nvSpPr>
        <p:spPr bwMode="auto">
          <a:xfrm rot="5400000">
            <a:off x="-1548606" y="2348706"/>
            <a:ext cx="3889375" cy="1444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pt-BR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LISTA LIGADA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2E492422-6D98-4F24-A752-8E21D496AAE2}"/>
              </a:ext>
            </a:extLst>
          </p:cNvPr>
          <p:cNvGrpSpPr>
            <a:grpSpLocks/>
          </p:cNvGrpSpPr>
          <p:nvPr/>
        </p:nvGrpSpPr>
        <p:grpSpPr bwMode="auto">
          <a:xfrm>
            <a:off x="7020408" y="2780928"/>
            <a:ext cx="1224000" cy="1404000"/>
            <a:chOff x="567" y="3339"/>
            <a:chExt cx="318" cy="546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CD02CD1-5D7F-47F2-8932-83556A2A7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339"/>
              <a:ext cx="318" cy="27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249AC45-EA16-4BC0-B7B1-E827F7001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612"/>
              <a:ext cx="318" cy="27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8" name="Text Box 20">
            <a:extLst>
              <a:ext uri="{FF2B5EF4-FFF2-40B4-BE49-F238E27FC236}">
                <a16:creationId xmlns:a16="http://schemas.microsoft.com/office/drawing/2014/main" id="{16079F1A-3ABB-41FD-9F11-FFA3EE618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6467" y="4184928"/>
            <a:ext cx="50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 b="1" dirty="0"/>
              <a:t>q</a:t>
            </a: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EE6EC997-6B21-4AF3-8A98-1ABDD9045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1392" y="3645024"/>
            <a:ext cx="433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400" b="1" dirty="0"/>
              <a:t>0</a:t>
            </a: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9E1EEADE-AA3C-49F3-81AA-3D66DAB03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3280" y="2909597"/>
            <a:ext cx="126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 b="1" dirty="0"/>
              <a:t>inicio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DD5DB7D9-37A4-40D1-9356-47511203E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1192" y="3541965"/>
            <a:ext cx="1584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 b="1" dirty="0"/>
              <a:t>tamanho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4CB9F38-3480-4DD5-95AC-3174326671A7}"/>
              </a:ext>
            </a:extLst>
          </p:cNvPr>
          <p:cNvGrpSpPr/>
          <p:nvPr/>
        </p:nvGrpSpPr>
        <p:grpSpPr>
          <a:xfrm>
            <a:off x="7884368" y="3140429"/>
            <a:ext cx="774490" cy="360040"/>
            <a:chOff x="7884368" y="3140429"/>
            <a:chExt cx="774490" cy="360040"/>
          </a:xfrm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3A2CD685-8FC6-4622-876A-8A2E3BCFC0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88842" y="3266429"/>
              <a:ext cx="25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31B62573-D460-454C-9D8B-4CFD4766E374}"/>
                </a:ext>
              </a:extLst>
            </p:cNvPr>
            <p:cNvCxnSpPr/>
            <p:nvPr/>
          </p:nvCxnSpPr>
          <p:spPr>
            <a:xfrm>
              <a:off x="7884368" y="3140429"/>
              <a:ext cx="61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98CA4828-4A1B-4FEA-96EA-AF4C78737681}"/>
                </a:ext>
              </a:extLst>
            </p:cNvPr>
            <p:cNvCxnSpPr/>
            <p:nvPr/>
          </p:nvCxnSpPr>
          <p:spPr>
            <a:xfrm>
              <a:off x="8370858" y="3411465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3BD50B36-75EC-4E96-8681-F40EAB340B78}"/>
                </a:ext>
              </a:extLst>
            </p:cNvPr>
            <p:cNvCxnSpPr/>
            <p:nvPr/>
          </p:nvCxnSpPr>
          <p:spPr>
            <a:xfrm>
              <a:off x="8442834" y="3500469"/>
              <a:ext cx="14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99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16013" y="476250"/>
            <a:ext cx="7561262" cy="38164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 b="1" dirty="0"/>
              <a:t>ALOCAÇÃO DINÂMICA - PARA CRIAR UMA CÉLULA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	</a:t>
            </a:r>
            <a:r>
              <a:rPr lang="pt-BR" b="1" dirty="0" err="1">
                <a:solidFill>
                  <a:srgbClr val="FF0000"/>
                </a:solidFill>
              </a:rPr>
              <a:t>typedef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struct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Celula</a:t>
            </a:r>
            <a:r>
              <a:rPr lang="pt-BR" b="1" dirty="0">
                <a:solidFill>
                  <a:srgbClr val="FF0000"/>
                </a:solidFill>
              </a:rPr>
              <a:t>{			</a:t>
            </a:r>
          </a:p>
          <a:p>
            <a:pPr>
              <a:spcBef>
                <a:spcPct val="50000"/>
              </a:spcBef>
            </a:pPr>
            <a:r>
              <a:rPr lang="pt-BR" b="1" dirty="0">
                <a:solidFill>
                  <a:srgbClr val="FF0000"/>
                </a:solidFill>
              </a:rPr>
              <a:t>			</a:t>
            </a:r>
            <a:r>
              <a:rPr lang="pt-BR" b="1" dirty="0" err="1">
                <a:solidFill>
                  <a:srgbClr val="FF0000"/>
                </a:solidFill>
              </a:rPr>
              <a:t>int</a:t>
            </a:r>
            <a:r>
              <a:rPr lang="pt-BR" b="1" dirty="0">
                <a:solidFill>
                  <a:srgbClr val="FF0000"/>
                </a:solidFill>
              </a:rPr>
              <a:t> item;				</a:t>
            </a:r>
          </a:p>
          <a:p>
            <a:pPr>
              <a:spcBef>
                <a:spcPct val="50000"/>
              </a:spcBef>
            </a:pPr>
            <a:r>
              <a:rPr lang="pt-BR" b="1" dirty="0">
                <a:solidFill>
                  <a:srgbClr val="FF0000"/>
                </a:solidFill>
              </a:rPr>
              <a:t>			</a:t>
            </a:r>
            <a:r>
              <a:rPr lang="pt-BR" b="1" dirty="0" err="1">
                <a:solidFill>
                  <a:srgbClr val="FF0000"/>
                </a:solidFill>
              </a:rPr>
              <a:t>struct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Celula</a:t>
            </a:r>
            <a:r>
              <a:rPr lang="pt-BR" b="1" dirty="0">
                <a:solidFill>
                  <a:srgbClr val="FF0000"/>
                </a:solidFill>
              </a:rPr>
              <a:t> * </a:t>
            </a:r>
            <a:r>
              <a:rPr lang="pt-BR" b="1" dirty="0" err="1">
                <a:solidFill>
                  <a:srgbClr val="FF0000"/>
                </a:solidFill>
              </a:rPr>
              <a:t>next</a:t>
            </a:r>
            <a:r>
              <a:rPr lang="pt-BR" b="1" dirty="0">
                <a:solidFill>
                  <a:srgbClr val="FF0000"/>
                </a:solidFill>
              </a:rPr>
              <a:t>;		</a:t>
            </a:r>
          </a:p>
          <a:p>
            <a:pPr>
              <a:spcBef>
                <a:spcPct val="50000"/>
              </a:spcBef>
            </a:pPr>
            <a:r>
              <a:rPr lang="pt-BR" b="1" dirty="0">
                <a:solidFill>
                  <a:srgbClr val="FF0000"/>
                </a:solidFill>
              </a:rPr>
              <a:t>		}</a:t>
            </a:r>
            <a:r>
              <a:rPr lang="pt-BR" b="1" dirty="0" err="1">
                <a:solidFill>
                  <a:srgbClr val="FF0000"/>
                </a:solidFill>
              </a:rPr>
              <a:t>Celula</a:t>
            </a:r>
            <a:r>
              <a:rPr lang="pt-BR" b="1" dirty="0">
                <a:solidFill>
                  <a:srgbClr val="FF0000"/>
                </a:solidFill>
              </a:rPr>
              <a:t>; 				</a:t>
            </a:r>
          </a:p>
          <a:p>
            <a:pPr>
              <a:spcBef>
                <a:spcPct val="50000"/>
              </a:spcBef>
            </a:pPr>
            <a:endParaRPr lang="pt-BR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pt-BR" sz="2000" b="1" dirty="0" err="1">
                <a:solidFill>
                  <a:srgbClr val="FF0000"/>
                </a:solidFill>
              </a:rPr>
              <a:t>Celula</a:t>
            </a:r>
            <a:r>
              <a:rPr lang="pt-BR" sz="2000" b="1" dirty="0">
                <a:solidFill>
                  <a:srgbClr val="FF0000"/>
                </a:solidFill>
              </a:rPr>
              <a:t> * novo;</a:t>
            </a:r>
            <a:r>
              <a:rPr lang="pt-BR" b="1" dirty="0">
                <a:solidFill>
                  <a:srgbClr val="FF0000"/>
                </a:solidFill>
              </a:rPr>
              <a:t>	</a:t>
            </a:r>
            <a:r>
              <a:rPr lang="pt-BR" b="1" dirty="0"/>
              <a:t>// </a:t>
            </a:r>
            <a:r>
              <a:rPr lang="pt-BR" sz="2000" b="1" i="1" dirty="0"/>
              <a:t>novo é um pointer para uma </a:t>
            </a:r>
            <a:r>
              <a:rPr lang="pt-BR" sz="2000" b="1" i="1" dirty="0" err="1"/>
              <a:t>Celula</a:t>
            </a:r>
            <a:endParaRPr lang="pt-BR" b="1" dirty="0"/>
          </a:p>
          <a:p>
            <a:pPr>
              <a:spcBef>
                <a:spcPct val="50000"/>
              </a:spcBef>
            </a:pPr>
            <a:r>
              <a:rPr lang="pt-BR" b="1" dirty="0"/>
              <a:t>		// </a:t>
            </a:r>
            <a:r>
              <a:rPr lang="pt-BR" sz="2000" b="1" i="1" dirty="0"/>
              <a:t>ainda sem valor definido</a:t>
            </a:r>
          </a:p>
          <a:p>
            <a:pPr>
              <a:spcBef>
                <a:spcPct val="50000"/>
              </a:spcBef>
            </a:pPr>
            <a:endParaRPr lang="pt-BR" b="1" dirty="0"/>
          </a:p>
        </p:txBody>
      </p:sp>
      <p:sp>
        <p:nvSpPr>
          <p:cNvPr id="4099" name="WordArt 3"/>
          <p:cNvSpPr>
            <a:spLocks noChangeArrowheads="1" noChangeShapeType="1" noTextEdit="1"/>
          </p:cNvSpPr>
          <p:nvPr/>
        </p:nvSpPr>
        <p:spPr bwMode="auto">
          <a:xfrm rot="5400000">
            <a:off x="-1548606" y="2348706"/>
            <a:ext cx="3889375" cy="1444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pt-BR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LISTA LIGADA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63D4EE4-43C6-4F3A-AE49-B23C088F54E5}"/>
              </a:ext>
            </a:extLst>
          </p:cNvPr>
          <p:cNvGrpSpPr/>
          <p:nvPr/>
        </p:nvGrpSpPr>
        <p:grpSpPr>
          <a:xfrm>
            <a:off x="1872650" y="4892582"/>
            <a:ext cx="1319241" cy="1104026"/>
            <a:chOff x="1872650" y="4892582"/>
            <a:chExt cx="1319241" cy="11040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654EE9-1469-4183-A35F-A75B40767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891" y="4892582"/>
              <a:ext cx="1224000" cy="702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Text Box 22">
              <a:extLst>
                <a:ext uri="{FF2B5EF4-FFF2-40B4-BE49-F238E27FC236}">
                  <a16:creationId xmlns:a16="http://schemas.microsoft.com/office/drawing/2014/main" id="{3FDE92F0-1E36-4BEC-B678-779EFD0B5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650" y="5596498"/>
              <a:ext cx="1260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/>
                <a:t>novo</a:t>
              </a:r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id="{10CB7A29-FAF0-4354-A207-99C594238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5956" y="4997541"/>
              <a:ext cx="4333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400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5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16013" y="476250"/>
            <a:ext cx="7561262" cy="450892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 b="1" dirty="0"/>
              <a:t>ALOCAÇÃO DINÂMICA - PARA CRIAR UMA CÉLULA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	</a:t>
            </a:r>
            <a:r>
              <a:rPr lang="pt-BR" b="1" dirty="0" err="1">
                <a:solidFill>
                  <a:srgbClr val="FF0000"/>
                </a:solidFill>
              </a:rPr>
              <a:t>typedef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struct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Celula</a:t>
            </a:r>
            <a:r>
              <a:rPr lang="pt-BR" b="1" dirty="0">
                <a:solidFill>
                  <a:srgbClr val="FF0000"/>
                </a:solidFill>
              </a:rPr>
              <a:t>{			</a:t>
            </a:r>
          </a:p>
          <a:p>
            <a:pPr>
              <a:spcBef>
                <a:spcPct val="50000"/>
              </a:spcBef>
            </a:pPr>
            <a:r>
              <a:rPr lang="pt-BR" b="1" dirty="0">
                <a:solidFill>
                  <a:srgbClr val="FF0000"/>
                </a:solidFill>
              </a:rPr>
              <a:t>			</a:t>
            </a:r>
            <a:r>
              <a:rPr lang="pt-BR" b="1" dirty="0" err="1">
                <a:solidFill>
                  <a:srgbClr val="FF0000"/>
                </a:solidFill>
              </a:rPr>
              <a:t>int</a:t>
            </a:r>
            <a:r>
              <a:rPr lang="pt-BR" b="1" dirty="0">
                <a:solidFill>
                  <a:srgbClr val="FF0000"/>
                </a:solidFill>
              </a:rPr>
              <a:t> item;				</a:t>
            </a:r>
          </a:p>
          <a:p>
            <a:pPr>
              <a:spcBef>
                <a:spcPct val="50000"/>
              </a:spcBef>
            </a:pPr>
            <a:r>
              <a:rPr lang="pt-BR" b="1" dirty="0">
                <a:solidFill>
                  <a:srgbClr val="FF0000"/>
                </a:solidFill>
              </a:rPr>
              <a:t>			</a:t>
            </a:r>
            <a:r>
              <a:rPr lang="pt-BR" b="1" dirty="0" err="1">
                <a:solidFill>
                  <a:srgbClr val="FF0000"/>
                </a:solidFill>
              </a:rPr>
              <a:t>struct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Celula</a:t>
            </a:r>
            <a:r>
              <a:rPr lang="pt-BR" b="1" dirty="0">
                <a:solidFill>
                  <a:srgbClr val="FF0000"/>
                </a:solidFill>
              </a:rPr>
              <a:t> * </a:t>
            </a:r>
            <a:r>
              <a:rPr lang="pt-BR" b="1" dirty="0" err="1">
                <a:solidFill>
                  <a:srgbClr val="FF0000"/>
                </a:solidFill>
              </a:rPr>
              <a:t>next</a:t>
            </a:r>
            <a:r>
              <a:rPr lang="pt-BR" b="1" dirty="0">
                <a:solidFill>
                  <a:srgbClr val="FF0000"/>
                </a:solidFill>
              </a:rPr>
              <a:t>;		</a:t>
            </a:r>
          </a:p>
          <a:p>
            <a:pPr>
              <a:spcBef>
                <a:spcPct val="50000"/>
              </a:spcBef>
            </a:pPr>
            <a:r>
              <a:rPr lang="pt-BR" b="1" dirty="0">
                <a:solidFill>
                  <a:srgbClr val="FF0000"/>
                </a:solidFill>
              </a:rPr>
              <a:t>		}</a:t>
            </a:r>
            <a:r>
              <a:rPr lang="pt-BR" b="1" dirty="0" err="1">
                <a:solidFill>
                  <a:srgbClr val="FF0000"/>
                </a:solidFill>
              </a:rPr>
              <a:t>Celula</a:t>
            </a:r>
            <a:r>
              <a:rPr lang="pt-BR" b="1" dirty="0">
                <a:solidFill>
                  <a:srgbClr val="FF0000"/>
                </a:solidFill>
              </a:rPr>
              <a:t>; 				</a:t>
            </a:r>
          </a:p>
          <a:p>
            <a:pPr>
              <a:spcBef>
                <a:spcPct val="50000"/>
              </a:spcBef>
            </a:pPr>
            <a:endParaRPr lang="pt-BR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pt-BR" sz="2000" b="1" dirty="0" err="1">
                <a:solidFill>
                  <a:srgbClr val="FF0000"/>
                </a:solidFill>
              </a:rPr>
              <a:t>Celula</a:t>
            </a:r>
            <a:r>
              <a:rPr lang="pt-BR" sz="2000" b="1" dirty="0">
                <a:solidFill>
                  <a:srgbClr val="FF0000"/>
                </a:solidFill>
              </a:rPr>
              <a:t> * novo;</a:t>
            </a:r>
            <a:r>
              <a:rPr lang="pt-BR" b="1" dirty="0">
                <a:solidFill>
                  <a:srgbClr val="FF0000"/>
                </a:solidFill>
              </a:rPr>
              <a:t>	</a:t>
            </a:r>
            <a:endParaRPr lang="pt-BR" b="1" dirty="0"/>
          </a:p>
          <a:p>
            <a:pPr>
              <a:spcBef>
                <a:spcPct val="50000"/>
              </a:spcBef>
            </a:pPr>
            <a:r>
              <a:rPr lang="pt-BR" sz="2000" b="1" dirty="0">
                <a:solidFill>
                  <a:srgbClr val="FF0000"/>
                </a:solidFill>
              </a:rPr>
              <a:t>novo = (</a:t>
            </a:r>
            <a:r>
              <a:rPr lang="pt-BR" sz="2000" b="1" dirty="0" err="1">
                <a:solidFill>
                  <a:srgbClr val="FF0000"/>
                </a:solidFill>
              </a:rPr>
              <a:t>Celula</a:t>
            </a:r>
            <a:r>
              <a:rPr lang="pt-BR" sz="2000" b="1" dirty="0">
                <a:solidFill>
                  <a:srgbClr val="FF0000"/>
                </a:solidFill>
              </a:rPr>
              <a:t>*) </a:t>
            </a:r>
            <a:r>
              <a:rPr lang="pt-BR" sz="2000" b="1" dirty="0" err="1">
                <a:solidFill>
                  <a:srgbClr val="FF0000"/>
                </a:solidFill>
              </a:rPr>
              <a:t>malloc</a:t>
            </a:r>
            <a:r>
              <a:rPr lang="pt-BR" sz="2000" b="1" dirty="0">
                <a:solidFill>
                  <a:srgbClr val="FF0000"/>
                </a:solidFill>
              </a:rPr>
              <a:t>(</a:t>
            </a:r>
            <a:r>
              <a:rPr lang="pt-BR" sz="2000" b="1" dirty="0" err="1">
                <a:solidFill>
                  <a:srgbClr val="FF0000"/>
                </a:solidFill>
              </a:rPr>
              <a:t>sizeof</a:t>
            </a:r>
            <a:r>
              <a:rPr lang="pt-BR" sz="2000" b="1" dirty="0">
                <a:solidFill>
                  <a:srgbClr val="FF0000"/>
                </a:solidFill>
              </a:rPr>
              <a:t>(</a:t>
            </a:r>
            <a:r>
              <a:rPr lang="pt-BR" sz="2000" b="1" dirty="0" err="1">
                <a:solidFill>
                  <a:srgbClr val="FF0000"/>
                </a:solidFill>
              </a:rPr>
              <a:t>Celula</a:t>
            </a:r>
            <a:r>
              <a:rPr lang="pt-BR" sz="2000" b="1" dirty="0">
                <a:solidFill>
                  <a:srgbClr val="FF0000"/>
                </a:solidFill>
              </a:rPr>
              <a:t>));</a:t>
            </a:r>
            <a:r>
              <a:rPr lang="pt-BR" b="1" dirty="0"/>
              <a:t> 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// a função </a:t>
            </a:r>
            <a:r>
              <a:rPr lang="pt-BR" b="1" dirty="0" err="1"/>
              <a:t>malloc</a:t>
            </a:r>
            <a:r>
              <a:rPr lang="pt-BR" b="1" dirty="0"/>
              <a:t> devolve um endereço de memória de um “bloco” // com o número de bytes necessário para “caber” uma </a:t>
            </a:r>
            <a:r>
              <a:rPr lang="pt-BR" b="1" dirty="0" err="1"/>
              <a:t>Celula</a:t>
            </a:r>
            <a:endParaRPr lang="pt-BR" b="1" dirty="0"/>
          </a:p>
          <a:p>
            <a:pPr>
              <a:spcBef>
                <a:spcPct val="50000"/>
              </a:spcBef>
            </a:pPr>
            <a:r>
              <a:rPr lang="pt-BR" b="1" dirty="0"/>
              <a:t>// se não houver memória disponível, devolve o valor NULL</a:t>
            </a:r>
          </a:p>
        </p:txBody>
      </p:sp>
      <p:sp>
        <p:nvSpPr>
          <p:cNvPr id="4099" name="WordArt 3"/>
          <p:cNvSpPr>
            <a:spLocks noChangeArrowheads="1" noChangeShapeType="1" noTextEdit="1"/>
          </p:cNvSpPr>
          <p:nvPr/>
        </p:nvSpPr>
        <p:spPr bwMode="auto">
          <a:xfrm rot="5400000">
            <a:off x="-1548606" y="2348706"/>
            <a:ext cx="3889375" cy="1444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pt-BR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LISTA LIGADA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2FCC543-867A-47F3-8023-26F32F1B3F47}"/>
              </a:ext>
            </a:extLst>
          </p:cNvPr>
          <p:cNvGrpSpPr/>
          <p:nvPr/>
        </p:nvGrpSpPr>
        <p:grpSpPr>
          <a:xfrm>
            <a:off x="5436096" y="5229200"/>
            <a:ext cx="2626876" cy="1102110"/>
            <a:chOff x="5436096" y="5229200"/>
            <a:chExt cx="2626876" cy="11021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FB89BB-FA14-4288-8CA2-CDD2F8D63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8972" y="5629310"/>
              <a:ext cx="1224000" cy="702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589BBA-6A8F-46CE-832B-46A8DA2F2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4972" y="5629310"/>
              <a:ext cx="1224000" cy="702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" name="Text Box 22">
              <a:extLst>
                <a:ext uri="{FF2B5EF4-FFF2-40B4-BE49-F238E27FC236}">
                  <a16:creationId xmlns:a16="http://schemas.microsoft.com/office/drawing/2014/main" id="{5126EB2D-D528-47B7-8EAF-FEB644C7D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0156" y="5229200"/>
              <a:ext cx="1260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 err="1"/>
                <a:t>next</a:t>
              </a:r>
              <a:endParaRPr lang="pt-BR" sz="2000" b="1" dirty="0"/>
            </a:p>
          </p:txBody>
        </p:sp>
        <p:sp>
          <p:nvSpPr>
            <p:cNvPr id="9" name="Text Box 22">
              <a:extLst>
                <a:ext uri="{FF2B5EF4-FFF2-40B4-BE49-F238E27FC236}">
                  <a16:creationId xmlns:a16="http://schemas.microsoft.com/office/drawing/2014/main" id="{024EEBE7-25CF-4CD1-8267-AB033F2FE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096" y="5229200"/>
              <a:ext cx="158417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/>
                <a:t>item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47FFB322-4CC3-46A0-A0C0-C65BE9B55B4F}"/>
                </a:ext>
              </a:extLst>
            </p:cNvPr>
            <p:cNvGrpSpPr/>
            <p:nvPr/>
          </p:nvGrpSpPr>
          <p:grpSpPr>
            <a:xfrm>
              <a:off x="5987060" y="5714233"/>
              <a:ext cx="1640380" cy="470094"/>
              <a:chOff x="107282" y="5796835"/>
              <a:chExt cx="1640380" cy="470094"/>
            </a:xfrm>
          </p:grpSpPr>
          <p:sp>
            <p:nvSpPr>
              <p:cNvPr id="7" name="Text Box 22">
                <a:extLst>
                  <a:ext uri="{FF2B5EF4-FFF2-40B4-BE49-F238E27FC236}">
                    <a16:creationId xmlns:a16="http://schemas.microsoft.com/office/drawing/2014/main" id="{C1C1F439-9F01-47A4-A122-4E4938C5E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282" y="5805264"/>
                <a:ext cx="43338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2400" b="1" dirty="0"/>
                  <a:t>?</a:t>
                </a:r>
              </a:p>
            </p:txBody>
          </p:sp>
          <p:sp>
            <p:nvSpPr>
              <p:cNvPr id="10" name="Text Box 22">
                <a:extLst>
                  <a:ext uri="{FF2B5EF4-FFF2-40B4-BE49-F238E27FC236}">
                    <a16:creationId xmlns:a16="http://schemas.microsoft.com/office/drawing/2014/main" id="{19886806-E3FA-457D-975E-301F687E2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4274" y="5796835"/>
                <a:ext cx="43338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2400" b="1" dirty="0"/>
                  <a:t>?</a:t>
                </a:r>
              </a:p>
            </p:txBody>
          </p:sp>
        </p:grp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E0E9082-A72A-4CD4-AF70-4A0429F77735}"/>
              </a:ext>
            </a:extLst>
          </p:cNvPr>
          <p:cNvGrpSpPr/>
          <p:nvPr/>
        </p:nvGrpSpPr>
        <p:grpSpPr>
          <a:xfrm>
            <a:off x="1979712" y="5629310"/>
            <a:ext cx="3456384" cy="1104026"/>
            <a:chOff x="1979712" y="5629310"/>
            <a:chExt cx="3456384" cy="1104026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A311DC7A-E0DE-47AF-A2E0-FE6452883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953" y="5629310"/>
              <a:ext cx="1224000" cy="702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396F00CC-D630-4166-BD60-E7B9DEC2B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6333226"/>
              <a:ext cx="1260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/>
                <a:t>novo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71A267D7-7217-4F46-8D8B-AF47A7604604}"/>
                </a:ext>
              </a:extLst>
            </p:cNvPr>
            <p:cNvCxnSpPr>
              <a:cxnSpLocks/>
            </p:cNvCxnSpPr>
            <p:nvPr/>
          </p:nvCxnSpPr>
          <p:spPr>
            <a:xfrm>
              <a:off x="2843808" y="5949280"/>
              <a:ext cx="25922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4002992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182</Words>
  <Application>Microsoft Office PowerPoint</Application>
  <PresentationFormat>Apresentação na tela (4:3)</PresentationFormat>
  <Paragraphs>188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Symbol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PUC-SP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DTI-Laboratórios</dc:creator>
  <cp:lastModifiedBy>Lisbete Madsen Barbosa</cp:lastModifiedBy>
  <cp:revision>14</cp:revision>
  <dcterms:created xsi:type="dcterms:W3CDTF">2011-10-03T12:04:52Z</dcterms:created>
  <dcterms:modified xsi:type="dcterms:W3CDTF">2018-10-08T11:49:49Z</dcterms:modified>
</cp:coreProperties>
</file>