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0" r:id="rId2"/>
    <p:sldId id="257" r:id="rId3"/>
    <p:sldId id="264" r:id="rId4"/>
    <p:sldId id="265" r:id="rId5"/>
    <p:sldId id="261" r:id="rId6"/>
    <p:sldId id="263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99FF33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4" autoAdjust="0"/>
  </p:normalViewPr>
  <p:slideViewPr>
    <p:cSldViewPr snapToGrid="0">
      <p:cViewPr varScale="1">
        <p:scale>
          <a:sx n="52" d="100"/>
          <a:sy n="52" d="100"/>
        </p:scale>
        <p:origin x="1001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DCBD-04CF-40F2-8AC4-32158083F0C8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711B-3BB3-49F1-9AF9-E99221447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7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22AA1-9B87-4A57-A9F8-6F4136675B6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2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D5F29-5153-4C76-967F-FCDE73419154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297D4-7D2F-4362-869F-5B226A26974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9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5C12B-D560-4A97-B4D0-59B25A85920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5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53B5F-9CE5-4C52-AD81-FCA65AA78A6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07749-22E2-4F7F-BBD7-F22C3E8F656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FDF3B-A6E1-4429-BA1F-A64998A68E3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1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DD6EE-8F24-46BF-8788-9CE86848B2E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8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50F2-58F9-4FFC-91BD-675EC0BF7EE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70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0DA3B-CDB8-4E7F-975E-917A767A47A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9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69D5E-5C9C-45D4-984A-9DD1236E30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330683-7341-4DB8-85B8-A2258C1682DE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23528" y="726579"/>
            <a:ext cx="7561263" cy="161582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		</a:t>
            </a: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{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			   	</a:t>
            </a:r>
            <a:r>
              <a:rPr lang="pt-BR" b="1" dirty="0" err="1"/>
              <a:t>Celula</a:t>
            </a:r>
            <a:r>
              <a:rPr lang="pt-BR" b="1" dirty="0"/>
              <a:t> * inicio;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		   	</a:t>
            </a:r>
            <a:r>
              <a:rPr lang="pt-BR" b="1" dirty="0" err="1"/>
              <a:t>int</a:t>
            </a:r>
            <a:r>
              <a:rPr lang="pt-BR" b="1" dirty="0"/>
              <a:t>  tamanho;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				}</a:t>
            </a:r>
            <a:r>
              <a:rPr lang="pt-BR" b="1" dirty="0">
                <a:solidFill>
                  <a:srgbClr val="000066"/>
                </a:solidFill>
              </a:rPr>
              <a:t>Lista</a:t>
            </a:r>
            <a:r>
              <a:rPr lang="pt-BR" b="1" dirty="0"/>
              <a:t>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043" y="34430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Lista ligada com cabeça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231204" y="2486422"/>
            <a:ext cx="4681026" cy="1372792"/>
            <a:chOff x="2231204" y="2486422"/>
            <a:chExt cx="4681026" cy="1372792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231204" y="2486422"/>
              <a:ext cx="504825" cy="866775"/>
              <a:chOff x="567" y="3339"/>
              <a:chExt cx="318" cy="546"/>
            </a:xfrm>
            <a:solidFill>
              <a:srgbClr val="FFFF00"/>
            </a:solidFill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312292" y="2486422"/>
              <a:ext cx="1295400" cy="649288"/>
              <a:chOff x="1383" y="3475"/>
              <a:chExt cx="816" cy="409"/>
            </a:xfrm>
            <a:solidFill>
              <a:srgbClr val="FFFF00"/>
            </a:solidFill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185542" y="2486422"/>
              <a:ext cx="1295400" cy="649288"/>
              <a:chOff x="1383" y="3475"/>
              <a:chExt cx="816" cy="409"/>
            </a:xfrm>
            <a:solidFill>
              <a:srgbClr val="FFFF00"/>
            </a:solidFill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521717" y="2702322"/>
              <a:ext cx="647700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393379" y="2702322"/>
              <a:ext cx="647700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238433" y="3462339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A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2272479" y="2938860"/>
              <a:ext cx="433388" cy="366713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 dirty="0"/>
                <a:t>2</a:t>
              </a: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6372170" y="2699058"/>
              <a:ext cx="540060" cy="360008"/>
              <a:chOff x="5617508" y="2885192"/>
              <a:chExt cx="540060" cy="360008"/>
            </a:xfrm>
            <a:solidFill>
              <a:schemeClr val="bg2">
                <a:lumMod val="20000"/>
                <a:lumOff val="80000"/>
              </a:schemeClr>
            </a:solidFill>
          </p:grpSpPr>
          <p:grpSp>
            <p:nvGrpSpPr>
              <p:cNvPr id="27" name="Grupo 26"/>
              <p:cNvGrpSpPr/>
              <p:nvPr/>
            </p:nvGrpSpPr>
            <p:grpSpPr>
              <a:xfrm>
                <a:off x="5797528" y="2885192"/>
                <a:ext cx="360040" cy="360008"/>
                <a:chOff x="6876256" y="2708952"/>
                <a:chExt cx="360040" cy="360008"/>
              </a:xfrm>
              <a:grpFill/>
            </p:grpSpPr>
            <p:cxnSp>
              <p:nvCxnSpPr>
                <p:cNvPr id="4" name="Conector reto 3"/>
                <p:cNvCxnSpPr/>
                <p:nvPr/>
              </p:nvCxnSpPr>
              <p:spPr>
                <a:xfrm>
                  <a:off x="6876256" y="2997200"/>
                  <a:ext cx="36004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/>
                <p:cNvCxnSpPr/>
                <p:nvPr/>
              </p:nvCxnSpPr>
              <p:spPr>
                <a:xfrm>
                  <a:off x="6948276" y="3068960"/>
                  <a:ext cx="21600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/>
                <p:cNvCxnSpPr/>
                <p:nvPr/>
              </p:nvCxnSpPr>
              <p:spPr>
                <a:xfrm rot="5400000">
                  <a:off x="6912276" y="2852952"/>
                  <a:ext cx="28800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>
              <a:xfrm>
                <a:off x="5617508" y="2889250"/>
                <a:ext cx="36004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5450995" y="2644620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13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3601216" y="2611011"/>
              <a:ext cx="503238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51</a:t>
              </a: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23528" y="4415780"/>
            <a:ext cx="3780914" cy="20313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{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int</a:t>
            </a:r>
            <a:r>
              <a:rPr lang="pt-BR" b="1" dirty="0"/>
              <a:t> item;	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Celula</a:t>
            </a:r>
            <a:r>
              <a:rPr lang="pt-BR" b="1" dirty="0"/>
              <a:t> * </a:t>
            </a:r>
            <a:r>
              <a:rPr lang="pt-BR" b="1" dirty="0" err="1"/>
              <a:t>next</a:t>
            </a:r>
            <a:r>
              <a:rPr lang="pt-BR" b="1" dirty="0"/>
              <a:t>;</a:t>
            </a:r>
          </a:p>
          <a:p>
            <a:pPr>
              <a:spcBef>
                <a:spcPct val="50000"/>
              </a:spcBef>
            </a:pPr>
            <a:r>
              <a:rPr lang="pt-BR" b="1" dirty="0"/>
              <a:t>}</a:t>
            </a:r>
            <a:r>
              <a:rPr lang="pt-BR" b="1" dirty="0" err="1"/>
              <a:t>Celula</a:t>
            </a:r>
            <a:r>
              <a:rPr lang="pt-BR" b="1" dirty="0"/>
              <a:t>; </a:t>
            </a:r>
          </a:p>
          <a:p>
            <a:pPr>
              <a:spcBef>
                <a:spcPct val="50000"/>
              </a:spcBef>
            </a:pPr>
            <a:r>
              <a:rPr lang="pt-BR" b="1" dirty="0" err="1"/>
              <a:t>typedef</a:t>
            </a:r>
            <a:r>
              <a:rPr lang="pt-BR" b="1" dirty="0"/>
              <a:t> 	 </a:t>
            </a:r>
            <a:r>
              <a:rPr lang="pt-BR" b="1" dirty="0" err="1"/>
              <a:t>Celula</a:t>
            </a:r>
            <a:r>
              <a:rPr lang="pt-BR" b="1" dirty="0"/>
              <a:t>* Lista;	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84043" y="405574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Lista ligada sem cabeça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4283968" y="5063852"/>
            <a:ext cx="4681026" cy="910943"/>
            <a:chOff x="4283968" y="5063852"/>
            <a:chExt cx="4681026" cy="910943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4283968" y="5063852"/>
              <a:ext cx="504825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0" name="Group 8"/>
            <p:cNvGrpSpPr>
              <a:grpSpLocks/>
            </p:cNvGrpSpPr>
            <p:nvPr/>
          </p:nvGrpSpPr>
          <p:grpSpPr bwMode="auto">
            <a:xfrm>
              <a:off x="5365056" y="5063852"/>
              <a:ext cx="1295400" cy="649288"/>
              <a:chOff x="1383" y="3475"/>
              <a:chExt cx="816" cy="409"/>
            </a:xfrm>
            <a:solidFill>
              <a:srgbClr val="FFFF00"/>
            </a:solidFill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" name="Group 9"/>
            <p:cNvGrpSpPr>
              <a:grpSpLocks/>
            </p:cNvGrpSpPr>
            <p:nvPr/>
          </p:nvGrpSpPr>
          <p:grpSpPr bwMode="auto">
            <a:xfrm>
              <a:off x="7238306" y="5063852"/>
              <a:ext cx="1295400" cy="649288"/>
              <a:chOff x="1383" y="3475"/>
              <a:chExt cx="816" cy="409"/>
            </a:xfrm>
            <a:solidFill>
              <a:srgbClr val="FFFF00"/>
            </a:solidFill>
          </p:grpSpPr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1383" y="3475"/>
                <a:ext cx="590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6" name="Rectangle 11"/>
              <p:cNvSpPr>
                <a:spLocks noChangeArrowheads="1"/>
              </p:cNvSpPr>
              <p:nvPr/>
            </p:nvSpPr>
            <p:spPr bwMode="auto">
              <a:xfrm>
                <a:off x="1973" y="3475"/>
                <a:ext cx="226" cy="40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4574481" y="5279752"/>
              <a:ext cx="647700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6446143" y="5279752"/>
              <a:ext cx="647700" cy="0"/>
            </a:xfrm>
            <a:prstGeom prst="lin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291197" y="5577920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A</a:t>
              </a: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8424934" y="5276488"/>
              <a:ext cx="540060" cy="360008"/>
              <a:chOff x="5617508" y="2885192"/>
              <a:chExt cx="540060" cy="360008"/>
            </a:xfrm>
            <a:solidFill>
              <a:schemeClr val="bg2">
                <a:lumMod val="20000"/>
                <a:lumOff val="80000"/>
              </a:schemeClr>
            </a:solidFill>
          </p:grpSpPr>
          <p:grpSp>
            <p:nvGrpSpPr>
              <p:cNvPr id="50" name="Grupo 49"/>
              <p:cNvGrpSpPr/>
              <p:nvPr/>
            </p:nvGrpSpPr>
            <p:grpSpPr>
              <a:xfrm>
                <a:off x="5797528" y="2885192"/>
                <a:ext cx="360040" cy="360008"/>
                <a:chOff x="6876256" y="2708952"/>
                <a:chExt cx="360040" cy="360008"/>
              </a:xfrm>
              <a:grpFill/>
            </p:grpSpPr>
            <p:cxnSp>
              <p:nvCxnSpPr>
                <p:cNvPr id="52" name="Conector reto 51"/>
                <p:cNvCxnSpPr/>
                <p:nvPr/>
              </p:nvCxnSpPr>
              <p:spPr>
                <a:xfrm>
                  <a:off x="6876256" y="2997200"/>
                  <a:ext cx="36004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>
                <a:xfrm>
                  <a:off x="6948276" y="3068960"/>
                  <a:ext cx="21600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>
                <a:xfrm rot="5400000">
                  <a:off x="6912276" y="2852952"/>
                  <a:ext cx="28800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ector reto 50"/>
              <p:cNvCxnSpPr/>
              <p:nvPr/>
            </p:nvCxnSpPr>
            <p:spPr>
              <a:xfrm>
                <a:off x="5617508" y="2889250"/>
                <a:ext cx="36004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7503759" y="5222050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13</a:t>
              </a: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5653980" y="5188441"/>
              <a:ext cx="503238" cy="4001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6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4771" y="216074"/>
            <a:ext cx="3783173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400" b="1" dirty="0"/>
              <a:t>LISTA VAZIA</a:t>
            </a:r>
          </a:p>
          <a:p>
            <a:pPr algn="ctr">
              <a:spcBef>
                <a:spcPts val="0"/>
              </a:spcBef>
            </a:pPr>
            <a:endParaRPr lang="pt-BR" sz="1000" b="1" dirty="0"/>
          </a:p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{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int</a:t>
            </a:r>
            <a:r>
              <a:rPr lang="pt-BR" sz="2400" b="1" dirty="0"/>
              <a:t> item;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  <a:r>
              <a:rPr lang="pt-BR" sz="2400" b="1" dirty="0" err="1"/>
              <a:t>Celula</a:t>
            </a:r>
            <a:r>
              <a:rPr lang="pt-BR" sz="2400" b="1" dirty="0"/>
              <a:t>; </a:t>
            </a:r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{	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inicio;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</a:t>
            </a:r>
            <a:r>
              <a:rPr lang="pt-BR" sz="2400" b="1" dirty="0" err="1"/>
              <a:t>int</a:t>
            </a:r>
            <a:r>
              <a:rPr lang="pt-BR" sz="2400" b="1" dirty="0"/>
              <a:t>  tamanho;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}Lista;</a:t>
            </a:r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r>
              <a:rPr lang="pt-BR" sz="2400" b="1" dirty="0"/>
              <a:t>Lista </a:t>
            </a:r>
            <a:r>
              <a:rPr lang="pt-BR" sz="2400" b="1" dirty="0" err="1"/>
              <a:t>criarLista</a:t>
            </a:r>
            <a:r>
              <a:rPr lang="pt-BR" sz="2400" b="1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Lista a;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</a:t>
            </a:r>
            <a:r>
              <a:rPr lang="pt-BR" sz="2400" b="1" dirty="0" err="1"/>
              <a:t>a.inicio</a:t>
            </a:r>
            <a:r>
              <a:rPr lang="pt-BR" sz="2400" b="1" dirty="0"/>
              <a:t> = NULL;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</a:t>
            </a:r>
            <a:r>
              <a:rPr lang="pt-BR" sz="2400" b="1" dirty="0" err="1"/>
              <a:t>a.tamanho</a:t>
            </a:r>
            <a:r>
              <a:rPr lang="pt-BR" sz="2400" b="1" dirty="0"/>
              <a:t> = 0;	</a:t>
            </a:r>
            <a:r>
              <a:rPr lang="pt-BR" sz="2400" b="1" dirty="0" err="1"/>
              <a:t>return</a:t>
            </a:r>
            <a:r>
              <a:rPr lang="pt-BR" sz="2400" b="1" dirty="0"/>
              <a:t> a;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76056" y="216074"/>
            <a:ext cx="3783173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400" b="1" dirty="0"/>
              <a:t>LISTA VAZIA</a:t>
            </a:r>
          </a:p>
          <a:p>
            <a:pPr algn="ctr">
              <a:spcBef>
                <a:spcPts val="0"/>
              </a:spcBef>
            </a:pPr>
            <a:endParaRPr lang="pt-BR" sz="1000" b="1" dirty="0"/>
          </a:p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{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int</a:t>
            </a:r>
            <a:r>
              <a:rPr lang="pt-BR" sz="2400" b="1" dirty="0"/>
              <a:t> item;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  <a:r>
              <a:rPr lang="pt-BR" sz="2400" b="1" dirty="0" err="1"/>
              <a:t>Celula</a:t>
            </a:r>
            <a:r>
              <a:rPr lang="pt-BR" sz="2400" b="1" dirty="0"/>
              <a:t>; </a:t>
            </a:r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 </a:t>
            </a:r>
            <a:r>
              <a:rPr lang="pt-BR" sz="2400" b="1" dirty="0" err="1"/>
              <a:t>Celula</a:t>
            </a:r>
            <a:r>
              <a:rPr lang="pt-BR" sz="2400" b="1" dirty="0"/>
              <a:t> *  Lista;</a:t>
            </a:r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endParaRPr lang="pt-BR" sz="2400" b="1" dirty="0"/>
          </a:p>
          <a:p>
            <a:pPr>
              <a:spcBef>
                <a:spcPts val="0"/>
              </a:spcBef>
            </a:pPr>
            <a:r>
              <a:rPr lang="pt-BR" sz="2400" b="1" dirty="0"/>
              <a:t>Lista </a:t>
            </a:r>
            <a:r>
              <a:rPr lang="pt-BR" sz="2400" b="1" dirty="0" err="1"/>
              <a:t>criarLista</a:t>
            </a:r>
            <a:r>
              <a:rPr lang="pt-BR" sz="2400" b="1" dirty="0"/>
              <a:t>();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Lista a;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a = NULL;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	</a:t>
            </a:r>
            <a:r>
              <a:rPr lang="pt-BR" sz="2400" b="1" dirty="0" err="1"/>
              <a:t>return</a:t>
            </a:r>
            <a:r>
              <a:rPr lang="pt-BR" sz="2400" b="1" dirty="0"/>
              <a:t> a;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1134000" y="3438000"/>
            <a:ext cx="687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4771" y="1001346"/>
            <a:ext cx="60874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{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int</a:t>
            </a:r>
            <a:r>
              <a:rPr lang="pt-BR" sz="2400" b="1" dirty="0"/>
              <a:t> item;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  <a:r>
              <a:rPr lang="pt-BR" sz="2400" b="1" dirty="0" err="1"/>
              <a:t>Celula</a:t>
            </a:r>
            <a:r>
              <a:rPr lang="pt-BR" sz="2400" b="1" dirty="0"/>
              <a:t>;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1" y="1001346"/>
            <a:ext cx="38884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{	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inicio;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</a:t>
            </a:r>
            <a:r>
              <a:rPr lang="pt-BR" sz="2400" b="1" dirty="0" err="1"/>
              <a:t>int</a:t>
            </a:r>
            <a:r>
              <a:rPr lang="pt-BR" sz="2400" b="1" dirty="0"/>
              <a:t>  tamanho;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}Lista;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3440" y="3051448"/>
            <a:ext cx="842904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800" b="1" dirty="0" err="1"/>
              <a:t>void</a:t>
            </a:r>
            <a:r>
              <a:rPr lang="pt-BR" sz="2800" b="1" dirty="0"/>
              <a:t> inserir(Lista* a, </a:t>
            </a:r>
            <a:r>
              <a:rPr lang="pt-BR" sz="2800" b="1" dirty="0" err="1"/>
              <a:t>int</a:t>
            </a:r>
            <a:r>
              <a:rPr lang="pt-BR" sz="2800" b="1" dirty="0"/>
              <a:t> v);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</a:t>
            </a:r>
            <a:r>
              <a:rPr lang="pt-BR" sz="2800" b="1" dirty="0" err="1"/>
              <a:t>Celula</a:t>
            </a:r>
            <a:r>
              <a:rPr lang="pt-BR" sz="2800" b="1" dirty="0"/>
              <a:t> * novo;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 = (</a:t>
            </a:r>
            <a:r>
              <a:rPr lang="pt-BR" sz="2800" b="1" dirty="0" err="1"/>
              <a:t>Celula</a:t>
            </a:r>
            <a:r>
              <a:rPr lang="pt-BR" sz="2800" b="1" dirty="0"/>
              <a:t>*)</a:t>
            </a:r>
            <a:r>
              <a:rPr lang="pt-BR" sz="2800" b="1" dirty="0" err="1"/>
              <a:t>malloc</a:t>
            </a:r>
            <a:r>
              <a:rPr lang="pt-BR" sz="2800" b="1" dirty="0"/>
              <a:t>(</a:t>
            </a:r>
            <a:r>
              <a:rPr lang="pt-BR" sz="2800" b="1" dirty="0" err="1"/>
              <a:t>sizeof</a:t>
            </a:r>
            <a:r>
              <a:rPr lang="pt-BR" sz="2800" b="1" dirty="0"/>
              <a:t>(</a:t>
            </a:r>
            <a:r>
              <a:rPr lang="pt-BR" sz="2800" b="1" dirty="0" err="1"/>
              <a:t>Celula</a:t>
            </a:r>
            <a:r>
              <a:rPr lang="pt-BR" sz="2800" b="1" dirty="0"/>
              <a:t>);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novo-&gt;item = v;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novo-&gt;</a:t>
            </a:r>
            <a:r>
              <a:rPr lang="pt-BR" sz="2800" b="1" dirty="0" err="1"/>
              <a:t>next</a:t>
            </a:r>
            <a:r>
              <a:rPr lang="pt-BR" sz="2800" b="1" dirty="0"/>
              <a:t> = a-&gt;inicio;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a-&gt;inicio = novo;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a-&gt;tamanho = a-&gt;tamanho + 1;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4771" y="495529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INSERIR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EF74CA-C023-4A55-BF02-685C4BDD0631}"/>
              </a:ext>
            </a:extLst>
          </p:cNvPr>
          <p:cNvSpPr txBox="1"/>
          <p:nvPr/>
        </p:nvSpPr>
        <p:spPr>
          <a:xfrm>
            <a:off x="3152380" y="824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Lista ligada com cabeça</a:t>
            </a:r>
          </a:p>
        </p:txBody>
      </p:sp>
    </p:spTree>
    <p:extLst>
      <p:ext uri="{BB962C8B-B14F-4D97-AF65-F5344CB8AC3E}">
        <p14:creationId xmlns:p14="http://schemas.microsoft.com/office/powerpoint/2010/main" val="31544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84771" y="944196"/>
            <a:ext cx="60874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{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int</a:t>
            </a:r>
            <a:r>
              <a:rPr lang="pt-BR" sz="2400" b="1" dirty="0"/>
              <a:t> item;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    </a:t>
            </a:r>
            <a:r>
              <a:rPr lang="pt-BR" sz="2400" b="1" dirty="0" err="1"/>
              <a:t>struct</a:t>
            </a:r>
            <a:r>
              <a:rPr lang="pt-BR" sz="2400" b="1" dirty="0"/>
              <a:t> </a:t>
            </a:r>
            <a:r>
              <a:rPr lang="pt-BR" sz="2400" b="1" dirty="0" err="1"/>
              <a:t>Celula</a:t>
            </a:r>
            <a:r>
              <a:rPr lang="pt-BR" sz="2400" b="1" dirty="0"/>
              <a:t> * 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}</a:t>
            </a:r>
            <a:r>
              <a:rPr lang="pt-BR" sz="2400" b="1" dirty="0" err="1"/>
              <a:t>Celula</a:t>
            </a:r>
            <a:r>
              <a:rPr lang="pt-BR" sz="2400" b="1" dirty="0"/>
              <a:t>;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72001" y="944196"/>
            <a:ext cx="3888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typedef</a:t>
            </a:r>
            <a:r>
              <a:rPr lang="pt-BR" sz="2400" b="1" dirty="0"/>
              <a:t>  </a:t>
            </a:r>
            <a:r>
              <a:rPr lang="pt-BR" sz="2400" b="1" dirty="0" err="1"/>
              <a:t>Celula</a:t>
            </a:r>
            <a:r>
              <a:rPr lang="pt-BR" sz="2400" b="1" dirty="0"/>
              <a:t> * Lista;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3440" y="3451498"/>
            <a:ext cx="842904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800" b="1" dirty="0" err="1"/>
              <a:t>void</a:t>
            </a:r>
            <a:r>
              <a:rPr lang="pt-BR" sz="2800" b="1" dirty="0"/>
              <a:t> inserir(Lista a, </a:t>
            </a:r>
            <a:r>
              <a:rPr lang="pt-BR" sz="2800" b="1" dirty="0" err="1"/>
              <a:t>int</a:t>
            </a:r>
            <a:r>
              <a:rPr lang="pt-BR" sz="2800" b="1" dirty="0"/>
              <a:t> v);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</a:t>
            </a:r>
            <a:r>
              <a:rPr lang="pt-BR" sz="2800" b="1" dirty="0" err="1"/>
              <a:t>Celula</a:t>
            </a:r>
            <a:r>
              <a:rPr lang="pt-BR" sz="2800" b="1" dirty="0"/>
              <a:t> * novo;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 = (</a:t>
            </a:r>
            <a:r>
              <a:rPr lang="pt-BR" sz="2800" b="1" dirty="0" err="1"/>
              <a:t>Celula</a:t>
            </a:r>
            <a:r>
              <a:rPr lang="pt-BR" sz="2800" b="1" dirty="0"/>
              <a:t>*)</a:t>
            </a:r>
            <a:r>
              <a:rPr lang="pt-BR" sz="2800" b="1" dirty="0" err="1"/>
              <a:t>malloc</a:t>
            </a:r>
            <a:r>
              <a:rPr lang="pt-BR" sz="2800" b="1" dirty="0"/>
              <a:t>(</a:t>
            </a:r>
            <a:r>
              <a:rPr lang="pt-BR" sz="2800" b="1" dirty="0" err="1"/>
              <a:t>sizeof</a:t>
            </a:r>
            <a:r>
              <a:rPr lang="pt-BR" sz="2800" b="1" dirty="0"/>
              <a:t>(</a:t>
            </a:r>
            <a:r>
              <a:rPr lang="pt-BR" sz="2800" b="1" dirty="0" err="1"/>
              <a:t>Celula</a:t>
            </a:r>
            <a:r>
              <a:rPr lang="pt-BR" sz="2800" b="1" dirty="0"/>
              <a:t>);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novo-&gt;item = v;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novo-&gt;</a:t>
            </a:r>
            <a:r>
              <a:rPr lang="pt-BR" sz="2800" b="1" dirty="0" err="1"/>
              <a:t>next</a:t>
            </a:r>
            <a:r>
              <a:rPr lang="pt-BR" sz="2800" b="1" dirty="0"/>
              <a:t> = a;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  a = novo;</a:t>
            </a:r>
          </a:p>
          <a:p>
            <a:pPr>
              <a:spcBef>
                <a:spcPts val="0"/>
              </a:spcBef>
            </a:pPr>
            <a:r>
              <a:rPr lang="pt-BR" sz="2800" b="1" dirty="0"/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84771" y="438379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INSERIR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3F5453-0C16-455D-A3CC-CADA923B9C19}"/>
              </a:ext>
            </a:extLst>
          </p:cNvPr>
          <p:cNvSpPr txBox="1"/>
          <p:nvPr/>
        </p:nvSpPr>
        <p:spPr>
          <a:xfrm>
            <a:off x="3152380" y="8245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Lista ligada sem cabeça</a:t>
            </a:r>
          </a:p>
        </p:txBody>
      </p:sp>
    </p:spTree>
    <p:extLst>
      <p:ext uri="{BB962C8B-B14F-4D97-AF65-F5344CB8AC3E}">
        <p14:creationId xmlns:p14="http://schemas.microsoft.com/office/powerpoint/2010/main" val="199928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043" y="496707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Percorrer a lista até a última célula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813831" y="184477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Y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70793" y="1198662"/>
            <a:ext cx="8181399" cy="1372792"/>
            <a:chOff x="370793" y="836712"/>
            <a:chExt cx="8181399" cy="1372792"/>
          </a:xfrm>
          <a:solidFill>
            <a:srgbClr val="FFFF00"/>
          </a:solidFill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70793" y="836712"/>
              <a:ext cx="504825" cy="866775"/>
              <a:chOff x="567" y="3339"/>
              <a:chExt cx="318" cy="546"/>
            </a:xfrm>
            <a:grpFill/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661306" y="1052612"/>
              <a:ext cx="6477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78022" y="1812629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A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395536" y="1306612"/>
              <a:ext cx="4333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 dirty="0"/>
                <a:t>4</a:t>
              </a:r>
            </a:p>
          </p:txBody>
        </p:sp>
        <p:grpSp>
          <p:nvGrpSpPr>
            <p:cNvPr id="2052" name="Grupo 2051"/>
            <p:cNvGrpSpPr/>
            <p:nvPr/>
          </p:nvGrpSpPr>
          <p:grpSpPr>
            <a:xfrm>
              <a:off x="6825504" y="872716"/>
              <a:ext cx="1726688" cy="649288"/>
              <a:chOff x="6825504" y="872716"/>
              <a:chExt cx="1726688" cy="649288"/>
            </a:xfrm>
            <a:grpFill/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6825504" y="872716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21" name="Rectangle 10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" name="Grupo 27"/>
              <p:cNvGrpSpPr/>
              <p:nvPr/>
            </p:nvGrpSpPr>
            <p:grpSpPr>
              <a:xfrm>
                <a:off x="8012132" y="1085352"/>
                <a:ext cx="540060" cy="360008"/>
                <a:chOff x="5617508" y="2885192"/>
                <a:chExt cx="540060" cy="360008"/>
              </a:xfrm>
              <a:grpFill/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5797528" y="2885192"/>
                  <a:ext cx="360040" cy="360008"/>
                  <a:chOff x="6876256" y="2708952"/>
                  <a:chExt cx="360040" cy="360008"/>
                </a:xfrm>
                <a:grpFill/>
              </p:grpSpPr>
              <p:cxnSp>
                <p:nvCxnSpPr>
                  <p:cNvPr id="4" name="Conector reto 3"/>
                  <p:cNvCxnSpPr/>
                  <p:nvPr/>
                </p:nvCxnSpPr>
                <p:spPr>
                  <a:xfrm>
                    <a:off x="6876256" y="2997200"/>
                    <a:ext cx="36004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reto 30"/>
                  <p:cNvCxnSpPr/>
                  <p:nvPr/>
                </p:nvCxnSpPr>
                <p:spPr>
                  <a:xfrm>
                    <a:off x="6948276" y="3068960"/>
                    <a:ext cx="216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reto 31"/>
                  <p:cNvCxnSpPr/>
                  <p:nvPr/>
                </p:nvCxnSpPr>
                <p:spPr>
                  <a:xfrm rot="5400000">
                    <a:off x="6912276" y="2852952"/>
                    <a:ext cx="288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Conector reto 32"/>
                <p:cNvCxnSpPr/>
                <p:nvPr/>
              </p:nvCxnSpPr>
              <p:spPr>
                <a:xfrm>
                  <a:off x="5617508" y="2889250"/>
                  <a:ext cx="3600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7090957" y="1030914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451881" y="872716"/>
              <a:ext cx="1728787" cy="649288"/>
              <a:chOff x="1451881" y="1088740"/>
              <a:chExt cx="1728787" cy="649288"/>
            </a:xfrm>
            <a:grpFill/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1451881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23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4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532968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1740805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3243089" y="872716"/>
              <a:ext cx="1728787" cy="649288"/>
              <a:chOff x="3243089" y="1088740"/>
              <a:chExt cx="1728787" cy="649288"/>
            </a:xfrm>
            <a:grpFill/>
          </p:grpSpPr>
          <p:grpSp>
            <p:nvGrpSpPr>
              <p:cNvPr id="42" name="Group 8"/>
              <p:cNvGrpSpPr>
                <a:grpSpLocks/>
              </p:cNvGrpSpPr>
              <p:nvPr/>
            </p:nvGrpSpPr>
            <p:grpSpPr bwMode="auto">
              <a:xfrm>
                <a:off x="3243089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45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6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4324176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3532013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5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5034297" y="872716"/>
              <a:ext cx="1728787" cy="649288"/>
              <a:chOff x="5034297" y="1088740"/>
              <a:chExt cx="1728787" cy="649288"/>
            </a:xfrm>
            <a:grpFill/>
          </p:grpSpPr>
          <p:grpSp>
            <p:nvGrpSpPr>
              <p:cNvPr id="48" name="Group 8"/>
              <p:cNvGrpSpPr>
                <a:grpSpLocks/>
              </p:cNvGrpSpPr>
              <p:nvPr/>
            </p:nvGrpSpPr>
            <p:grpSpPr bwMode="auto">
              <a:xfrm>
                <a:off x="5034297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>
                <a:off x="6115384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Text Box 20"/>
              <p:cNvSpPr txBox="1">
                <a:spLocks noChangeArrowheads="1"/>
              </p:cNvSpPr>
              <p:nvPr/>
            </p:nvSpPr>
            <p:spPr bwMode="auto">
              <a:xfrm>
                <a:off x="5323221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9</a:t>
                </a:r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1129618" y="2045812"/>
            <a:ext cx="1008063" cy="826269"/>
            <a:chOff x="1129618" y="1683862"/>
            <a:chExt cx="1008063" cy="826269"/>
          </a:xfrm>
        </p:grpSpPr>
        <p:grpSp>
          <p:nvGrpSpPr>
            <p:cNvPr id="2057" name="Grupo 2056"/>
            <p:cNvGrpSpPr/>
            <p:nvPr/>
          </p:nvGrpSpPr>
          <p:grpSpPr>
            <a:xfrm>
              <a:off x="1632856" y="1683862"/>
              <a:ext cx="504825" cy="826269"/>
              <a:chOff x="1632856" y="1683862"/>
              <a:chExt cx="504825" cy="826269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53" name="Rectangle 4"/>
              <p:cNvSpPr>
                <a:spLocks noChangeArrowheads="1"/>
              </p:cNvSpPr>
              <p:nvPr/>
            </p:nvSpPr>
            <p:spPr bwMode="auto">
              <a:xfrm>
                <a:off x="1632856" y="2076743"/>
                <a:ext cx="504825" cy="4333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Line 16"/>
              <p:cNvSpPr>
                <a:spLocks noChangeShapeType="1"/>
              </p:cNvSpPr>
              <p:nvPr/>
            </p:nvSpPr>
            <p:spPr bwMode="auto">
              <a:xfrm flipV="1">
                <a:off x="1885268" y="1683862"/>
                <a:ext cx="72232" cy="538162"/>
              </a:xfrm>
              <a:prstGeom prst="line">
                <a:avLst/>
              </a:prstGeom>
              <a:grpFill/>
              <a:ln w="57150">
                <a:solidFill>
                  <a:srgbClr val="00206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129618" y="2110021"/>
              <a:ext cx="5032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p</a:t>
              </a:r>
            </a:p>
          </p:txBody>
        </p:sp>
      </p:grp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3515686" y="2314893"/>
            <a:ext cx="2045606" cy="83099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Celula</a:t>
            </a:r>
            <a:r>
              <a:rPr lang="pt-BR" sz="2400" b="1" dirty="0"/>
              <a:t> * p;</a:t>
            </a:r>
          </a:p>
          <a:p>
            <a:pPr>
              <a:spcBef>
                <a:spcPts val="0"/>
              </a:spcBef>
            </a:pPr>
            <a:r>
              <a:rPr lang="pt-BR" sz="2400" b="1" dirty="0"/>
              <a:t>p = </a:t>
            </a:r>
            <a:r>
              <a:rPr lang="pt-BR" sz="2400" b="1" dirty="0" err="1"/>
              <a:t>A.inicio</a:t>
            </a:r>
            <a:r>
              <a:rPr lang="pt-BR" sz="2400" b="1" dirty="0"/>
              <a:t>;</a:t>
            </a: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3532013" y="5486742"/>
            <a:ext cx="2045606" cy="4616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/>
              <a:t>p = p-&gt; 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1966231" y="4851876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Y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523193" y="4205763"/>
            <a:ext cx="8181399" cy="1372792"/>
            <a:chOff x="523193" y="3843813"/>
            <a:chExt cx="8181399" cy="1372792"/>
          </a:xfrm>
          <a:solidFill>
            <a:srgbClr val="FFFF00"/>
          </a:solidFill>
        </p:grpSpPr>
        <p:grpSp>
          <p:nvGrpSpPr>
            <p:cNvPr id="75" name="Group 15"/>
            <p:cNvGrpSpPr>
              <a:grpSpLocks/>
            </p:cNvGrpSpPr>
            <p:nvPr/>
          </p:nvGrpSpPr>
          <p:grpSpPr bwMode="auto">
            <a:xfrm>
              <a:off x="523193" y="3843813"/>
              <a:ext cx="504825" cy="866775"/>
              <a:chOff x="567" y="3339"/>
              <a:chExt cx="318" cy="546"/>
            </a:xfrm>
            <a:grpFill/>
          </p:grpSpPr>
          <p:sp>
            <p:nvSpPr>
              <p:cNvPr id="108" name="Rectangle 4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" name="Rectangle 5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813706" y="4059713"/>
              <a:ext cx="6477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Text Box 20"/>
            <p:cNvSpPr txBox="1">
              <a:spLocks noChangeArrowheads="1"/>
            </p:cNvSpPr>
            <p:nvPr/>
          </p:nvSpPr>
          <p:spPr bwMode="auto">
            <a:xfrm>
              <a:off x="530422" y="4819730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A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558602" y="4275613"/>
              <a:ext cx="4333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 dirty="0"/>
                <a:t>4</a:t>
              </a:r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6977904" y="3879817"/>
              <a:ext cx="1726688" cy="649288"/>
              <a:chOff x="6825504" y="872716"/>
              <a:chExt cx="1726688" cy="649288"/>
            </a:xfrm>
            <a:grpFill/>
          </p:grpSpPr>
          <p:grpSp>
            <p:nvGrpSpPr>
              <p:cNvPr id="98" name="Group 9"/>
              <p:cNvGrpSpPr>
                <a:grpSpLocks/>
              </p:cNvGrpSpPr>
              <p:nvPr/>
            </p:nvGrpSpPr>
            <p:grpSpPr bwMode="auto">
              <a:xfrm>
                <a:off x="6825504" y="872716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1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99" name="Grupo 98"/>
              <p:cNvGrpSpPr/>
              <p:nvPr/>
            </p:nvGrpSpPr>
            <p:grpSpPr>
              <a:xfrm>
                <a:off x="8012132" y="1085352"/>
                <a:ext cx="540060" cy="360008"/>
                <a:chOff x="5617508" y="2885192"/>
                <a:chExt cx="540060" cy="360008"/>
              </a:xfrm>
              <a:grpFill/>
            </p:grpSpPr>
            <p:grpSp>
              <p:nvGrpSpPr>
                <p:cNvPr id="101" name="Grupo 100"/>
                <p:cNvGrpSpPr/>
                <p:nvPr/>
              </p:nvGrpSpPr>
              <p:grpSpPr>
                <a:xfrm>
                  <a:off x="5797528" y="2885192"/>
                  <a:ext cx="360040" cy="360008"/>
                  <a:chOff x="6876256" y="2708952"/>
                  <a:chExt cx="360040" cy="360008"/>
                </a:xfrm>
                <a:grpFill/>
              </p:grpSpPr>
              <p:cxnSp>
                <p:nvCxnSpPr>
                  <p:cNvPr id="103" name="Conector reto 102"/>
                  <p:cNvCxnSpPr/>
                  <p:nvPr/>
                </p:nvCxnSpPr>
                <p:spPr>
                  <a:xfrm>
                    <a:off x="6876256" y="2997200"/>
                    <a:ext cx="36004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Conector reto 103"/>
                  <p:cNvCxnSpPr/>
                  <p:nvPr/>
                </p:nvCxnSpPr>
                <p:spPr>
                  <a:xfrm>
                    <a:off x="6948276" y="3068960"/>
                    <a:ext cx="216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ector reto 104"/>
                  <p:cNvCxnSpPr/>
                  <p:nvPr/>
                </p:nvCxnSpPr>
                <p:spPr>
                  <a:xfrm rot="5400000">
                    <a:off x="6912276" y="2852952"/>
                    <a:ext cx="288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" name="Conector reto 101"/>
                <p:cNvCxnSpPr/>
                <p:nvPr/>
              </p:nvCxnSpPr>
              <p:spPr>
                <a:xfrm>
                  <a:off x="5617508" y="2889250"/>
                  <a:ext cx="3600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0"/>
              <p:cNvSpPr txBox="1">
                <a:spLocks noChangeArrowheads="1"/>
              </p:cNvSpPr>
              <p:nvPr/>
            </p:nvSpPr>
            <p:spPr bwMode="auto">
              <a:xfrm>
                <a:off x="7090957" y="1030914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>
              <a:off x="1604281" y="3879817"/>
              <a:ext cx="1728787" cy="649288"/>
              <a:chOff x="1451881" y="1088740"/>
              <a:chExt cx="1728787" cy="649288"/>
            </a:xfrm>
            <a:grpFill/>
          </p:grpSpPr>
          <p:grpSp>
            <p:nvGrpSpPr>
              <p:cNvPr id="93" name="Group 8"/>
              <p:cNvGrpSpPr>
                <a:grpSpLocks/>
              </p:cNvGrpSpPr>
              <p:nvPr/>
            </p:nvGrpSpPr>
            <p:grpSpPr bwMode="auto">
              <a:xfrm>
                <a:off x="1451881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96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7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94" name="Line 17"/>
              <p:cNvSpPr>
                <a:spLocks noChangeShapeType="1"/>
              </p:cNvSpPr>
              <p:nvPr/>
            </p:nvSpPr>
            <p:spPr bwMode="auto">
              <a:xfrm>
                <a:off x="2532968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Text Box 20"/>
              <p:cNvSpPr txBox="1">
                <a:spLocks noChangeArrowheads="1"/>
              </p:cNvSpPr>
              <p:nvPr/>
            </p:nvSpPr>
            <p:spPr bwMode="auto">
              <a:xfrm>
                <a:off x="1740805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3395489" y="3879817"/>
              <a:ext cx="1728787" cy="649288"/>
              <a:chOff x="3243089" y="1088740"/>
              <a:chExt cx="1728787" cy="649288"/>
            </a:xfrm>
            <a:grpFill/>
          </p:grpSpPr>
          <p:grpSp>
            <p:nvGrpSpPr>
              <p:cNvPr id="88" name="Group 8"/>
              <p:cNvGrpSpPr>
                <a:grpSpLocks/>
              </p:cNvGrpSpPr>
              <p:nvPr/>
            </p:nvGrpSpPr>
            <p:grpSpPr bwMode="auto">
              <a:xfrm>
                <a:off x="3243089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91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2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4324176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" name="Text Box 20"/>
              <p:cNvSpPr txBox="1">
                <a:spLocks noChangeArrowheads="1"/>
              </p:cNvSpPr>
              <p:nvPr/>
            </p:nvSpPr>
            <p:spPr bwMode="auto">
              <a:xfrm>
                <a:off x="3532013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5</a:t>
                </a: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186697" y="3879817"/>
              <a:ext cx="1728787" cy="649288"/>
              <a:chOff x="5034297" y="1088740"/>
              <a:chExt cx="1728787" cy="649288"/>
            </a:xfrm>
            <a:grpFill/>
          </p:grpSpPr>
          <p:grpSp>
            <p:nvGrpSpPr>
              <p:cNvPr id="83" name="Group 8"/>
              <p:cNvGrpSpPr>
                <a:grpSpLocks/>
              </p:cNvGrpSpPr>
              <p:nvPr/>
            </p:nvGrpSpPr>
            <p:grpSpPr bwMode="auto">
              <a:xfrm>
                <a:off x="5034297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86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7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84" name="Line 17"/>
              <p:cNvSpPr>
                <a:spLocks noChangeShapeType="1"/>
              </p:cNvSpPr>
              <p:nvPr/>
            </p:nvSpPr>
            <p:spPr bwMode="auto">
              <a:xfrm>
                <a:off x="6115384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Text Box 20"/>
              <p:cNvSpPr txBox="1">
                <a:spLocks noChangeArrowheads="1"/>
              </p:cNvSpPr>
              <p:nvPr/>
            </p:nvSpPr>
            <p:spPr bwMode="auto">
              <a:xfrm>
                <a:off x="5323221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9</a:t>
                </a: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1282018" y="5072539"/>
            <a:ext cx="2402394" cy="806643"/>
            <a:chOff x="1282018" y="4710589"/>
            <a:chExt cx="2402394" cy="806643"/>
          </a:xfrm>
        </p:grpSpPr>
        <p:sp>
          <p:nvSpPr>
            <p:cNvPr id="113" name="Rectangle 4"/>
            <p:cNvSpPr>
              <a:spLocks noChangeArrowheads="1"/>
            </p:cNvSpPr>
            <p:nvPr/>
          </p:nvSpPr>
          <p:spPr bwMode="auto">
            <a:xfrm>
              <a:off x="1785256" y="5083844"/>
              <a:ext cx="504825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V="1">
              <a:off x="2037667" y="4710589"/>
              <a:ext cx="1646745" cy="518536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1282018" y="5117122"/>
              <a:ext cx="5032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p</a:t>
              </a:r>
            </a:p>
          </p:txBody>
        </p:sp>
      </p:grpSp>
      <p:sp>
        <p:nvSpPr>
          <p:cNvPr id="2056" name="CaixaDeTexto 2055"/>
          <p:cNvSpPr txBox="1"/>
          <p:nvPr/>
        </p:nvSpPr>
        <p:spPr>
          <a:xfrm>
            <a:off x="6368644" y="2502749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>
                <a:latin typeface="Comic Sans MS" pitchFamily="66" charset="0"/>
              </a:rPr>
              <a:t>inicializa p 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6036557" y="5532908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>
                <a:latin typeface="Comic Sans MS" pitchFamily="66" charset="0"/>
              </a:rPr>
              <a:t>avança p  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4457D62F-14DB-470B-87BF-FBC7DFB36CF8}"/>
              </a:ext>
            </a:extLst>
          </p:cNvPr>
          <p:cNvSpPr txBox="1"/>
          <p:nvPr/>
        </p:nvSpPr>
        <p:spPr>
          <a:xfrm>
            <a:off x="3152380" y="824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Lista ligada com cabeça</a:t>
            </a:r>
          </a:p>
        </p:txBody>
      </p:sp>
    </p:spTree>
    <p:extLst>
      <p:ext uri="{BB962C8B-B14F-4D97-AF65-F5344CB8AC3E}">
        <p14:creationId xmlns:p14="http://schemas.microsoft.com/office/powerpoint/2010/main" val="6816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043" y="268107"/>
            <a:ext cx="6117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Percorrer a lista até a última célula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813831" y="184477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Y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70793" y="970062"/>
            <a:ext cx="8181399" cy="1372792"/>
            <a:chOff x="370793" y="836712"/>
            <a:chExt cx="8181399" cy="1372792"/>
          </a:xfrm>
          <a:solidFill>
            <a:srgbClr val="FFFF00"/>
          </a:solidFill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70793" y="836712"/>
              <a:ext cx="504825" cy="866775"/>
              <a:chOff x="567" y="3339"/>
              <a:chExt cx="318" cy="546"/>
            </a:xfrm>
            <a:grpFill/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567" y="3339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567" y="3612"/>
                <a:ext cx="318" cy="27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661306" y="1052612"/>
              <a:ext cx="6477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78022" y="1812629"/>
              <a:ext cx="5032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A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410481" y="1306612"/>
              <a:ext cx="4333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b="1" dirty="0"/>
                <a:t>4</a:t>
              </a:r>
            </a:p>
          </p:txBody>
        </p:sp>
        <p:grpSp>
          <p:nvGrpSpPr>
            <p:cNvPr id="2052" name="Grupo 2051"/>
            <p:cNvGrpSpPr/>
            <p:nvPr/>
          </p:nvGrpSpPr>
          <p:grpSpPr>
            <a:xfrm>
              <a:off x="6825504" y="872716"/>
              <a:ext cx="1726688" cy="649288"/>
              <a:chOff x="6825504" y="872716"/>
              <a:chExt cx="1726688" cy="649288"/>
            </a:xfrm>
            <a:grpFill/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6825504" y="872716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21" name="Rectangle 10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" name="Grupo 27"/>
              <p:cNvGrpSpPr/>
              <p:nvPr/>
            </p:nvGrpSpPr>
            <p:grpSpPr>
              <a:xfrm>
                <a:off x="8012132" y="1085352"/>
                <a:ext cx="540060" cy="360008"/>
                <a:chOff x="5617508" y="2885192"/>
                <a:chExt cx="540060" cy="360008"/>
              </a:xfrm>
              <a:grpFill/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5797528" y="2885192"/>
                  <a:ext cx="360040" cy="360008"/>
                  <a:chOff x="6876256" y="2708952"/>
                  <a:chExt cx="360040" cy="360008"/>
                </a:xfrm>
                <a:grpFill/>
              </p:grpSpPr>
              <p:cxnSp>
                <p:nvCxnSpPr>
                  <p:cNvPr id="4" name="Conector reto 3"/>
                  <p:cNvCxnSpPr/>
                  <p:nvPr/>
                </p:nvCxnSpPr>
                <p:spPr>
                  <a:xfrm>
                    <a:off x="6876256" y="2997200"/>
                    <a:ext cx="36004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ector reto 30"/>
                  <p:cNvCxnSpPr/>
                  <p:nvPr/>
                </p:nvCxnSpPr>
                <p:spPr>
                  <a:xfrm>
                    <a:off x="6948276" y="3068960"/>
                    <a:ext cx="216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reto 31"/>
                  <p:cNvCxnSpPr/>
                  <p:nvPr/>
                </p:nvCxnSpPr>
                <p:spPr>
                  <a:xfrm rot="5400000">
                    <a:off x="6912276" y="2852952"/>
                    <a:ext cx="28800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Conector reto 32"/>
                <p:cNvCxnSpPr/>
                <p:nvPr/>
              </p:nvCxnSpPr>
              <p:spPr>
                <a:xfrm>
                  <a:off x="5617508" y="2889250"/>
                  <a:ext cx="36004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7090957" y="1030914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451881" y="872716"/>
              <a:ext cx="1728787" cy="649288"/>
              <a:chOff x="1451881" y="1088740"/>
              <a:chExt cx="1728787" cy="649288"/>
            </a:xfrm>
            <a:grpFill/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1451881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23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4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532968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 Box 20"/>
              <p:cNvSpPr txBox="1">
                <a:spLocks noChangeArrowheads="1"/>
              </p:cNvSpPr>
              <p:nvPr/>
            </p:nvSpPr>
            <p:spPr bwMode="auto">
              <a:xfrm>
                <a:off x="1740805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10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3243089" y="872716"/>
              <a:ext cx="1728787" cy="649288"/>
              <a:chOff x="3243089" y="1088740"/>
              <a:chExt cx="1728787" cy="649288"/>
            </a:xfrm>
            <a:grpFill/>
          </p:grpSpPr>
          <p:grpSp>
            <p:nvGrpSpPr>
              <p:cNvPr id="42" name="Group 8"/>
              <p:cNvGrpSpPr>
                <a:grpSpLocks/>
              </p:cNvGrpSpPr>
              <p:nvPr/>
            </p:nvGrpSpPr>
            <p:grpSpPr bwMode="auto">
              <a:xfrm>
                <a:off x="3243089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45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6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4324176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3532013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5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5034297" y="872716"/>
              <a:ext cx="1728787" cy="649288"/>
              <a:chOff x="5034297" y="1088740"/>
              <a:chExt cx="1728787" cy="649288"/>
            </a:xfrm>
            <a:grpFill/>
          </p:grpSpPr>
          <p:grpSp>
            <p:nvGrpSpPr>
              <p:cNvPr id="48" name="Group 8"/>
              <p:cNvGrpSpPr>
                <a:grpSpLocks/>
              </p:cNvGrpSpPr>
              <p:nvPr/>
            </p:nvGrpSpPr>
            <p:grpSpPr bwMode="auto">
              <a:xfrm>
                <a:off x="5034297" y="1088740"/>
                <a:ext cx="1295400" cy="649288"/>
                <a:chOff x="1383" y="3475"/>
                <a:chExt cx="816" cy="409"/>
              </a:xfrm>
              <a:grpFill/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1383" y="3475"/>
                  <a:ext cx="590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Rectangle 7"/>
                <p:cNvSpPr>
                  <a:spLocks noChangeArrowheads="1"/>
                </p:cNvSpPr>
                <p:nvPr/>
              </p:nvSpPr>
              <p:spPr bwMode="auto">
                <a:xfrm>
                  <a:off x="1973" y="3475"/>
                  <a:ext cx="226" cy="409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>
                <a:off x="6115384" y="1304640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Text Box 20"/>
              <p:cNvSpPr txBox="1">
                <a:spLocks noChangeArrowheads="1"/>
              </p:cNvSpPr>
              <p:nvPr/>
            </p:nvSpPr>
            <p:spPr bwMode="auto">
              <a:xfrm>
                <a:off x="5323221" y="1213329"/>
                <a:ext cx="503238" cy="40011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9</a:t>
                </a:r>
              </a:p>
            </p:txBody>
          </p:sp>
        </p:grpSp>
      </p:grp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3032733" y="2596629"/>
            <a:ext cx="4713862" cy="46166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b="1" dirty="0" err="1"/>
              <a:t>while</a:t>
            </a:r>
            <a:r>
              <a:rPr lang="pt-BR" sz="2400" b="1" dirty="0"/>
              <a:t> (p!=NULL) p = p -&gt;</a:t>
            </a:r>
            <a:r>
              <a:rPr lang="pt-BR" sz="2400" b="1" dirty="0" err="1"/>
              <a:t>next</a:t>
            </a:r>
            <a:r>
              <a:rPr lang="pt-BR" sz="2400" b="1" dirty="0"/>
              <a:t>;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1966231" y="4851876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1001105" y="3613523"/>
            <a:ext cx="695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i="1" dirty="0">
                <a:latin typeface="Comic Sans MS" pitchFamily="66" charset="0"/>
              </a:rPr>
              <a:t>avança p até chegar ao final da lista  </a:t>
            </a:r>
          </a:p>
        </p:txBody>
      </p:sp>
      <p:grpSp>
        <p:nvGrpSpPr>
          <p:cNvPr id="2051" name="Grupo 2050"/>
          <p:cNvGrpSpPr/>
          <p:nvPr/>
        </p:nvGrpSpPr>
        <p:grpSpPr>
          <a:xfrm>
            <a:off x="523193" y="4714478"/>
            <a:ext cx="8181399" cy="1728192"/>
            <a:chOff x="523193" y="4714478"/>
            <a:chExt cx="8181399" cy="1728192"/>
          </a:xfrm>
          <a:solidFill>
            <a:srgbClr val="FFFF00"/>
          </a:solidFill>
        </p:grpSpPr>
        <p:grpSp>
          <p:nvGrpSpPr>
            <p:cNvPr id="30" name="Grupo 29"/>
            <p:cNvGrpSpPr/>
            <p:nvPr/>
          </p:nvGrpSpPr>
          <p:grpSpPr>
            <a:xfrm>
              <a:off x="523193" y="4714478"/>
              <a:ext cx="8181399" cy="1372792"/>
              <a:chOff x="523193" y="4581128"/>
              <a:chExt cx="8181399" cy="1372792"/>
            </a:xfrm>
            <a:grpFill/>
          </p:grpSpPr>
          <p:grpSp>
            <p:nvGrpSpPr>
              <p:cNvPr id="75" name="Group 15"/>
              <p:cNvGrpSpPr>
                <a:grpSpLocks/>
              </p:cNvGrpSpPr>
              <p:nvPr/>
            </p:nvGrpSpPr>
            <p:grpSpPr bwMode="auto">
              <a:xfrm>
                <a:off x="523193" y="4581128"/>
                <a:ext cx="504825" cy="866775"/>
                <a:chOff x="567" y="3339"/>
                <a:chExt cx="318" cy="546"/>
              </a:xfrm>
              <a:grpFill/>
            </p:grpSpPr>
            <p:sp>
              <p:nvSpPr>
                <p:cNvPr id="108" name="Rectangle 4"/>
                <p:cNvSpPr>
                  <a:spLocks noChangeArrowheads="1"/>
                </p:cNvSpPr>
                <p:nvPr/>
              </p:nvSpPr>
              <p:spPr bwMode="auto">
                <a:xfrm>
                  <a:off x="567" y="3339"/>
                  <a:ext cx="318" cy="27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9" name="Rectangle 5"/>
                <p:cNvSpPr>
                  <a:spLocks noChangeArrowheads="1"/>
                </p:cNvSpPr>
                <p:nvPr/>
              </p:nvSpPr>
              <p:spPr bwMode="auto">
                <a:xfrm>
                  <a:off x="567" y="3612"/>
                  <a:ext cx="318" cy="273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813706" y="4797028"/>
                <a:ext cx="6477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Text Box 20"/>
              <p:cNvSpPr txBox="1">
                <a:spLocks noChangeArrowheads="1"/>
              </p:cNvSpPr>
              <p:nvPr/>
            </p:nvSpPr>
            <p:spPr bwMode="auto">
              <a:xfrm>
                <a:off x="530422" y="5557045"/>
                <a:ext cx="5032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sz="2000" b="1" dirty="0"/>
                  <a:t>A</a:t>
                </a:r>
              </a:p>
            </p:txBody>
          </p:sp>
          <p:sp>
            <p:nvSpPr>
              <p:cNvPr id="78" name="Text Box 22"/>
              <p:cNvSpPr txBox="1">
                <a:spLocks noChangeArrowheads="1"/>
              </p:cNvSpPr>
              <p:nvPr/>
            </p:nvSpPr>
            <p:spPr bwMode="auto">
              <a:xfrm>
                <a:off x="562881" y="5031978"/>
                <a:ext cx="4333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pt-BR" b="1" dirty="0"/>
                  <a:t>4</a:t>
                </a:r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6977904" y="4617132"/>
                <a:ext cx="1726688" cy="649288"/>
                <a:chOff x="6825504" y="872716"/>
                <a:chExt cx="1726688" cy="649288"/>
              </a:xfrm>
              <a:grpFill/>
            </p:grpSpPr>
            <p:grpSp>
              <p:nvGrpSpPr>
                <p:cNvPr id="98" name="Group 9"/>
                <p:cNvGrpSpPr>
                  <a:grpSpLocks/>
                </p:cNvGrpSpPr>
                <p:nvPr/>
              </p:nvGrpSpPr>
              <p:grpSpPr bwMode="auto">
                <a:xfrm>
                  <a:off x="6825504" y="872716"/>
                  <a:ext cx="1295400" cy="649288"/>
                  <a:chOff x="1383" y="3475"/>
                  <a:chExt cx="816" cy="409"/>
                </a:xfrm>
                <a:grpFill/>
              </p:grpSpPr>
              <p:sp>
                <p:nvSpPr>
                  <p:cNvPr id="1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3475"/>
                    <a:ext cx="590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0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475"/>
                    <a:ext cx="226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>
                  <a:off x="8012132" y="1085352"/>
                  <a:ext cx="540060" cy="360008"/>
                  <a:chOff x="5617508" y="2885192"/>
                  <a:chExt cx="540060" cy="360008"/>
                </a:xfrm>
                <a:grpFill/>
              </p:grpSpPr>
              <p:grpSp>
                <p:nvGrpSpPr>
                  <p:cNvPr id="101" name="Grupo 100"/>
                  <p:cNvGrpSpPr/>
                  <p:nvPr/>
                </p:nvGrpSpPr>
                <p:grpSpPr>
                  <a:xfrm>
                    <a:off x="5797528" y="2885192"/>
                    <a:ext cx="360040" cy="360008"/>
                    <a:chOff x="6876256" y="2708952"/>
                    <a:chExt cx="360040" cy="360008"/>
                  </a:xfrm>
                  <a:grpFill/>
                </p:grpSpPr>
                <p:cxnSp>
                  <p:nvCxnSpPr>
                    <p:cNvPr id="103" name="Conector reto 102"/>
                    <p:cNvCxnSpPr/>
                    <p:nvPr/>
                  </p:nvCxnSpPr>
                  <p:spPr>
                    <a:xfrm>
                      <a:off x="6876256" y="2997200"/>
                      <a:ext cx="36004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ector reto 103"/>
                    <p:cNvCxnSpPr/>
                    <p:nvPr/>
                  </p:nvCxnSpPr>
                  <p:spPr>
                    <a:xfrm>
                      <a:off x="6948276" y="3068960"/>
                      <a:ext cx="2160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Conector reto 104"/>
                    <p:cNvCxnSpPr/>
                    <p:nvPr/>
                  </p:nvCxnSpPr>
                  <p:spPr>
                    <a:xfrm rot="5400000">
                      <a:off x="6912276" y="2852952"/>
                      <a:ext cx="288000" cy="0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2" name="Conector reto 101"/>
                  <p:cNvCxnSpPr/>
                  <p:nvPr/>
                </p:nvCxnSpPr>
                <p:spPr>
                  <a:xfrm>
                    <a:off x="5617508" y="2889250"/>
                    <a:ext cx="360040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090957" y="1030914"/>
                  <a:ext cx="503238" cy="40011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2000" b="1" dirty="0"/>
                    <a:t>10</a:t>
                  </a:r>
                </a:p>
              </p:txBody>
            </p:sp>
          </p:grpSp>
          <p:grpSp>
            <p:nvGrpSpPr>
              <p:cNvPr id="80" name="Grupo 79"/>
              <p:cNvGrpSpPr/>
              <p:nvPr/>
            </p:nvGrpSpPr>
            <p:grpSpPr>
              <a:xfrm>
                <a:off x="1604281" y="4617132"/>
                <a:ext cx="1728787" cy="649288"/>
                <a:chOff x="1451881" y="1088740"/>
                <a:chExt cx="1728787" cy="649288"/>
              </a:xfrm>
              <a:grpFill/>
            </p:grpSpPr>
            <p:grpSp>
              <p:nvGrpSpPr>
                <p:cNvPr id="93" name="Group 8"/>
                <p:cNvGrpSpPr>
                  <a:grpSpLocks/>
                </p:cNvGrpSpPr>
                <p:nvPr/>
              </p:nvGrpSpPr>
              <p:grpSpPr bwMode="auto">
                <a:xfrm>
                  <a:off x="1451881" y="1088740"/>
                  <a:ext cx="1295400" cy="649288"/>
                  <a:chOff x="1383" y="3475"/>
                  <a:chExt cx="816" cy="409"/>
                </a:xfrm>
                <a:grpFill/>
              </p:grpSpPr>
              <p:sp>
                <p:nvSpPr>
                  <p:cNvPr id="9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3475"/>
                    <a:ext cx="590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475"/>
                    <a:ext cx="226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94" name="Line 17"/>
                <p:cNvSpPr>
                  <a:spLocks noChangeShapeType="1"/>
                </p:cNvSpPr>
                <p:nvPr/>
              </p:nvSpPr>
              <p:spPr bwMode="auto">
                <a:xfrm>
                  <a:off x="2532968" y="1304640"/>
                  <a:ext cx="64770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40805" y="1213329"/>
                  <a:ext cx="503238" cy="40011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2000" b="1" dirty="0"/>
                    <a:t>10</a:t>
                  </a:r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3395489" y="4617132"/>
                <a:ext cx="1728787" cy="649288"/>
                <a:chOff x="3243089" y="1088740"/>
                <a:chExt cx="1728787" cy="649288"/>
              </a:xfrm>
              <a:grpFill/>
            </p:grpSpPr>
            <p:grpSp>
              <p:nvGrpSpPr>
                <p:cNvPr id="88" name="Group 8"/>
                <p:cNvGrpSpPr>
                  <a:grpSpLocks/>
                </p:cNvGrpSpPr>
                <p:nvPr/>
              </p:nvGrpSpPr>
              <p:grpSpPr bwMode="auto">
                <a:xfrm>
                  <a:off x="3243089" y="1088740"/>
                  <a:ext cx="1295400" cy="649288"/>
                  <a:chOff x="1383" y="3475"/>
                  <a:chExt cx="816" cy="409"/>
                </a:xfrm>
                <a:grpFill/>
              </p:grpSpPr>
              <p:sp>
                <p:nvSpPr>
                  <p:cNvPr id="9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3475"/>
                    <a:ext cx="590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475"/>
                    <a:ext cx="226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9" name="Line 17"/>
                <p:cNvSpPr>
                  <a:spLocks noChangeShapeType="1"/>
                </p:cNvSpPr>
                <p:nvPr/>
              </p:nvSpPr>
              <p:spPr bwMode="auto">
                <a:xfrm>
                  <a:off x="4324176" y="1304640"/>
                  <a:ext cx="64770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32013" y="1213329"/>
                  <a:ext cx="503238" cy="40011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2000" b="1" dirty="0"/>
                    <a:t>5</a:t>
                  </a:r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5186697" y="4617132"/>
                <a:ext cx="1728787" cy="649288"/>
                <a:chOff x="5034297" y="1088740"/>
                <a:chExt cx="1728787" cy="649288"/>
              </a:xfrm>
              <a:grpFill/>
            </p:grpSpPr>
            <p:grpSp>
              <p:nvGrpSpPr>
                <p:cNvPr id="83" name="Group 8"/>
                <p:cNvGrpSpPr>
                  <a:grpSpLocks/>
                </p:cNvGrpSpPr>
                <p:nvPr/>
              </p:nvGrpSpPr>
              <p:grpSpPr bwMode="auto">
                <a:xfrm>
                  <a:off x="5034297" y="1088740"/>
                  <a:ext cx="1295400" cy="649288"/>
                  <a:chOff x="1383" y="3475"/>
                  <a:chExt cx="816" cy="409"/>
                </a:xfrm>
                <a:grpFill/>
              </p:grpSpPr>
              <p:sp>
                <p:nvSpPr>
                  <p:cNvPr id="8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3475"/>
                    <a:ext cx="590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3475"/>
                    <a:ext cx="226" cy="40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4" name="Line 17"/>
                <p:cNvSpPr>
                  <a:spLocks noChangeShapeType="1"/>
                </p:cNvSpPr>
                <p:nvPr/>
              </p:nvSpPr>
              <p:spPr bwMode="auto">
                <a:xfrm>
                  <a:off x="6115384" y="1304640"/>
                  <a:ext cx="647700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323221" y="1213329"/>
                  <a:ext cx="503238" cy="40011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2000" b="1" dirty="0"/>
                    <a:t>9</a:t>
                  </a:r>
                </a:p>
              </p:txBody>
            </p:sp>
          </p:grpSp>
        </p:grpSp>
        <p:grpSp>
          <p:nvGrpSpPr>
            <p:cNvPr id="2050" name="Grupo 2049"/>
            <p:cNvGrpSpPr/>
            <p:nvPr/>
          </p:nvGrpSpPr>
          <p:grpSpPr>
            <a:xfrm>
              <a:off x="1149524" y="5826552"/>
              <a:ext cx="1406252" cy="616118"/>
              <a:chOff x="1149524" y="5826552"/>
              <a:chExt cx="1406252" cy="616118"/>
            </a:xfrm>
            <a:grpFill/>
          </p:grpSpPr>
          <p:grpSp>
            <p:nvGrpSpPr>
              <p:cNvPr id="2049" name="Grupo 2048"/>
              <p:cNvGrpSpPr/>
              <p:nvPr/>
            </p:nvGrpSpPr>
            <p:grpSpPr>
              <a:xfrm>
                <a:off x="1149524" y="5826552"/>
                <a:ext cx="1035263" cy="472804"/>
                <a:chOff x="1149524" y="5826552"/>
                <a:chExt cx="1035263" cy="472804"/>
              </a:xfrm>
              <a:grpFill/>
            </p:grpSpPr>
            <p:sp>
              <p:nvSpPr>
                <p:cNvPr id="111" name="Rectangle 4"/>
                <p:cNvSpPr>
                  <a:spLocks noChangeArrowheads="1"/>
                </p:cNvSpPr>
                <p:nvPr/>
              </p:nvSpPr>
              <p:spPr bwMode="auto">
                <a:xfrm>
                  <a:off x="1679962" y="5865968"/>
                  <a:ext cx="504825" cy="43338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49524" y="5826552"/>
                  <a:ext cx="50323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2000" b="1" dirty="0"/>
                    <a:t>p</a:t>
                  </a:r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2042206" y="6082662"/>
                <a:ext cx="513570" cy="360008"/>
                <a:chOff x="2042206" y="5949312"/>
                <a:chExt cx="513570" cy="360008"/>
              </a:xfrm>
              <a:grpFill/>
            </p:grpSpPr>
            <p:grpSp>
              <p:nvGrpSpPr>
                <p:cNvPr id="118" name="Grupo 117"/>
                <p:cNvGrpSpPr/>
                <p:nvPr/>
              </p:nvGrpSpPr>
              <p:grpSpPr>
                <a:xfrm>
                  <a:off x="2195736" y="5949312"/>
                  <a:ext cx="360040" cy="360008"/>
                  <a:chOff x="6876256" y="2708952"/>
                  <a:chExt cx="360040" cy="360008"/>
                </a:xfrm>
                <a:grpFill/>
              </p:grpSpPr>
              <p:cxnSp>
                <p:nvCxnSpPr>
                  <p:cNvPr id="120" name="Conector reto 119"/>
                  <p:cNvCxnSpPr/>
                  <p:nvPr/>
                </p:nvCxnSpPr>
                <p:spPr>
                  <a:xfrm>
                    <a:off x="6876256" y="2997200"/>
                    <a:ext cx="360040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ector reto 120"/>
                  <p:cNvCxnSpPr/>
                  <p:nvPr/>
                </p:nvCxnSpPr>
                <p:spPr>
                  <a:xfrm>
                    <a:off x="6948276" y="3068960"/>
                    <a:ext cx="216000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Conector reto 121"/>
                  <p:cNvCxnSpPr/>
                  <p:nvPr/>
                </p:nvCxnSpPr>
                <p:spPr>
                  <a:xfrm rot="5400000">
                    <a:off x="6912276" y="2852952"/>
                    <a:ext cx="288000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Conector reto 118"/>
                <p:cNvCxnSpPr/>
                <p:nvPr/>
              </p:nvCxnSpPr>
              <p:spPr>
                <a:xfrm>
                  <a:off x="2042206" y="5953370"/>
                  <a:ext cx="360040" cy="0"/>
                </a:xfrm>
                <a:prstGeom prst="line">
                  <a:avLst/>
                </a:prstGeom>
                <a:grpFill/>
                <a:ln w="571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" name="Grupo 14"/>
          <p:cNvGrpSpPr/>
          <p:nvPr/>
        </p:nvGrpSpPr>
        <p:grpSpPr>
          <a:xfrm>
            <a:off x="1129618" y="1762150"/>
            <a:ext cx="5875378" cy="881331"/>
            <a:chOff x="1129618" y="1628800"/>
            <a:chExt cx="5875378" cy="881331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1632856" y="2076743"/>
              <a:ext cx="504825" cy="433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1885268" y="1683862"/>
              <a:ext cx="72232" cy="538162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129618" y="2110021"/>
              <a:ext cx="5032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 b="1" dirty="0"/>
                <a:t>p</a:t>
              </a:r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V="1">
              <a:off x="2072593" y="1700808"/>
              <a:ext cx="1611819" cy="48080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16"/>
            <p:cNvSpPr>
              <a:spLocks noChangeShapeType="1"/>
            </p:cNvSpPr>
            <p:nvPr/>
          </p:nvSpPr>
          <p:spPr bwMode="auto">
            <a:xfrm flipV="1">
              <a:off x="2072593" y="1628800"/>
              <a:ext cx="3250628" cy="6820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V="1">
              <a:off x="2051720" y="1772816"/>
              <a:ext cx="4953276" cy="64555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1970013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322</Words>
  <Application>Microsoft Office PowerPoint</Application>
  <PresentationFormat>Apresentação na tela (4:3)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Comic Sans MS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PUC-SP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DTI-Laboratórios</dc:creator>
  <cp:lastModifiedBy>Lisbete Madsen Barbosa</cp:lastModifiedBy>
  <cp:revision>22</cp:revision>
  <cp:lastPrinted>2017-10-15T13:26:43Z</cp:lastPrinted>
  <dcterms:created xsi:type="dcterms:W3CDTF">2011-10-03T12:04:52Z</dcterms:created>
  <dcterms:modified xsi:type="dcterms:W3CDTF">2018-10-21T13:01:01Z</dcterms:modified>
</cp:coreProperties>
</file>