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557" r:id="rId2"/>
    <p:sldId id="551" r:id="rId3"/>
    <p:sldId id="553" r:id="rId4"/>
    <p:sldId id="554" r:id="rId5"/>
    <p:sldId id="555" r:id="rId6"/>
    <p:sldId id="556" r:id="rId7"/>
  </p:sldIdLst>
  <p:sldSz cx="18288000" cy="10287000"/>
  <p:notesSz cx="6858000" cy="9144000"/>
  <p:embeddedFontLst>
    <p:embeddedFont>
      <p:font typeface="Big Shoulders Display Bold" panose="020B060402020202020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5B"/>
    <a:srgbClr val="2644B4"/>
    <a:srgbClr val="3A7190"/>
    <a:srgbClr val="FF4755"/>
    <a:srgbClr val="00A13D"/>
    <a:srgbClr val="13538A"/>
    <a:srgbClr val="FFC000"/>
    <a:srgbClr val="072D4D"/>
    <a:srgbClr val="F39920"/>
    <a:srgbClr val="115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90799" autoAdjust="0"/>
  </p:normalViewPr>
  <p:slideViewPr>
    <p:cSldViewPr>
      <p:cViewPr>
        <p:scale>
          <a:sx n="46" d="100"/>
          <a:sy n="46" d="100"/>
        </p:scale>
        <p:origin x="1109" y="182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3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66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1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2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63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5111552" y="5097694"/>
            <a:ext cx="15285760" cy="984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9600" dirty="0">
                <a:solidFill>
                  <a:srgbClr val="FFC331"/>
                </a:solidFill>
                <a:latin typeface="Big Shoulders Display Bold"/>
              </a:rPr>
              <a:t>RESUMO RESULTADOS</a:t>
            </a:r>
          </a:p>
        </p:txBody>
      </p:sp>
    </p:spTree>
    <p:extLst>
      <p:ext uri="{BB962C8B-B14F-4D97-AF65-F5344CB8AC3E}">
        <p14:creationId xmlns:p14="http://schemas.microsoft.com/office/powerpoint/2010/main" val="306629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122156"/>
            <a:ext cx="16239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rgbClr val="002060"/>
                </a:solidFill>
              </a:rPr>
              <a:t>Observa-se que, a partir de 2016, as vendas apresentaram uma trajetória consistente de crescimento, evidenciando uma tendência positiva de expansão no período analisado. </a:t>
            </a:r>
          </a:p>
        </p:txBody>
      </p:sp>
      <p:pic>
        <p:nvPicPr>
          <p:cNvPr id="3" name="Imagem 2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1034BB0-78E1-24CA-F0D6-97A9C4FB3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598" y="4495428"/>
            <a:ext cx="9720430" cy="432019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04824D6-9ADF-C278-D6D3-582DA68A56CD}"/>
              </a:ext>
            </a:extLst>
          </p:cNvPr>
          <p:cNvSpPr txBox="1"/>
          <p:nvPr/>
        </p:nvSpPr>
        <p:spPr>
          <a:xfrm>
            <a:off x="12240344" y="5177371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84BA5B"/>
                </a:solidFill>
              </a:rPr>
              <a:t>Entre 2017 e 2018  as nossa vendas cresceram 20%</a:t>
            </a:r>
          </a:p>
        </p:txBody>
      </p:sp>
    </p:spTree>
    <p:extLst>
      <p:ext uri="{BB962C8B-B14F-4D97-AF65-F5344CB8AC3E}">
        <p14:creationId xmlns:p14="http://schemas.microsoft.com/office/powerpoint/2010/main" val="303917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122156"/>
            <a:ext cx="16239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rgbClr val="002060"/>
                </a:solidFill>
              </a:rPr>
              <a:t>Entre 2015 e 2018, as vendas apresentaram crescimento contínuo, com exceção de maio e dezembro de 2018, que foram os únicos meses em que as vendas de 2018 não superaram os resultados de 2017. No entanto, outros meses de 2018, como agosto e novembro, mostraram um bom desempenho, com picos de vendas. A sazonalidade ficou evidente, com vendas mais altas no segundo semestre, especialmente em julho, setembro e outubro, enquanto janeiro e fevereiro apresentaram os menores volumes.</a:t>
            </a:r>
          </a:p>
        </p:txBody>
      </p:sp>
      <p:pic>
        <p:nvPicPr>
          <p:cNvPr id="5" name="Imagem 4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4C5C1E1D-4049-44F7-4656-651BC9A50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817" y="4906917"/>
            <a:ext cx="19375401" cy="48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7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122156"/>
            <a:ext cx="16239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rgbClr val="002060"/>
                </a:solidFill>
              </a:rPr>
              <a:t>Observa-se que, embora todas as categorias apresentem crescimento ao longo do período, a categoria Technology lidera as vendas de forma consistente, exceto em 2016, quando foi superada pela categoria </a:t>
            </a:r>
            <a:r>
              <a:rPr lang="pt-BR" sz="2800" b="1" dirty="0" err="1">
                <a:solidFill>
                  <a:srgbClr val="002060"/>
                </a:solidFill>
              </a:rPr>
              <a:t>Furniture</a:t>
            </a:r>
            <a:r>
              <a:rPr lang="pt-BR" sz="2800" b="1" dirty="0">
                <a:solidFill>
                  <a:srgbClr val="002060"/>
                </a:solidFill>
              </a:rPr>
              <a:t>. A partir de 2017, a tecnologia assume a dianteira e se mantém como o principal vetor de crescimento.</a:t>
            </a:r>
          </a:p>
        </p:txBody>
      </p:sp>
      <p:pic>
        <p:nvPicPr>
          <p:cNvPr id="3" name="Imagem 2" descr="Tela de vídeo game&#10;&#10;O conteúdo gerado por IA pode estar incorreto.">
            <a:extLst>
              <a:ext uri="{FF2B5EF4-FFF2-40B4-BE49-F238E27FC236}">
                <a16:creationId xmlns:a16="http://schemas.microsoft.com/office/drawing/2014/main" id="{A0F66B50-2CEB-5C2C-A871-7EC9D427A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97" y="4646788"/>
            <a:ext cx="19421197" cy="48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4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23103" y="2119164"/>
            <a:ext cx="16239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rgbClr val="002060"/>
                </a:solidFill>
              </a:rPr>
              <a:t>O item Staples lidera com 62k em vendas, superando amplamente os demais. Na sequência, aparecem </a:t>
            </a:r>
            <a:r>
              <a:rPr lang="pt-BR" sz="2800" b="1" dirty="0" err="1">
                <a:solidFill>
                  <a:srgbClr val="002060"/>
                </a:solidFill>
              </a:rPr>
              <a:t>Staple</a:t>
            </a:r>
            <a:r>
              <a:rPr lang="pt-BR" sz="2800" b="1" dirty="0">
                <a:solidFill>
                  <a:srgbClr val="002060"/>
                </a:solidFill>
              </a:rPr>
              <a:t> </a:t>
            </a:r>
            <a:r>
              <a:rPr lang="pt-BR" sz="2800" b="1" dirty="0" err="1">
                <a:solidFill>
                  <a:srgbClr val="002060"/>
                </a:solidFill>
              </a:rPr>
              <a:t>Removers</a:t>
            </a:r>
            <a:r>
              <a:rPr lang="pt-BR" sz="2800" b="1" dirty="0">
                <a:solidFill>
                  <a:srgbClr val="002060"/>
                </a:solidFill>
              </a:rPr>
              <a:t> (27k), </a:t>
            </a:r>
            <a:r>
              <a:rPr lang="pt-BR" sz="2800" b="1" dirty="0" err="1">
                <a:solidFill>
                  <a:srgbClr val="002060"/>
                </a:solidFill>
              </a:rPr>
              <a:t>Easy-staple</a:t>
            </a:r>
            <a:r>
              <a:rPr lang="pt-BR" sz="2800" b="1" dirty="0">
                <a:solidFill>
                  <a:srgbClr val="002060"/>
                </a:solidFill>
              </a:rPr>
              <a:t> </a:t>
            </a:r>
            <a:r>
              <a:rPr lang="pt-BR" sz="2800" b="1" dirty="0" err="1">
                <a:solidFill>
                  <a:srgbClr val="002060"/>
                </a:solidFill>
              </a:rPr>
              <a:t>paper</a:t>
            </a:r>
            <a:r>
              <a:rPr lang="pt-BR" sz="2800" b="1" dirty="0">
                <a:solidFill>
                  <a:srgbClr val="002060"/>
                </a:solidFill>
              </a:rPr>
              <a:t> (23k) e Office </a:t>
            </a:r>
            <a:r>
              <a:rPr lang="pt-BR" sz="2800" b="1" dirty="0" err="1">
                <a:solidFill>
                  <a:srgbClr val="002060"/>
                </a:solidFill>
              </a:rPr>
              <a:t>Furnishings</a:t>
            </a:r>
            <a:r>
              <a:rPr lang="pt-BR" sz="2800" b="1" dirty="0">
                <a:solidFill>
                  <a:srgbClr val="002060"/>
                </a:solidFill>
              </a:rPr>
              <a:t> (22k). Os outros produtos, como Pens, </a:t>
            </a:r>
            <a:r>
              <a:rPr lang="pt-BR" sz="2800" b="1" dirty="0" err="1">
                <a:solidFill>
                  <a:srgbClr val="002060"/>
                </a:solidFill>
              </a:rPr>
              <a:t>Binders</a:t>
            </a:r>
            <a:r>
              <a:rPr lang="pt-BR" sz="2800" b="1" dirty="0">
                <a:solidFill>
                  <a:srgbClr val="002060"/>
                </a:solidFill>
              </a:rPr>
              <a:t>, </a:t>
            </a:r>
            <a:r>
              <a:rPr lang="pt-BR" sz="2800" b="1" dirty="0" err="1">
                <a:solidFill>
                  <a:srgbClr val="002060"/>
                </a:solidFill>
              </a:rPr>
              <a:t>Labels</a:t>
            </a:r>
            <a:r>
              <a:rPr lang="pt-BR" sz="2800" b="1" dirty="0">
                <a:solidFill>
                  <a:srgbClr val="002060"/>
                </a:solidFill>
              </a:rPr>
              <a:t>, </a:t>
            </a:r>
            <a:r>
              <a:rPr lang="pt-BR" sz="2800" b="1" dirty="0" err="1">
                <a:solidFill>
                  <a:srgbClr val="002060"/>
                </a:solidFill>
              </a:rPr>
              <a:t>Appliances</a:t>
            </a:r>
            <a:r>
              <a:rPr lang="pt-BR" sz="2800" b="1" dirty="0">
                <a:solidFill>
                  <a:srgbClr val="002060"/>
                </a:solidFill>
              </a:rPr>
              <a:t>, Rubber Bands e </a:t>
            </a:r>
            <a:r>
              <a:rPr lang="pt-BR" sz="2800" b="1" dirty="0" err="1">
                <a:solidFill>
                  <a:srgbClr val="002060"/>
                </a:solidFill>
              </a:rPr>
              <a:t>Paper</a:t>
            </a:r>
            <a:r>
              <a:rPr lang="pt-BR" sz="2800" b="1" dirty="0">
                <a:solidFill>
                  <a:srgbClr val="002060"/>
                </a:solidFill>
              </a:rPr>
              <a:t>, registram vendas entre 17k e 20k, demonstrando uma forte concentração no produto líder..</a:t>
            </a:r>
          </a:p>
        </p:txBody>
      </p:sp>
      <p:pic>
        <p:nvPicPr>
          <p:cNvPr id="5" name="Imagem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E82599F9-4177-849C-98CC-0D9E05C39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0" y="3578487"/>
            <a:ext cx="9018240" cy="67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6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122156"/>
            <a:ext cx="16239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rgbClr val="002060"/>
                </a:solidFill>
              </a:rPr>
              <a:t>Enquanto produtos como </a:t>
            </a:r>
            <a:r>
              <a:rPr lang="pt-BR" sz="2800" b="1" dirty="0" err="1">
                <a:solidFill>
                  <a:srgbClr val="002060"/>
                </a:solidFill>
              </a:rPr>
              <a:t>Copiers</a:t>
            </a:r>
            <a:r>
              <a:rPr lang="pt-BR" sz="2800" b="1" dirty="0">
                <a:solidFill>
                  <a:srgbClr val="002060"/>
                </a:solidFill>
              </a:rPr>
              <a:t> se consolidaram como líderes em 2018, itens como </a:t>
            </a:r>
            <a:r>
              <a:rPr lang="pt-BR" sz="2800" b="1" dirty="0" err="1">
                <a:solidFill>
                  <a:srgbClr val="002060"/>
                </a:solidFill>
              </a:rPr>
              <a:t>Tables</a:t>
            </a:r>
            <a:r>
              <a:rPr lang="pt-BR" sz="2800" b="1" dirty="0">
                <a:solidFill>
                  <a:srgbClr val="002060"/>
                </a:solidFill>
              </a:rPr>
              <a:t>, </a:t>
            </a:r>
            <a:r>
              <a:rPr lang="pt-BR" sz="2800" b="1" dirty="0" err="1">
                <a:solidFill>
                  <a:srgbClr val="002060"/>
                </a:solidFill>
              </a:rPr>
              <a:t>Machines</a:t>
            </a:r>
            <a:r>
              <a:rPr lang="pt-BR" sz="2800" b="1" dirty="0">
                <a:solidFill>
                  <a:srgbClr val="002060"/>
                </a:solidFill>
              </a:rPr>
              <a:t> e especialmente Cisco perderam espaço, revelando mudanças claras nas preferências de consumo.</a:t>
            </a:r>
          </a:p>
        </p:txBody>
      </p:sp>
      <p:pic>
        <p:nvPicPr>
          <p:cNvPr id="3" name="Imagem 2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88D8C983-D09B-CCF3-D10D-DF66AE484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20" y="3644260"/>
            <a:ext cx="8856985" cy="66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1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. Prevendo o futuro com ML" id="{72440FB7-6549-9449-9D9A-B3E22151600F}" vid="{9420E741-9AA2-DA49-AF64-BFEC701FAA4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15734</TotalTime>
  <Words>303</Words>
  <Application>Microsoft Office PowerPoint</Application>
  <PresentationFormat>Personalizar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Big Shoulders Display Bold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Leal</dc:creator>
  <cp:lastModifiedBy>Elisa Ramos</cp:lastModifiedBy>
  <cp:revision>37</cp:revision>
  <dcterms:created xsi:type="dcterms:W3CDTF">2022-05-12T00:40:05Z</dcterms:created>
  <dcterms:modified xsi:type="dcterms:W3CDTF">2025-09-07T00:09:54Z</dcterms:modified>
  <dc:identifier>DAExEKVsRbk</dc:identifier>
</cp:coreProperties>
</file>