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Karl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Karla-bold.fntdata"/><Relationship Id="rId10" Type="http://schemas.openxmlformats.org/officeDocument/2006/relationships/slide" Target="slides/slide6.xml"/><Relationship Id="rId21" Type="http://schemas.openxmlformats.org/officeDocument/2006/relationships/font" Target="fonts/Karla-regular.fntdata"/><Relationship Id="rId13" Type="http://schemas.openxmlformats.org/officeDocument/2006/relationships/slide" Target="slides/slide9.xml"/><Relationship Id="rId24" Type="http://schemas.openxmlformats.org/officeDocument/2006/relationships/font" Target="fonts/Karla-boldItalic.fntdata"/><Relationship Id="rId12" Type="http://schemas.openxmlformats.org/officeDocument/2006/relationships/slide" Target="slides/slide8.xml"/><Relationship Id="rId23" Type="http://schemas.openxmlformats.org/officeDocument/2006/relationships/font" Target="fonts/Karl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f0877bb5_1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f0877bb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f0877bb5_1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f0877bb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f1bfe6d4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f1bfe6d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778df5b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778df5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778df5b8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778df5b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778df5b8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778df5b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f0877bb5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f0877b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f0877bb5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f0877bb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f0877bb5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f0877bb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f0877bb5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f0877bb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y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ETIQUETAS, ATRIBUTOS Y ESTRUCTURA BÁSICA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2196F3"/>
                </a:solidFill>
              </a:rPr>
              <a:t>3</a:t>
            </a:r>
            <a:r>
              <a:rPr lang="en" sz="7200">
                <a:solidFill>
                  <a:srgbClr val="2196F3"/>
                </a:solidFill>
              </a:rPr>
              <a:t>.</a:t>
            </a:r>
            <a:endParaRPr sz="7200">
              <a:solidFill>
                <a:srgbClr val="2196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ESTRUCTURA BÁSICA DE UN DOCUMENTO HTML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6034400" y="3423075"/>
            <a:ext cx="2596500" cy="11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450125" y="271250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html&gt;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&gt;Hello world&lt;/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&gt;Lorem ipsum dolor sit amet, consectetur adipisicing elit. Tenetur deserunt molestiae numquam veritatis ea ut praesentium explicabo atque maxime a eaque, aut id consequuntur. Et nemo non perspiciatis eum!&lt;/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100" y="2315774"/>
            <a:ext cx="1869450" cy="195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450125" y="271250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html&gt;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&gt;Hello world&lt;/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&gt;Lorem ipsum dolor sit amet, consectetur adipisicing elit. Tenetur deserunt molestiae numquam veritatis ea ut praesentium explicabo atque maxime a eaque, aut id consequuntur. Et nemo non perspiciatis eum!&lt;/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450125" y="4504565"/>
            <a:ext cx="6029100" cy="2505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107"/>
                </a:solidFill>
              </a:rPr>
              <a:t>FIN</a:t>
            </a:r>
            <a:r>
              <a:rPr lang="en" sz="1200">
                <a:solidFill>
                  <a:srgbClr val="FFC107"/>
                </a:solidFill>
              </a:rPr>
              <a:t> DE LA PÁGINA</a:t>
            </a:r>
            <a:endParaRPr sz="1200">
              <a:solidFill>
                <a:srgbClr val="FFC107"/>
              </a:solidFill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50125" y="1920789"/>
            <a:ext cx="6029100" cy="2562000"/>
          </a:xfrm>
          <a:prstGeom prst="roundRect">
            <a:avLst>
              <a:gd fmla="val 1961" name="adj"/>
            </a:avLst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107"/>
                </a:solidFill>
              </a:rPr>
              <a:t>CONTENIDO</a:t>
            </a:r>
            <a:endParaRPr sz="1200">
              <a:solidFill>
                <a:srgbClr val="FFC10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107"/>
                </a:solidFill>
              </a:rPr>
              <a:t>DE LA PÁGINA</a:t>
            </a:r>
            <a:endParaRPr sz="1200">
              <a:solidFill>
                <a:srgbClr val="FFC107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450125" y="909286"/>
            <a:ext cx="6029100" cy="998100"/>
          </a:xfrm>
          <a:prstGeom prst="roundRect">
            <a:avLst>
              <a:gd fmla="val 3641" name="adj"/>
            </a:avLst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107"/>
                </a:solidFill>
              </a:rPr>
              <a:t>CONFIGURACIÓN</a:t>
            </a:r>
            <a:endParaRPr sz="1200">
              <a:solidFill>
                <a:srgbClr val="FFC10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107"/>
                </a:solidFill>
              </a:rPr>
              <a:t>DE LA PÁGINA</a:t>
            </a:r>
            <a:endParaRPr sz="1200">
              <a:solidFill>
                <a:srgbClr val="FFC107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450125" y="646205"/>
            <a:ext cx="6029100" cy="2505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107"/>
                </a:solidFill>
              </a:rPr>
              <a:t>INICIO DE LA PÁGINA</a:t>
            </a:r>
            <a:endParaRPr sz="1200">
              <a:solidFill>
                <a:srgbClr val="FFC107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450125" y="383165"/>
            <a:ext cx="6029100" cy="2505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107"/>
                </a:solidFill>
              </a:rPr>
              <a:t>VERSIÓN DE HTML</a:t>
            </a:r>
            <a:endParaRPr sz="1200">
              <a:solidFill>
                <a:srgbClr val="FFC107"/>
              </a:solidFill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450125" y="271250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&lt;meta charset="utf-8"&gt;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&lt;title&gt;Hello world&lt;/title&gt;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&lt;p&gt;Lorem ipsum dolor sit amet, consectetur adipisicing elit. Tenetur deserunt molestiae numquam veritatis ea ut praesentium explicabo atque  maxime a eaque, aut id consequuntur. Et nemo non perspiciatis eum!&lt;/p&gt;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7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ADN DE UNA PÁGINA WEB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6034400" y="3423075"/>
            <a:ext cx="2596500" cy="11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¿Ciencia de cohetes?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¡No! ¡Es mucho más fácil de lo que parece!</a:t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6877693" y="2537461"/>
            <a:ext cx="1266899" cy="1266915"/>
            <a:chOff x="576250" y="4319400"/>
            <a:chExt cx="442075" cy="442050"/>
          </a:xfrm>
        </p:grpSpPr>
        <p:sp>
          <p:nvSpPr>
            <p:cNvPr id="93" name="Google Shape;93;p1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4294967295" type="ctrTitle"/>
          </p:nvPr>
        </p:nvSpPr>
        <p:spPr>
          <a:xfrm>
            <a:off x="267300" y="1964350"/>
            <a:ext cx="25932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¿CÓMO VEMOS NORMALMENTE UNA PÁGINA WEB?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7"/>
          <p:cNvSpPr txBox="1"/>
          <p:nvPr>
            <p:ph idx="4294967295" type="ctrTitle"/>
          </p:nvPr>
        </p:nvSpPr>
        <p:spPr>
          <a:xfrm>
            <a:off x="267300" y="1964350"/>
            <a:ext cx="24471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¿Y QUÉ HAY DETRÁS DE LO QUE VEMOS EN EL NAVEGADOR?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775" y="2646020"/>
            <a:ext cx="1869450" cy="19514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HTML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H</a:t>
            </a:r>
            <a:r>
              <a:rPr lang="en">
                <a:solidFill>
                  <a:srgbClr val="434343"/>
                </a:solidFill>
              </a:rPr>
              <a:t>yper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T</a:t>
            </a:r>
            <a:r>
              <a:rPr lang="en">
                <a:solidFill>
                  <a:srgbClr val="434343"/>
                </a:solidFill>
              </a:rPr>
              <a:t>ext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M</a:t>
            </a:r>
            <a:r>
              <a:rPr lang="en">
                <a:solidFill>
                  <a:srgbClr val="434343"/>
                </a:solidFill>
              </a:rPr>
              <a:t>arkup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L</a:t>
            </a:r>
            <a:r>
              <a:rPr lang="en">
                <a:solidFill>
                  <a:srgbClr val="434343"/>
                </a:solidFill>
              </a:rPr>
              <a:t>anguage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5616775" y="3423075"/>
            <a:ext cx="3014100" cy="11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 de marcado de hipertexto.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Compuesto de ELEMENTOS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formados por ETIQUETAS y ATRIBUTOS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C27B0"/>
                </a:solidFill>
              </a:rPr>
              <a:t>2</a:t>
            </a:r>
            <a:r>
              <a:rPr lang="en" sz="7200">
                <a:solidFill>
                  <a:srgbClr val="9C27B0"/>
                </a:solidFill>
              </a:rPr>
              <a:t>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SINTAXIS DE UN </a:t>
            </a:r>
            <a:r>
              <a:rPr lang="en">
                <a:solidFill>
                  <a:srgbClr val="9C27B0"/>
                </a:solidFill>
              </a:rPr>
              <a:t>ELEMENTO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6034400" y="3423075"/>
            <a:ext cx="2596500" cy="11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UN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ELEMENTO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841000" y="1392225"/>
            <a:ext cx="26718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4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4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4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4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4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Etiqueta de apertura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Indica el comienzo de un elemento, siempre debe iniciar con el símbolo de menor </a:t>
            </a:r>
            <a:r>
              <a:rPr lang="en" sz="16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&lt;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y terminar con el signo de mayor </a:t>
            </a:r>
            <a:r>
              <a:rPr lang="en" sz="16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Dentro debe ir el </a:t>
            </a:r>
            <a:r>
              <a:rPr lang="en" sz="16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nombre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 la etiqueta.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673850" y="1392325"/>
            <a:ext cx="26718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4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4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Etiqueta de clausura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Indica el final de un elemento, siempre debe iniciar con el símbolo de menor seguido de la barra diagonal </a:t>
            </a:r>
            <a:r>
              <a:rPr lang="en" sz="16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&lt;/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y terminar con el signo de mayor </a:t>
            </a:r>
            <a:r>
              <a:rPr lang="en" sz="16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&gt;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El </a:t>
            </a:r>
            <a:r>
              <a:rPr lang="en" sz="16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nombre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 adentro.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41000" y="23849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Atributos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Son configuraciones adicionales de los elementos que ajustan su comportamiento de diversas formas.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044913" y="23849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Valores</a:t>
            </a:r>
            <a:endParaRPr b="1" sz="1600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permiten definir las configuraciones.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Siempre van a estar escritos entre comillas " " y luego de un signo de igual </a:t>
            </a:r>
            <a:r>
              <a:rPr lang="en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=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841000" y="13922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26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align</a:t>
            </a:r>
            <a:r>
              <a:rPr lang="en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6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"center"</a:t>
            </a:r>
            <a:r>
              <a:rPr lang="en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6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6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 flipH="1">
            <a:off x="1573825" y="1998091"/>
            <a:ext cx="464100" cy="4899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3478825" y="1998091"/>
            <a:ext cx="0" cy="5028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SINTAXIS DE UN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ELEMENTO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179043" y="23849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Contenido</a:t>
            </a:r>
            <a:endParaRPr b="1" sz="1600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Todo aquello que escribamos entre las etiquetas de apertura y cierre de un elemento, conformarán su contenido.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>
            <a:off x="4926625" y="1998091"/>
            <a:ext cx="464100" cy="489900"/>
          </a:xfrm>
          <a:prstGeom prst="straightConnector1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822725" y="1188525"/>
            <a:ext cx="5671500" cy="1850700"/>
          </a:xfrm>
          <a:prstGeom prst="roundRect">
            <a:avLst>
              <a:gd fmla="val 4036" name="adj"/>
            </a:avLst>
          </a:prstGeom>
          <a:solidFill>
            <a:srgbClr val="E91E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ELEMENTO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1015181" y="2060550"/>
            <a:ext cx="5298900" cy="393600"/>
          </a:xfrm>
          <a:prstGeom prst="roundRect">
            <a:avLst>
              <a:gd fmla="val 16667" name="adj"/>
            </a:avLst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C</a:t>
            </a:r>
            <a:r>
              <a:rPr lang="en">
                <a:solidFill>
                  <a:srgbClr val="FFC107"/>
                </a:solidFill>
              </a:rPr>
              <a:t>ONTENIDO</a:t>
            </a:r>
            <a:endParaRPr>
              <a:solidFill>
                <a:srgbClr val="FFC107"/>
              </a:solidFill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1015181" y="2493125"/>
            <a:ext cx="5298900" cy="3936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CIERRE</a:t>
            </a:r>
            <a:endParaRPr>
              <a:solidFill>
                <a:srgbClr val="FFC107"/>
              </a:solidFill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1015181" y="1647450"/>
            <a:ext cx="5298900" cy="3753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APERTURA</a:t>
            </a:r>
            <a:endParaRPr>
              <a:solidFill>
                <a:srgbClr val="FFC107"/>
              </a:solidFill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841000" y="3158300"/>
            <a:ext cx="58623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¿Cómo se compone un elemento?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AutoNum type="arabicPeriod"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Una etiqueta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apertura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AutoNum type="alphaLcPeriod"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Opcionalmente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uno o más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atributos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AutoNum type="arabicPeriod"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El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contenido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AutoNum type="arabicPeriod"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Una etiqueta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cierre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Algunos elementos no la llevan.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993450" y="1468425"/>
            <a:ext cx="34515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&lt;h1 align="</a:t>
            </a:r>
            <a:r>
              <a:rPr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enter"&gt;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Hola Mundo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REPASEMOS: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