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embeddedFontLst>
    <p:embeddedFont>
      <p:font typeface="Nixie One"/>
      <p:regular r:id="rId14"/>
    </p:embeddedFont>
    <p:embeddedFont>
      <p:font typeface="Varela Round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font" Target="fonts/VarelaRound-regular.fntdata"/><Relationship Id="rId14" Type="http://schemas.openxmlformats.org/officeDocument/2006/relationships/font" Target="fonts/NixieOne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d9133cef9_0_1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d9133cef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d9133cef9_0_3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d9133cef9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d9133cef9_0_3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d9133cef9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d9133cef9_0_3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d9133cef9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d9133cef9_0_4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d9133cef9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d9133cef9_0_7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d9133cef9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9pPr>
          </a:lstStyle>
          <a:p/>
        </p:txBody>
      </p:sp>
      <p:sp>
        <p:nvSpPr>
          <p:cNvPr id="74" name="Google Shape;74;p15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fmla="val 1710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95" name="Google Shape;95;p16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fmla="val 1008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fmla="val 3727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fmla="val 5022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fmla="val 43984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0" name="Google Shape;110;p17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fmla="val 22275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fmla="val 31897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column + image">
  <p:cSld name="TITLE_AND_BODY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26" name="Google Shape;126;p18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fmla="val 39527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fmla="val 29951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38" name="Google Shape;138;p19"/>
          <p:cNvSpPr txBox="1"/>
          <p:nvPr>
            <p:ph idx="2" type="body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39" name="Google Shape;139;p19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fmla="val 36789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fmla="val 22275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fmla="val 18606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fmla="val 8064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58" name="Google Shape;158;p20"/>
          <p:cNvSpPr txBox="1"/>
          <p:nvPr>
            <p:ph idx="2" type="body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59" name="Google Shape;159;p20"/>
          <p:cNvSpPr txBox="1"/>
          <p:nvPr>
            <p:ph idx="3" type="body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60" name="Google Shape;160;p20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cap="flat" cmpd="sng" w="9525">
            <a:solidFill>
              <a:srgbClr val="00D1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fmla="val 43200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fmla="val 9905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2109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75" name="Google Shape;175;p21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fmla="val 43200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6129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fmla="val 18608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93" name="Google Shape;193;p22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 rot="10800000">
            <a:off x="-226169" y="4140650"/>
            <a:ext cx="899400" cy="899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3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3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3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3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32" name="Google Shape;232;p26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6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6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6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6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8" name="Google Shape;248;p27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9pPr>
          </a:lstStyle>
          <a:p/>
        </p:txBody>
      </p:sp>
      <p:sp>
        <p:nvSpPr>
          <p:cNvPr id="249" name="Google Shape;249;p27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7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7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7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7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7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7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8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fmla="val 1710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8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8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70" name="Google Shape;270;p28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71" name="Google Shape;271;p28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8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fmla="val 1008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8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fmla="val 3727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8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8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fmla="val 5022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fmla="val 43984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9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84" name="Google Shape;284;p29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85" name="Google Shape;285;p29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9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9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9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fmla="val 22275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9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9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9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9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9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9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fmla="val 31897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9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9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9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column + image">
  <p:cSld name="TITLE_AND_BODY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 txBox="1"/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0" name="Google Shape;300;p30"/>
          <p:cNvSpPr txBox="1"/>
          <p:nvPr>
            <p:ph idx="1" type="body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1" name="Google Shape;301;p30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197B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0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0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fmla="val 39527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0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0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fmla="val 29951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0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0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0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0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2" name="Google Shape;312;p31"/>
          <p:cNvSpPr txBox="1"/>
          <p:nvPr>
            <p:ph idx="1" type="body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13" name="Google Shape;313;p31"/>
          <p:cNvSpPr txBox="1"/>
          <p:nvPr>
            <p:ph idx="2" type="body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14" name="Google Shape;314;p31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fmla="val 36789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1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1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1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fmla="val 22275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1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1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fmla="val 18606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1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1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1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1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1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fmla="val 8064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1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1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1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2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32" name="Google Shape;332;p32"/>
          <p:cNvSpPr txBox="1"/>
          <p:nvPr>
            <p:ph idx="1" type="body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33" name="Google Shape;333;p32"/>
          <p:cNvSpPr txBox="1"/>
          <p:nvPr>
            <p:ph idx="2" type="body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34" name="Google Shape;334;p32"/>
          <p:cNvSpPr txBox="1"/>
          <p:nvPr>
            <p:ph idx="3" type="body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35" name="Google Shape;335;p32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cap="flat" cmpd="sng" w="9525">
            <a:solidFill>
              <a:srgbClr val="00D1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2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fmla="val 43200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2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fmla="val 9905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2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2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2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2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2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2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2109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2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2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50" name="Google Shape;350;p33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3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3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3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fmla="val 43200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3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6129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3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3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3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3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fmla="val 18608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3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3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3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3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4"/>
          <p:cNvSpPr txBox="1"/>
          <p:nvPr>
            <p:ph idx="1" type="body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368" name="Google Shape;368;p34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4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4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4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4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4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4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4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4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4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4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4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4"/>
          <p:cNvSpPr/>
          <p:nvPr/>
        </p:nvSpPr>
        <p:spPr>
          <a:xfrm rot="10800000">
            <a:off x="-226169" y="4140650"/>
            <a:ext cx="899400" cy="899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4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5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5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5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5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5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5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5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5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5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5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5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5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5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5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6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227" name="Google Shape;227;p25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7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 + CSS</a:t>
            </a:r>
            <a:endParaRPr/>
          </a:p>
        </p:txBody>
      </p:sp>
      <p:pic>
        <p:nvPicPr>
          <p:cNvPr descr="https://media.licdn.com/mpr/mpr/shrink_200_200/AAEAAQAAAAAAAAXbAAAAJGIxZjAyODVmLWYxMTctNDAyMS04MjZjLTgxODZhNzU2ZjMzZg.png" id="405" name="Google Shape;4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8550" y="4216250"/>
            <a:ext cx="1003450" cy="10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8"/>
          <p:cNvSpPr txBox="1"/>
          <p:nvPr>
            <p:ph idx="4294967295" type="ctrTitle"/>
          </p:nvPr>
        </p:nvSpPr>
        <p:spPr>
          <a:xfrm>
            <a:off x="1304925" y="59350"/>
            <a:ext cx="6534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Más de CSS</a:t>
            </a:r>
            <a:endParaRPr sz="5000"/>
          </a:p>
        </p:txBody>
      </p:sp>
      <p:sp>
        <p:nvSpPr>
          <p:cNvPr id="411" name="Google Shape;411;p38"/>
          <p:cNvSpPr txBox="1"/>
          <p:nvPr>
            <p:ph idx="4294967295" type="subTitle"/>
          </p:nvPr>
        </p:nvSpPr>
        <p:spPr>
          <a:xfrm>
            <a:off x="1304925" y="3944955"/>
            <a:ext cx="6534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1BECC"/>
                </a:solidFill>
              </a:rPr>
              <a:t>Nuevas propiedades y pseudo selectores</a:t>
            </a:r>
            <a:endParaRPr>
              <a:solidFill>
                <a:srgbClr val="A1BECC"/>
              </a:solidFill>
            </a:endParaRPr>
          </a:p>
        </p:txBody>
      </p:sp>
      <p:sp>
        <p:nvSpPr>
          <p:cNvPr id="412" name="Google Shape;412;p38"/>
          <p:cNvSpPr/>
          <p:nvPr/>
        </p:nvSpPr>
        <p:spPr>
          <a:xfrm>
            <a:off x="3333750" y="1333500"/>
            <a:ext cx="2476500" cy="2476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8"/>
          <p:cNvSpPr/>
          <p:nvPr/>
        </p:nvSpPr>
        <p:spPr>
          <a:xfrm>
            <a:off x="3209925" y="1209675"/>
            <a:ext cx="2724300" cy="2724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8"/>
          <p:cNvSpPr/>
          <p:nvPr/>
        </p:nvSpPr>
        <p:spPr>
          <a:xfrm>
            <a:off x="2962275" y="1543050"/>
            <a:ext cx="704700" cy="7047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8"/>
          <p:cNvSpPr/>
          <p:nvPr/>
        </p:nvSpPr>
        <p:spPr>
          <a:xfrm>
            <a:off x="5295900" y="2897050"/>
            <a:ext cx="971700" cy="971700"/>
          </a:xfrm>
          <a:prstGeom prst="donut">
            <a:avLst>
              <a:gd fmla="val 12811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" name="Google Shape;416;p38"/>
          <p:cNvGrpSpPr/>
          <p:nvPr/>
        </p:nvGrpSpPr>
        <p:grpSpPr>
          <a:xfrm>
            <a:off x="4086009" y="1969649"/>
            <a:ext cx="972149" cy="1148621"/>
            <a:chOff x="584925" y="922575"/>
            <a:chExt cx="415200" cy="502525"/>
          </a:xfrm>
        </p:grpSpPr>
        <p:sp>
          <p:nvSpPr>
            <p:cNvPr id="417" name="Google Shape;417;p38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ACC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ACC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ACC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9"/>
          <p:cNvSpPr txBox="1"/>
          <p:nvPr>
            <p:ph idx="4294967295" type="title"/>
          </p:nvPr>
        </p:nvSpPr>
        <p:spPr>
          <a:xfrm>
            <a:off x="1934250" y="3831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500"/>
              <a:t>Pseudo Selectores CSS</a:t>
            </a:r>
            <a:endParaRPr b="1"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500">
                <a:solidFill>
                  <a:srgbClr val="197B8C"/>
                </a:solidFill>
              </a:rPr>
              <a:t>== Sintaxis ==</a:t>
            </a:r>
            <a:endParaRPr b="1" sz="2500"/>
          </a:p>
        </p:txBody>
      </p:sp>
      <p:sp>
        <p:nvSpPr>
          <p:cNvPr id="425" name="Google Shape;425;p39"/>
          <p:cNvSpPr txBox="1"/>
          <p:nvPr/>
        </p:nvSpPr>
        <p:spPr>
          <a:xfrm>
            <a:off x="1562425" y="1469400"/>
            <a:ext cx="6363900" cy="19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selector</a:t>
            </a:r>
            <a:r>
              <a:rPr b="1" lang="es" sz="2200">
                <a:solidFill>
                  <a:srgbClr val="C10003"/>
                </a:solidFill>
                <a:latin typeface="Courier New"/>
                <a:ea typeface="Courier New"/>
                <a:cs typeface="Courier New"/>
                <a:sym typeface="Courier New"/>
              </a:rPr>
              <a:t>:pseudo</a:t>
            </a:r>
            <a:r>
              <a:rPr lang="es" sz="22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2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22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propiedad:</a:t>
            </a:r>
            <a:r>
              <a:rPr lang="es" sz="2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200">
                <a:solidFill>
                  <a:srgbClr val="2BD5F3"/>
                </a:solidFill>
                <a:latin typeface="Courier New"/>
                <a:ea typeface="Courier New"/>
                <a:cs typeface="Courier New"/>
                <a:sym typeface="Courier New"/>
              </a:rPr>
              <a:t>valor;</a:t>
            </a:r>
            <a:endParaRPr sz="2200">
              <a:solidFill>
                <a:srgbClr val="2BD5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2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6" name="Google Shape;426;p39"/>
          <p:cNvSpPr txBox="1"/>
          <p:nvPr>
            <p:ph idx="4294967295" type="body"/>
          </p:nvPr>
        </p:nvSpPr>
        <p:spPr>
          <a:xfrm>
            <a:off x="1640925" y="3773525"/>
            <a:ext cx="6055200" cy="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65BB48"/>
                </a:solidFill>
              </a:rPr>
              <a:t>Definición:</a:t>
            </a:r>
            <a:r>
              <a:rPr lang="es" sz="1400"/>
              <a:t> un pseudo selector nos </a:t>
            </a:r>
            <a:r>
              <a:rPr b="1" lang="es" sz="1400"/>
              <a:t>permite controlar eventos especiales</a:t>
            </a:r>
            <a:r>
              <a:rPr lang="es" sz="1400"/>
              <a:t> de un elemento. Suelen ser aplicados sobre un selector existente.</a:t>
            </a:r>
            <a:endParaRPr sz="1400">
              <a:solidFill>
                <a:srgbClr val="617A86"/>
              </a:solidFill>
            </a:endParaRPr>
          </a:p>
        </p:txBody>
      </p:sp>
      <p:grpSp>
        <p:nvGrpSpPr>
          <p:cNvPr id="427" name="Google Shape;427;p39"/>
          <p:cNvGrpSpPr/>
          <p:nvPr/>
        </p:nvGrpSpPr>
        <p:grpSpPr>
          <a:xfrm>
            <a:off x="1375085" y="3781947"/>
            <a:ext cx="296383" cy="296383"/>
            <a:chOff x="2594325" y="1627175"/>
            <a:chExt cx="440850" cy="440850"/>
          </a:xfrm>
        </p:grpSpPr>
        <p:sp>
          <p:nvSpPr>
            <p:cNvPr id="428" name="Google Shape;428;p3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7AB7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7AB7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7AB7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0"/>
          <p:cNvSpPr txBox="1"/>
          <p:nvPr>
            <p:ph type="title"/>
          </p:nvPr>
        </p:nvSpPr>
        <p:spPr>
          <a:xfrm>
            <a:off x="2783475" y="7566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/>
              <a:t>Pseudo selectores CSS</a:t>
            </a:r>
            <a:endParaRPr b="1"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00ACC3"/>
                </a:solidFill>
              </a:rPr>
              <a:t>== :hover ==</a:t>
            </a:r>
            <a:endParaRPr b="1" sz="2400">
              <a:solidFill>
                <a:srgbClr val="00ACC3"/>
              </a:solidFill>
            </a:endParaRPr>
          </a:p>
        </p:txBody>
      </p:sp>
      <p:sp>
        <p:nvSpPr>
          <p:cNvPr id="436" name="Google Shape;436;p40"/>
          <p:cNvSpPr txBox="1"/>
          <p:nvPr/>
        </p:nvSpPr>
        <p:spPr>
          <a:xfrm>
            <a:off x="2286525" y="1819575"/>
            <a:ext cx="34059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a {</a:t>
            </a:r>
            <a:endParaRPr sz="13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3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text-decoration:</a:t>
            </a:r>
            <a:r>
              <a:rPr lang="es" sz="13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300">
                <a:solidFill>
                  <a:srgbClr val="2BD5F3"/>
                </a:solidFill>
                <a:latin typeface="Courier New"/>
                <a:ea typeface="Courier New"/>
                <a:cs typeface="Courier New"/>
                <a:sym typeface="Courier New"/>
              </a:rPr>
              <a:t>none;</a:t>
            </a:r>
            <a:endParaRPr sz="1300">
              <a:solidFill>
                <a:srgbClr val="2BD5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7" name="Google Shape;437;p40"/>
          <p:cNvSpPr txBox="1"/>
          <p:nvPr>
            <p:ph idx="1" type="body"/>
          </p:nvPr>
        </p:nvSpPr>
        <p:spPr>
          <a:xfrm>
            <a:off x="2935875" y="3654125"/>
            <a:ext cx="5660100" cy="12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65BB48"/>
                </a:solidFill>
              </a:rPr>
              <a:t>Definición:</a:t>
            </a:r>
            <a:r>
              <a:rPr lang="es" sz="1400"/>
              <a:t> </a:t>
            </a:r>
            <a:r>
              <a:rPr lang="es"/>
              <a:t>controla el estado “</a:t>
            </a:r>
            <a:r>
              <a:rPr b="1" lang="es"/>
              <a:t>rollover</a:t>
            </a:r>
            <a:r>
              <a:rPr lang="es"/>
              <a:t>” de cualquier elemento. Lo que definamos con este selector, solo será visible al </a:t>
            </a:r>
            <a:r>
              <a:rPr b="1" lang="es"/>
              <a:t>posar el cursor sobre</a:t>
            </a:r>
            <a:r>
              <a:rPr lang="es"/>
              <a:t> el elemento.</a:t>
            </a:r>
            <a:endParaRPr sz="1400">
              <a:solidFill>
                <a:srgbClr val="617A86"/>
              </a:solidFill>
            </a:endParaRPr>
          </a:p>
        </p:txBody>
      </p:sp>
      <p:sp>
        <p:nvSpPr>
          <p:cNvPr id="438" name="Google Shape;438;p40"/>
          <p:cNvSpPr txBox="1"/>
          <p:nvPr/>
        </p:nvSpPr>
        <p:spPr>
          <a:xfrm>
            <a:off x="5563125" y="1819575"/>
            <a:ext cx="34059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s" sz="1300">
                <a:solidFill>
                  <a:srgbClr val="C10003"/>
                </a:solidFill>
                <a:latin typeface="Courier New"/>
                <a:ea typeface="Courier New"/>
                <a:cs typeface="Courier New"/>
                <a:sym typeface="Courier New"/>
              </a:rPr>
              <a:t>:hover</a:t>
            </a:r>
            <a:r>
              <a:rPr lang="es" sz="13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3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text-decoration:</a:t>
            </a:r>
            <a:r>
              <a:rPr lang="es" sz="13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300">
                <a:solidFill>
                  <a:srgbClr val="2BD5F3"/>
                </a:solidFill>
                <a:latin typeface="Courier New"/>
                <a:ea typeface="Courier New"/>
                <a:cs typeface="Courier New"/>
                <a:sym typeface="Courier New"/>
              </a:rPr>
              <a:t>underline;</a:t>
            </a:r>
            <a:endParaRPr sz="1300">
              <a:solidFill>
                <a:srgbClr val="2BD5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39" name="Google Shape;439;p40"/>
          <p:cNvCxnSpPr/>
          <p:nvPr/>
        </p:nvCxnSpPr>
        <p:spPr>
          <a:xfrm>
            <a:off x="5153125" y="1753025"/>
            <a:ext cx="0" cy="1338900"/>
          </a:xfrm>
          <a:prstGeom prst="straightConnector1">
            <a:avLst/>
          </a:prstGeom>
          <a:noFill/>
          <a:ln cap="flat" cmpd="sng" w="9525">
            <a:solidFill>
              <a:srgbClr val="F32454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/>
          <p:nvPr>
            <p:ph type="title"/>
          </p:nvPr>
        </p:nvSpPr>
        <p:spPr>
          <a:xfrm>
            <a:off x="27834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/>
              <a:t>Pseudo selectores CSS</a:t>
            </a:r>
            <a:endParaRPr b="1"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00ACC3"/>
                </a:solidFill>
              </a:rPr>
              <a:t>== :focus ==</a:t>
            </a:r>
            <a:endParaRPr b="1" sz="2400">
              <a:solidFill>
                <a:srgbClr val="00ACC3"/>
              </a:solidFill>
            </a:endParaRPr>
          </a:p>
        </p:txBody>
      </p:sp>
      <p:sp>
        <p:nvSpPr>
          <p:cNvPr id="445" name="Google Shape;445;p41"/>
          <p:cNvSpPr txBox="1"/>
          <p:nvPr/>
        </p:nvSpPr>
        <p:spPr>
          <a:xfrm>
            <a:off x="2286525" y="1895775"/>
            <a:ext cx="34059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input {</a:t>
            </a:r>
            <a:endParaRPr sz="13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3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background-color:</a:t>
            </a:r>
            <a:r>
              <a:rPr lang="es" sz="13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300">
                <a:solidFill>
                  <a:srgbClr val="2BD5F3"/>
                </a:solidFill>
                <a:latin typeface="Courier New"/>
                <a:ea typeface="Courier New"/>
                <a:cs typeface="Courier New"/>
                <a:sym typeface="Courier New"/>
              </a:rPr>
              <a:t>#ff0000;</a:t>
            </a:r>
            <a:endParaRPr sz="1300">
              <a:solidFill>
                <a:srgbClr val="2BD5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6" name="Google Shape;446;p41"/>
          <p:cNvSpPr txBox="1"/>
          <p:nvPr>
            <p:ph idx="1" type="body"/>
          </p:nvPr>
        </p:nvSpPr>
        <p:spPr>
          <a:xfrm>
            <a:off x="2554875" y="3501725"/>
            <a:ext cx="6066900" cy="12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65BB48"/>
                </a:solidFill>
              </a:rPr>
              <a:t>Definición:</a:t>
            </a:r>
            <a:r>
              <a:rPr lang="es" sz="1400"/>
              <a:t> controla el estado “</a:t>
            </a:r>
            <a:r>
              <a:rPr b="1" lang="es" sz="1400"/>
              <a:t>focal</a:t>
            </a:r>
            <a:r>
              <a:rPr lang="es" sz="1400"/>
              <a:t>” de los campos de un formulario. Lo que definamos con este selector, solo será visible al </a:t>
            </a:r>
            <a:r>
              <a:rPr b="1" lang="es" sz="1400"/>
              <a:t>ubicar el cursor dentro </a:t>
            </a:r>
            <a:r>
              <a:rPr lang="es" sz="1400"/>
              <a:t>del campo.</a:t>
            </a:r>
            <a:endParaRPr sz="1400">
              <a:solidFill>
                <a:srgbClr val="617A86"/>
              </a:solidFill>
            </a:endParaRPr>
          </a:p>
        </p:txBody>
      </p:sp>
      <p:sp>
        <p:nvSpPr>
          <p:cNvPr id="447" name="Google Shape;447;p41"/>
          <p:cNvSpPr txBox="1"/>
          <p:nvPr/>
        </p:nvSpPr>
        <p:spPr>
          <a:xfrm>
            <a:off x="5867925" y="1895775"/>
            <a:ext cx="32328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es" sz="1300">
                <a:solidFill>
                  <a:srgbClr val="C10003"/>
                </a:solidFill>
                <a:latin typeface="Courier New"/>
                <a:ea typeface="Courier New"/>
                <a:cs typeface="Courier New"/>
                <a:sym typeface="Courier New"/>
              </a:rPr>
              <a:t>:focus</a:t>
            </a:r>
            <a:r>
              <a:rPr lang="es" sz="13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3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background-color:</a:t>
            </a:r>
            <a:r>
              <a:rPr lang="es" sz="13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300">
                <a:solidFill>
                  <a:srgbClr val="2BD5F3"/>
                </a:solidFill>
                <a:latin typeface="Courier New"/>
                <a:ea typeface="Courier New"/>
                <a:cs typeface="Courier New"/>
                <a:sym typeface="Courier New"/>
              </a:rPr>
              <a:t>#000000;</a:t>
            </a:r>
            <a:endParaRPr sz="1300">
              <a:solidFill>
                <a:srgbClr val="2BD5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48" name="Google Shape;448;p41"/>
          <p:cNvCxnSpPr/>
          <p:nvPr/>
        </p:nvCxnSpPr>
        <p:spPr>
          <a:xfrm>
            <a:off x="5534125" y="1829225"/>
            <a:ext cx="0" cy="1338900"/>
          </a:xfrm>
          <a:prstGeom prst="straightConnector1">
            <a:avLst/>
          </a:prstGeom>
          <a:noFill/>
          <a:ln cap="flat" cmpd="sng" w="9525">
            <a:solidFill>
              <a:srgbClr val="F32454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2"/>
          <p:cNvSpPr txBox="1"/>
          <p:nvPr>
            <p:ph type="title"/>
          </p:nvPr>
        </p:nvSpPr>
        <p:spPr>
          <a:xfrm>
            <a:off x="27834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/>
              <a:t>Pseudo selectores CSS</a:t>
            </a:r>
            <a:endParaRPr b="1"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00ACC3"/>
                </a:solidFill>
              </a:rPr>
              <a:t>== :nth-child ==</a:t>
            </a:r>
            <a:endParaRPr b="1" sz="2400">
              <a:solidFill>
                <a:srgbClr val="00ACC3"/>
              </a:solidFill>
            </a:endParaRPr>
          </a:p>
        </p:txBody>
      </p:sp>
      <p:sp>
        <p:nvSpPr>
          <p:cNvPr id="454" name="Google Shape;454;p42"/>
          <p:cNvSpPr txBox="1"/>
          <p:nvPr/>
        </p:nvSpPr>
        <p:spPr>
          <a:xfrm>
            <a:off x="2286525" y="1895775"/>
            <a:ext cx="34059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" sz="13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3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background-color:</a:t>
            </a:r>
            <a:r>
              <a:rPr lang="es" sz="13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300">
                <a:solidFill>
                  <a:srgbClr val="2BD5F3"/>
                </a:solidFill>
                <a:latin typeface="Courier New"/>
                <a:ea typeface="Courier New"/>
                <a:cs typeface="Courier New"/>
                <a:sym typeface="Courier New"/>
              </a:rPr>
              <a:t>#ff0000;</a:t>
            </a:r>
            <a:endParaRPr sz="1300">
              <a:solidFill>
                <a:srgbClr val="2BD5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5" name="Google Shape;455;p42"/>
          <p:cNvSpPr txBox="1"/>
          <p:nvPr>
            <p:ph idx="1" type="body"/>
          </p:nvPr>
        </p:nvSpPr>
        <p:spPr>
          <a:xfrm>
            <a:off x="2554875" y="3501725"/>
            <a:ext cx="6066900" cy="12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65BB48"/>
                </a:solidFill>
              </a:rPr>
              <a:t>Definición:</a:t>
            </a:r>
            <a:r>
              <a:rPr lang="es" sz="1400"/>
              <a:t> Controla dentro de etiquetas en el mismo nivel a cual afectar. En este caso, considerando varias etiquetas </a:t>
            </a:r>
            <a:r>
              <a:rPr b="1" lang="es" sz="1400"/>
              <a:t>&lt;p&gt;</a:t>
            </a:r>
            <a:r>
              <a:rPr lang="es" sz="1400"/>
              <a:t> hermanas (en el mismo nivel), solo afectaria a la segunda. Se puede utilizar la palabra </a:t>
            </a:r>
            <a:r>
              <a:rPr b="1" lang="es" sz="1400"/>
              <a:t>odd</a:t>
            </a:r>
            <a:r>
              <a:rPr lang="es" sz="1400"/>
              <a:t> para los impares y </a:t>
            </a:r>
            <a:r>
              <a:rPr b="1" lang="es" sz="1400"/>
              <a:t>even </a:t>
            </a:r>
            <a:r>
              <a:rPr lang="es" sz="1400"/>
              <a:t>para los pares. También existen otros modificadores para apuntar a etiquetas más particulares</a:t>
            </a:r>
            <a:endParaRPr sz="1400">
              <a:solidFill>
                <a:srgbClr val="617A86"/>
              </a:solidFill>
            </a:endParaRPr>
          </a:p>
        </p:txBody>
      </p:sp>
      <p:sp>
        <p:nvSpPr>
          <p:cNvPr id="456" name="Google Shape;456;p42"/>
          <p:cNvSpPr txBox="1"/>
          <p:nvPr/>
        </p:nvSpPr>
        <p:spPr>
          <a:xfrm>
            <a:off x="5867925" y="1895775"/>
            <a:ext cx="32328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s" sz="1300">
                <a:solidFill>
                  <a:srgbClr val="C10003"/>
                </a:solidFill>
                <a:latin typeface="Courier New"/>
                <a:ea typeface="Courier New"/>
                <a:cs typeface="Courier New"/>
                <a:sym typeface="Courier New"/>
              </a:rPr>
              <a:t>:nth-child(2)</a:t>
            </a:r>
            <a:r>
              <a:rPr lang="es" sz="13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3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background-color:</a:t>
            </a:r>
            <a:r>
              <a:rPr lang="es" sz="13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300">
                <a:solidFill>
                  <a:srgbClr val="2BD5F3"/>
                </a:solidFill>
                <a:latin typeface="Courier New"/>
                <a:ea typeface="Courier New"/>
                <a:cs typeface="Courier New"/>
                <a:sym typeface="Courier New"/>
              </a:rPr>
              <a:t>#000000;</a:t>
            </a:r>
            <a:endParaRPr sz="1300">
              <a:solidFill>
                <a:srgbClr val="2BD5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57" name="Google Shape;457;p42"/>
          <p:cNvCxnSpPr/>
          <p:nvPr/>
        </p:nvCxnSpPr>
        <p:spPr>
          <a:xfrm>
            <a:off x="5534125" y="1829225"/>
            <a:ext cx="0" cy="1338900"/>
          </a:xfrm>
          <a:prstGeom prst="straightConnector1">
            <a:avLst/>
          </a:prstGeom>
          <a:noFill/>
          <a:ln cap="flat" cmpd="sng" w="9525">
            <a:solidFill>
              <a:srgbClr val="F32454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