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Karl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30">
          <p15:clr>
            <a:srgbClr val="9AA0A6"/>
          </p15:clr>
        </p15:guide>
        <p15:guide id="2" orient="horz" pos="8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0"/>
        <p:guide pos="8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Karla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Karla-italic.fntdata"/><Relationship Id="rId6" Type="http://schemas.openxmlformats.org/officeDocument/2006/relationships/slide" Target="slides/slide1.xml"/><Relationship Id="rId18" Type="http://schemas.openxmlformats.org/officeDocument/2006/relationships/font" Target="fonts/Karl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ef0877bb5_1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ef0877bb5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d1e7892ae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d1e7892a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29cd6e50a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29cd6e5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d261ae628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d261ae62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d261ae628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d261ae6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d261ae628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d261ae62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sz="1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648300" y="3049150"/>
            <a:ext cx="3889500" cy="15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999999"/>
                </a:solidFill>
              </a:rPr>
              <a:t>Módulo: HTML y CSS </a:t>
            </a:r>
            <a:endParaRPr b="0"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0A3B"/>
                </a:solidFill>
              </a:rPr>
              <a:t>CSS</a:t>
            </a:r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13863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978" y="745175"/>
            <a:ext cx="1605700" cy="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648300" y="1583350"/>
            <a:ext cx="40788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E50A3B"/>
                </a:solidFill>
              </a:rPr>
              <a:t>1.</a:t>
            </a:r>
            <a:endParaRPr sz="7200">
              <a:solidFill>
                <a:srgbClr val="E50A3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PSEUDO</a:t>
            </a:r>
            <a:r>
              <a:rPr lang="en">
                <a:solidFill>
                  <a:srgbClr val="E50A3B"/>
                </a:solidFill>
              </a:rPr>
              <a:t> SELECTORES</a:t>
            </a:r>
            <a:endParaRPr>
              <a:solidFill>
                <a:srgbClr val="E50A3B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479250" y="3423075"/>
            <a:ext cx="3151800" cy="11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Un </a:t>
            </a:r>
            <a:r>
              <a:rPr b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pseudo selector</a:t>
            </a: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 nos permite </a:t>
            </a:r>
            <a:r>
              <a:rPr i="1"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controlar eventos especiales</a:t>
            </a: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 de un elemento. </a:t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Suelen ser aplicados sobre un selector existente.</a:t>
            </a:r>
            <a:endParaRPr sz="18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SINTAXIS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764800" y="1112325"/>
            <a:ext cx="58623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Para escribir nuestro pseudo selector lo podemos hacer de la siguiente manera: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874175" y="3165525"/>
            <a:ext cx="40485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selector</a:t>
            </a:r>
            <a:r>
              <a:rPr b="1"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:pseudoselector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propiedad:</a:t>
            </a: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valor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0" name="Google Shape;100;p16"/>
          <p:cNvCxnSpPr/>
          <p:nvPr/>
        </p:nvCxnSpPr>
        <p:spPr>
          <a:xfrm rot="10800000">
            <a:off x="2444200" y="2855100"/>
            <a:ext cx="0" cy="478500"/>
          </a:xfrm>
          <a:prstGeom prst="straightConnector1">
            <a:avLst/>
          </a:prstGeom>
          <a:noFill/>
          <a:ln cap="flat" cmpd="sng" w="19050">
            <a:solidFill>
              <a:srgbClr val="E50A3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6"/>
          <p:cNvSpPr txBox="1"/>
          <p:nvPr/>
        </p:nvSpPr>
        <p:spPr>
          <a:xfrm>
            <a:off x="1410125" y="2121825"/>
            <a:ext cx="2202300" cy="645000"/>
          </a:xfrm>
          <a:prstGeom prst="rect">
            <a:avLst/>
          </a:prstGeom>
          <a:noFill/>
          <a:ln cap="flat" cmpd="sng" w="9525">
            <a:solidFill>
              <a:srgbClr val="E50A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Nombre del </a:t>
            </a:r>
            <a:r>
              <a:rPr b="1" lang="en">
                <a:latin typeface="Karla"/>
                <a:ea typeface="Karla"/>
                <a:cs typeface="Karla"/>
                <a:sym typeface="Karla"/>
              </a:rPr>
              <a:t>selector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 que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queremos modificar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 flipH="1" rot="10800000">
            <a:off x="4572375" y="2860725"/>
            <a:ext cx="382200" cy="382200"/>
          </a:xfrm>
          <a:prstGeom prst="straightConnector1">
            <a:avLst/>
          </a:prstGeom>
          <a:noFill/>
          <a:ln cap="flat" cmpd="sng" w="19050">
            <a:solidFill>
              <a:srgbClr val="E50A3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6"/>
          <p:cNvSpPr txBox="1"/>
          <p:nvPr/>
        </p:nvSpPr>
        <p:spPr>
          <a:xfrm>
            <a:off x="4000925" y="2121825"/>
            <a:ext cx="2740800" cy="645000"/>
          </a:xfrm>
          <a:prstGeom prst="rect">
            <a:avLst/>
          </a:prstGeom>
          <a:noFill/>
          <a:ln cap="flat" cmpd="sng" w="9525">
            <a:solidFill>
              <a:srgbClr val="E50A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Nombre del </a:t>
            </a:r>
            <a:r>
              <a:rPr b="1" lang="en">
                <a:latin typeface="Karla"/>
                <a:ea typeface="Karla"/>
                <a:cs typeface="Karla"/>
                <a:sym typeface="Karla"/>
              </a:rPr>
              <a:t>pseudoselector 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que va a afectar a mi selector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647825" y="2121825"/>
            <a:ext cx="3177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841000" y="3639550"/>
            <a:ext cx="1893600" cy="10071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:HOVER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764800" y="1112325"/>
            <a:ext cx="58623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Controla el estado “rollover” de cualquier elemento. Lo que definamos con este selector,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sólo será visible al posar el cursor sobre ese elemento.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2894800" y="2226150"/>
            <a:ext cx="40485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text-decoration:</a:t>
            </a: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2948525" y="3437050"/>
            <a:ext cx="48015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a:hover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text-decoration: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underline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841000" y="3639550"/>
            <a:ext cx="1893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Este e</a:t>
            </a:r>
            <a:r>
              <a:rPr b="1" lang="en" sz="13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stilo se aplica</a:t>
            </a:r>
            <a:endParaRPr b="1" sz="13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cuando el cursor</a:t>
            </a:r>
            <a:endParaRPr b="1" sz="13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está </a:t>
            </a:r>
            <a:r>
              <a:rPr b="1" lang="en" sz="13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sobre el</a:t>
            </a:r>
            <a:endParaRPr b="1" sz="13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elemento</a:t>
            </a:r>
            <a:endParaRPr b="1" sz="13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837000" y="3639550"/>
            <a:ext cx="1893600" cy="10071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:FOCUS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764800" y="1112325"/>
            <a:ext cx="58623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Controla el estado “focal” de los campos de un formulario. Lo que definamos con este selector,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sólo será visible al momento de clickear dentro del campo.</a:t>
            </a:r>
            <a:endParaRPr b="1"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2894800" y="2226150"/>
            <a:ext cx="40485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border-color:</a:t>
            </a: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2948525" y="3437050"/>
            <a:ext cx="48015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:focus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border-color: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837000" y="3772900"/>
            <a:ext cx="1893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Este estilo se aplica</a:t>
            </a:r>
            <a:endParaRPr b="1" sz="13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cuando </a:t>
            </a:r>
            <a:r>
              <a:rPr b="1" lang="en" sz="13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hacemos click sobre el campo</a:t>
            </a:r>
            <a:endParaRPr b="1" sz="13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837000" y="3639550"/>
            <a:ext cx="1893600" cy="1316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C10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764800" y="702825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:NTH-CHILD()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764800" y="1112325"/>
            <a:ext cx="60573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Nos deja decidir qué etiquetas hermanas queremos afectar, sin importar el elemento padre que tengan. Las seleccionamos con un valor numérico, o también con la palabras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odd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para seleccionar los elementos impares, y </a:t>
            </a:r>
            <a:r>
              <a:rPr b="1"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even </a:t>
            </a: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para los pares.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2894800" y="2226150"/>
            <a:ext cx="40485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color:</a:t>
            </a:r>
            <a:r>
              <a:rPr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2948525" y="3437050"/>
            <a:ext cx="48015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800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:nth-child(2)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color: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white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background-color: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5722"/>
                </a:solidFill>
                <a:latin typeface="Consolas"/>
                <a:ea typeface="Consolas"/>
                <a:cs typeface="Consolas"/>
                <a:sym typeface="Consolas"/>
              </a:rPr>
              <a:t>orange</a:t>
            </a: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837000" y="3705775"/>
            <a:ext cx="1893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Este estilo se aplica</a:t>
            </a:r>
            <a:endParaRPr b="1" sz="13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sólo a los elementos que cumplan con la condición entre los</a:t>
            </a:r>
            <a:endParaRPr b="1" sz="13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paréntesis</a:t>
            </a:r>
            <a:endParaRPr b="1" sz="13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50A3B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935025" y="2818425"/>
            <a:ext cx="5841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&gt;Primer párrafo&lt;/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&gt;Segundo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párrafo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&gt;Tercer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párrafo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&gt;Cuarto párrafo&lt;/</a:t>
            </a:r>
            <a:r>
              <a:rPr lang="en">
                <a:solidFill>
                  <a:srgbClr val="E50A3B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3A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841000" y="702825"/>
            <a:ext cx="5185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E50A3B"/>
                </a:solidFill>
                <a:latin typeface="Montserrat"/>
                <a:ea typeface="Montserrat"/>
                <a:cs typeface="Montserrat"/>
                <a:sym typeface="Montserrat"/>
              </a:rPr>
              <a:t>:NTH-CHILD()</a:t>
            </a:r>
            <a:endParaRPr b="1" sz="2400">
              <a:solidFill>
                <a:srgbClr val="E50A3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841000" y="1100900"/>
            <a:ext cx="5862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Karla"/>
                <a:ea typeface="Karla"/>
                <a:cs typeface="Karla"/>
                <a:sym typeface="Karla"/>
              </a:rPr>
              <a:t>Dado el código HTML de la izquierda, y teniendo en cuenta el selector escrito en la página anterior, el ejemplo se vería de la siguiente manera:</a:t>
            </a:r>
            <a:endParaRPr sz="1600">
              <a:solidFill>
                <a:srgbClr val="434343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6" name="Google Shape;146;p20"/>
          <p:cNvSpPr/>
          <p:nvPr/>
        </p:nvSpPr>
        <p:spPr>
          <a:xfrm rot="10800000">
            <a:off x="3677500" y="2893025"/>
            <a:ext cx="3561000" cy="1709100"/>
          </a:xfrm>
          <a:prstGeom prst="round2SameRect">
            <a:avLst>
              <a:gd fmla="val 5267" name="adj1"/>
              <a:gd fmla="val 0" name="adj2"/>
            </a:avLst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677379" y="2477925"/>
            <a:ext cx="3561000" cy="4152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20"/>
          <p:cNvGrpSpPr/>
          <p:nvPr/>
        </p:nvGrpSpPr>
        <p:grpSpPr>
          <a:xfrm>
            <a:off x="3795769" y="2612470"/>
            <a:ext cx="493702" cy="146066"/>
            <a:chOff x="1112596" y="2217153"/>
            <a:chExt cx="616511" cy="182400"/>
          </a:xfrm>
        </p:grpSpPr>
        <p:sp>
          <p:nvSpPr>
            <p:cNvPr id="149" name="Google Shape;149;p20"/>
            <p:cNvSpPr/>
            <p:nvPr/>
          </p:nvSpPr>
          <p:spPr>
            <a:xfrm>
              <a:off x="1112596" y="2217153"/>
              <a:ext cx="182400" cy="182400"/>
            </a:xfrm>
            <a:prstGeom prst="ellipse">
              <a:avLst/>
            </a:prstGeom>
            <a:solidFill>
              <a:srgbClr val="E50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1329652" y="2217153"/>
              <a:ext cx="182400" cy="182400"/>
            </a:xfrm>
            <a:prstGeom prst="ellipse">
              <a:avLst/>
            </a:prstGeom>
            <a:solidFill>
              <a:srgbClr val="FFC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1546708" y="2217153"/>
              <a:ext cx="182400" cy="182400"/>
            </a:xfrm>
            <a:prstGeom prst="ellipse">
              <a:avLst/>
            </a:prstGeom>
            <a:solidFill>
              <a:srgbClr val="8BC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0"/>
          <p:cNvSpPr/>
          <p:nvPr/>
        </p:nvSpPr>
        <p:spPr>
          <a:xfrm>
            <a:off x="4536710" y="2592760"/>
            <a:ext cx="2581800" cy="185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3" name="Google Shape;153;p20"/>
          <p:cNvSpPr/>
          <p:nvPr/>
        </p:nvSpPr>
        <p:spPr>
          <a:xfrm>
            <a:off x="3795775" y="3437950"/>
            <a:ext cx="2086500" cy="2820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3719575" y="2816675"/>
            <a:ext cx="2699400" cy="1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Primer párrafo</a:t>
            </a:r>
            <a:endParaRPr sz="18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Segundo 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párrafo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Tercer párrafo</a:t>
            </a:r>
            <a:endParaRPr sz="18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Cuarto párrafo</a:t>
            </a:r>
            <a:endParaRPr sz="18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