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118704-DD13-47F7-8CAA-530700E1F1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E82795-B8C3-43E4-B708-85EF9408D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372838"/>
            <a:ext cx="7315200" cy="903762"/>
          </a:xfrm>
        </p:spPr>
        <p:txBody>
          <a:bodyPr>
            <a:no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latin typeface="Agency FB" pitchFamily="34" charset="0"/>
                <a:cs typeface="Aharoni" pitchFamily="2" charset="-79"/>
              </a:rPr>
              <a:t>BAB I. </a:t>
            </a:r>
            <a:br>
              <a:rPr lang="en-US" sz="4000" dirty="0" smtClean="0">
                <a:latin typeface="Agency FB" pitchFamily="34" charset="0"/>
                <a:cs typeface="Aharoni" pitchFamily="2" charset="-79"/>
              </a:rPr>
            </a:br>
            <a:r>
              <a:rPr lang="en-US" sz="4000" dirty="0" smtClean="0">
                <a:latin typeface="Agency FB" pitchFamily="34" charset="0"/>
                <a:cs typeface="Aharoni" pitchFamily="2" charset="-79"/>
              </a:rPr>
              <a:t>PENGANTAR REKAYASA PERANGKAT LUNAK</a:t>
            </a:r>
            <a:endParaRPr lang="en-US" sz="4000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962400"/>
            <a:ext cx="6172200" cy="1143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dirty="0" err="1" smtClean="0">
                <a:latin typeface="Agency FB" pitchFamily="34" charset="0"/>
                <a:cs typeface="Aharoni" pitchFamily="2" charset="-79"/>
              </a:rPr>
              <a:t>Disusun</a:t>
            </a:r>
            <a:r>
              <a:rPr lang="en-US" sz="36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600" dirty="0" err="1" smtClean="0">
                <a:latin typeface="Agency FB" pitchFamily="34" charset="0"/>
                <a:cs typeface="Aharoni" pitchFamily="2" charset="-79"/>
              </a:rPr>
              <a:t>Oleh</a:t>
            </a:r>
            <a:r>
              <a:rPr lang="en-US" sz="3600" dirty="0" smtClean="0">
                <a:latin typeface="Agency FB" pitchFamily="34" charset="0"/>
                <a:cs typeface="Aharoni" pitchFamily="2" charset="-79"/>
              </a:rPr>
              <a:t> :</a:t>
            </a:r>
          </a:p>
          <a:p>
            <a:pPr algn="r"/>
            <a:r>
              <a:rPr lang="en-US" sz="3600" dirty="0" err="1" smtClean="0">
                <a:latin typeface="Agency FB" pitchFamily="34" charset="0"/>
                <a:cs typeface="Aharoni" pitchFamily="2" charset="-79"/>
              </a:rPr>
              <a:t>Elisawati</a:t>
            </a:r>
            <a:r>
              <a:rPr lang="en-US" sz="3600" dirty="0" smtClean="0">
                <a:latin typeface="Agency FB" pitchFamily="34" charset="0"/>
                <a:cs typeface="Aharoni" pitchFamily="2" charset="-79"/>
              </a:rPr>
              <a:t>, </a:t>
            </a:r>
            <a:r>
              <a:rPr lang="en-US" sz="3600" dirty="0" err="1" smtClean="0">
                <a:latin typeface="Agency FB" pitchFamily="34" charset="0"/>
                <a:cs typeface="Aharoni" pitchFamily="2" charset="-79"/>
              </a:rPr>
              <a:t>M.Kom</a:t>
            </a:r>
            <a:endParaRPr lang="en-US" sz="3600" dirty="0" smtClean="0">
              <a:latin typeface="Agency FB" pitchFamily="34" charset="0"/>
              <a:cs typeface="Aharoni" pitchFamily="2" charset="-79"/>
            </a:endParaRPr>
          </a:p>
          <a:p>
            <a:pPr algn="r"/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05800" cy="616915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u="sng" dirty="0" err="1" smtClean="0">
                <a:latin typeface="Agency FB" pitchFamily="34" charset="0"/>
              </a:rPr>
              <a:t>Aplikasi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dari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perangkat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lunak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adalah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sebagai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berikut</a:t>
            </a:r>
            <a:r>
              <a:rPr lang="en-US" sz="2600" b="1" u="sng" dirty="0" smtClean="0">
                <a:latin typeface="Agency FB" pitchFamily="34" charset="0"/>
              </a:rPr>
              <a:t> :</a:t>
            </a:r>
          </a:p>
          <a:p>
            <a:pPr marL="0" indent="0" algn="just">
              <a:buNone/>
            </a:pPr>
            <a:endParaRPr lang="en-US" sz="2600" dirty="0" smtClean="0">
              <a:latin typeface="Agency FB" pitchFamily="34" charset="0"/>
            </a:endParaRPr>
          </a:p>
          <a:p>
            <a:pPr marL="0" indent="0" algn="just"/>
            <a:r>
              <a:rPr lang="en-US" sz="2600" b="1" dirty="0" smtClean="0">
                <a:latin typeface="Agency FB" pitchFamily="34" charset="0"/>
              </a:rPr>
              <a:t>  </a:t>
            </a:r>
            <a:r>
              <a:rPr lang="en-US" sz="2600" b="1" dirty="0" err="1" smtClean="0">
                <a:latin typeface="Agency FB" pitchFamily="34" charset="0"/>
              </a:rPr>
              <a:t>Aplikasi</a:t>
            </a:r>
            <a:r>
              <a:rPr lang="en-US" sz="2600" b="1" dirty="0" smtClean="0">
                <a:latin typeface="Agency FB" pitchFamily="34" charset="0"/>
              </a:rPr>
              <a:t> </a:t>
            </a:r>
            <a:r>
              <a:rPr lang="en-US" sz="2600" b="1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 </a:t>
            </a:r>
          </a:p>
          <a:p>
            <a:pPr marL="395288" indent="0" algn="just">
              <a:buNone/>
            </a:pP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yaitu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perangkat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lunak</a:t>
            </a:r>
            <a:r>
              <a:rPr lang="en-US" sz="2600" dirty="0" smtClean="0">
                <a:latin typeface="Agency FB" pitchFamily="34" charset="0"/>
              </a:rPr>
              <a:t> yang </a:t>
            </a:r>
            <a:r>
              <a:rPr lang="en-US" sz="2600" dirty="0" err="1" smtClean="0">
                <a:latin typeface="Agency FB" pitchFamily="34" charset="0"/>
              </a:rPr>
              <a:t>ditujukan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membatu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tugas-tugas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dunia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.  </a:t>
            </a:r>
          </a:p>
          <a:p>
            <a:pPr marL="395288" indent="0" algn="just">
              <a:buNone/>
            </a:pPr>
            <a:endParaRPr lang="en-US" sz="26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en-US" sz="2600" dirty="0" smtClean="0">
                <a:latin typeface="Agency FB" pitchFamily="34" charset="0"/>
              </a:rPr>
              <a:t>Yang </a:t>
            </a:r>
            <a:r>
              <a:rPr lang="en-US" sz="2600" dirty="0" err="1" smtClean="0">
                <a:latin typeface="Agency FB" pitchFamily="34" charset="0"/>
              </a:rPr>
              <a:t>termasuk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 ,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: </a:t>
            </a:r>
          </a:p>
          <a:p>
            <a:pPr algn="just"/>
            <a:r>
              <a:rPr lang="en-US" sz="2600" dirty="0" smtClean="0">
                <a:latin typeface="Agency FB" pitchFamily="34" charset="0"/>
              </a:rPr>
              <a:t>Spreadsheet; Yang </a:t>
            </a:r>
            <a:r>
              <a:rPr lang="en-US" sz="2600" dirty="0" err="1" smtClean="0">
                <a:latin typeface="Agency FB" pitchFamily="34" charset="0"/>
              </a:rPr>
              <a:t>sering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dipergunakan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menyelesaikan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pekerjaan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kantor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khususnya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dibidang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hitung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menghitung</a:t>
            </a:r>
            <a:r>
              <a:rPr lang="en-US" sz="2600" dirty="0" smtClean="0">
                <a:latin typeface="Agency FB" pitchFamily="34" charset="0"/>
              </a:rPr>
              <a:t>. Yang paling </a:t>
            </a:r>
            <a:r>
              <a:rPr lang="en-US" sz="2600" dirty="0" err="1" smtClean="0">
                <a:latin typeface="Agency FB" pitchFamily="34" charset="0"/>
              </a:rPr>
              <a:t>banyak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Microsoft excel. </a:t>
            </a:r>
          </a:p>
          <a:p>
            <a:pPr algn="just"/>
            <a:r>
              <a:rPr lang="en-US" sz="2600" dirty="0" smtClean="0">
                <a:latin typeface="Agency FB" pitchFamily="34" charset="0"/>
              </a:rPr>
              <a:t>Word processor;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pengolah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kata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Nama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programnya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Microsoft word. </a:t>
            </a:r>
          </a:p>
          <a:p>
            <a:pPr algn="just"/>
            <a:r>
              <a:rPr lang="en-US" sz="2600" dirty="0" smtClean="0">
                <a:latin typeface="Agency FB" pitchFamily="34" charset="0"/>
              </a:rPr>
              <a:t>Program </a:t>
            </a:r>
            <a:r>
              <a:rPr lang="en-US" sz="2600" dirty="0" err="1" smtClean="0">
                <a:latin typeface="Agency FB" pitchFamily="34" charset="0"/>
              </a:rPr>
              <a:t>Presentasi</a:t>
            </a:r>
            <a:r>
              <a:rPr lang="en-US" sz="2600" dirty="0" smtClean="0">
                <a:latin typeface="Agency FB" pitchFamily="34" charset="0"/>
              </a:rPr>
              <a:t>; </a:t>
            </a:r>
            <a:r>
              <a:rPr lang="en-US" sz="2600" dirty="0" err="1" smtClean="0">
                <a:latin typeface="Agency FB" pitchFamily="34" charset="0"/>
              </a:rPr>
              <a:t>Sebuah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membuat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presentasi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Nama</a:t>
            </a:r>
            <a:r>
              <a:rPr lang="en-US" sz="2600" dirty="0" smtClean="0">
                <a:latin typeface="Agency FB" pitchFamily="34" charset="0"/>
              </a:rPr>
              <a:t> program yang paling </a:t>
            </a:r>
            <a:r>
              <a:rPr lang="en-US" sz="2600" dirty="0" err="1" smtClean="0">
                <a:latin typeface="Agency FB" pitchFamily="34" charset="0"/>
              </a:rPr>
              <a:t>populer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yaitu</a:t>
            </a:r>
            <a:r>
              <a:rPr lang="en-US" sz="2600" dirty="0" smtClean="0">
                <a:latin typeface="Agency FB" pitchFamily="34" charset="0"/>
              </a:rPr>
              <a:t> Microsoft Power Point. </a:t>
            </a:r>
          </a:p>
          <a:p>
            <a:r>
              <a:rPr lang="en-US" sz="2600" dirty="0" smtClean="0">
                <a:latin typeface="Agency FB" pitchFamily="34" charset="0"/>
              </a:rPr>
              <a:t>Data base </a:t>
            </a:r>
            <a:r>
              <a:rPr lang="en-US" sz="2600" dirty="0" err="1" smtClean="0">
                <a:latin typeface="Agency FB" pitchFamily="34" charset="0"/>
              </a:rPr>
              <a:t>manajemen</a:t>
            </a:r>
            <a:r>
              <a:rPr lang="en-US" sz="2600" dirty="0" smtClean="0">
                <a:latin typeface="Agency FB" pitchFamily="34" charset="0"/>
              </a:rPr>
              <a:t> system;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perangkat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lunak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melaksanakan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manajemen</a:t>
            </a:r>
            <a:r>
              <a:rPr lang="en-US" sz="2600" dirty="0" smtClean="0">
                <a:latin typeface="Agency FB" pitchFamily="34" charset="0"/>
              </a:rPr>
              <a:t> data. Yang paling </a:t>
            </a:r>
            <a:r>
              <a:rPr lang="en-US" sz="2600" dirty="0" err="1" smtClean="0">
                <a:latin typeface="Agency FB" pitchFamily="34" charset="0"/>
              </a:rPr>
              <a:t>banyak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office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Microsoft visual basic. </a:t>
            </a:r>
          </a:p>
          <a:p>
            <a:pPr marL="395288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6752"/>
          </a:xfrm>
        </p:spPr>
        <p:txBody>
          <a:bodyPr/>
          <a:lstStyle/>
          <a:p>
            <a:pPr marL="0" indent="0" algn="just"/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Aplikasi</a:t>
            </a:r>
            <a:r>
              <a:rPr lang="en-US" sz="2800" b="1" dirty="0" smtClean="0">
                <a:latin typeface="Agency FB" pitchFamily="34" charset="0"/>
              </a:rPr>
              <a:t> Multimedia </a:t>
            </a:r>
          </a:p>
          <a:p>
            <a:pPr marL="0" indent="0" algn="just">
              <a:buNone/>
            </a:pPr>
            <a:endParaRPr lang="en-US" sz="28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mendukung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teknologi</a:t>
            </a:r>
            <a:r>
              <a:rPr lang="en-US" sz="2800" dirty="0" smtClean="0">
                <a:latin typeface="Agency FB" pitchFamily="34" charset="0"/>
              </a:rPr>
              <a:t> multimedia, </a:t>
            </a:r>
            <a:r>
              <a:rPr lang="en-US" sz="2800" dirty="0" err="1" smtClean="0">
                <a:latin typeface="Agency FB" pitchFamily="34" charset="0"/>
              </a:rPr>
              <a:t>seperti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teks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suara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gambar</a:t>
            </a:r>
            <a:r>
              <a:rPr lang="en-US" sz="2800" dirty="0" smtClean="0">
                <a:latin typeface="Agency FB" pitchFamily="34" charset="0"/>
              </a:rPr>
              <a:t>, film. </a:t>
            </a:r>
            <a:r>
              <a:rPr lang="en-US" sz="2800" dirty="0" err="1" smtClean="0">
                <a:latin typeface="Agency FB" pitchFamily="34" charset="0"/>
              </a:rPr>
              <a:t>Macam-macam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multimedia :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Corel Draw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adobe </a:t>
            </a:r>
            <a:r>
              <a:rPr lang="en-US" sz="2800" dirty="0" err="1" smtClean="0">
                <a:latin typeface="Agency FB" pitchFamily="34" charset="0"/>
              </a:rPr>
              <a:t>photoshop</a:t>
            </a:r>
            <a:r>
              <a:rPr lang="en-US" sz="2800" dirty="0" smtClean="0">
                <a:latin typeface="Agency FB" pitchFamily="34" charset="0"/>
              </a:rPr>
              <a:t> ;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desin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gambar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foto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RealPlayer, </a:t>
            </a:r>
            <a:r>
              <a:rPr lang="en-US" sz="2800" dirty="0" err="1" smtClean="0">
                <a:latin typeface="Agency FB" pitchFamily="34" charset="0"/>
              </a:rPr>
              <a:t>Winamp</a:t>
            </a:r>
            <a:r>
              <a:rPr lang="en-US" sz="2800" dirty="0" smtClean="0">
                <a:latin typeface="Agency FB" pitchFamily="34" charset="0"/>
              </a:rPr>
              <a:t>, Windows media player;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memutar</a:t>
            </a:r>
            <a:r>
              <a:rPr lang="en-US" sz="2800" dirty="0" smtClean="0">
                <a:latin typeface="Agency FB" pitchFamily="34" charset="0"/>
              </a:rPr>
              <a:t> music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film.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Adobe premiere;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mengedit</a:t>
            </a:r>
            <a:r>
              <a:rPr lang="en-US" sz="2800" dirty="0" smtClean="0">
                <a:latin typeface="Agency FB" pitchFamily="34" charset="0"/>
              </a:rPr>
              <a:t> film.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Macromedia flash MX;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berbagai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animasi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229600" cy="6016752"/>
          </a:xfrm>
        </p:spPr>
        <p:txBody>
          <a:bodyPr/>
          <a:lstStyle/>
          <a:p>
            <a:pPr marL="0" indent="0" algn="just"/>
            <a:r>
              <a:rPr lang="en-US" b="1" dirty="0" smtClean="0"/>
              <a:t>  </a:t>
            </a:r>
            <a:r>
              <a:rPr lang="en-US" sz="2800" b="1" dirty="0" err="1" smtClean="0">
                <a:latin typeface="Agency FB" pitchFamily="34" charset="0"/>
              </a:rPr>
              <a:t>Perangkat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Lunak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aplikasi</a:t>
            </a:r>
            <a:r>
              <a:rPr lang="en-US" sz="2800" b="1" dirty="0" smtClean="0">
                <a:latin typeface="Agency FB" pitchFamily="34" charset="0"/>
              </a:rPr>
              <a:t> internet </a:t>
            </a:r>
            <a:r>
              <a:rPr lang="en-US" sz="2800" b="1" dirty="0" err="1" smtClean="0">
                <a:latin typeface="Agency FB" pitchFamily="34" charset="0"/>
              </a:rPr>
              <a:t>dan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jaringan</a:t>
            </a:r>
            <a:r>
              <a:rPr lang="en-US" sz="2800" b="1" dirty="0" smtClean="0">
                <a:latin typeface="Agency FB" pitchFamily="34" charset="0"/>
              </a:rPr>
              <a:t> </a:t>
            </a:r>
          </a:p>
          <a:p>
            <a:pPr marL="0" indent="0" algn="just">
              <a:buNone/>
            </a:pPr>
            <a:endParaRPr lang="en-US" sz="28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mendukung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pemanfaatn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. </a:t>
            </a:r>
            <a:r>
              <a:rPr lang="en-US" sz="2800" dirty="0" err="1" smtClean="0">
                <a:latin typeface="Agency FB" pitchFamily="34" charset="0"/>
              </a:rPr>
              <a:t>Beberapa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terkait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antara</a:t>
            </a:r>
            <a:r>
              <a:rPr lang="en-US" sz="2800" dirty="0" smtClean="0">
                <a:latin typeface="Agency FB" pitchFamily="34" charset="0"/>
              </a:rPr>
              <a:t> lain :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Web browser;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mengakses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informasi</a:t>
            </a:r>
            <a:r>
              <a:rPr lang="en-US" sz="2800" dirty="0" smtClean="0">
                <a:latin typeface="Agency FB" pitchFamily="34" charset="0"/>
              </a:rPr>
              <a:t> internet, </a:t>
            </a:r>
            <a:r>
              <a:rPr lang="en-US" sz="2800" dirty="0" err="1" smtClean="0">
                <a:latin typeface="Agency FB" pitchFamily="34" charset="0"/>
              </a:rPr>
              <a:t>contohnya</a:t>
            </a:r>
            <a:r>
              <a:rPr lang="en-US" sz="2800" dirty="0" smtClean="0">
                <a:latin typeface="Agency FB" pitchFamily="34" charset="0"/>
              </a:rPr>
              <a:t> Internet Explorer, Opera, Mozilla </a:t>
            </a:r>
            <a:r>
              <a:rPr lang="en-US" sz="2800" dirty="0" err="1" smtClean="0">
                <a:latin typeface="Agency FB" pitchFamily="34" charset="0"/>
              </a:rPr>
              <a:t>firefox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E-mail software;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menyediakan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fasilitas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berkomunikasi</a:t>
            </a:r>
            <a:r>
              <a:rPr lang="en-US" sz="2800" dirty="0" smtClean="0">
                <a:latin typeface="Agency FB" pitchFamily="34" charset="0"/>
              </a:rPr>
              <a:t>. </a:t>
            </a:r>
            <a:r>
              <a:rPr lang="en-US" sz="2800" dirty="0" err="1" smtClean="0">
                <a:latin typeface="Agency FB" pitchFamily="34" charset="0"/>
              </a:rPr>
              <a:t>Contohnya</a:t>
            </a:r>
            <a:r>
              <a:rPr lang="en-US" sz="2800" dirty="0" smtClean="0">
                <a:latin typeface="Agency FB" pitchFamily="34" charset="0"/>
              </a:rPr>
              <a:t> Microsoft outlook.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ICQ; 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singkatan</a:t>
            </a:r>
            <a:r>
              <a:rPr lang="en-US" sz="2800" dirty="0" smtClean="0">
                <a:latin typeface="Agency FB" pitchFamily="34" charset="0"/>
              </a:rPr>
              <a:t> “I Seek You”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sebuah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berchatting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077200" cy="6016752"/>
          </a:xfrm>
        </p:spPr>
        <p:txBody>
          <a:bodyPr/>
          <a:lstStyle/>
          <a:p>
            <a:pPr marL="0" indent="0" algn="just"/>
            <a:r>
              <a:rPr lang="en-US" b="1" dirty="0" smtClean="0"/>
              <a:t>  </a:t>
            </a:r>
            <a:r>
              <a:rPr lang="en-US" sz="3200" b="1" dirty="0" err="1" smtClean="0">
                <a:latin typeface="Agency FB" pitchFamily="34" charset="0"/>
              </a:rPr>
              <a:t>Perangkat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Lunak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aplikasi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Khusus</a:t>
            </a:r>
            <a:r>
              <a:rPr lang="en-US" sz="3200" b="1" dirty="0" smtClean="0">
                <a:latin typeface="Agency FB" pitchFamily="34" charset="0"/>
              </a:rPr>
              <a:t> </a:t>
            </a:r>
          </a:p>
          <a:p>
            <a:pPr marL="0" indent="0" algn="just">
              <a:buNone/>
            </a:pPr>
            <a:endParaRPr lang="en-US" sz="32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aplikasi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khusus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adalah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ditujukan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bidang-bidang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spesifik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contohnya</a:t>
            </a:r>
            <a:r>
              <a:rPr lang="en-US" sz="3200" dirty="0" smtClean="0">
                <a:latin typeface="Agency FB" pitchFamily="34" charset="0"/>
              </a:rPr>
              <a:t>: </a:t>
            </a:r>
          </a:p>
          <a:p>
            <a:pPr algn="just"/>
            <a:r>
              <a:rPr lang="nn-NO" sz="3200" dirty="0" smtClean="0">
                <a:latin typeface="Agency FB" pitchFamily="34" charset="0"/>
              </a:rPr>
              <a:t>Program SPSS; untuk analisis data statistic.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Program </a:t>
            </a:r>
            <a:r>
              <a:rPr lang="en-US" sz="3200" dirty="0" err="1" smtClean="0">
                <a:latin typeface="Agency FB" pitchFamily="34" charset="0"/>
              </a:rPr>
              <a:t>Matematika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MAPLE,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bidang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kajian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matematika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Program </a:t>
            </a:r>
            <a:r>
              <a:rPr lang="en-US" sz="3200" dirty="0" err="1" smtClean="0">
                <a:latin typeface="Agency FB" pitchFamily="34" charset="0"/>
              </a:rPr>
              <a:t>AutoCad</a:t>
            </a:r>
            <a:r>
              <a:rPr lang="en-US" sz="3200" dirty="0" smtClean="0">
                <a:latin typeface="Agency FB" pitchFamily="34" charset="0"/>
              </a:rPr>
              <a:t>; </a:t>
            </a:r>
            <a:r>
              <a:rPr lang="en-US" sz="3200" dirty="0" err="1" smtClean="0">
                <a:latin typeface="Agency FB" pitchFamily="34" charset="0"/>
              </a:rPr>
              <a:t>adalah</a:t>
            </a:r>
            <a:r>
              <a:rPr lang="en-US" sz="3200" dirty="0" smtClean="0">
                <a:latin typeface="Agency FB" pitchFamily="34" charset="0"/>
              </a:rPr>
              <a:t> program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desain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ilmu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teknik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arsitektur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Program MYOB, DEA, GL;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keperluan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akuntansi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perusahaan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153400" cy="6092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buat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pengembang</a:t>
            </a:r>
            <a:r>
              <a:rPr lang="en-US" sz="3200" dirty="0" smtClean="0">
                <a:latin typeface="Agency FB" pitchFamily="34" charset="0"/>
              </a:rPr>
              <a:t> (developer)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terdiri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dari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dua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jenis</a:t>
            </a:r>
            <a:r>
              <a:rPr lang="en-US" sz="3200" dirty="0" smtClean="0">
                <a:latin typeface="Agency FB" pitchFamily="34" charset="0"/>
              </a:rPr>
              <a:t> :</a:t>
            </a:r>
          </a:p>
          <a:p>
            <a:pPr marL="0" indent="0" algn="just"/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generik</a:t>
            </a:r>
            <a:endParaRPr lang="en-US" sz="3200" dirty="0" smtClean="0">
              <a:latin typeface="Agency FB" pitchFamily="34" charset="0"/>
            </a:endParaRPr>
          </a:p>
          <a:p>
            <a:pPr marL="287338" indent="0" algn="just">
              <a:buNone/>
            </a:pP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buat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pengembangan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dijual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atau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dipopulerkan</a:t>
            </a:r>
            <a:r>
              <a:rPr lang="en-US" sz="3200" dirty="0" smtClean="0">
                <a:latin typeface="Agency FB" pitchFamily="34" charset="0"/>
              </a:rPr>
              <a:t> (open source) </a:t>
            </a:r>
            <a:r>
              <a:rPr lang="en-US" sz="3200" dirty="0" err="1" smtClean="0">
                <a:latin typeface="Agency FB" pitchFamily="34" charset="0"/>
              </a:rPr>
              <a:t>tanpa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ada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memesan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terlebih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dahulu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termasuk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dalam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generik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misalnya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sistem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operasi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pendukung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perkantoran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membuat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dokumen</a:t>
            </a:r>
            <a:r>
              <a:rPr lang="en-US" sz="3200" dirty="0" smtClean="0">
                <a:latin typeface="Agency FB" pitchFamily="34" charset="0"/>
              </a:rPr>
              <a:t>, slide </a:t>
            </a:r>
            <a:r>
              <a:rPr lang="en-US" sz="3200" dirty="0" err="1" smtClean="0">
                <a:latin typeface="Agency FB" pitchFamily="34" charset="0"/>
              </a:rPr>
              <a:t>presentasi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atau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perhitungan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dalam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bentuk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papersheet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lain </a:t>
            </a:r>
            <a:r>
              <a:rPr lang="en-US" sz="3200" dirty="0" err="1" smtClean="0">
                <a:latin typeface="Agency FB" pitchFamily="34" charset="0"/>
              </a:rPr>
              <a:t>sebagainya</a:t>
            </a:r>
            <a:r>
              <a:rPr lang="en-US" sz="3200" dirty="0" smtClean="0">
                <a:latin typeface="Agency FB" pitchFamily="34" charset="0"/>
              </a:rPr>
              <a:t>.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94055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gency FB" pitchFamily="34" charset="0"/>
              </a:rPr>
              <a:t>Produk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pemesanan</a:t>
            </a:r>
            <a:endParaRPr lang="en-US" sz="36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	</a:t>
            </a:r>
            <a:r>
              <a:rPr lang="en-US" sz="3600" dirty="0" err="1" smtClean="0">
                <a:latin typeface="Agency FB" pitchFamily="34" charset="0"/>
              </a:rPr>
              <a:t>produk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buat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karena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ada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peelanggan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melakukan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pemesanan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misalnya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sebuah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instansi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memerlukan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memenuhi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proses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bisnis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terjadi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instansinya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maka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instansi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itu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bekerja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sama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dengan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pengembang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membuat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dinginkan</a:t>
            </a:r>
            <a:r>
              <a:rPr lang="en-US" sz="3600" dirty="0" smtClean="0">
                <a:latin typeface="Agency FB" pitchFamily="34" charset="0"/>
              </a:rPr>
              <a:t>.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794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SOAL :</a:t>
            </a:r>
            <a:endParaRPr lang="en-US" sz="3200" b="1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/>
          <a:lstStyle/>
          <a:p>
            <a:pPr algn="just"/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Sebutkan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Aplikasi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dari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yang lain, Paling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sedikit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7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Aplikasi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jelaskan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serta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berikan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contohnya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. (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Tidak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boleh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mengambil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dari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modul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).</a:t>
            </a:r>
          </a:p>
          <a:p>
            <a:pPr algn="just"/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Sebutkan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definisi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atau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pengertian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dari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istilah-istilah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sebagai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berikut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: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1.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(Software)		6. Software developer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2.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Sistem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				7. Programmer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3.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Aplikasi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			8. Social IT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4.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Rekayasa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lunak</a:t>
            </a:r>
            <a:endParaRPr lang="en-US" sz="2800" dirty="0" smtClean="0">
              <a:latin typeface="Agency FB" pitchFamily="34" charset="0"/>
              <a:cs typeface="Aharoni" pitchFamily="2" charset="-79"/>
            </a:endParaRP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5. Software engineer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29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Agency FB" pitchFamily="34" charset="0"/>
              </a:rPr>
              <a:t>Apakah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proses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produksi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identik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serupa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proses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produksi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pabrik</a:t>
            </a:r>
            <a:r>
              <a:rPr lang="en-US" sz="2800" dirty="0" smtClean="0">
                <a:latin typeface="Agency FB" pitchFamily="34" charset="0"/>
              </a:rPr>
              <a:t>/</a:t>
            </a:r>
            <a:r>
              <a:rPr lang="en-US" sz="2800" dirty="0" err="1" smtClean="0">
                <a:latin typeface="Agency FB" pitchFamily="34" charset="0"/>
              </a:rPr>
              <a:t>manufaktur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pembuatan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mobil</a:t>
            </a:r>
            <a:r>
              <a:rPr lang="en-US" sz="2800" dirty="0" smtClean="0">
                <a:latin typeface="Agency FB" pitchFamily="34" charset="0"/>
              </a:rPr>
              <a:t>? </a:t>
            </a:r>
            <a:r>
              <a:rPr lang="en-US" sz="2800" dirty="0" err="1" smtClean="0">
                <a:latin typeface="Agency FB" pitchFamily="34" charset="0"/>
              </a:rPr>
              <a:t>Jelaskan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alasannya</a:t>
            </a:r>
            <a:r>
              <a:rPr lang="en-US" sz="2800" dirty="0" smtClean="0">
                <a:latin typeface="Agency FB" pitchFamily="34" charset="0"/>
              </a:rPr>
              <a:t>!</a:t>
            </a:r>
          </a:p>
          <a:p>
            <a:pPr algn="just">
              <a:buNone/>
            </a:pP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REFERENSI</a:t>
            </a:r>
            <a:endParaRPr lang="en-US" sz="3200" b="1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3309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gency FB" pitchFamily="34" charset="0"/>
              </a:rPr>
              <a:t>Roger S. Pressman, Software Engineering </a:t>
            </a:r>
            <a:r>
              <a:rPr lang="en-US" sz="2800" dirty="0" err="1" smtClean="0">
                <a:latin typeface="Agency FB" pitchFamily="34" charset="0"/>
              </a:rPr>
              <a:t>Apratitional</a:t>
            </a:r>
            <a:r>
              <a:rPr lang="en-US" sz="2800" dirty="0" smtClean="0">
                <a:latin typeface="Agency FB" pitchFamily="34" charset="0"/>
              </a:rPr>
              <a:t> Approach, </a:t>
            </a:r>
            <a:r>
              <a:rPr lang="en-US" sz="2800" dirty="0" err="1" smtClean="0">
                <a:latin typeface="Agency FB" pitchFamily="34" charset="0"/>
              </a:rPr>
              <a:t>edisi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ketiga</a:t>
            </a:r>
            <a:endParaRPr lang="en-US" sz="2800" dirty="0" smtClean="0">
              <a:latin typeface="Agency FB" pitchFamily="34" charset="0"/>
            </a:endParaRPr>
          </a:p>
          <a:p>
            <a:pPr algn="just"/>
            <a:r>
              <a:rPr lang="en-US" sz="2800" dirty="0" err="1" smtClean="0">
                <a:latin typeface="Agency FB" pitchFamily="34" charset="0"/>
              </a:rPr>
              <a:t>Simarmata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Janner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Rekayasa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Penerbit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Andi</a:t>
            </a:r>
            <a:r>
              <a:rPr lang="en-US" sz="2800" dirty="0" smtClean="0">
                <a:latin typeface="Agency FB" pitchFamily="34" charset="0"/>
              </a:rPr>
              <a:t>, Yogyakarta, 2010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Rosa A.S, M. </a:t>
            </a:r>
            <a:r>
              <a:rPr lang="en-US" sz="2800" dirty="0" err="1" smtClean="0">
                <a:latin typeface="Agency FB" pitchFamily="34" charset="0"/>
              </a:rPr>
              <a:t>Shalahuddin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Modul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Pembelajaran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Rekayasa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(</a:t>
            </a:r>
            <a:r>
              <a:rPr lang="en-US" sz="2800" dirty="0" err="1" smtClean="0">
                <a:latin typeface="Agency FB" pitchFamily="34" charset="0"/>
              </a:rPr>
              <a:t>Terstruktur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Beroriented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Objek</a:t>
            </a:r>
            <a:r>
              <a:rPr lang="en-US" sz="2800" dirty="0" smtClean="0">
                <a:latin typeface="Agency FB" pitchFamily="34" charset="0"/>
              </a:rPr>
              <a:t>), </a:t>
            </a:r>
            <a:r>
              <a:rPr lang="en-US" sz="2800" dirty="0" err="1" smtClean="0">
                <a:latin typeface="Agency FB" pitchFamily="34" charset="0"/>
              </a:rPr>
              <a:t>Penerbit</a:t>
            </a:r>
            <a:r>
              <a:rPr lang="en-US" sz="2800" dirty="0" smtClean="0">
                <a:latin typeface="Agency FB" pitchFamily="34" charset="0"/>
              </a:rPr>
              <a:t> Modula, Bandung, 2011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77200" cy="5330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(software)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adalah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program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komputer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terasosiasi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dengan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dokumentasi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seperti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dokumentasi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kebutuhan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, model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desain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,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cara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penggunaan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(user manual).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Sebuah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program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komputer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tanpa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terasosiasi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dengan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dokumentasinya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maka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belum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dapat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disebut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(software).</a:t>
            </a:r>
          </a:p>
          <a:p>
            <a:pPr marL="0" indent="0" algn="just">
              <a:buNone/>
            </a:pP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Sebuah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juga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sering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disebut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dengan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sistem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.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Sistem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berarti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kumpulan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komponen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saling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terkit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dab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mempunyai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satu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tujuan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ingin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capai</a:t>
            </a:r>
            <a:endParaRPr lang="en-US" sz="3200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11162"/>
            <a:ext cx="7467600" cy="57943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gency FB" pitchFamily="34" charset="0"/>
                <a:cs typeface="Aharoni" pitchFamily="2" charset="-79"/>
              </a:rPr>
              <a:t>PENGANTAR PERANGKAT LUNAK</a:t>
            </a:r>
            <a:endParaRPr lang="en-US" sz="3600" b="1" dirty="0">
              <a:latin typeface="Agency FB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229600" cy="6016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err="1" smtClean="0">
                <a:latin typeface="Agency FB" pitchFamily="34" charset="0"/>
              </a:rPr>
              <a:t>Karakter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adalah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sebagai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berikut</a:t>
            </a:r>
            <a:r>
              <a:rPr lang="en-US" sz="3600" dirty="0" smtClean="0">
                <a:latin typeface="Agency FB" pitchFamily="34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dibangun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dengan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rekayasa</a:t>
            </a:r>
            <a:r>
              <a:rPr lang="en-US" sz="3600" dirty="0" smtClean="0">
                <a:latin typeface="Agency FB" pitchFamily="34" charset="0"/>
              </a:rPr>
              <a:t> (software engineering) </a:t>
            </a:r>
            <a:r>
              <a:rPr lang="en-US" sz="3600" dirty="0" err="1" smtClean="0">
                <a:latin typeface="Agency FB" pitchFamily="34" charset="0"/>
              </a:rPr>
              <a:t>bukan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diproduksi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secara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manufaktur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atau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pabrikan</a:t>
            </a:r>
            <a:r>
              <a:rPr lang="en-US" sz="3600" dirty="0" smtClean="0">
                <a:latin typeface="Agency FB" pitchFamily="34" charset="0"/>
              </a:rPr>
              <a:t>.</a:t>
            </a:r>
          </a:p>
          <a:p>
            <a:pPr algn="just"/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tidak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pernah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usang</a:t>
            </a:r>
            <a:r>
              <a:rPr lang="en-US" sz="3600" dirty="0" smtClean="0">
                <a:latin typeface="Agency FB" pitchFamily="34" charset="0"/>
              </a:rPr>
              <a:t> (“wear out”) </a:t>
            </a:r>
            <a:r>
              <a:rPr lang="en-US" sz="3600" dirty="0" err="1" smtClean="0">
                <a:latin typeface="Agency FB" pitchFamily="34" charset="0"/>
              </a:rPr>
              <a:t>karena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kecacatan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dalam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dapat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diperbaiki</a:t>
            </a:r>
            <a:endParaRPr lang="en-US" sz="3600" dirty="0" smtClean="0">
              <a:latin typeface="Agency FB" pitchFamily="34" charset="0"/>
            </a:endParaRPr>
          </a:p>
          <a:p>
            <a:pPr algn="just"/>
            <a:r>
              <a:rPr lang="en-US" sz="3600" dirty="0" err="1" smtClean="0">
                <a:latin typeface="Agency FB" pitchFamily="34" charset="0"/>
              </a:rPr>
              <a:t>Barang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produksi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pabrikan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biasanya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komponen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barunya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terus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diproduksi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sedangkan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biasanya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terus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diperbaiki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seiring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bertambahnya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kebutuhan</a:t>
            </a:r>
            <a:r>
              <a:rPr lang="en-US" sz="3600" dirty="0" smtClean="0">
                <a:latin typeface="Agency FB" pitchFamily="34" charset="0"/>
              </a:rPr>
              <a:t>.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atau</a:t>
            </a:r>
            <a:r>
              <a:rPr lang="en-US" sz="3600" dirty="0" smtClean="0">
                <a:latin typeface="Agency FB" pitchFamily="34" charset="0"/>
              </a:rPr>
              <a:t> software computer </a:t>
            </a:r>
            <a:r>
              <a:rPr lang="en-US" sz="3600" dirty="0" err="1" smtClean="0">
                <a:latin typeface="Agency FB" pitchFamily="34" charset="0"/>
              </a:rPr>
              <a:t>dapat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dikelompokkan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dalam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dua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kelompok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yakni</a:t>
            </a:r>
            <a:r>
              <a:rPr lang="en-US" sz="3600" dirty="0" smtClean="0">
                <a:latin typeface="Agency FB" pitchFamily="34" charset="0"/>
              </a:rPr>
              <a:t> : </a:t>
            </a: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1.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system (Software system) </a:t>
            </a: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2.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 (Software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) </a:t>
            </a:r>
          </a:p>
          <a:p>
            <a:pPr algn="just">
              <a:buNone/>
            </a:pPr>
            <a:endParaRPr lang="en-US" sz="3600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system </a:t>
            </a:r>
            <a:r>
              <a:rPr lang="en-US" sz="3600" dirty="0" err="1" smtClean="0">
                <a:latin typeface="Agency FB" pitchFamily="34" charset="0"/>
              </a:rPr>
              <a:t>dibedakan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menjadi</a:t>
            </a:r>
            <a:r>
              <a:rPr lang="en-US" sz="3600" dirty="0" smtClean="0">
                <a:latin typeface="Agency FB" pitchFamily="34" charset="0"/>
              </a:rPr>
              <a:t> 3, </a:t>
            </a:r>
            <a:r>
              <a:rPr lang="en-US" sz="3600" dirty="0" err="1" smtClean="0">
                <a:latin typeface="Agency FB" pitchFamily="34" charset="0"/>
              </a:rPr>
              <a:t>yaitu</a:t>
            </a:r>
            <a:r>
              <a:rPr lang="en-US" sz="3600" dirty="0" smtClean="0">
                <a:latin typeface="Agency FB" pitchFamily="34" charset="0"/>
              </a:rPr>
              <a:t> : </a:t>
            </a: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1. System </a:t>
            </a:r>
            <a:r>
              <a:rPr lang="en-US" sz="3600" dirty="0" err="1" smtClean="0">
                <a:latin typeface="Agency FB" pitchFamily="34" charset="0"/>
              </a:rPr>
              <a:t>operasi</a:t>
            </a:r>
            <a:r>
              <a:rPr lang="en-US" sz="36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2. </a:t>
            </a:r>
            <a:r>
              <a:rPr lang="en-US" sz="3600" dirty="0" err="1" smtClean="0">
                <a:latin typeface="Agency FB" pitchFamily="34" charset="0"/>
              </a:rPr>
              <a:t>Bahasa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pemrograman</a:t>
            </a:r>
            <a:r>
              <a:rPr lang="en-US" sz="36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3. </a:t>
            </a:r>
            <a:r>
              <a:rPr lang="en-US" sz="3600" dirty="0" err="1" smtClean="0">
                <a:latin typeface="Agency FB" pitchFamily="34" charset="0"/>
              </a:rPr>
              <a:t>Utilitas</a:t>
            </a:r>
            <a:r>
              <a:rPr lang="en-US" sz="3600" dirty="0" smtClean="0">
                <a:latin typeface="Agency FB" pitchFamily="34" charset="0"/>
              </a:rPr>
              <a:t> </a:t>
            </a:r>
          </a:p>
          <a:p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01000" cy="6324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Sedangkan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dibedakan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menjadi</a:t>
            </a:r>
            <a:r>
              <a:rPr lang="en-US" sz="2800" dirty="0" smtClean="0">
                <a:latin typeface="Agency FB" pitchFamily="34" charset="0"/>
              </a:rPr>
              <a:t> :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perkantoran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multimedia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khusus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US" sz="2800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Agency FB" pitchFamily="34" charset="0"/>
              </a:rPr>
              <a:t>Perangkat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Lunak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Sistem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Operasi</a:t>
            </a:r>
            <a:r>
              <a:rPr lang="en-US" sz="3200" b="1" dirty="0" smtClean="0">
                <a:latin typeface="Agency FB" pitchFamily="34" charset="0"/>
              </a:rPr>
              <a:t> </a:t>
            </a:r>
          </a:p>
          <a:p>
            <a:pPr algn="just">
              <a:buNone/>
            </a:pPr>
            <a:endParaRPr lang="pt-BR" sz="28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pt-BR" sz="2800" dirty="0" smtClean="0">
                <a:latin typeface="Agency FB" pitchFamily="34" charset="0"/>
              </a:rPr>
              <a:t>Macam-macam Perangkat Lunak Sistem Operasi :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DOS (Disc Operating System); system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generasi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awal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dirancang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computer </a:t>
            </a:r>
            <a:r>
              <a:rPr lang="en-US" sz="2800" dirty="0" err="1" smtClean="0">
                <a:latin typeface="Agency FB" pitchFamily="34" charset="0"/>
              </a:rPr>
              <a:t>tunggal</a:t>
            </a:r>
            <a:r>
              <a:rPr lang="en-US" sz="2800" dirty="0" smtClean="0">
                <a:latin typeface="Agency FB" pitchFamily="34" charset="0"/>
              </a:rPr>
              <a:t> Personal Computer (PC).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Unix; </a:t>
            </a:r>
            <a:r>
              <a:rPr lang="en-US" sz="2800" dirty="0" err="1" smtClean="0">
                <a:latin typeface="Agency FB" pitchFamily="34" charset="0"/>
              </a:rPr>
              <a:t>Sistem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berbasis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system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tertua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dikeluarkan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tahun</a:t>
            </a:r>
            <a:r>
              <a:rPr lang="en-US" sz="2800" dirty="0" smtClean="0">
                <a:latin typeface="Agency FB" pitchFamily="34" charset="0"/>
              </a:rPr>
              <a:t> 1960. Unix </a:t>
            </a:r>
            <a:r>
              <a:rPr lang="en-US" sz="2800" dirty="0" err="1" smtClean="0">
                <a:latin typeface="Agency FB" pitchFamily="34" charset="0"/>
              </a:rPr>
              <a:t>pertama</a:t>
            </a:r>
            <a:r>
              <a:rPr lang="en-US" sz="2800" dirty="0" smtClean="0">
                <a:latin typeface="Agency FB" pitchFamily="34" charset="0"/>
              </a:rPr>
              <a:t> kali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oleh</a:t>
            </a:r>
            <a:r>
              <a:rPr lang="en-US" sz="2800" dirty="0" smtClean="0">
                <a:latin typeface="Agency FB" pitchFamily="34" charset="0"/>
              </a:rPr>
              <a:t> computer </a:t>
            </a:r>
            <a:r>
              <a:rPr lang="en-US" sz="2800" dirty="0" err="1" smtClean="0">
                <a:latin typeface="Agency FB" pitchFamily="34" charset="0"/>
              </a:rPr>
              <a:t>jenis</a:t>
            </a:r>
            <a:r>
              <a:rPr lang="en-US" sz="2800" dirty="0" smtClean="0">
                <a:latin typeface="Agency FB" pitchFamily="34" charset="0"/>
              </a:rPr>
              <a:t> IBM, HP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Sun Solaris.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7924800" cy="6477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 err="1" smtClean="0">
                <a:latin typeface="Agency FB" pitchFamily="34" charset="0"/>
              </a:rPr>
              <a:t>Bagian-bagian</a:t>
            </a:r>
            <a:r>
              <a:rPr lang="en-US" sz="2800" dirty="0" smtClean="0">
                <a:latin typeface="Agency FB" pitchFamily="34" charset="0"/>
              </a:rPr>
              <a:t> Unix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 : 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</a:rPr>
              <a:t>1. Unix 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</a:rPr>
              <a:t>2. Open BSD 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</a:rPr>
              <a:t>3. FreeBSD </a:t>
            </a:r>
          </a:p>
          <a:p>
            <a:pPr algn="just">
              <a:buNone/>
            </a:pPr>
            <a:endParaRPr lang="en-US" sz="2800" dirty="0" smtClean="0">
              <a:latin typeface="Agency FB" pitchFamily="34" charset="0"/>
            </a:endParaRPr>
          </a:p>
          <a:p>
            <a:pPr algn="just"/>
            <a:r>
              <a:rPr lang="en-US" sz="2800" dirty="0" smtClean="0">
                <a:latin typeface="Agency FB" pitchFamily="34" charset="0"/>
              </a:rPr>
              <a:t>Windows 95/ windows 98/ windows Me/ windows XP </a:t>
            </a:r>
          </a:p>
          <a:p>
            <a:pPr marL="341313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Sistem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buatan</a:t>
            </a:r>
            <a:r>
              <a:rPr lang="en-US" sz="2800" dirty="0" smtClean="0">
                <a:latin typeface="Agency FB" pitchFamily="34" charset="0"/>
              </a:rPr>
              <a:t> Microsoft </a:t>
            </a:r>
            <a:r>
              <a:rPr lang="en-US" sz="2800" dirty="0" err="1" smtClean="0">
                <a:latin typeface="Agency FB" pitchFamily="34" charset="0"/>
              </a:rPr>
              <a:t>ini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sangat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populer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karena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tampilannya</a:t>
            </a:r>
            <a:r>
              <a:rPr lang="en-US" sz="2800" dirty="0" smtClean="0">
                <a:latin typeface="Agency FB" pitchFamily="34" charset="0"/>
              </a:rPr>
              <a:t> yang user friendly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pendekatan</a:t>
            </a:r>
            <a:r>
              <a:rPr lang="en-US" sz="2800" dirty="0" smtClean="0">
                <a:latin typeface="Agency FB" pitchFamily="34" charset="0"/>
              </a:rPr>
              <a:t> GUI. </a:t>
            </a:r>
            <a:r>
              <a:rPr lang="en-US" sz="2800" dirty="0" err="1" smtClean="0">
                <a:latin typeface="Agency FB" pitchFamily="34" charset="0"/>
              </a:rPr>
              <a:t>Kelebihan</a:t>
            </a:r>
            <a:r>
              <a:rPr lang="en-US" sz="2800" dirty="0" smtClean="0">
                <a:latin typeface="Agency FB" pitchFamily="34" charset="0"/>
              </a:rPr>
              <a:t> windows </a:t>
            </a:r>
            <a:r>
              <a:rPr lang="en-US" sz="2800" dirty="0" err="1" smtClean="0">
                <a:latin typeface="Agency FB" pitchFamily="34" charset="0"/>
              </a:rPr>
              <a:t>dibandingkan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system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lainnya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 : </a:t>
            </a:r>
          </a:p>
          <a:p>
            <a:pPr marL="860425" indent="-519113" algn="just"/>
            <a:r>
              <a:rPr lang="en-US" sz="2800" dirty="0" smtClean="0">
                <a:latin typeface="Agency FB" pitchFamily="34" charset="0"/>
              </a:rPr>
              <a:t>Multitasking; </a:t>
            </a:r>
            <a:r>
              <a:rPr lang="en-US" sz="2800" dirty="0" err="1" smtClean="0">
                <a:latin typeface="Agency FB" pitchFamily="34" charset="0"/>
              </a:rPr>
              <a:t>kemampuan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memungkinkan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penggunaan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sejumlah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waktu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bersamaan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marL="914400" indent="-573088" algn="just">
              <a:tabLst>
                <a:tab pos="914400" algn="l"/>
              </a:tabLst>
            </a:pPr>
            <a:r>
              <a:rPr lang="en-US" sz="2800" dirty="0" err="1" smtClean="0">
                <a:latin typeface="Agency FB" pitchFamily="34" charset="0"/>
              </a:rPr>
              <a:t>Mendukung</a:t>
            </a:r>
            <a:r>
              <a:rPr lang="en-US" sz="2800" dirty="0" smtClean="0">
                <a:latin typeface="Agency FB" pitchFamily="34" charset="0"/>
              </a:rPr>
              <a:t> system </a:t>
            </a:r>
            <a:r>
              <a:rPr lang="en-US" sz="2800" dirty="0" err="1" smtClean="0">
                <a:latin typeface="Agency FB" pitchFamily="34" charset="0"/>
              </a:rPr>
              <a:t>kerja</a:t>
            </a:r>
            <a:r>
              <a:rPr lang="en-US" sz="2800" dirty="0" smtClean="0">
                <a:latin typeface="Agency FB" pitchFamily="34" charset="0"/>
              </a:rPr>
              <a:t> team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workgroup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suatu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6016752"/>
          </a:xfrm>
        </p:spPr>
        <p:txBody>
          <a:bodyPr/>
          <a:lstStyle/>
          <a:p>
            <a:pPr algn="just"/>
            <a:r>
              <a:rPr lang="en-US" sz="3200" dirty="0" smtClean="0">
                <a:latin typeface="Agency FB" pitchFamily="34" charset="0"/>
              </a:rPr>
              <a:t>Macintosh; </a:t>
            </a:r>
            <a:r>
              <a:rPr lang="en-US" sz="3200" dirty="0" err="1" smtClean="0">
                <a:latin typeface="Agency FB" pitchFamily="34" charset="0"/>
              </a:rPr>
              <a:t>dikeluarkan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Januari</a:t>
            </a:r>
            <a:r>
              <a:rPr lang="en-US" sz="3200" dirty="0" smtClean="0">
                <a:latin typeface="Agency FB" pitchFamily="34" charset="0"/>
              </a:rPr>
              <a:t> 1984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Linux; </a:t>
            </a:r>
            <a:r>
              <a:rPr lang="en-US" sz="3200" dirty="0" err="1" smtClean="0">
                <a:latin typeface="Agency FB" pitchFamily="34" charset="0"/>
              </a:rPr>
              <a:t>diperkenalkan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pertama</a:t>
            </a:r>
            <a:r>
              <a:rPr lang="en-US" sz="3200" dirty="0" smtClean="0">
                <a:latin typeface="Agency FB" pitchFamily="34" charset="0"/>
              </a:rPr>
              <a:t> kali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Linus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Torvalds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tahun</a:t>
            </a:r>
            <a:r>
              <a:rPr lang="en-US" sz="3200" dirty="0" smtClean="0">
                <a:latin typeface="Agency FB" pitchFamily="34" charset="0"/>
              </a:rPr>
              <a:t> 1991. Linux </a:t>
            </a:r>
            <a:r>
              <a:rPr lang="en-US" sz="3200" dirty="0" err="1" smtClean="0">
                <a:latin typeface="Agency FB" pitchFamily="34" charset="0"/>
              </a:rPr>
              <a:t>menjadi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pesaing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utama</a:t>
            </a:r>
            <a:r>
              <a:rPr lang="en-US" sz="3200" dirty="0" smtClean="0">
                <a:latin typeface="Agency FB" pitchFamily="34" charset="0"/>
              </a:rPr>
              <a:t> system </a:t>
            </a:r>
            <a:r>
              <a:rPr lang="en-US" sz="3200" dirty="0" err="1" smtClean="0">
                <a:latin typeface="Agency FB" pitchFamily="34" charset="0"/>
              </a:rPr>
              <a:t>operasi</a:t>
            </a:r>
            <a:r>
              <a:rPr lang="en-US" sz="3200" dirty="0" smtClean="0">
                <a:latin typeface="Agency FB" pitchFamily="34" charset="0"/>
              </a:rPr>
              <a:t> windows </a:t>
            </a:r>
            <a:r>
              <a:rPr lang="en-US" sz="3200" dirty="0" err="1" smtClean="0">
                <a:latin typeface="Agency FB" pitchFamily="34" charset="0"/>
              </a:rPr>
              <a:t>karena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mempunyai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keunggulan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sama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yakni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mendukung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mendukung</a:t>
            </a:r>
            <a:r>
              <a:rPr lang="en-US" sz="3200" dirty="0" smtClean="0">
                <a:latin typeface="Agency FB" pitchFamily="34" charset="0"/>
              </a:rPr>
              <a:t> multitasking, user friendly, </a:t>
            </a:r>
            <a:r>
              <a:rPr lang="en-US" sz="3200" dirty="0" err="1" smtClean="0">
                <a:latin typeface="Agency FB" pitchFamily="34" charset="0"/>
              </a:rPr>
              <a:t>serta</a:t>
            </a:r>
            <a:r>
              <a:rPr lang="en-US" sz="3200" dirty="0" smtClean="0">
                <a:latin typeface="Agency FB" pitchFamily="34" charset="0"/>
              </a:rPr>
              <a:t> workgroup.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77200" cy="6016752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sv-SE" sz="3200" b="1" dirty="0" smtClean="0">
                <a:latin typeface="Agency FB" pitchFamily="34" charset="0"/>
              </a:rPr>
              <a:t>  Perangkat Lunak Bahasa Pemrograman</a:t>
            </a:r>
          </a:p>
          <a:p>
            <a:pPr marL="0" indent="0" algn="just">
              <a:buNone/>
            </a:pPr>
            <a:endParaRPr lang="sv-SE" sz="32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sv-SE" sz="3200" dirty="0" smtClean="0">
                <a:latin typeface="Agency FB" pitchFamily="34" charset="0"/>
              </a:rPr>
              <a:t>Terdapat empat kelompok generasi bahasa pemrograman : </a:t>
            </a:r>
          </a:p>
          <a:p>
            <a:pPr algn="just"/>
            <a:r>
              <a:rPr lang="sv-SE" sz="3200" dirty="0" smtClean="0">
                <a:latin typeface="Agency FB" pitchFamily="34" charset="0"/>
              </a:rPr>
              <a:t>Generasi Pertama (Bahasa Mesin); pemrograman menggunakan bahasa mesin yang diwakili oleh bilangan biner 0 dan 1. </a:t>
            </a:r>
          </a:p>
          <a:p>
            <a:pPr algn="just"/>
            <a:r>
              <a:rPr lang="en-US" sz="3200" dirty="0" err="1" smtClean="0">
                <a:latin typeface="Agency FB" pitchFamily="34" charset="0"/>
              </a:rPr>
              <a:t>Generasi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Kedua</a:t>
            </a:r>
            <a:r>
              <a:rPr lang="en-US" sz="3200" dirty="0" smtClean="0">
                <a:latin typeface="Agency FB" pitchFamily="34" charset="0"/>
              </a:rPr>
              <a:t> (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Assembly); </a:t>
            </a:r>
            <a:r>
              <a:rPr lang="en-US" sz="3200" dirty="0" err="1" smtClean="0">
                <a:latin typeface="Agency FB" pitchFamily="34" charset="0"/>
              </a:rPr>
              <a:t>pemrograman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menggunakan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perintah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kata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pendek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err="1" smtClean="0">
                <a:latin typeface="Agency FB" pitchFamily="34" charset="0"/>
              </a:rPr>
              <a:t>Generasi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Ketiga</a:t>
            </a:r>
            <a:r>
              <a:rPr lang="en-US" sz="3200" dirty="0" smtClean="0">
                <a:latin typeface="Agency FB" pitchFamily="34" charset="0"/>
              </a:rPr>
              <a:t> (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tingkat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tinggi</a:t>
            </a:r>
            <a:r>
              <a:rPr lang="en-US" sz="3200" dirty="0" smtClean="0">
                <a:latin typeface="Agency FB" pitchFamily="34" charset="0"/>
              </a:rPr>
              <a:t>); </a:t>
            </a:r>
            <a:r>
              <a:rPr lang="en-US" sz="3200" dirty="0" err="1" smtClean="0">
                <a:latin typeface="Agency FB" pitchFamily="34" charset="0"/>
              </a:rPr>
              <a:t>pemrograman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dengan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yang procedural </a:t>
            </a:r>
            <a:r>
              <a:rPr lang="en-US" sz="3200" dirty="0" err="1" smtClean="0">
                <a:latin typeface="Agency FB" pitchFamily="34" charset="0"/>
              </a:rPr>
              <a:t>tertata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dengan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baik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err="1" smtClean="0">
                <a:latin typeface="Agency FB" pitchFamily="34" charset="0"/>
              </a:rPr>
              <a:t>Generasi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Keempat</a:t>
            </a:r>
            <a:r>
              <a:rPr lang="en-US" sz="3200" dirty="0" smtClean="0">
                <a:latin typeface="Agency FB" pitchFamily="34" charset="0"/>
              </a:rPr>
              <a:t> (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pemrograman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berorientasi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object)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229600" cy="58674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en-US" b="1" dirty="0" smtClean="0"/>
              <a:t>  </a:t>
            </a:r>
            <a:r>
              <a:rPr lang="en-US" sz="3600" b="1" dirty="0" err="1" smtClean="0">
                <a:latin typeface="Agency FB" pitchFamily="34" charset="0"/>
              </a:rPr>
              <a:t>Perangkat</a:t>
            </a:r>
            <a:r>
              <a:rPr lang="en-US" sz="3600" b="1" dirty="0" smtClean="0">
                <a:latin typeface="Agency FB" pitchFamily="34" charset="0"/>
              </a:rPr>
              <a:t> </a:t>
            </a:r>
            <a:r>
              <a:rPr lang="en-US" sz="3600" b="1" dirty="0" err="1" smtClean="0">
                <a:latin typeface="Agency FB" pitchFamily="34" charset="0"/>
              </a:rPr>
              <a:t>Lunak</a:t>
            </a:r>
            <a:r>
              <a:rPr lang="en-US" sz="3600" b="1" dirty="0" smtClean="0">
                <a:latin typeface="Agency FB" pitchFamily="34" charset="0"/>
              </a:rPr>
              <a:t> </a:t>
            </a:r>
            <a:r>
              <a:rPr lang="en-US" sz="3600" b="1" dirty="0" err="1" smtClean="0">
                <a:latin typeface="Agency FB" pitchFamily="34" charset="0"/>
              </a:rPr>
              <a:t>Utilitas</a:t>
            </a:r>
            <a:r>
              <a:rPr lang="en-US" sz="3600" b="1" dirty="0" smtClean="0">
                <a:latin typeface="Agency FB" pitchFamily="34" charset="0"/>
              </a:rPr>
              <a:t> </a:t>
            </a:r>
          </a:p>
          <a:p>
            <a:pPr marL="0" indent="0" algn="just">
              <a:buNone/>
            </a:pPr>
            <a:endParaRPr lang="en-US" sz="3600" b="1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Utilitas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yaitu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ditujukan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menunjang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fungsionalitas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system </a:t>
            </a:r>
            <a:r>
              <a:rPr lang="en-US" sz="3600" dirty="0" err="1" smtClean="0">
                <a:latin typeface="Agency FB" pitchFamily="34" charset="0"/>
              </a:rPr>
              <a:t>operasi</a:t>
            </a:r>
            <a:r>
              <a:rPr lang="en-US" sz="3600" dirty="0" smtClean="0">
                <a:latin typeface="Agency FB" pitchFamily="34" charset="0"/>
              </a:rPr>
              <a:t>. </a:t>
            </a:r>
            <a:r>
              <a:rPr lang="en-US" sz="3600" dirty="0" err="1" smtClean="0">
                <a:latin typeface="Agency FB" pitchFamily="34" charset="0"/>
              </a:rPr>
              <a:t>Contoh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kompresi</a:t>
            </a:r>
            <a:r>
              <a:rPr lang="en-US" sz="3600" dirty="0" smtClean="0">
                <a:latin typeface="Agency FB" pitchFamily="34" charset="0"/>
              </a:rPr>
              <a:t> data </a:t>
            </a:r>
            <a:r>
              <a:rPr lang="en-US" sz="3600" dirty="0" err="1" smtClean="0">
                <a:latin typeface="Agency FB" pitchFamily="34" charset="0"/>
              </a:rPr>
              <a:t>pada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harddisk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atau</a:t>
            </a:r>
            <a:r>
              <a:rPr lang="en-US" sz="3600" dirty="0" smtClean="0">
                <a:latin typeface="Agency FB" pitchFamily="34" charset="0"/>
              </a:rPr>
              <a:t> media </a:t>
            </a:r>
            <a:r>
              <a:rPr lang="en-US" sz="3600" dirty="0" err="1" smtClean="0">
                <a:latin typeface="Agency FB" pitchFamily="34" charset="0"/>
              </a:rPr>
              <a:t>penyimpanan</a:t>
            </a:r>
            <a:r>
              <a:rPr lang="en-US" sz="3600" dirty="0" smtClean="0">
                <a:latin typeface="Agency FB" pitchFamily="34" charset="0"/>
              </a:rPr>
              <a:t> lain, </a:t>
            </a:r>
            <a:r>
              <a:rPr lang="en-US" sz="3600" dirty="0" err="1" smtClean="0">
                <a:latin typeface="Agency FB" pitchFamily="34" charset="0"/>
              </a:rPr>
              <a:t>dapat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melalui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WinZip. </a:t>
            </a:r>
            <a:r>
              <a:rPr lang="en-US" sz="3600" dirty="0" err="1" smtClean="0">
                <a:latin typeface="Agency FB" pitchFamily="34" charset="0"/>
              </a:rPr>
              <a:t>Contoh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lainnya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apabila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menangkal</a:t>
            </a:r>
            <a:r>
              <a:rPr lang="en-US" sz="3600" dirty="0" smtClean="0">
                <a:latin typeface="Agency FB" pitchFamily="34" charset="0"/>
              </a:rPr>
              <a:t> virus </a:t>
            </a:r>
            <a:r>
              <a:rPr lang="en-US" sz="3600" dirty="0" err="1" smtClean="0">
                <a:latin typeface="Agency FB" pitchFamily="34" charset="0"/>
              </a:rPr>
              <a:t>diperlukan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antivirus.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1021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BAB I.  PENGANTAR REKAYASA PERANGKAT LUNAK</vt:lpstr>
      <vt:lpstr>PENGANTAR PERANGKAT LUNAK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SOAL :</vt:lpstr>
      <vt:lpstr>Slide 17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BAB i.  PENGANTAR REKAYASA PERANGKAT LUNAK</dc:title>
  <dc:creator>elisa</dc:creator>
  <cp:lastModifiedBy>elisa</cp:lastModifiedBy>
  <cp:revision>12</cp:revision>
  <dcterms:created xsi:type="dcterms:W3CDTF">2018-09-04T13:36:26Z</dcterms:created>
  <dcterms:modified xsi:type="dcterms:W3CDTF">2018-09-11T07:09:58Z</dcterms:modified>
</cp:coreProperties>
</file>