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71" r:id="rId3"/>
    <p:sldId id="272" r:id="rId4"/>
    <p:sldId id="274" r:id="rId5"/>
    <p:sldId id="273" r:id="rId6"/>
    <p:sldId id="281" r:id="rId7"/>
    <p:sldId id="275" r:id="rId8"/>
    <p:sldId id="276" r:id="rId9"/>
    <p:sldId id="282" r:id="rId10"/>
    <p:sldId id="283" r:id="rId11"/>
    <p:sldId id="284" r:id="rId12"/>
    <p:sldId id="285" r:id="rId13"/>
    <p:sldId id="277" r:id="rId14"/>
    <p:sldId id="294" r:id="rId15"/>
    <p:sldId id="278" r:id="rId16"/>
    <p:sldId id="279" r:id="rId17"/>
    <p:sldId id="280" r:id="rId18"/>
    <p:sldId id="295" r:id="rId19"/>
    <p:sldId id="286" r:id="rId20"/>
    <p:sldId id="301" r:id="rId21"/>
    <p:sldId id="287" r:id="rId22"/>
    <p:sldId id="288" r:id="rId23"/>
    <p:sldId id="289" r:id="rId24"/>
    <p:sldId id="292" r:id="rId25"/>
    <p:sldId id="297" r:id="rId26"/>
    <p:sldId id="298" r:id="rId27"/>
    <p:sldId id="299" r:id="rId28"/>
    <p:sldId id="300" r:id="rId29"/>
    <p:sldId id="296" r:id="rId30"/>
    <p:sldId id="293" r:id="rId31"/>
    <p:sldId id="267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1" autoAdjust="0"/>
    <p:restoredTop sz="94660"/>
  </p:normalViewPr>
  <p:slideViewPr>
    <p:cSldViewPr>
      <p:cViewPr varScale="1">
        <p:scale>
          <a:sx n="70" d="100"/>
          <a:sy n="70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204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45F93-A40F-4E45-A31B-DCB136F6D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C7589-69F0-4DA4-9653-D53DEB1CF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64DDD-6847-4E52-ACC8-A21CAF92C4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85FDD-6B6E-4524-BD7A-B8858A6AEA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5CD3D-0F0C-4B21-8656-563733DCA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78F00-0602-4E0F-8C05-0721821C1A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21C1D-4448-412F-AB88-31B1876639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3FA40-42AA-4963-981C-A52FDAA5E3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62114-580C-431D-835D-8F941BF26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B2C7E-A50A-46E1-A99A-BDB996110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1C0D5-CD62-486C-A1F2-DEB26D28C8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09254-B36E-40AC-9E0C-4C39AF5DF9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82596754-F8C8-44E6-95B6-5945BCE799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2000250"/>
            <a:ext cx="8297863" cy="1736725"/>
          </a:xfrm>
        </p:spPr>
        <p:txBody>
          <a:bodyPr/>
          <a:lstStyle/>
          <a:p>
            <a:pPr algn="ctr" eaLnBrk="1" hangingPunct="1"/>
            <a:r>
              <a:rPr lang="en-US" sz="4000" dirty="0" smtClean="0"/>
              <a:t>MATERI 1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en-US" sz="4000" dirty="0" smtClean="0"/>
              <a:t>PENGANTAR JARINGAN SYARAF TIRUAN (JST</a:t>
            </a:r>
            <a:r>
              <a:rPr lang="en-US" sz="4000" dirty="0" smtClean="0"/>
              <a:t>)</a:t>
            </a:r>
            <a:br>
              <a:rPr lang="en-US" sz="4000" dirty="0" smtClean="0"/>
            </a:br>
            <a:r>
              <a:rPr lang="en-US" sz="4000" dirty="0" err="1" smtClean="0"/>
              <a:t>Pertemuan</a:t>
            </a:r>
            <a:r>
              <a:rPr lang="en-US" sz="4000" dirty="0" smtClean="0"/>
              <a:t> 1 &amp; 2</a:t>
            </a:r>
            <a:endParaRPr lang="en-US" sz="40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92163" y="4565650"/>
            <a:ext cx="6227762" cy="863600"/>
          </a:xfrm>
        </p:spPr>
        <p:txBody>
          <a:bodyPr/>
          <a:lstStyle/>
          <a:p>
            <a:pPr algn="r" eaLnBrk="1" hangingPunct="1">
              <a:lnSpc>
                <a:spcPct val="80000"/>
              </a:lnSpc>
            </a:pPr>
            <a:endParaRPr lang="en-US" sz="2600" b="1" dirty="0" smtClean="0"/>
          </a:p>
          <a:p>
            <a:pPr algn="r" eaLnBrk="1" hangingPunct="1">
              <a:lnSpc>
                <a:spcPct val="80000"/>
              </a:lnSpc>
            </a:pPr>
            <a:r>
              <a:rPr lang="id-ID" sz="2600" b="1" dirty="0" smtClean="0"/>
              <a:t>ELISAWATI, </a:t>
            </a:r>
            <a:r>
              <a:rPr lang="en-US" sz="2600" b="1" dirty="0" smtClean="0"/>
              <a:t>M</a:t>
            </a:r>
            <a:r>
              <a:rPr lang="id-ID" sz="2600" b="1" dirty="0" smtClean="0"/>
              <a:t>.Kom</a:t>
            </a:r>
          </a:p>
        </p:txBody>
      </p:sp>
      <p:pic>
        <p:nvPicPr>
          <p:cNvPr id="3076" name="Picture 6" descr="Neyn@0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34225" y="4205288"/>
            <a:ext cx="2009775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285750" y="333375"/>
            <a:ext cx="8643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id-ID" sz="2600" b="1" dirty="0" smtClean="0"/>
              <a:t>SEKOLAH TINGGI  </a:t>
            </a:r>
            <a:r>
              <a:rPr lang="id-ID" sz="2600" b="1" dirty="0"/>
              <a:t>MANAJEMEN INFROMATIKA KOMPUTER </a:t>
            </a:r>
            <a:r>
              <a:rPr lang="id-ID" sz="2600" b="1" dirty="0" smtClean="0"/>
              <a:t>(STMIK)</a:t>
            </a:r>
            <a:endParaRPr lang="en-US" sz="2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60640"/>
          </a:xfrm>
        </p:spPr>
        <p:txBody>
          <a:bodyPr/>
          <a:lstStyle/>
          <a:p>
            <a:pPr marL="0" indent="0" algn="just">
              <a:buNone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demikian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saraf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kenal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adanya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395288" indent="-395288" algn="just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Sensor (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reseptor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) yang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mampu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memonitor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memantau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mendeteksi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kecepatan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perubahan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energi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lingkungan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395288" indent="-395288" algn="just"/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Saluran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komunikasi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sensor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pusat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serabut-serabut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saraf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membawa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impuls-impuls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saraf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pola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spasiotemporal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tepi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pusat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395288" indent="-395288" algn="just"/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Pusat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komputasi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pembuat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keputusan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berupa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pola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geometris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kontak-kontak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sinapsis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antar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-neuron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pusat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susunan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saraf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688632"/>
          </a:xfrm>
        </p:spPr>
        <p:txBody>
          <a:bodyPr/>
          <a:lstStyle/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Saluran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komunikasi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pusat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efektor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berupa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serabut-serabut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saraf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membawa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impuls-impuls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pusat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tepi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Efektor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berupa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sel-sel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otot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maupun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sel-sel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kelenjer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38862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saraf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tiruan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saraf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manusia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1560" y="1556792"/>
          <a:ext cx="7560840" cy="3364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8392"/>
                <a:gridCol w="4032448"/>
              </a:tblGrid>
              <a:tr h="60486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Jaringan</a:t>
                      </a:r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saraf</a:t>
                      </a:r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Tiruan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Jaringan</a:t>
                      </a:r>
                      <a:r>
                        <a:rPr lang="en-US" sz="28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saraf</a:t>
                      </a:r>
                      <a:r>
                        <a:rPr lang="en-US" sz="28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28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Biologis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04867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Node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atau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Unit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Badan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sel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(Soma)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04867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Dendrit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04867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Akson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04867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Bobot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Sinapsis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1940-an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ilmuwan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menemukan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bahwa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psikologi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otak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pemrosesan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peralatan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McCulloch &amp; W. H. Pitts (1943)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dikenal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orang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kali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memodelkan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Neural Network.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1949,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Hebb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menyatakan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bahwa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disimpan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koneksi-koneksi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mengusulkan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adanya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skema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pembelajaran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memperbaiki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koneksi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696140"/>
          </a:xfrm>
        </p:spPr>
        <p:txBody>
          <a:bodyPr/>
          <a:lstStyle/>
          <a:p>
            <a:r>
              <a:rPr lang="en-US" sz="3600" b="1" dirty="0" err="1" smtClean="0"/>
              <a:t>Sejarah</a:t>
            </a:r>
            <a:r>
              <a:rPr lang="en-US" sz="3600" b="1" dirty="0" smtClean="0"/>
              <a:t> JST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60640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koneksi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antar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-neuron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belajar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neuron.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Teori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dikenal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Hebbian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Law.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1954, Farley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Clark men-setup model-model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relasi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adaptif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stimulus-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respons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random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Rosenblatt 1958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memperkenalkan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konsep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Perceptron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1960, Windrow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Hoff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menemukan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Adaline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(Adaptive Linier Neuron).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76664"/>
          </a:xfrm>
        </p:spPr>
        <p:txBody>
          <a:bodyPr/>
          <a:lstStyle/>
          <a:p>
            <a:pPr algn="just"/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1969,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Minsky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Papert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melontarkan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kritik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tentang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kelemahan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perceptronnya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Rosenblatt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memilah-milah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pola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linier.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Sejak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saat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penelitian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bidang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JST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mengalami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kevakuman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selama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kurang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dasawarsa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1974,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werbos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memperkenalkan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algoritma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backpropagation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melatih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perceptron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lapisan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1975, Little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Shaw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menggambarkan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saraf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model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probilistik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1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472608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1982,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kohonen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mengembangkan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pembelajarn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saraf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terawasi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unsupervise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learning)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pemetaan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1982,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grossberg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mengembangkan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teori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diinspirasi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perkembangan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psikologi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Bersama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carpenter,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mereka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mengenalkan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sejumlah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arsitektur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lain Adaptive Resonance Theory (ART),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kemudian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lanjutkan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ART2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ART3.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616624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1982, Hopfield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memperluas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saraf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tiruan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masalah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optimasi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1985,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algoritma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pembelajaran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mesin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Boltzmann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model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saraf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probabilistik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mulai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dikembangkan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1986,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Rumelhart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menciptakan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algoritma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belajar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dikenal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perambatan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balik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9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1987,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kosko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mengembangkan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Adaptive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Biirectional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Associative Memory (BAM)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3886200"/>
          </a:xfrm>
        </p:spPr>
        <p:txBody>
          <a:bodyPr/>
          <a:lstStyle/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1988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mulai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dikembangkan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radial basis.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88840"/>
            <a:ext cx="7787208" cy="3024336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	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saraf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tiruan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pemrosesan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mencoba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meniru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kinerja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otak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manusia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696140"/>
          </a:xfrm>
        </p:spPr>
        <p:txBody>
          <a:bodyPr/>
          <a:lstStyle/>
          <a:p>
            <a:r>
              <a:rPr lang="en-US" sz="3600" b="1" dirty="0" err="1" smtClean="0"/>
              <a:t>Jaringan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Saraf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Tiruan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828692"/>
          </a:xfrm>
        </p:spPr>
        <p:txBody>
          <a:bodyPr/>
          <a:lstStyle/>
          <a:p>
            <a:r>
              <a:rPr lang="en-US" sz="3600" b="1" dirty="0" err="1" smtClean="0"/>
              <a:t>Pengantar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Jaringan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Syaraf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Tiruan</a:t>
            </a:r>
            <a:endParaRPr lang="en-US" sz="3600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147248" cy="5286412"/>
          </a:xfrm>
        </p:spPr>
        <p:txBody>
          <a:bodyPr/>
          <a:lstStyle/>
          <a:p>
            <a:pPr algn="just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Otak</a:t>
            </a:r>
            <a:r>
              <a:rPr lang="en-US" sz="2800" dirty="0" smtClean="0"/>
              <a:t> </a:t>
            </a:r>
            <a:r>
              <a:rPr lang="en-US" sz="2800" dirty="0" err="1" smtClean="0"/>
              <a:t>manusia</a:t>
            </a:r>
            <a:r>
              <a:rPr lang="en-US" sz="2800" dirty="0" smtClean="0"/>
              <a:t> </a:t>
            </a:r>
            <a:r>
              <a:rPr lang="en-US" sz="2800" dirty="0" err="1" smtClean="0"/>
              <a:t>diperkirakan</a:t>
            </a:r>
            <a:r>
              <a:rPr lang="en-US" sz="2800" dirty="0" smtClean="0"/>
              <a:t> </a:t>
            </a:r>
            <a:r>
              <a:rPr lang="en-US" sz="2800" dirty="0" err="1" smtClean="0"/>
              <a:t>terdiri</a:t>
            </a:r>
            <a:r>
              <a:rPr lang="en-US" sz="2800" dirty="0" smtClean="0"/>
              <a:t> </a:t>
            </a:r>
            <a:r>
              <a:rPr lang="en-US" sz="2800" dirty="0" err="1" smtClean="0"/>
              <a:t>atas</a:t>
            </a:r>
            <a:r>
              <a:rPr lang="en-US" sz="2800" dirty="0" smtClean="0"/>
              <a:t> 10</a:t>
            </a:r>
            <a:r>
              <a:rPr lang="en-US" sz="2800" baseline="30000" dirty="0" smtClean="0"/>
              <a:t>13 </a:t>
            </a:r>
            <a:r>
              <a:rPr lang="en-US" sz="2800" dirty="0" err="1" smtClean="0"/>
              <a:t>sel</a:t>
            </a:r>
            <a:r>
              <a:rPr lang="en-US" sz="2800" dirty="0" smtClean="0"/>
              <a:t> </a:t>
            </a:r>
            <a:r>
              <a:rPr lang="en-US" sz="2800" dirty="0" err="1" smtClean="0"/>
              <a:t>saraf</a:t>
            </a:r>
            <a:r>
              <a:rPr lang="en-US" sz="2800" dirty="0" smtClean="0"/>
              <a:t> (neuron). Di </a:t>
            </a:r>
            <a:r>
              <a:rPr lang="en-US" sz="2800" dirty="0" err="1" smtClean="0"/>
              <a:t>otak</a:t>
            </a:r>
            <a:r>
              <a:rPr lang="en-US" sz="2800" dirty="0" smtClean="0"/>
              <a:t> </a:t>
            </a:r>
            <a:r>
              <a:rPr lang="en-US" sz="2800" dirty="0" err="1" smtClean="0"/>
              <a:t>inilah</a:t>
            </a:r>
            <a:r>
              <a:rPr lang="en-US" sz="2800" dirty="0" smtClean="0"/>
              <a:t> </a:t>
            </a:r>
            <a:r>
              <a:rPr lang="en-US" sz="2800" dirty="0" err="1" smtClean="0"/>
              <a:t>terdapat</a:t>
            </a:r>
            <a:r>
              <a:rPr lang="en-US" sz="2800" dirty="0" smtClean="0"/>
              <a:t> </a:t>
            </a:r>
            <a:r>
              <a:rPr lang="en-US" sz="2800" dirty="0" err="1" smtClean="0"/>
              <a:t>fungsi-fungsi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sangat</a:t>
            </a:r>
            <a:r>
              <a:rPr lang="en-US" sz="2800" dirty="0" smtClean="0"/>
              <a:t> </a:t>
            </a:r>
            <a:r>
              <a:rPr lang="en-US" sz="2800" dirty="0" err="1" smtClean="0"/>
              <a:t>banyak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rumit</a:t>
            </a:r>
            <a:r>
              <a:rPr lang="en-US" sz="2800" dirty="0" smtClean="0"/>
              <a:t>, </a:t>
            </a:r>
            <a:r>
              <a:rPr lang="en-US" sz="2800" dirty="0" err="1" smtClean="0"/>
              <a:t>diantaranya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ingatan</a:t>
            </a:r>
            <a:r>
              <a:rPr lang="en-US" sz="2800" dirty="0" smtClean="0"/>
              <a:t>, </a:t>
            </a:r>
            <a:r>
              <a:rPr lang="en-US" sz="2800" dirty="0" err="1" smtClean="0"/>
              <a:t>belajar</a:t>
            </a:r>
            <a:r>
              <a:rPr lang="en-US" sz="2800" dirty="0" smtClean="0"/>
              <a:t>, </a:t>
            </a:r>
            <a:r>
              <a:rPr lang="en-US" sz="2800" dirty="0" err="1" smtClean="0"/>
              <a:t>bahasa</a:t>
            </a:r>
            <a:r>
              <a:rPr lang="en-US" sz="2800" dirty="0" smtClean="0"/>
              <a:t>, </a:t>
            </a:r>
            <a:r>
              <a:rPr lang="en-US" sz="2800" dirty="0" err="1" smtClean="0"/>
              <a:t>assosiasi</a:t>
            </a:r>
            <a:r>
              <a:rPr lang="en-US" sz="2800" dirty="0" smtClean="0"/>
              <a:t>, </a:t>
            </a:r>
            <a:r>
              <a:rPr lang="en-US" sz="2800" dirty="0" err="1" smtClean="0"/>
              <a:t>penalaran</a:t>
            </a:r>
            <a:r>
              <a:rPr lang="en-US" sz="2800" dirty="0" smtClean="0"/>
              <a:t>, </a:t>
            </a:r>
            <a:r>
              <a:rPr lang="en-US" sz="2800" dirty="0" err="1" smtClean="0"/>
              <a:t>kecerdasan</a:t>
            </a:r>
            <a:r>
              <a:rPr lang="en-US" sz="2800" dirty="0" smtClean="0"/>
              <a:t>, </a:t>
            </a:r>
            <a:r>
              <a:rPr lang="en-US" sz="2800" dirty="0" err="1" smtClean="0"/>
              <a:t>inisiatif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lainnya</a:t>
            </a:r>
            <a:endParaRPr lang="en-US" sz="2800" dirty="0" smtClean="0"/>
          </a:p>
          <a:p>
            <a:pPr algn="just">
              <a:buNone/>
            </a:pPr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 </a:t>
            </a:r>
            <a:endParaRPr lang="en-US" sz="2800" baseline="30000" dirty="0" smtClean="0"/>
          </a:p>
        </p:txBody>
      </p:sp>
      <p:pic>
        <p:nvPicPr>
          <p:cNvPr id="6" name="Picture 4" descr="v1 lg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771800" y="3645024"/>
            <a:ext cx="3643064" cy="2465388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246712"/>
          </a:xfrm>
        </p:spPr>
        <p:txBody>
          <a:bodyPr/>
          <a:lstStyle/>
          <a:p>
            <a:pPr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saraf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tiruan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tentukan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514350" indent="-514350" algn="just">
              <a:buAutoNum type="alphaL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Pola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hubungan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antar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neuron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arsitektur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 algn="just">
              <a:buAutoNum type="alphaL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menentukan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penghubung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training/learning/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algoritma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 algn="just">
              <a:buAutoNum type="alphaL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aktivasi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008"/>
            <a:ext cx="8229600" cy="4822304"/>
          </a:xfrm>
        </p:spPr>
        <p:txBody>
          <a:bodyPr/>
          <a:lstStyle/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Belajar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adaptive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kemampuan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mempelajari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bagaimana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pekerjaan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berdasarkan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diberikan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pelatihan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pengalaman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awal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Self-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Organisation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JST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organisasi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sendiri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representasi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terimanya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selama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belajar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696140"/>
          </a:xfrm>
        </p:spPr>
        <p:txBody>
          <a:bodyPr/>
          <a:lstStyle/>
          <a:p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Kelebihan-kelebihan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JST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3886200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Real Time Operation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Perhitungan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JST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paralel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rancang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diproduksi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khusus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mengambil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keuntungan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kemampuan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008"/>
            <a:ext cx="8229600" cy="4822304"/>
          </a:xfrm>
        </p:spPr>
        <p:txBody>
          <a:bodyPr/>
          <a:lstStyle/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efektif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operasi-operasi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numerik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efesien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operasi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algoritma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aritmatik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operasi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simbolis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beroperasi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JST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butuh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pelatihan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bila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jumlah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datanya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gunakan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pelatihan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lama.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696140"/>
          </a:xfrm>
        </p:spPr>
        <p:txBody>
          <a:bodyPr/>
          <a:lstStyle/>
          <a:p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Kelemahan-kelemahan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JST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76672"/>
            <a:ext cx="8424936" cy="604644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syaraf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tiruan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manfaatkan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berbagai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kepentingan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	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Otomotif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pembelajaran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mobil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otomatis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Penerbangan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Udara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Autopilot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pesawat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terbang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kemampuan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maksimal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simulasi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jalur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penerbangan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kontrol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pesawat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terbang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peningkatan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pengendali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otomatis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simulasi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komponen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pesawat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terbang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mendeteksi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kesalahan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komponen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pesawat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terbang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60640"/>
          </a:xfrm>
        </p:spPr>
        <p:txBody>
          <a:bodyPr/>
          <a:lstStyle/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Perbankan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Memeriksa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membaca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dokumen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penting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evaluasi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kredit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pertahanan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pelacakan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deteksi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diskriminasi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objek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pengenalan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interface, radar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dll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Elektronik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Ramalan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urutan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menggabungkan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sirkuit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terpotong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tataruang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pengawasan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analisa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kesalahan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penggunaan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komponen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pemodelan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non-linear.</a:t>
            </a: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60640"/>
          </a:xfrm>
        </p:spPr>
        <p:txBody>
          <a:bodyPr/>
          <a:lstStyle/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Dunia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hiburan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Animasi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special effects,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peramalan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pasar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Finansial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Penilaian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permohonan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bidang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real estate,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analisis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keuangan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peramalan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harga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pengenalan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tekanan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penggolongan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huruf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hidup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vokal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pemindahan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teks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Asuransi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Evaluasi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kebijakan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optimalisasi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produk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04656"/>
          </a:xfrm>
        </p:spPr>
        <p:txBody>
          <a:bodyPr/>
          <a:lstStyle/>
          <a:p>
            <a:pPr algn="just"/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Pabrik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Pengawasan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prabrikasi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analisis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desain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produk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inspeksi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kualitas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produksi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Dll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Pertambangan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Eksplorasi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Kesehatan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Analisis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sel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penyakit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kanker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desain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prosthesis,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optimalisasi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pencangkokan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peningkatan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kualitas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rumah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sakit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Robotika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kendali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jalan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peluru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, robot forklift,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pengontrol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manipulasi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Bisnis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Analisa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pasar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pendukung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perdagangan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bursa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60640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Telekomunikasi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kompresi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gambar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pelayanan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terjemahan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percakapan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pembayaran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Transportasi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diagnosis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transportasi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terjadwal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rute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transportasi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/>
          <a:lstStyle/>
          <a:p>
            <a:pPr algn="just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Menurut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apakah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saraf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tiruan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perlu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dipelajari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?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Sertai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jawaban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saraf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tiruan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selain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apa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diberikan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modul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!</a:t>
            </a:r>
          </a:p>
          <a:p>
            <a:pPr algn="just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Komponen-komponen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apa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saja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dimiliki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saraf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tiruan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algn="just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Apakah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kegunaan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sinapsis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algn="just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Bagaimana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kerja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saraf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tiruan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umum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algn="just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Apakah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mengaplikasikan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saraf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tiruan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mutlak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dibutuhkan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?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Mengapa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696140"/>
          </a:xfrm>
        </p:spPr>
        <p:txBody>
          <a:bodyPr/>
          <a:lstStyle/>
          <a:p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Soal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828692"/>
          </a:xfrm>
        </p:spPr>
        <p:txBody>
          <a:bodyPr/>
          <a:lstStyle/>
          <a:p>
            <a:r>
              <a:rPr lang="en-US" sz="3600" b="1" dirty="0" err="1" smtClean="0"/>
              <a:t>Pengantar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Jaringan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Syaraf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Tiruan</a:t>
            </a:r>
            <a:endParaRPr lang="en-US" sz="3600" b="1" dirty="0" smtClean="0"/>
          </a:p>
        </p:txBody>
      </p:sp>
      <p:pic>
        <p:nvPicPr>
          <p:cNvPr id="6" name="Picture 5" descr="LGN et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7467600" cy="40624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/>
          <a:lstStyle/>
          <a:p>
            <a:pPr algn="just"/>
            <a:r>
              <a:rPr lang="en-US" sz="2800" dirty="0" err="1" smtClean="0"/>
              <a:t>Hermawan</a:t>
            </a:r>
            <a:r>
              <a:rPr lang="en-US" sz="2800" dirty="0" smtClean="0"/>
              <a:t> </a:t>
            </a:r>
            <a:r>
              <a:rPr lang="en-US" sz="2800" dirty="0" err="1" smtClean="0"/>
              <a:t>Arief</a:t>
            </a:r>
            <a:r>
              <a:rPr lang="en-US" sz="2800" dirty="0" smtClean="0"/>
              <a:t>, </a:t>
            </a:r>
            <a:r>
              <a:rPr lang="en-US" sz="2800" dirty="0" err="1" smtClean="0"/>
              <a:t>Jaringan</a:t>
            </a:r>
            <a:r>
              <a:rPr lang="en-US" sz="2800" dirty="0" smtClean="0"/>
              <a:t> </a:t>
            </a:r>
            <a:r>
              <a:rPr lang="en-US" sz="2800" dirty="0" err="1" smtClean="0"/>
              <a:t>Syaraf</a:t>
            </a:r>
            <a:r>
              <a:rPr lang="en-US" sz="2800" dirty="0" smtClean="0"/>
              <a:t> </a:t>
            </a:r>
            <a:r>
              <a:rPr lang="en-US" sz="2800" dirty="0" err="1" smtClean="0"/>
              <a:t>Tiruan</a:t>
            </a:r>
            <a:r>
              <a:rPr lang="en-US" sz="2800" dirty="0" smtClean="0"/>
              <a:t> </a:t>
            </a:r>
            <a:r>
              <a:rPr lang="en-US" sz="2800" dirty="0" err="1" smtClean="0"/>
              <a:t>Teori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, </a:t>
            </a:r>
            <a:r>
              <a:rPr lang="en-US" sz="2800" dirty="0" err="1" smtClean="0"/>
              <a:t>Penerbit</a:t>
            </a:r>
            <a:r>
              <a:rPr lang="en-US" sz="2800" dirty="0" smtClean="0"/>
              <a:t> </a:t>
            </a:r>
            <a:r>
              <a:rPr lang="en-US" sz="2800" dirty="0" err="1" smtClean="0"/>
              <a:t>Andi</a:t>
            </a:r>
            <a:r>
              <a:rPr lang="en-US" sz="2800" dirty="0" smtClean="0"/>
              <a:t> Yogyakarta, 2006</a:t>
            </a:r>
          </a:p>
          <a:p>
            <a:pPr algn="just"/>
            <a:r>
              <a:rPr lang="en-US" sz="2800" dirty="0" err="1" smtClean="0"/>
              <a:t>Puspitaningrum</a:t>
            </a:r>
            <a:r>
              <a:rPr lang="en-US" sz="2800" dirty="0" smtClean="0"/>
              <a:t> </a:t>
            </a:r>
            <a:r>
              <a:rPr lang="en-US" sz="2800" dirty="0" err="1" smtClean="0"/>
              <a:t>Diyah</a:t>
            </a:r>
            <a:r>
              <a:rPr lang="en-US" sz="2800" dirty="0" smtClean="0"/>
              <a:t>, </a:t>
            </a:r>
            <a:r>
              <a:rPr lang="en-US" sz="2800" dirty="0" err="1" smtClean="0"/>
              <a:t>Pengantar</a:t>
            </a:r>
            <a:r>
              <a:rPr lang="en-US" sz="2800" dirty="0" smtClean="0"/>
              <a:t> </a:t>
            </a:r>
            <a:r>
              <a:rPr lang="en-US" sz="2800" dirty="0" err="1" smtClean="0"/>
              <a:t>Jaringan</a:t>
            </a:r>
            <a:r>
              <a:rPr lang="en-US" sz="2800" dirty="0" smtClean="0"/>
              <a:t> </a:t>
            </a:r>
            <a:r>
              <a:rPr lang="en-US" sz="2800" dirty="0" err="1" smtClean="0"/>
              <a:t>Syaraf</a:t>
            </a:r>
            <a:r>
              <a:rPr lang="en-US" sz="2800" dirty="0" smtClean="0"/>
              <a:t> </a:t>
            </a:r>
            <a:r>
              <a:rPr lang="en-US" sz="2800" dirty="0" err="1" smtClean="0"/>
              <a:t>Tiruan</a:t>
            </a:r>
            <a:r>
              <a:rPr lang="en-US" sz="2800" dirty="0" smtClean="0"/>
              <a:t>, </a:t>
            </a:r>
            <a:r>
              <a:rPr lang="en-US" sz="2800" dirty="0" err="1" smtClean="0"/>
              <a:t>Penerbit</a:t>
            </a:r>
            <a:r>
              <a:rPr lang="en-US" sz="2800" dirty="0" smtClean="0"/>
              <a:t> </a:t>
            </a:r>
            <a:r>
              <a:rPr lang="en-US" sz="2800" dirty="0" err="1" smtClean="0"/>
              <a:t>Andi</a:t>
            </a:r>
            <a:r>
              <a:rPr lang="en-US" sz="2800" dirty="0" smtClean="0"/>
              <a:t> Yogyakarta, 2006</a:t>
            </a:r>
          </a:p>
          <a:p>
            <a:pPr algn="just"/>
            <a:r>
              <a:rPr lang="en-US" sz="2800" dirty="0" err="1" smtClean="0"/>
              <a:t>Sutojo</a:t>
            </a:r>
            <a:r>
              <a:rPr lang="en-US" sz="2800" dirty="0" smtClean="0"/>
              <a:t> T, </a:t>
            </a:r>
            <a:r>
              <a:rPr lang="en-US" sz="2800" dirty="0" err="1" smtClean="0"/>
              <a:t>Mulyanto</a:t>
            </a:r>
            <a:r>
              <a:rPr lang="en-US" sz="2800" dirty="0" smtClean="0"/>
              <a:t> </a:t>
            </a:r>
            <a:r>
              <a:rPr lang="en-US" sz="2800" dirty="0" err="1" smtClean="0"/>
              <a:t>Edy</a:t>
            </a:r>
            <a:r>
              <a:rPr lang="en-US" sz="2800" dirty="0" smtClean="0"/>
              <a:t>, </a:t>
            </a:r>
            <a:r>
              <a:rPr lang="en-US" sz="2800" dirty="0" err="1" smtClean="0"/>
              <a:t>Suhartono</a:t>
            </a:r>
            <a:r>
              <a:rPr lang="en-US" sz="2800" dirty="0" smtClean="0"/>
              <a:t> Vincent, </a:t>
            </a:r>
            <a:r>
              <a:rPr lang="en-US" sz="2800" dirty="0" err="1" smtClean="0"/>
              <a:t>Kecerdasan</a:t>
            </a:r>
            <a:r>
              <a:rPr lang="en-US" sz="2800" dirty="0" smtClean="0"/>
              <a:t> </a:t>
            </a:r>
            <a:r>
              <a:rPr lang="en-US" sz="2800" dirty="0" err="1" smtClean="0"/>
              <a:t>Buatan</a:t>
            </a:r>
            <a:r>
              <a:rPr lang="en-US" sz="2800" dirty="0" smtClean="0"/>
              <a:t>, </a:t>
            </a:r>
            <a:r>
              <a:rPr lang="en-US" sz="2800" dirty="0" err="1" smtClean="0"/>
              <a:t>Penerbit</a:t>
            </a:r>
            <a:r>
              <a:rPr lang="en-US" sz="2800" dirty="0" smtClean="0"/>
              <a:t> </a:t>
            </a:r>
            <a:r>
              <a:rPr lang="en-US" sz="2800" dirty="0" err="1" smtClean="0"/>
              <a:t>Andi</a:t>
            </a:r>
            <a:r>
              <a:rPr lang="en-US" sz="2800" dirty="0" smtClean="0"/>
              <a:t> Yogyakarta, 2011</a:t>
            </a:r>
          </a:p>
          <a:p>
            <a:pPr algn="just"/>
            <a:r>
              <a:rPr lang="en-US" sz="2800" dirty="0" smtClean="0"/>
              <a:t>Siang </a:t>
            </a:r>
            <a:r>
              <a:rPr lang="en-US" sz="2800" dirty="0" err="1" smtClean="0"/>
              <a:t>Jek</a:t>
            </a:r>
            <a:r>
              <a:rPr lang="en-US" sz="2800" dirty="0" smtClean="0"/>
              <a:t> </a:t>
            </a:r>
            <a:r>
              <a:rPr lang="en-US" sz="2800" dirty="0" err="1" smtClean="0"/>
              <a:t>Jong</a:t>
            </a:r>
            <a:r>
              <a:rPr lang="en-US" sz="2800" dirty="0" smtClean="0"/>
              <a:t>, </a:t>
            </a:r>
            <a:r>
              <a:rPr lang="en-US" sz="2800" dirty="0" err="1" smtClean="0"/>
              <a:t>Jaringan</a:t>
            </a:r>
            <a:r>
              <a:rPr lang="en-US" sz="2800" dirty="0" smtClean="0"/>
              <a:t> </a:t>
            </a:r>
            <a:r>
              <a:rPr lang="en-US" sz="2800" dirty="0" err="1" smtClean="0"/>
              <a:t>Syaraf</a:t>
            </a:r>
            <a:r>
              <a:rPr lang="en-US" sz="2800" dirty="0" smtClean="0"/>
              <a:t> </a:t>
            </a:r>
            <a:r>
              <a:rPr lang="en-US" sz="2800" dirty="0" err="1" smtClean="0"/>
              <a:t>Tiruan</a:t>
            </a:r>
            <a:r>
              <a:rPr lang="en-US" sz="2800" dirty="0" smtClean="0"/>
              <a:t> &amp; </a:t>
            </a:r>
            <a:r>
              <a:rPr lang="en-US" sz="2800" dirty="0" err="1" smtClean="0"/>
              <a:t>Pemrogramannya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Matlab</a:t>
            </a:r>
            <a:r>
              <a:rPr lang="en-US" sz="2800" dirty="0" smtClean="0"/>
              <a:t>, </a:t>
            </a:r>
            <a:r>
              <a:rPr lang="en-US" sz="2800" dirty="0" err="1" smtClean="0"/>
              <a:t>Penerbit</a:t>
            </a:r>
            <a:r>
              <a:rPr lang="en-US" sz="2800" dirty="0" smtClean="0"/>
              <a:t> </a:t>
            </a:r>
            <a:r>
              <a:rPr lang="en-US" sz="2800" dirty="0" err="1" smtClean="0"/>
              <a:t>Andi</a:t>
            </a:r>
            <a:r>
              <a:rPr lang="en-US" sz="2800" dirty="0" smtClean="0"/>
              <a:t> Yogyakarta, 2009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696140"/>
          </a:xfrm>
        </p:spPr>
        <p:txBody>
          <a:bodyPr/>
          <a:lstStyle/>
          <a:p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Referensi</a:t>
            </a: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2000250" y="1828800"/>
            <a:ext cx="6991350" cy="2209800"/>
          </a:xfrm>
        </p:spPr>
        <p:txBody>
          <a:bodyPr/>
          <a:lstStyle/>
          <a:p>
            <a:r>
              <a:rPr lang="id-ID" smtClean="0"/>
              <a:t>SELAMAT BELAJAR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828692"/>
          </a:xfrm>
        </p:spPr>
        <p:txBody>
          <a:bodyPr/>
          <a:lstStyle/>
          <a:p>
            <a:r>
              <a:rPr lang="en-US" sz="3600" b="1" dirty="0" err="1" smtClean="0"/>
              <a:t>Struktur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Jaringan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pada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Otak</a:t>
            </a:r>
            <a:endParaRPr lang="en-US" sz="3600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641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Neuron</a:t>
            </a: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satuan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unit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pemroses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terkecil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otak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Bentuk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standard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mungkin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dikemudian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hari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berubah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otak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manusia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tersusun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kurang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10</a:t>
            </a:r>
            <a:r>
              <a:rPr lang="en-US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buah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neuron yang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masing-masing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terhubung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sekitar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10</a:t>
            </a:r>
            <a:r>
              <a:rPr lang="en-US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buah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dendrite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dendrite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penyampai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sinyal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neuron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neuron yang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terhubung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dengannya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 </a:t>
            </a:r>
            <a:endParaRPr lang="en-US" sz="2800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576064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keluaran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setiap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neuron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axon</a:t>
            </a: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sedangkan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bagian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penerima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sinyal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disebut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synapse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neuron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1000-10.000 synapse</a:t>
            </a:r>
            <a:endParaRPr lang="en-US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Penjelasan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rinci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tentang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hal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diperoleh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disiplin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ilmu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biology molecular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umum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saraf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terbentuk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jutaan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bahkan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struktur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dasar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neuron yang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terinterkoneksi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terintegrasi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yang lain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melaksanakan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aktifitas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teratur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terus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menerus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sesuai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kebutuhan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38862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(soma)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berfungsi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tempat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pengolahan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informasi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Akson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neurit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berfungsi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mengirimkan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impuls-impuls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saraf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lainnya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275856" y="4437112"/>
            <a:ext cx="5197045" cy="1977761"/>
            <a:chOff x="1248" y="2400"/>
            <a:chExt cx="3984" cy="1550"/>
          </a:xfrm>
        </p:grpSpPr>
        <p:pic>
          <p:nvPicPr>
            <p:cNvPr id="5" name="Picture 7" descr="nat-neur"/>
            <p:cNvPicPr>
              <a:picLocks noChangeAspect="1" noChangeArrowheads="1"/>
            </p:cNvPicPr>
            <p:nvPr/>
          </p:nvPicPr>
          <p:blipFill>
            <a:blip r:embed="rId3" cstate="print"/>
            <a:srcRect l="629" t="3195" r="1587" b="1930"/>
            <a:stretch>
              <a:fillRect/>
            </a:stretch>
          </p:blipFill>
          <p:spPr bwMode="auto">
            <a:xfrm>
              <a:off x="1248" y="2400"/>
              <a:ext cx="3216" cy="155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</p:pic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4550" y="3657"/>
              <a:ext cx="6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Times New Roman" pitchFamily="18" charset="0"/>
                </a:rPr>
                <a:t>Synapse</a:t>
              </a:r>
            </a:p>
          </p:txBody>
        </p:sp>
        <p:sp>
          <p:nvSpPr>
            <p:cNvPr id="7" name="Line 12"/>
            <p:cNvSpPr>
              <a:spLocks noChangeShapeType="1"/>
            </p:cNvSpPr>
            <p:nvPr/>
          </p:nvSpPr>
          <p:spPr bwMode="auto">
            <a:xfrm>
              <a:off x="4128" y="3120"/>
              <a:ext cx="43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8" name="Object 0"/>
          <p:cNvGraphicFramePr>
            <a:graphicFrameLocks noChangeAspect="1"/>
          </p:cNvGraphicFramePr>
          <p:nvPr/>
        </p:nvGraphicFramePr>
        <p:xfrm>
          <a:off x="395536" y="764704"/>
          <a:ext cx="5328376" cy="3439838"/>
        </p:xfrm>
        <a:graphic>
          <a:graphicData uri="http://schemas.openxmlformats.org/presentationml/2006/ole">
            <p:oleObj spid="_x0000_s1026" name="Bitmap Image" r:id="rId4" imgW="6373115" imgH="4133333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28600" y="1412776"/>
            <a:ext cx="8610600" cy="5172174"/>
            <a:chOff x="144" y="528"/>
            <a:chExt cx="5424" cy="3332"/>
          </a:xfrm>
        </p:grpSpPr>
        <p:pic>
          <p:nvPicPr>
            <p:cNvPr id="5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4" y="528"/>
              <a:ext cx="5424" cy="309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144" y="3648"/>
              <a:ext cx="191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cs typeface="Arial" charset="0"/>
                </a:rPr>
                <a:t>© </a:t>
              </a:r>
              <a:r>
                <a:rPr lang="en-US" sz="1600"/>
                <a:t>2000 John Wiley &amp; Sons, Inc.</a:t>
              </a: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828692"/>
          </a:xfrm>
        </p:spPr>
        <p:txBody>
          <a:bodyPr/>
          <a:lstStyle/>
          <a:p>
            <a:r>
              <a:rPr lang="en-US" sz="3600" b="1" dirty="0" smtClean="0"/>
              <a:t>Neuron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6936"/>
            <a:ext cx="8229600" cy="532636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Karakteristik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organisasi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syaraf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manusia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dasarnya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terbagi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reseptor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konduktor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efektor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prinsipnya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saraf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menpunyai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0" indent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Menerima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reseptif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1313" indent="-341313" algn="just">
              <a:tabLst>
                <a:tab pos="341313" algn="l"/>
              </a:tabLst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Menyimpan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(storage)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mengolahnya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Mengirim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(transfer)</a:t>
            </a:r>
          </a:p>
          <a:p>
            <a:pPr marL="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1827</TotalTime>
  <Words>1096</Words>
  <Application>Microsoft Office PowerPoint</Application>
  <PresentationFormat>On-screen Show (4:3)</PresentationFormat>
  <Paragraphs>109</Paragraphs>
  <Slides>31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Pixel</vt:lpstr>
      <vt:lpstr>Bitmap Image</vt:lpstr>
      <vt:lpstr>MATERI 1 PENGANTAR JARINGAN SYARAF TIRUAN (JST) Pertemuan 1 &amp; 2</vt:lpstr>
      <vt:lpstr>Pengantar Jaringan Syaraf Tiruan</vt:lpstr>
      <vt:lpstr>Pengantar Jaringan Syaraf Tiruan</vt:lpstr>
      <vt:lpstr>Struktur Jaringan pada Otak</vt:lpstr>
      <vt:lpstr>Slide 5</vt:lpstr>
      <vt:lpstr>Slide 6</vt:lpstr>
      <vt:lpstr>Slide 7</vt:lpstr>
      <vt:lpstr>Neuron</vt:lpstr>
      <vt:lpstr>Slide 9</vt:lpstr>
      <vt:lpstr>Slide 10</vt:lpstr>
      <vt:lpstr>Slide 11</vt:lpstr>
      <vt:lpstr>Slide 12</vt:lpstr>
      <vt:lpstr>Sejarah JST</vt:lpstr>
      <vt:lpstr>Slide 14</vt:lpstr>
      <vt:lpstr>Slide 15</vt:lpstr>
      <vt:lpstr>Slide 16</vt:lpstr>
      <vt:lpstr>Slide 17</vt:lpstr>
      <vt:lpstr>Slide 18</vt:lpstr>
      <vt:lpstr>Jaringan Saraf Tiruan</vt:lpstr>
      <vt:lpstr>Slide 20</vt:lpstr>
      <vt:lpstr>Kelebihan-kelebihan JST :</vt:lpstr>
      <vt:lpstr>Slide 22</vt:lpstr>
      <vt:lpstr>Kelemahan-kelemahan JST :</vt:lpstr>
      <vt:lpstr>Slide 24</vt:lpstr>
      <vt:lpstr>Slide 25</vt:lpstr>
      <vt:lpstr>Slide 26</vt:lpstr>
      <vt:lpstr>Slide 27</vt:lpstr>
      <vt:lpstr>Slide 28</vt:lpstr>
      <vt:lpstr>Soal :</vt:lpstr>
      <vt:lpstr>Referensi</vt:lpstr>
      <vt:lpstr>SELAMAT BELAJAR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 u100</dc:creator>
  <cp:lastModifiedBy>elisa</cp:lastModifiedBy>
  <cp:revision>95</cp:revision>
  <dcterms:created xsi:type="dcterms:W3CDTF">2010-03-14T14:10:33Z</dcterms:created>
  <dcterms:modified xsi:type="dcterms:W3CDTF">2018-02-28T01:51:54Z</dcterms:modified>
</cp:coreProperties>
</file>