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1" r:id="rId3"/>
    <p:sldId id="299" r:id="rId4"/>
    <p:sldId id="298" r:id="rId5"/>
    <p:sldId id="29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08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1" r:id="rId26"/>
    <p:sldId id="319" r:id="rId27"/>
    <p:sldId id="320" r:id="rId28"/>
    <p:sldId id="296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293" r:id="rId42"/>
    <p:sldId id="26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1" autoAdjust="0"/>
    <p:restoredTop sz="94660"/>
  </p:normalViewPr>
  <p:slideViewPr>
    <p:cSldViewPr>
      <p:cViewPr varScale="1">
        <p:scale>
          <a:sx n="70" d="100"/>
          <a:sy n="70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5F93-A40F-4E45-A31B-DCB136F6D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C7589-69F0-4DA4-9653-D53DEB1C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4DDD-6847-4E52-ACC8-A21CAF92C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85FDD-6B6E-4524-BD7A-B8858A6AE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5CD3D-0F0C-4B21-8656-563733DCA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78F00-0602-4E0F-8C05-0721821C1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1C1D-4448-412F-AB88-31B187663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3FA40-42AA-4963-981C-A52FDAA5E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2114-580C-431D-835D-8F941BF2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2C7E-A50A-46E1-A99A-BDB996110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C0D5-CD62-486C-A1F2-DEB26D28C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9254-B36E-40AC-9E0C-4C39AF5DF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2596754-F8C8-44E6-95B6-5945BCE79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00250"/>
            <a:ext cx="8297863" cy="17367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MATERI 2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smtClean="0"/>
              <a:t>Model Neuron &amp; </a:t>
            </a:r>
            <a:r>
              <a:rPr lang="en-US" sz="4000" dirty="0" err="1" smtClean="0"/>
              <a:t>Arsitektur</a:t>
            </a:r>
            <a:r>
              <a:rPr lang="en-US" sz="4000" dirty="0" smtClean="0"/>
              <a:t> </a:t>
            </a:r>
            <a:r>
              <a:rPr lang="en-US" sz="4000" dirty="0" smtClean="0"/>
              <a:t>JST</a:t>
            </a:r>
            <a:br>
              <a:rPr lang="en-US" sz="4000" dirty="0" smtClean="0"/>
            </a:br>
            <a:r>
              <a:rPr lang="en-US" sz="4000" dirty="0" err="1" smtClean="0"/>
              <a:t>Pertemuan</a:t>
            </a:r>
            <a:r>
              <a:rPr lang="en-US" sz="4000" smtClean="0"/>
              <a:t> 3</a:t>
            </a:r>
            <a:endParaRPr 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2163" y="4565650"/>
            <a:ext cx="6227762" cy="8636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endParaRPr lang="en-US" sz="2600" b="1" dirty="0" smtClean="0"/>
          </a:p>
          <a:p>
            <a:pPr algn="r" eaLnBrk="1" hangingPunct="1">
              <a:lnSpc>
                <a:spcPct val="80000"/>
              </a:lnSpc>
            </a:pPr>
            <a:r>
              <a:rPr lang="id-ID" sz="2600" b="1" dirty="0" smtClean="0"/>
              <a:t>ELISAWATI, </a:t>
            </a:r>
            <a:r>
              <a:rPr lang="en-US" sz="2600" b="1" dirty="0" smtClean="0"/>
              <a:t>M</a:t>
            </a:r>
            <a:r>
              <a:rPr lang="id-ID" sz="2600" b="1" dirty="0" smtClean="0"/>
              <a:t>.Kom</a:t>
            </a:r>
          </a:p>
        </p:txBody>
      </p:sp>
      <p:pic>
        <p:nvPicPr>
          <p:cNvPr id="3076" name="Picture 6" descr="Neyn@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205288"/>
            <a:ext cx="2009775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285750" y="333375"/>
            <a:ext cx="8643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id-ID" sz="2600" b="1" dirty="0" smtClean="0"/>
              <a:t>SEKOLAH TINGGI  </a:t>
            </a:r>
            <a:r>
              <a:rPr lang="id-ID" sz="2600" b="1" dirty="0"/>
              <a:t>MANAJEMEN INFROMATIKA KOMPUTER </a:t>
            </a:r>
            <a:r>
              <a:rPr lang="id-ID" sz="2600" b="1" dirty="0" smtClean="0"/>
              <a:t>(STMIK)</a:t>
            </a:r>
            <a:endParaRPr 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246712"/>
          </a:xfrm>
        </p:spPr>
        <p:txBody>
          <a:bodyPr/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tersembunyi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permasalahan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kompleks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JST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MADALINE,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Neocognitron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468052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611560" y="184482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184482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87824" y="184482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211960" y="184482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15616" y="3356992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83768" y="3356992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Z2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35896" y="3356992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Z3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63688" y="465313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Y1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465313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Y2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932040" y="836712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588224" y="620688"/>
            <a:ext cx="172819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Input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932040" y="1988840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588224" y="1772816"/>
            <a:ext cx="172819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Lapisan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Input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860032" y="2924944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516216" y="2708920"/>
            <a:ext cx="241176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Matrik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Bobot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Pertama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860032" y="3573016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516216" y="3356992"/>
            <a:ext cx="241176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Lapisan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Tersembunyi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860032" y="4221088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6516216" y="4005064"/>
            <a:ext cx="241176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Matrik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Bobot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Kedua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860032" y="4869160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516216" y="4653136"/>
            <a:ext cx="241176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Lapisan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Output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860032" y="6165304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516216" y="5949280"/>
            <a:ext cx="241176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/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kompetitif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pemenang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sejumlah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Akibatnya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sekumpulan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bersaing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aktif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dirinya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random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JST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kompetitif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LVQ, dll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899592" y="836712"/>
            <a:ext cx="5688632" cy="4392488"/>
            <a:chOff x="2528" y="2344"/>
            <a:chExt cx="3900" cy="3240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3900" cy="3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2828" y="2653"/>
              <a:ext cx="600" cy="6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4928" y="2653"/>
              <a:ext cx="600" cy="6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2828" y="4195"/>
              <a:ext cx="600" cy="6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4928" y="4195"/>
              <a:ext cx="600" cy="6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3428" y="2961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228" y="3270"/>
              <a:ext cx="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428" y="4504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3128" y="3270"/>
              <a:ext cx="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278" y="3270"/>
              <a:ext cx="165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V="1">
              <a:off x="3278" y="3115"/>
              <a:ext cx="165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2632" y="2371"/>
              <a:ext cx="643" cy="518"/>
            </a:xfrm>
            <a:custGeom>
              <a:avLst/>
              <a:gdLst/>
              <a:ahLst/>
              <a:cxnLst>
                <a:cxn ang="0">
                  <a:pos x="771" y="388"/>
                </a:cxn>
                <a:cxn ang="0">
                  <a:pos x="754" y="187"/>
                </a:cxn>
                <a:cxn ang="0">
                  <a:pos x="737" y="120"/>
                </a:cxn>
                <a:cxn ang="0">
                  <a:pos x="687" y="103"/>
                </a:cxn>
                <a:cxn ang="0">
                  <a:pos x="369" y="2"/>
                </a:cxn>
                <a:cxn ang="0">
                  <a:pos x="135" y="19"/>
                </a:cxn>
                <a:cxn ang="0">
                  <a:pos x="101" y="69"/>
                </a:cxn>
                <a:cxn ang="0">
                  <a:pos x="17" y="203"/>
                </a:cxn>
                <a:cxn ang="0">
                  <a:pos x="101" y="488"/>
                </a:cxn>
                <a:cxn ang="0">
                  <a:pos x="151" y="522"/>
                </a:cxn>
                <a:cxn ang="0">
                  <a:pos x="202" y="572"/>
                </a:cxn>
                <a:cxn ang="0">
                  <a:pos x="252" y="605"/>
                </a:cxn>
              </a:cxnLst>
              <a:rect l="0" t="0" r="r" b="b"/>
              <a:pathLst>
                <a:path w="771" h="605">
                  <a:moveTo>
                    <a:pt x="771" y="388"/>
                  </a:moveTo>
                  <a:cubicBezTo>
                    <a:pt x="765" y="321"/>
                    <a:pt x="762" y="254"/>
                    <a:pt x="754" y="187"/>
                  </a:cubicBezTo>
                  <a:cubicBezTo>
                    <a:pt x="751" y="164"/>
                    <a:pt x="751" y="138"/>
                    <a:pt x="737" y="120"/>
                  </a:cubicBezTo>
                  <a:cubicBezTo>
                    <a:pt x="726" y="106"/>
                    <a:pt x="704" y="109"/>
                    <a:pt x="687" y="103"/>
                  </a:cubicBezTo>
                  <a:cubicBezTo>
                    <a:pt x="609" y="23"/>
                    <a:pt x="473" y="23"/>
                    <a:pt x="369" y="2"/>
                  </a:cubicBezTo>
                  <a:cubicBezTo>
                    <a:pt x="291" y="8"/>
                    <a:pt x="211" y="0"/>
                    <a:pt x="135" y="19"/>
                  </a:cubicBezTo>
                  <a:cubicBezTo>
                    <a:pt x="115" y="24"/>
                    <a:pt x="114" y="53"/>
                    <a:pt x="101" y="69"/>
                  </a:cubicBezTo>
                  <a:cubicBezTo>
                    <a:pt x="64" y="115"/>
                    <a:pt x="37" y="145"/>
                    <a:pt x="17" y="203"/>
                  </a:cubicBezTo>
                  <a:cubicBezTo>
                    <a:pt x="38" y="428"/>
                    <a:pt x="0" y="337"/>
                    <a:pt x="101" y="488"/>
                  </a:cubicBezTo>
                  <a:cubicBezTo>
                    <a:pt x="112" y="505"/>
                    <a:pt x="136" y="509"/>
                    <a:pt x="151" y="522"/>
                  </a:cubicBezTo>
                  <a:cubicBezTo>
                    <a:pt x="169" y="537"/>
                    <a:pt x="184" y="557"/>
                    <a:pt x="202" y="572"/>
                  </a:cubicBezTo>
                  <a:cubicBezTo>
                    <a:pt x="217" y="585"/>
                    <a:pt x="252" y="605"/>
                    <a:pt x="252" y="6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5398" y="2602"/>
              <a:ext cx="553" cy="585"/>
            </a:xfrm>
            <a:custGeom>
              <a:avLst/>
              <a:gdLst/>
              <a:ahLst/>
              <a:cxnLst>
                <a:cxn ang="0">
                  <a:pos x="97" y="151"/>
                </a:cxn>
                <a:cxn ang="0">
                  <a:pos x="365" y="0"/>
                </a:cxn>
                <a:cxn ang="0">
                  <a:pos x="600" y="84"/>
                </a:cxn>
                <a:cxn ang="0">
                  <a:pos x="633" y="218"/>
                </a:cxn>
                <a:cxn ang="0">
                  <a:pos x="650" y="285"/>
                </a:cxn>
                <a:cxn ang="0">
                  <a:pos x="600" y="519"/>
                </a:cxn>
                <a:cxn ang="0">
                  <a:pos x="499" y="653"/>
                </a:cxn>
                <a:cxn ang="0">
                  <a:pos x="181" y="620"/>
                </a:cxn>
                <a:cxn ang="0">
                  <a:pos x="81" y="536"/>
                </a:cxn>
              </a:cxnLst>
              <a:rect l="0" t="0" r="r" b="b"/>
              <a:pathLst>
                <a:path w="663" h="682">
                  <a:moveTo>
                    <a:pt x="97" y="151"/>
                  </a:moveTo>
                  <a:cubicBezTo>
                    <a:pt x="180" y="69"/>
                    <a:pt x="250" y="23"/>
                    <a:pt x="365" y="0"/>
                  </a:cubicBezTo>
                  <a:cubicBezTo>
                    <a:pt x="565" y="23"/>
                    <a:pt x="475" y="3"/>
                    <a:pt x="600" y="84"/>
                  </a:cubicBezTo>
                  <a:cubicBezTo>
                    <a:pt x="611" y="129"/>
                    <a:pt x="622" y="173"/>
                    <a:pt x="633" y="218"/>
                  </a:cubicBezTo>
                  <a:cubicBezTo>
                    <a:pt x="639" y="240"/>
                    <a:pt x="650" y="285"/>
                    <a:pt x="650" y="285"/>
                  </a:cubicBezTo>
                  <a:cubicBezTo>
                    <a:pt x="619" y="593"/>
                    <a:pt x="663" y="350"/>
                    <a:pt x="600" y="519"/>
                  </a:cubicBezTo>
                  <a:cubicBezTo>
                    <a:pt x="566" y="609"/>
                    <a:pt x="582" y="598"/>
                    <a:pt x="499" y="653"/>
                  </a:cubicBezTo>
                  <a:cubicBezTo>
                    <a:pt x="393" y="647"/>
                    <a:pt x="268" y="682"/>
                    <a:pt x="181" y="620"/>
                  </a:cubicBezTo>
                  <a:cubicBezTo>
                    <a:pt x="0" y="490"/>
                    <a:pt x="183" y="589"/>
                    <a:pt x="81" y="5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479" y="4493"/>
              <a:ext cx="349" cy="474"/>
            </a:xfrm>
            <a:custGeom>
              <a:avLst/>
              <a:gdLst/>
              <a:ahLst/>
              <a:cxnLst>
                <a:cxn ang="0">
                  <a:pos x="151" y="38"/>
                </a:cxn>
                <a:cxn ang="0">
                  <a:pos x="486" y="88"/>
                </a:cxn>
                <a:cxn ang="0">
                  <a:pos x="737" y="306"/>
                </a:cxn>
                <a:cxn ang="0">
                  <a:pos x="620" y="691"/>
                </a:cxn>
                <a:cxn ang="0">
                  <a:pos x="586" y="741"/>
                </a:cxn>
                <a:cxn ang="0">
                  <a:pos x="419" y="792"/>
                </a:cxn>
                <a:cxn ang="0">
                  <a:pos x="302" y="775"/>
                </a:cxn>
                <a:cxn ang="0">
                  <a:pos x="218" y="708"/>
                </a:cxn>
                <a:cxn ang="0">
                  <a:pos x="67" y="574"/>
                </a:cxn>
                <a:cxn ang="0">
                  <a:pos x="34" y="524"/>
                </a:cxn>
                <a:cxn ang="0">
                  <a:pos x="0" y="423"/>
                </a:cxn>
              </a:cxnLst>
              <a:rect l="0" t="0" r="r" b="b"/>
              <a:pathLst>
                <a:path w="790" h="792">
                  <a:moveTo>
                    <a:pt x="151" y="38"/>
                  </a:moveTo>
                  <a:cubicBezTo>
                    <a:pt x="264" y="0"/>
                    <a:pt x="378" y="52"/>
                    <a:pt x="486" y="88"/>
                  </a:cubicBezTo>
                  <a:cubicBezTo>
                    <a:pt x="694" y="259"/>
                    <a:pt x="614" y="183"/>
                    <a:pt x="737" y="306"/>
                  </a:cubicBezTo>
                  <a:cubicBezTo>
                    <a:pt x="790" y="463"/>
                    <a:pt x="750" y="605"/>
                    <a:pt x="620" y="691"/>
                  </a:cubicBezTo>
                  <a:cubicBezTo>
                    <a:pt x="609" y="708"/>
                    <a:pt x="603" y="730"/>
                    <a:pt x="586" y="741"/>
                  </a:cubicBezTo>
                  <a:cubicBezTo>
                    <a:pt x="558" y="759"/>
                    <a:pt x="459" y="782"/>
                    <a:pt x="419" y="792"/>
                  </a:cubicBezTo>
                  <a:cubicBezTo>
                    <a:pt x="380" y="786"/>
                    <a:pt x="340" y="787"/>
                    <a:pt x="302" y="775"/>
                  </a:cubicBezTo>
                  <a:cubicBezTo>
                    <a:pt x="265" y="764"/>
                    <a:pt x="246" y="730"/>
                    <a:pt x="218" y="708"/>
                  </a:cubicBezTo>
                  <a:cubicBezTo>
                    <a:pt x="167" y="668"/>
                    <a:pt x="103" y="629"/>
                    <a:pt x="67" y="574"/>
                  </a:cubicBezTo>
                  <a:cubicBezTo>
                    <a:pt x="56" y="557"/>
                    <a:pt x="42" y="542"/>
                    <a:pt x="34" y="524"/>
                  </a:cubicBezTo>
                  <a:cubicBezTo>
                    <a:pt x="20" y="492"/>
                    <a:pt x="0" y="423"/>
                    <a:pt x="0" y="42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2794" y="4813"/>
              <a:ext cx="562" cy="45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443" y="536"/>
                </a:cxn>
                <a:cxn ang="0">
                  <a:pos x="108" y="502"/>
                </a:cxn>
                <a:cxn ang="0">
                  <a:pos x="41" y="435"/>
                </a:cxn>
                <a:cxn ang="0">
                  <a:pos x="125" y="0"/>
                </a:cxn>
              </a:cxnLst>
              <a:rect l="0" t="0" r="r" b="b"/>
              <a:pathLst>
                <a:path w="674" h="536">
                  <a:moveTo>
                    <a:pt x="594" y="0"/>
                  </a:moveTo>
                  <a:cubicBezTo>
                    <a:pt x="586" y="192"/>
                    <a:pt x="674" y="477"/>
                    <a:pt x="443" y="536"/>
                  </a:cubicBezTo>
                  <a:cubicBezTo>
                    <a:pt x="331" y="525"/>
                    <a:pt x="217" y="529"/>
                    <a:pt x="108" y="502"/>
                  </a:cubicBezTo>
                  <a:cubicBezTo>
                    <a:pt x="77" y="494"/>
                    <a:pt x="41" y="435"/>
                    <a:pt x="41" y="435"/>
                  </a:cubicBezTo>
                  <a:cubicBezTo>
                    <a:pt x="52" y="221"/>
                    <a:pt x="0" y="125"/>
                    <a:pt x="12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547664" y="148478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484784"/>
            <a:ext cx="64807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44008" y="357301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Aj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19672" y="357301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Aj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115616" y="908720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508104" y="1340768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64088" y="393305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475656" y="436510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68016" y="249289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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843808" y="1268760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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59832" y="2060848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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03848" y="285293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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131840" y="3717032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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88024" y="256490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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JST Feed Forward</a:t>
            </a:r>
          </a:p>
          <a:p>
            <a:pPr marL="968375" lvl="1" indent="-511175"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loop</a:t>
            </a:r>
          </a:p>
          <a:p>
            <a:pPr marL="968375" lvl="1" indent="-511175"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single layer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mutilayer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radial basis function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JST Feed Backward (Recurrent)</a:t>
            </a:r>
          </a:p>
          <a:p>
            <a:pPr marL="968375" lvl="1" indent="-511175"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loop,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input</a:t>
            </a:r>
          </a:p>
          <a:p>
            <a:pPr marL="968375" lvl="1" indent="-511175"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competitive networks,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kohonen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hopfield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ART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32656"/>
            <a:ext cx="8229600" cy="6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Pengelompokkan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14664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Klasifikasi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ADALINE,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Pengenalan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ART,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Peramalan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ADALINE, MADALINE,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Optimasi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ADALINE, Hopfield,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Boltzman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Perilaku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– output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AutoNum type="arabicPeriod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Hard Limit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mengonversi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kontinu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(0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1),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matematis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(hard limit)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32656"/>
            <a:ext cx="8229600" cy="6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Fungsi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Aktivasi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600400"/>
          </a:xfrm>
        </p:spPr>
        <p:txBody>
          <a:bodyPr/>
          <a:lstStyle/>
          <a:p>
            <a:pPr marL="395288" indent="-395288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Threshold</a:t>
            </a:r>
          </a:p>
          <a:p>
            <a:pPr marL="395288" indent="-395288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Hard Limit,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threshold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ambang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batasnya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matematis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threshold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0100" y="762994"/>
            <a:ext cx="3286148" cy="1643074"/>
            <a:chOff x="1000100" y="2714620"/>
            <a:chExt cx="3286148" cy="1643074"/>
          </a:xfrm>
        </p:grpSpPr>
        <p:sp>
          <p:nvSpPr>
            <p:cNvPr id="7" name="Rectangle 6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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 &gt; 0 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3438" y="548680"/>
            <a:ext cx="3071834" cy="2286016"/>
            <a:chOff x="4643438" y="2500306"/>
            <a:chExt cx="3071834" cy="2286016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4786314" y="3500438"/>
              <a:ext cx="171451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43438" y="4357694"/>
              <a:ext cx="307183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43570" y="3071810"/>
              <a:ext cx="192882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000628" y="3714752"/>
              <a:ext cx="128588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286380" y="3000372"/>
              <a:ext cx="28575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00694" y="4500570"/>
              <a:ext cx="28575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86644" y="4500570"/>
              <a:ext cx="28575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>
              <a:off x="4643438" y="4357694"/>
              <a:ext cx="100013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86380" y="2500306"/>
              <a:ext cx="28575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2520280"/>
          </a:xfrm>
        </p:spPr>
        <p:txBody>
          <a:bodyPr/>
          <a:lstStyle/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Symetric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Hard Limit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symetric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hard limit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1, 0,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matematis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symetric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hard limit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0100" y="545260"/>
            <a:ext cx="3286148" cy="1587596"/>
            <a:chOff x="1000100" y="2714620"/>
            <a:chExt cx="3286148" cy="1643074"/>
          </a:xfrm>
        </p:grpSpPr>
        <p:sp>
          <p:nvSpPr>
            <p:cNvPr id="7" name="Rectangle 6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&lt; </a:t>
              </a:r>
              <a:r>
                <a:rPr lang="en-US" sz="2000" dirty="0" smtClean="0">
                  <a:latin typeface="Berlin Sans FB" pitchFamily="34" charset="0"/>
                  <a:sym typeface="Symbol"/>
                </a:rPr>
                <a:t>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 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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smtClean="0">
                  <a:latin typeface="Berlin Sans FB" pitchFamily="34" charset="0"/>
                  <a:sym typeface="Symbol"/>
                </a:rPr>
                <a:t>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3438" y="332656"/>
            <a:ext cx="3429024" cy="2069992"/>
            <a:chOff x="4643438" y="2571744"/>
            <a:chExt cx="3429024" cy="2286016"/>
          </a:xfrm>
        </p:grpSpPr>
        <p:grpSp>
          <p:nvGrpSpPr>
            <p:cNvPr id="11" name="Group 10"/>
            <p:cNvGrpSpPr/>
            <p:nvPr/>
          </p:nvGrpSpPr>
          <p:grpSpPr>
            <a:xfrm>
              <a:off x="4643438" y="2571744"/>
              <a:ext cx="3429024" cy="2286016"/>
              <a:chOff x="4643438" y="2500306"/>
              <a:chExt cx="3429024" cy="228601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5400000">
                <a:off x="4786314" y="3500438"/>
                <a:ext cx="171451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643438" y="4357694"/>
                <a:ext cx="307183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143636" y="3071810"/>
                <a:ext cx="1928826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5499900" y="3714752"/>
                <a:ext cx="1285884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286380" y="3000372"/>
                <a:ext cx="285752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0694" y="4500570"/>
                <a:ext cx="285752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286644" y="4500570"/>
                <a:ext cx="285752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10800000">
                <a:off x="4643438" y="4357694"/>
                <a:ext cx="150019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5286380" y="2500306"/>
                <a:ext cx="285752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rot="10800000">
              <a:off x="5643570" y="3143248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000760" y="4572008"/>
              <a:ext cx="28575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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0100" y="4810262"/>
            <a:ext cx="3286148" cy="1643074"/>
            <a:chOff x="1000100" y="2714620"/>
            <a:chExt cx="3286148" cy="1643074"/>
          </a:xfrm>
        </p:grpSpPr>
        <p:sp>
          <p:nvSpPr>
            <p:cNvPr id="24" name="Rectangle 23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&gt;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0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=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0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x&lt; 0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29190" y="4169600"/>
            <a:ext cx="2714644" cy="2571768"/>
            <a:chOff x="4429124" y="4071942"/>
            <a:chExt cx="2714644" cy="2571768"/>
          </a:xfrm>
        </p:grpSpPr>
        <p:grpSp>
          <p:nvGrpSpPr>
            <p:cNvPr id="28" name="Group 27"/>
            <p:cNvGrpSpPr/>
            <p:nvPr/>
          </p:nvGrpSpPr>
          <p:grpSpPr>
            <a:xfrm>
              <a:off x="5286380" y="4071942"/>
              <a:ext cx="1785950" cy="2571768"/>
              <a:chOff x="5286380" y="2571744"/>
              <a:chExt cx="1785950" cy="2571768"/>
            </a:xfrm>
          </p:grpSpPr>
          <p:grpSp>
            <p:nvGrpSpPr>
              <p:cNvPr id="31" name="Group 8"/>
              <p:cNvGrpSpPr/>
              <p:nvPr/>
            </p:nvGrpSpPr>
            <p:grpSpPr>
              <a:xfrm>
                <a:off x="5286380" y="2571744"/>
                <a:ext cx="1785950" cy="2571768"/>
                <a:chOff x="5286380" y="2500306"/>
                <a:chExt cx="1785950" cy="257176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4429918" y="3857628"/>
                  <a:ext cx="2428098" cy="7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643570" y="3071810"/>
                  <a:ext cx="107157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5001422" y="3714752"/>
                  <a:ext cx="1285884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/>
                <p:cNvSpPr/>
                <p:nvPr/>
              </p:nvSpPr>
              <p:spPr>
                <a:xfrm>
                  <a:off x="5286380" y="3000372"/>
                  <a:ext cx="285752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357818" y="3643314"/>
                  <a:ext cx="285752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786578" y="3714752"/>
                  <a:ext cx="285752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286380" y="2500306"/>
                  <a:ext cx="285752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y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5715008" y="4500570"/>
                <a:ext cx="428628" cy="21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-1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 rot="10800000">
              <a:off x="4714876" y="5929330"/>
              <a:ext cx="92869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429124" y="5213362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4928"/>
            <a:ext cx="8229600" cy="3094112"/>
          </a:xfrm>
        </p:spPr>
        <p:txBody>
          <a:bodyPr/>
          <a:lstStyle/>
          <a:p>
            <a:pPr marL="514350" indent="-514350">
              <a:buAutoNum type="arabicPeriod" startAt="4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threshold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bipolar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threshold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1, 0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batas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ambang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tertentu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matematis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bipolar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threshold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85790" y="3880428"/>
            <a:ext cx="3286148" cy="1643074"/>
            <a:chOff x="1000100" y="2714620"/>
            <a:chExt cx="3286148" cy="1643074"/>
          </a:xfrm>
        </p:grpSpPr>
        <p:sp>
          <p:nvSpPr>
            <p:cNvPr id="8" name="Rectangle 7"/>
            <p:cNvSpPr/>
            <p:nvPr/>
          </p:nvSpPr>
          <p:spPr>
            <a:xfrm>
              <a:off x="1000100" y="2714620"/>
              <a:ext cx="3286148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7356" y="3000372"/>
              <a:ext cx="1785950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&gt; </a:t>
              </a:r>
              <a:r>
                <a:rPr lang="en-US" sz="2000" dirty="0" smtClean="0">
                  <a:latin typeface="Berlin Sans FB" pitchFamily="34" charset="0"/>
                  <a:sym typeface="Symbol"/>
                </a:rPr>
                <a:t>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=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smtClean="0">
                  <a:latin typeface="Berlin Sans FB" pitchFamily="34" charset="0"/>
                  <a:sym typeface="Symbol"/>
                </a:rPr>
                <a:t>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-1,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x&lt; </a:t>
              </a:r>
              <a:r>
                <a:rPr lang="en-US" sz="2000" dirty="0" smtClean="0">
                  <a:latin typeface="Berlin Sans FB" pitchFamily="34" charset="0"/>
                  <a:sym typeface="Symbol"/>
                </a:rPr>
                <a:t>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57756" y="3737552"/>
            <a:ext cx="2714644" cy="2571768"/>
            <a:chOff x="4857752" y="1643050"/>
            <a:chExt cx="2714644" cy="2571768"/>
          </a:xfrm>
        </p:grpSpPr>
        <p:grpSp>
          <p:nvGrpSpPr>
            <p:cNvPr id="12" name="Group 11"/>
            <p:cNvGrpSpPr/>
            <p:nvPr/>
          </p:nvGrpSpPr>
          <p:grpSpPr>
            <a:xfrm>
              <a:off x="4857752" y="1643050"/>
              <a:ext cx="2714644" cy="2571768"/>
              <a:chOff x="4429124" y="4071942"/>
              <a:chExt cx="2714644" cy="2571768"/>
            </a:xfrm>
          </p:grpSpPr>
          <p:grpSp>
            <p:nvGrpSpPr>
              <p:cNvPr id="14" name="Group 27"/>
              <p:cNvGrpSpPr/>
              <p:nvPr/>
            </p:nvGrpSpPr>
            <p:grpSpPr>
              <a:xfrm>
                <a:off x="5214942" y="4071942"/>
                <a:ext cx="1857388" cy="2571768"/>
                <a:chOff x="5214942" y="2571744"/>
                <a:chExt cx="1857388" cy="2571768"/>
              </a:xfrm>
            </p:grpSpPr>
            <p:grpSp>
              <p:nvGrpSpPr>
                <p:cNvPr id="17" name="Group 8"/>
                <p:cNvGrpSpPr/>
                <p:nvPr/>
              </p:nvGrpSpPr>
              <p:grpSpPr>
                <a:xfrm>
                  <a:off x="5286380" y="2571744"/>
                  <a:ext cx="1785950" cy="2571768"/>
                  <a:chOff x="5286380" y="2500306"/>
                  <a:chExt cx="1785950" cy="2571768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rot="5400000">
                    <a:off x="4429918" y="3857628"/>
                    <a:ext cx="2428098" cy="79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929322" y="3071810"/>
                    <a:ext cx="1071570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5285586" y="3714752"/>
                    <a:ext cx="1285884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 21"/>
                  <p:cNvSpPr/>
                  <p:nvPr/>
                </p:nvSpPr>
                <p:spPr>
                  <a:xfrm>
                    <a:off x="5286380" y="3000372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5357818" y="3643314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6786578" y="3714752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x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5286380" y="2500306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5214942" y="4500570"/>
                  <a:ext cx="428628" cy="2143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rlin Sans FB" pitchFamily="34" charset="0"/>
                      <a:sym typeface="Symbol"/>
                    </a:rPr>
                    <a:t>-1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 rot="10800000">
                <a:off x="5000628" y="5929330"/>
                <a:ext cx="928694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429124" y="5213362"/>
                <a:ext cx="2714644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6357950" y="2857496"/>
              <a:ext cx="28575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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smtClean="0"/>
              <a:t>Model Neuron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147248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Neuron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pemroses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pengoperasian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syaraf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75" indent="-53975"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</a:t>
            </a:r>
            <a:endParaRPr lang="en-US" sz="2800" baseline="30000" dirty="0" smtClean="0"/>
          </a:p>
        </p:txBody>
      </p:sp>
      <p:pic>
        <p:nvPicPr>
          <p:cNvPr id="28" name="Picture 27"/>
          <p:cNvPicPr/>
          <p:nvPr/>
        </p:nvPicPr>
        <p:blipFill>
          <a:blip r:embed="rId2" cstate="print"/>
          <a:srcRect l="26442" t="23932" r="28846" b="20228"/>
          <a:stretch>
            <a:fillRect/>
          </a:stretch>
        </p:blipFill>
        <p:spPr bwMode="auto">
          <a:xfrm>
            <a:off x="467544" y="2204864"/>
            <a:ext cx="842493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Linear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linear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matematis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linear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4352" y="3570166"/>
            <a:ext cx="2214578" cy="1143008"/>
          </a:xfrm>
          <a:prstGeom prst="rect">
            <a:avLst/>
          </a:prstGeom>
          <a:ln w="12700" cap="sq" cmpd="sng">
            <a:solidFill>
              <a:schemeClr val="tx1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y = x</a:t>
            </a:r>
            <a:endParaRPr lang="en-US" sz="2000" dirty="0">
              <a:ln w="9525"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57756" y="3212976"/>
            <a:ext cx="2714644" cy="2071702"/>
            <a:chOff x="5000628" y="4357694"/>
            <a:chExt cx="2714644" cy="2071702"/>
          </a:xfrm>
        </p:grpSpPr>
        <p:grpSp>
          <p:nvGrpSpPr>
            <p:cNvPr id="7" name="Group 8"/>
            <p:cNvGrpSpPr/>
            <p:nvPr/>
          </p:nvGrpSpPr>
          <p:grpSpPr>
            <a:xfrm>
              <a:off x="5000628" y="4357694"/>
              <a:ext cx="2714644" cy="2071702"/>
              <a:chOff x="4429124" y="4286256"/>
              <a:chExt cx="2714644" cy="2071702"/>
            </a:xfrm>
          </p:grpSpPr>
          <p:grpSp>
            <p:nvGrpSpPr>
              <p:cNvPr id="15" name="Group 27"/>
              <p:cNvGrpSpPr/>
              <p:nvPr/>
            </p:nvGrpSpPr>
            <p:grpSpPr>
              <a:xfrm>
                <a:off x="5286380" y="4286256"/>
                <a:ext cx="1785950" cy="2071702"/>
                <a:chOff x="5286380" y="2786058"/>
                <a:chExt cx="1785950" cy="2071702"/>
              </a:xfrm>
            </p:grpSpPr>
            <p:grpSp>
              <p:nvGrpSpPr>
                <p:cNvPr id="17" name="Group 8"/>
                <p:cNvGrpSpPr/>
                <p:nvPr/>
              </p:nvGrpSpPr>
              <p:grpSpPr>
                <a:xfrm>
                  <a:off x="5286380" y="2786058"/>
                  <a:ext cx="1785950" cy="2071702"/>
                  <a:chOff x="5286380" y="2714620"/>
                  <a:chExt cx="1785950" cy="2071702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rot="5400000">
                    <a:off x="4715670" y="3857628"/>
                    <a:ext cx="1856594" cy="79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429256" y="3000372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643570" y="3714752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786578" y="3714752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x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5286380" y="2714620"/>
                    <a:ext cx="285752" cy="2857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5286380" y="4357694"/>
                  <a:ext cx="428628" cy="2143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rlin Sans FB" pitchFamily="34" charset="0"/>
                      <a:sym typeface="Symbol"/>
                    </a:rPr>
                    <a:t>-1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4429124" y="5213362"/>
                <a:ext cx="2714644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0800000" flipV="1">
              <a:off x="5214943" y="4572008"/>
              <a:ext cx="1928826" cy="1500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215074" y="4786322"/>
              <a:ext cx="642942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6607983" y="5036355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572132" y="5857892"/>
              <a:ext cx="642942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5286380" y="5572140"/>
              <a:ext cx="571504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214942" y="5286388"/>
              <a:ext cx="428628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-1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5140" y="5357826"/>
              <a:ext cx="28575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3960440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Saturating Linear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inputnya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½.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 ½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½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outputnya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tambah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½.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nikai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inputnya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 ½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0.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matematik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saturating linear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4"/>
          <p:cNvGrpSpPr/>
          <p:nvPr/>
        </p:nvGrpSpPr>
        <p:grpSpPr>
          <a:xfrm>
            <a:off x="683568" y="4595948"/>
            <a:ext cx="4214842" cy="1643074"/>
            <a:chOff x="1000100" y="2714620"/>
            <a:chExt cx="3658165" cy="1643074"/>
          </a:xfrm>
        </p:grpSpPr>
        <p:sp>
          <p:nvSpPr>
            <p:cNvPr id="21" name="Rectangle 20"/>
            <p:cNvSpPr/>
            <p:nvPr/>
          </p:nvSpPr>
          <p:spPr>
            <a:xfrm>
              <a:off x="1000100" y="2714620"/>
              <a:ext cx="3658165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57356" y="3000372"/>
              <a:ext cx="2552898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      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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x+0,5,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-0,5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 x  0,5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0,         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x  - 0,5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27038" y="4524510"/>
            <a:ext cx="3357586" cy="1928826"/>
            <a:chOff x="5286380" y="2571744"/>
            <a:chExt cx="3357586" cy="1928826"/>
          </a:xfrm>
        </p:grpSpPr>
        <p:cxnSp>
          <p:nvCxnSpPr>
            <p:cNvPr id="25" name="Straight Connector 24"/>
            <p:cNvCxnSpPr>
              <a:stCxn id="50" idx="0"/>
            </p:cNvCxnSpPr>
            <p:nvPr/>
          </p:nvCxnSpPr>
          <p:spPr>
            <a:xfrm rot="5400000" flipH="1" flipV="1">
              <a:off x="5965041" y="3393281"/>
              <a:ext cx="1428760" cy="71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65"/>
            <p:cNvGrpSpPr/>
            <p:nvPr/>
          </p:nvGrpSpPr>
          <p:grpSpPr>
            <a:xfrm>
              <a:off x="5286380" y="2571744"/>
              <a:ext cx="3357586" cy="1928826"/>
              <a:chOff x="5357818" y="1428736"/>
              <a:chExt cx="3357586" cy="192882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143768" y="3071810"/>
                <a:ext cx="642942" cy="21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0,5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64"/>
              <p:cNvGrpSpPr/>
              <p:nvPr/>
            </p:nvGrpSpPr>
            <p:grpSpPr>
              <a:xfrm>
                <a:off x="5357818" y="1428736"/>
                <a:ext cx="3357586" cy="1928826"/>
                <a:chOff x="5357818" y="1428736"/>
                <a:chExt cx="3357586" cy="1928826"/>
              </a:xfrm>
            </p:grpSpPr>
            <p:grpSp>
              <p:nvGrpSpPr>
                <p:cNvPr id="34" name="Group 8"/>
                <p:cNvGrpSpPr/>
                <p:nvPr/>
              </p:nvGrpSpPr>
              <p:grpSpPr>
                <a:xfrm>
                  <a:off x="5357818" y="1428736"/>
                  <a:ext cx="3357586" cy="1928826"/>
                  <a:chOff x="4357686" y="4214818"/>
                  <a:chExt cx="3357586" cy="1928826"/>
                </a:xfrm>
              </p:grpSpPr>
              <p:grpSp>
                <p:nvGrpSpPr>
                  <p:cNvPr id="42" name="Group 27"/>
                  <p:cNvGrpSpPr/>
                  <p:nvPr/>
                </p:nvGrpSpPr>
                <p:grpSpPr>
                  <a:xfrm>
                    <a:off x="4786314" y="4214818"/>
                    <a:ext cx="2857520" cy="1928826"/>
                    <a:chOff x="4786314" y="2714620"/>
                    <a:chExt cx="2857520" cy="1928826"/>
                  </a:xfrm>
                </p:grpSpPr>
                <p:grpSp>
                  <p:nvGrpSpPr>
                    <p:cNvPr id="45" name="Group 8"/>
                    <p:cNvGrpSpPr/>
                    <p:nvPr/>
                  </p:nvGrpSpPr>
                  <p:grpSpPr>
                    <a:xfrm>
                      <a:off x="5000628" y="2714620"/>
                      <a:ext cx="2643206" cy="1928826"/>
                      <a:chOff x="5000628" y="2643182"/>
                      <a:chExt cx="2643206" cy="1928826"/>
                    </a:xfrm>
                  </p:grpSpPr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6500826" y="3071810"/>
                        <a:ext cx="1071570" cy="158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16"/>
                      <p:cNvCxnSpPr/>
                      <p:nvPr/>
                    </p:nvCxnSpPr>
                    <p:spPr>
                      <a:xfrm rot="10800000" flipV="1">
                        <a:off x="5000628" y="3071810"/>
                        <a:ext cx="1500198" cy="11430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5500694" y="3000372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5572132" y="4214818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7358082" y="4286256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x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5429256" y="2643182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y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6" name="Rectangle 13"/>
                    <p:cNvSpPr/>
                    <p:nvPr/>
                  </p:nvSpPr>
                  <p:spPr>
                    <a:xfrm>
                      <a:off x="4786314" y="4357694"/>
                      <a:ext cx="642942" cy="2143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Berlin Sans FB" pitchFamily="34" charset="0"/>
                          <a:sym typeface="Symbol"/>
                        </a:rPr>
                        <a:t>-0,5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43" name="Straight Connector 10"/>
                  <p:cNvCxnSpPr/>
                  <p:nvPr/>
                </p:nvCxnSpPr>
                <p:spPr>
                  <a:xfrm rot="10800000">
                    <a:off x="4357686" y="5786454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357686" y="5784866"/>
                    <a:ext cx="3357586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Connector 39"/>
                <p:cNvCxnSpPr/>
                <p:nvPr/>
              </p:nvCxnSpPr>
              <p:spPr>
                <a:xfrm rot="10800000">
                  <a:off x="6786578" y="1857364"/>
                  <a:ext cx="71438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>
                  <a:off x="6929454" y="2428868"/>
                  <a:ext cx="1143008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3888432"/>
          </a:xfrm>
        </p:spPr>
        <p:txBody>
          <a:bodyPr/>
          <a:lstStyle/>
          <a:p>
            <a:pPr marL="514350" indent="-514350">
              <a:buAutoNum type="arabicPeriod" startAt="7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Symetric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Saturating Linear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inputnya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outputnya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inputnya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inputnya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kurangdari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matematik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symetric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saturating linear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4"/>
          <p:cNvGrpSpPr/>
          <p:nvPr/>
        </p:nvGrpSpPr>
        <p:grpSpPr>
          <a:xfrm>
            <a:off x="642910" y="4666246"/>
            <a:ext cx="4214842" cy="1643074"/>
            <a:chOff x="1000100" y="2714620"/>
            <a:chExt cx="3658165" cy="1643074"/>
          </a:xfrm>
        </p:grpSpPr>
        <p:sp>
          <p:nvSpPr>
            <p:cNvPr id="23" name="Rectangle 22"/>
            <p:cNvSpPr/>
            <p:nvPr/>
          </p:nvSpPr>
          <p:spPr>
            <a:xfrm>
              <a:off x="1000100" y="2714620"/>
              <a:ext cx="3658165" cy="1643074"/>
            </a:xfrm>
            <a:prstGeom prst="rect">
              <a:avLst/>
            </a:prstGeom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y =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eft Brace 23"/>
            <p:cNvSpPr/>
            <p:nvPr/>
          </p:nvSpPr>
          <p:spPr>
            <a:xfrm>
              <a:off x="1500166" y="3000372"/>
              <a:ext cx="214314" cy="10715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57356" y="3000372"/>
              <a:ext cx="2552898" cy="1071570"/>
            </a:xfrm>
            <a:prstGeom prst="rect">
              <a:avLst/>
            </a:prstGeom>
            <a:noFill/>
            <a:ln w="12700" cap="sq" cmpd="sng">
              <a:noFill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0,        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x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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1 </a:t>
              </a: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x,       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- 1 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 x  1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  <a:sym typeface="Symbol"/>
              </a:endParaRPr>
            </a:p>
            <a:p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0,           </a:t>
              </a:r>
              <a:r>
                <a:rPr lang="en-US" sz="2000" dirty="0" err="1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Jika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  <a:sym typeface="Symbol"/>
                </a:rPr>
                <a:t>  x  - 1</a:t>
              </a:r>
              <a:r>
                <a:rPr lang="en-US" sz="2000" dirty="0" smtClean="0">
                  <a:ln w="9525">
                    <a:solidFill>
                      <a:schemeClr val="tx1"/>
                    </a:solidFill>
                  </a:ln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en-US" sz="2000" dirty="0">
                <a:ln w="9525"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48003" y="4149080"/>
            <a:ext cx="3500461" cy="2376264"/>
            <a:chOff x="5143505" y="2357430"/>
            <a:chExt cx="3500461" cy="3571900"/>
          </a:xfrm>
        </p:grpSpPr>
        <p:grpSp>
          <p:nvGrpSpPr>
            <p:cNvPr id="33" name="Group 32"/>
            <p:cNvGrpSpPr/>
            <p:nvPr/>
          </p:nvGrpSpPr>
          <p:grpSpPr>
            <a:xfrm>
              <a:off x="5143505" y="2357430"/>
              <a:ext cx="3500461" cy="2928958"/>
              <a:chOff x="5214943" y="1214422"/>
              <a:chExt cx="3500461" cy="292895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143768" y="3071810"/>
                <a:ext cx="642942" cy="21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Group 64"/>
              <p:cNvGrpSpPr/>
              <p:nvPr/>
            </p:nvGrpSpPr>
            <p:grpSpPr>
              <a:xfrm>
                <a:off x="5214943" y="1214422"/>
                <a:ext cx="3500461" cy="2928958"/>
                <a:chOff x="5214943" y="1214422"/>
                <a:chExt cx="3500461" cy="2928958"/>
              </a:xfrm>
            </p:grpSpPr>
            <p:grpSp>
              <p:nvGrpSpPr>
                <p:cNvPr id="40" name="Group 8"/>
                <p:cNvGrpSpPr/>
                <p:nvPr/>
              </p:nvGrpSpPr>
              <p:grpSpPr>
                <a:xfrm>
                  <a:off x="5214943" y="1214422"/>
                  <a:ext cx="3500461" cy="2928958"/>
                  <a:chOff x="4214811" y="4000504"/>
                  <a:chExt cx="3500461" cy="2928958"/>
                </a:xfrm>
              </p:grpSpPr>
              <p:grpSp>
                <p:nvGrpSpPr>
                  <p:cNvPr id="43" name="Group 27"/>
                  <p:cNvGrpSpPr/>
                  <p:nvPr/>
                </p:nvGrpSpPr>
                <p:grpSpPr>
                  <a:xfrm>
                    <a:off x="4786314" y="4000504"/>
                    <a:ext cx="2857520" cy="2928958"/>
                    <a:chOff x="4786314" y="2500306"/>
                    <a:chExt cx="2857520" cy="2928958"/>
                  </a:xfrm>
                </p:grpSpPr>
                <p:grpSp>
                  <p:nvGrpSpPr>
                    <p:cNvPr id="46" name="Group 8"/>
                    <p:cNvGrpSpPr/>
                    <p:nvPr/>
                  </p:nvGrpSpPr>
                  <p:grpSpPr>
                    <a:xfrm>
                      <a:off x="4857752" y="2500306"/>
                      <a:ext cx="2786082" cy="2928958"/>
                      <a:chOff x="4857752" y="2428868"/>
                      <a:chExt cx="2786082" cy="2928958"/>
                    </a:xfrm>
                  </p:grpSpPr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6500826" y="3071810"/>
                        <a:ext cx="1071570" cy="158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19"/>
                      <p:cNvCxnSpPr/>
                      <p:nvPr/>
                    </p:nvCxnSpPr>
                    <p:spPr>
                      <a:xfrm rot="5400000">
                        <a:off x="4536281" y="3393281"/>
                        <a:ext cx="2286016" cy="164307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5500694" y="3000372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5572132" y="4214818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7358082" y="4286256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x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5429256" y="2428868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y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786314" y="4357694"/>
                      <a:ext cx="642942" cy="2143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Berlin Sans FB" pitchFamily="34" charset="0"/>
                          <a:sym typeface="Symbol"/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44" name="Straight Connector 43"/>
                  <p:cNvCxnSpPr/>
                  <p:nvPr/>
                </p:nvCxnSpPr>
                <p:spPr>
                  <a:xfrm rot="10800000">
                    <a:off x="4214811" y="6927873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4357686" y="5786454"/>
                    <a:ext cx="3357586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/>
                <p:cNvCxnSpPr/>
                <p:nvPr/>
              </p:nvCxnSpPr>
              <p:spPr>
                <a:xfrm rot="10800000">
                  <a:off x="6786578" y="1857364"/>
                  <a:ext cx="71438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12"/>
                <p:cNvCxnSpPr/>
                <p:nvPr/>
              </p:nvCxnSpPr>
              <p:spPr>
                <a:xfrm rot="5400000">
                  <a:off x="6929454" y="2428868"/>
                  <a:ext cx="1143008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Connector 33"/>
            <p:cNvCxnSpPr/>
            <p:nvPr/>
          </p:nvCxnSpPr>
          <p:spPr>
            <a:xfrm rot="5400000">
              <a:off x="4822033" y="4107661"/>
              <a:ext cx="3571900" cy="71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5214942" y="4714884"/>
              <a:ext cx="1143008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857884" y="5286388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29388" y="5143512"/>
              <a:ext cx="642942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-1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248472"/>
          </a:xfrm>
        </p:spPr>
        <p:txBody>
          <a:bodyPr/>
          <a:lstStyle/>
          <a:p>
            <a:pPr marL="514350" indent="-514350">
              <a:buAutoNum type="arabicPeriod" startAt="8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Sigmoid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JST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dilatih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JST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membutuhkan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interval 0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sigmoid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range 0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matematis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sigmoid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dituliskan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509120"/>
            <a:ext cx="5029200" cy="21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246712"/>
          </a:xfrm>
        </p:spPr>
        <p:txBody>
          <a:bodyPr/>
          <a:lstStyle/>
          <a:p>
            <a:pPr marL="514350" indent="-514350">
              <a:buAutoNum type="arabicPeriod" startAt="9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Sigmoid Bipolar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Output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sigmoid bipolar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-1.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matematis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sigmoid bipolar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rumuskan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8125" t="49328" r="54375" b="36665"/>
          <a:stretch>
            <a:fillRect/>
          </a:stretch>
        </p:blipFill>
        <p:spPr bwMode="auto">
          <a:xfrm>
            <a:off x="1043607" y="3140968"/>
            <a:ext cx="362920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r="52751"/>
          <a:stretch>
            <a:fillRect/>
          </a:stretch>
        </p:blipFill>
        <p:spPr bwMode="auto">
          <a:xfrm>
            <a:off x="4716016" y="3212976"/>
            <a:ext cx="403244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1943 S. Warren McCulloch,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ahli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walter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pitts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ahli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memcoba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kompleks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sel-sel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bersama-sama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Sel-sel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803775" indent="-26988" algn="just"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Mc-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Culloch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-Pitts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undak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threshold.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32656"/>
            <a:ext cx="8229600" cy="6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Neuron McCulloch - Pitts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4958" y="4221088"/>
            <a:ext cx="3929090" cy="1928826"/>
            <a:chOff x="1142976" y="3214686"/>
            <a:chExt cx="3929090" cy="192882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42976" y="3500438"/>
              <a:ext cx="13573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2976" y="4112886"/>
              <a:ext cx="13573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14414" y="4784734"/>
              <a:ext cx="12858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/>
            <p:cNvSpPr/>
            <p:nvPr/>
          </p:nvSpPr>
          <p:spPr>
            <a:xfrm>
              <a:off x="2500298" y="3214686"/>
              <a:ext cx="571504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500298" y="3898572"/>
              <a:ext cx="571504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500298" y="4572008"/>
              <a:ext cx="571504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500562" y="3857628"/>
              <a:ext cx="571504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9" idx="6"/>
              <a:endCxn id="12" idx="2"/>
            </p:cNvCxnSpPr>
            <p:nvPr/>
          </p:nvCxnSpPr>
          <p:spPr>
            <a:xfrm>
              <a:off x="3071802" y="3500438"/>
              <a:ext cx="1428760" cy="6429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6"/>
              <a:endCxn id="12" idx="2"/>
            </p:cNvCxnSpPr>
            <p:nvPr/>
          </p:nvCxnSpPr>
          <p:spPr>
            <a:xfrm flipV="1">
              <a:off x="3071802" y="4143380"/>
              <a:ext cx="1428760" cy="40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6"/>
              <a:endCxn id="12" idx="2"/>
            </p:cNvCxnSpPr>
            <p:nvPr/>
          </p:nvCxnSpPr>
          <p:spPr>
            <a:xfrm flipV="1">
              <a:off x="3071802" y="4143380"/>
              <a:ext cx="1428760" cy="714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643306" y="3429000"/>
              <a:ext cx="642942" cy="42862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3240" y="3857628"/>
              <a:ext cx="642942" cy="42862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71868" y="4500570"/>
              <a:ext cx="642942" cy="42862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syaraf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McCulloch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Pitts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model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ditemukan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Model neuron McCulloch – Pitts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karakterisitik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AutoNum type="alphaLcPeriod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aktivasinya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lphaLcPeriod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memperkuat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kekuatan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Hal yang analog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berlaku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memperlemah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246712"/>
          </a:xfrm>
        </p:spPr>
        <p:txBody>
          <a:bodyPr/>
          <a:lstStyle/>
          <a:p>
            <a:pPr marL="514350" indent="-514350" algn="just">
              <a:buAutoNum type="alphaLcPeriod" startAt="3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batas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ambang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(threshold)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total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melebihi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threshold,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meneruskan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428604"/>
            <a:ext cx="8229600" cy="624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Soal</a:t>
            </a:r>
            <a:r>
              <a:rPr kumimoji="0" lang="en-US" sz="3000" b="1" i="0" u="sng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 :</a:t>
            </a: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Buatlah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model Neuron Mc-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Culloch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-Pitts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logika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“AND”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tabel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tabel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harus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input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x1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x2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output y.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bobot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w1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w2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 (w1 = 1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w2 = 1)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jumlah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seluruh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masuk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tiap-tiap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  <a:p>
            <a:pPr marL="109538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7806" y="2132856"/>
          <a:ext cx="278608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1000132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73296"/>
          <a:ext cx="547212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28"/>
                <a:gridCol w="857256"/>
                <a:gridCol w="3643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+ 0.1 = 0</a:t>
                      </a:r>
                    </a:p>
                    <a:p>
                      <a:pPr algn="ctr"/>
                      <a:r>
                        <a:rPr lang="en-US" dirty="0" smtClean="0"/>
                        <a:t>0.1 + 1.1 = 1</a:t>
                      </a:r>
                    </a:p>
                    <a:p>
                      <a:pPr algn="ctr"/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 + 0.1 = 1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1.1 + 1.1 =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4077072"/>
          <a:ext cx="79296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40"/>
                <a:gridCol w="1015892"/>
                <a:gridCol w="2353810"/>
                <a:gridCol w="3714776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Y(net) =  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 &lt; 2</a:t>
                      </a:r>
                    </a:p>
                    <a:p>
                      <a:pPr algn="ctr"/>
                      <a:r>
                        <a:rPr lang="en-US" dirty="0" smtClean="0"/>
                        <a:t>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 </a:t>
                      </a:r>
                      <a:r>
                        <a:rPr lang="en-US" dirty="0" smtClean="0">
                          <a:sym typeface="Symbol"/>
                        </a:rPr>
                        <a:t> 2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+ 0.1 = 0</a:t>
                      </a:r>
                    </a:p>
                    <a:p>
                      <a:pPr algn="ctr"/>
                      <a:r>
                        <a:rPr lang="en-US" dirty="0" smtClean="0"/>
                        <a:t>0.1 + 1.1 = 1</a:t>
                      </a:r>
                    </a:p>
                    <a:p>
                      <a:pPr algn="ctr"/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 + 0.1 = 1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1.1 + 1.1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8596" y="2285992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Agar y(net)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“AND”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ambang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sehingga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JST, neuron-neuron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dikumpulkan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layers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dihubungkan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layer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tersembunyi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(hidden layer)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keakuratan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dirambatkan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forward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backward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b="1" u="sng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3000" b="1" u="sng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2 :</a:t>
            </a: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model Neuron Mc-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Culloch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-Pitts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 y.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(w1 =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w2 = 1)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tiap-tiap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>
              <a:latin typeface="Berlin Sans FB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1999776"/>
          <a:ext cx="2744284" cy="157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761"/>
                <a:gridCol w="985128"/>
                <a:gridCol w="844395"/>
              </a:tblGrid>
              <a:tr h="3740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199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92696"/>
          <a:ext cx="547212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28"/>
                <a:gridCol w="857256"/>
                <a:gridCol w="3643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+ 0.1 = 0</a:t>
                      </a:r>
                    </a:p>
                    <a:p>
                      <a:pPr algn="ctr"/>
                      <a:r>
                        <a:rPr lang="en-US" dirty="0" smtClean="0"/>
                        <a:t>0.1 + 1.1 = 1</a:t>
                      </a:r>
                    </a:p>
                    <a:p>
                      <a:pPr algn="ctr"/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 + 0.1 = 1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1.1 + 1.1 =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4048472"/>
          <a:ext cx="79296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40"/>
                <a:gridCol w="1015892"/>
                <a:gridCol w="2353810"/>
                <a:gridCol w="3714776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Y(net) =  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 &lt; 1</a:t>
                      </a:r>
                    </a:p>
                    <a:p>
                      <a:pPr algn="ctr"/>
                      <a:r>
                        <a:rPr lang="en-US" dirty="0" smtClean="0"/>
                        <a:t>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 </a:t>
                      </a:r>
                      <a:r>
                        <a:rPr lang="en-US" dirty="0" smtClean="0">
                          <a:sym typeface="Symbol"/>
                        </a:rPr>
                        <a:t> 1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+ 0.1 = 0</a:t>
                      </a:r>
                    </a:p>
                    <a:p>
                      <a:pPr algn="ctr"/>
                      <a:r>
                        <a:rPr lang="en-US" dirty="0" smtClean="0"/>
                        <a:t>0.1 + 1.1 = 1</a:t>
                      </a:r>
                    </a:p>
                    <a:p>
                      <a:pPr algn="ctr"/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 + 0.1 = 1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1.1 + 1.1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3528" y="2404045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Agar y(net)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ambang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sehingga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2800" b="1" u="sng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3 :</a:t>
            </a: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model Neuron Mc-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Culloch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-Pitts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(Y = -X1 AND X2)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 y.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w1 = -1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w2 = 2,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tiap-tiap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>
              <a:latin typeface="Berlin Sans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5786" y="2445504"/>
          <a:ext cx="278608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1000132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0933"/>
          <a:ext cx="547212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28"/>
                <a:gridCol w="857256"/>
                <a:gridCol w="3643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0.(-1) + 0.2 = 0</a:t>
                      </a:r>
                    </a:p>
                    <a:p>
                      <a:pPr algn="ctr"/>
                      <a:r>
                        <a:rPr lang="en-US" dirty="0" smtClean="0"/>
                        <a:t>0.(-1) + 1.2 = 2</a:t>
                      </a:r>
                    </a:p>
                    <a:p>
                      <a:pPr algn="ctr"/>
                      <a:r>
                        <a:rPr lang="en-US" dirty="0" smtClean="0"/>
                        <a:t>1.(-1)</a:t>
                      </a:r>
                      <a:r>
                        <a:rPr lang="en-US" baseline="0" dirty="0" smtClean="0"/>
                        <a:t> + 0.2 = -1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1.(-1) + 1.2 =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4120480"/>
          <a:ext cx="79296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140"/>
                <a:gridCol w="1015892"/>
                <a:gridCol w="2353810"/>
                <a:gridCol w="3714776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Y(net) =  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 &lt; 2</a:t>
                      </a:r>
                    </a:p>
                    <a:p>
                      <a:pPr algn="ctr"/>
                      <a:r>
                        <a:rPr lang="en-US" dirty="0" smtClean="0"/>
                        <a:t>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 </a:t>
                      </a:r>
                      <a:r>
                        <a:rPr lang="en-US" dirty="0" smtClean="0">
                          <a:sym typeface="Symbol"/>
                        </a:rPr>
                        <a:t> 2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+ 0.1 = 0</a:t>
                      </a:r>
                    </a:p>
                    <a:p>
                      <a:pPr algn="ctr"/>
                      <a:r>
                        <a:rPr lang="en-US" dirty="0" smtClean="0"/>
                        <a:t>0.1 + 1.1 = 1</a:t>
                      </a:r>
                    </a:p>
                    <a:p>
                      <a:pPr algn="ctr"/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 + 0.1 = 1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1.1 + 1.1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8596" y="2515543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Agar y(net)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(Y = -X1 AND X2)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ambang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sehingga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687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2800" b="1" u="sng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4 :</a:t>
            </a: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model Neuron Mc-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Culloch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-Pitts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“XOR”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x1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 y.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“XOR”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“AND”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“XOR”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“1”.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ubah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 marL="109538" indent="0" algn="just"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 smtClean="0">
              <a:latin typeface="Berlin Sans FB" pitchFamily="34" charset="0"/>
            </a:endParaRPr>
          </a:p>
          <a:p>
            <a:pPr>
              <a:buNone/>
            </a:pPr>
            <a:endParaRPr lang="en-US" sz="2200" dirty="0">
              <a:latin typeface="Berlin Sans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1797432"/>
          <a:ext cx="278608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1000132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Berlin Sans FB" pitchFamily="34" charset="0"/>
              </a:rPr>
              <a:t>Y = X1 XOR X2</a:t>
            </a:r>
          </a:p>
          <a:p>
            <a:pPr>
              <a:buNone/>
            </a:pPr>
            <a:r>
              <a:rPr lang="en-US" sz="2200" dirty="0" smtClean="0">
                <a:latin typeface="Berlin Sans FB" pitchFamily="34" charset="0"/>
              </a:rPr>
              <a:t>    = (</a:t>
            </a:r>
            <a:r>
              <a:rPr lang="en-US" sz="2200" dirty="0" smtClean="0">
                <a:latin typeface="Berlin Sans FB" pitchFamily="34" charset="0"/>
                <a:sym typeface="Symbol"/>
              </a:rPr>
              <a:t> X1 AND X2) OR (X1 AND X2)</a:t>
            </a:r>
          </a:p>
          <a:p>
            <a:pPr>
              <a:buNone/>
            </a:pPr>
            <a:r>
              <a:rPr lang="en-US" sz="2200" dirty="0" smtClean="0">
                <a:latin typeface="Berlin Sans FB" pitchFamily="34" charset="0"/>
                <a:sym typeface="Symbol"/>
              </a:rPr>
              <a:t>   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Bila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Z1 = </a:t>
            </a:r>
            <a:r>
              <a:rPr lang="en-US" sz="2200" dirty="0" smtClean="0">
                <a:latin typeface="Berlin Sans FB" pitchFamily="34" charset="0"/>
              </a:rPr>
              <a:t>(</a:t>
            </a:r>
            <a:r>
              <a:rPr lang="en-US" sz="2200" dirty="0" smtClean="0">
                <a:latin typeface="Berlin Sans FB" pitchFamily="34" charset="0"/>
                <a:sym typeface="Symbol"/>
              </a:rPr>
              <a:t> X1 AND X2)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Z2 = (X1 AND X2)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maka</a:t>
            </a:r>
            <a:endParaRPr lang="en-US" sz="2200" dirty="0" smtClean="0">
              <a:latin typeface="Berlin Sans FB" pitchFamily="34" charset="0"/>
              <a:sym typeface="Symbol"/>
            </a:endParaRPr>
          </a:p>
          <a:p>
            <a:pPr>
              <a:buNone/>
            </a:pPr>
            <a:r>
              <a:rPr lang="en-US" sz="2200" dirty="0" smtClean="0">
                <a:latin typeface="Berlin Sans FB" pitchFamily="34" charset="0"/>
                <a:sym typeface="Symbol"/>
              </a:rPr>
              <a:t>Y   = Z1 OR Z2</a:t>
            </a:r>
          </a:p>
          <a:p>
            <a:pPr>
              <a:buNone/>
            </a:pPr>
            <a:endParaRPr lang="en-US" sz="1000" dirty="0" smtClean="0">
              <a:latin typeface="Berlin Sans FB" pitchFamily="34" charset="0"/>
              <a:sym typeface="Symbol"/>
            </a:endParaRPr>
          </a:p>
          <a:p>
            <a:pPr marL="109538" indent="0" algn="just">
              <a:buNone/>
            </a:pPr>
            <a:r>
              <a:rPr lang="en-US" sz="2200" dirty="0" err="1" smtClean="0">
                <a:latin typeface="Berlin Sans FB" pitchFamily="34" charset="0"/>
                <a:sym typeface="Symbol"/>
              </a:rPr>
              <a:t>Ini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berarti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unit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masukan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(X1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X2)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harus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berhubungan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dahulu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dengan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sebuah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layar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tersembunyi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(Z1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Z2),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kemudian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layar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tersembunyi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tersebut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di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hubungkan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langsung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dengan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unit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kelauran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Y.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bila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arsitektur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jaringan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di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buat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seperti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</a:t>
            </a:r>
            <a:r>
              <a:rPr lang="en-US" sz="2200" dirty="0" err="1" smtClean="0">
                <a:latin typeface="Berlin Sans FB" pitchFamily="34" charset="0"/>
                <a:sym typeface="Symbol"/>
              </a:rPr>
              <a:t>berikut</a:t>
            </a:r>
            <a:r>
              <a:rPr lang="en-US" sz="2200" dirty="0" smtClean="0">
                <a:latin typeface="Berlin Sans FB" pitchFamily="34" charset="0"/>
                <a:sym typeface="Symbol"/>
              </a:rPr>
              <a:t> :</a:t>
            </a:r>
          </a:p>
          <a:p>
            <a:pPr marL="109538" indent="0" algn="just">
              <a:buNone/>
            </a:pPr>
            <a:endParaRPr lang="en-US" sz="2200" dirty="0">
              <a:latin typeface="Berlin Sans FB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99592" y="3807850"/>
            <a:ext cx="4643470" cy="2357454"/>
            <a:chOff x="899592" y="3807850"/>
            <a:chExt cx="4643470" cy="2357454"/>
          </a:xfrm>
        </p:grpSpPr>
        <p:sp>
          <p:nvSpPr>
            <p:cNvPr id="5" name="Flowchart: Connector 4"/>
            <p:cNvSpPr/>
            <p:nvPr/>
          </p:nvSpPr>
          <p:spPr>
            <a:xfrm>
              <a:off x="899592" y="3950726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899592" y="5165172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971294" y="3950726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Z1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971294" y="5165172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Z2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14368" y="4522230"/>
              <a:ext cx="642942" cy="57150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6"/>
              <a:endCxn id="7" idx="2"/>
            </p:cNvCxnSpPr>
            <p:nvPr/>
          </p:nvCxnSpPr>
          <p:spPr>
            <a:xfrm>
              <a:off x="1542534" y="4236478"/>
              <a:ext cx="142876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8" idx="1"/>
            </p:cNvCxnSpPr>
            <p:nvPr/>
          </p:nvCxnSpPr>
          <p:spPr>
            <a:xfrm>
              <a:off x="1542534" y="4236478"/>
              <a:ext cx="1522917" cy="1012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 flipV="1">
              <a:off x="1542534" y="4236478"/>
              <a:ext cx="1428760" cy="1214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8" idx="2"/>
            </p:cNvCxnSpPr>
            <p:nvPr/>
          </p:nvCxnSpPr>
          <p:spPr>
            <a:xfrm>
              <a:off x="1542534" y="5450924"/>
              <a:ext cx="142876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9" idx="1"/>
            </p:cNvCxnSpPr>
            <p:nvPr/>
          </p:nvCxnSpPr>
          <p:spPr>
            <a:xfrm>
              <a:off x="3614236" y="4236478"/>
              <a:ext cx="1094289" cy="3694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3"/>
            </p:cNvCxnSpPr>
            <p:nvPr/>
          </p:nvCxnSpPr>
          <p:spPr>
            <a:xfrm flipV="1">
              <a:off x="3614236" y="5010039"/>
              <a:ext cx="1094289" cy="4408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685410" y="3807850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W1.1=2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7810" y="4236478"/>
              <a:ext cx="99060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W1.2=-1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2468" y="4807982"/>
              <a:ext cx="1000132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W2.1=-1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6848" y="5522362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W2.2=2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9856" y="4522230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sym typeface="Symbol"/>
                </a:rPr>
                <a:t>1=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99856" y="5808114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sym typeface="Symbol"/>
                </a:rPr>
                <a:t></a:t>
              </a:r>
              <a:r>
                <a:rPr lang="en-US" sz="1200" dirty="0" smtClean="0">
                  <a:solidFill>
                    <a:schemeClr val="tx1"/>
                  </a:solidFill>
                </a:rPr>
                <a:t>2 =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99988" y="4022164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V1=1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71426" y="5308048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V2=1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57244" y="4236478"/>
              <a:ext cx="785818" cy="3571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sym typeface="Symbol"/>
                </a:rPr>
                <a:t> =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2032248"/>
          <a:ext cx="80010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54"/>
                <a:gridCol w="1025044"/>
                <a:gridCol w="2694234"/>
                <a:gridCol w="3429023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1=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Z1(net) =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 &lt; 2</a:t>
                      </a:r>
                    </a:p>
                    <a:p>
                      <a:pPr algn="ctr"/>
                      <a:r>
                        <a:rPr lang="en-US" dirty="0" smtClean="0"/>
                        <a:t>    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 2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0" algn="l"/>
                      <a:r>
                        <a:rPr lang="en-US" dirty="0" smtClean="0"/>
                        <a:t>0.2 + 0.(-1) = 0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0.2 + 1.(-1) = -1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1.2</a:t>
                      </a:r>
                      <a:r>
                        <a:rPr lang="en-US" baseline="0" dirty="0" smtClean="0"/>
                        <a:t> + 0.(-1) = 2</a:t>
                      </a:r>
                      <a:endParaRPr lang="en-US" dirty="0" smtClean="0"/>
                    </a:p>
                    <a:p>
                      <a:pPr marL="231775" indent="0" algn="l"/>
                      <a:r>
                        <a:rPr lang="en-US" dirty="0" smtClean="0"/>
                        <a:t>1.2 + 1.(-1)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4264496"/>
          <a:ext cx="80010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54"/>
                <a:gridCol w="1025044"/>
                <a:gridCol w="2837110"/>
                <a:gridCol w="3286147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Net2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Z2(net) =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net2 &lt; 2</a:t>
                      </a:r>
                    </a:p>
                    <a:p>
                      <a:pPr algn="ctr"/>
                      <a:r>
                        <a:rPr lang="en-US" dirty="0" smtClean="0"/>
                        <a:t>       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 2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0" algn="l"/>
                      <a:r>
                        <a:rPr lang="en-US" dirty="0" smtClean="0"/>
                        <a:t>0.(-1)+ 0.2 = 0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0. (-1) + 1.2 =2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1. (-1)</a:t>
                      </a:r>
                      <a:r>
                        <a:rPr lang="en-US" baseline="0" dirty="0" smtClean="0"/>
                        <a:t> + 0.2 = -1</a:t>
                      </a:r>
                      <a:endParaRPr lang="en-US" dirty="0" smtClean="0"/>
                    </a:p>
                    <a:p>
                      <a:pPr marL="231775" indent="0" algn="l"/>
                      <a:r>
                        <a:rPr lang="en-US" dirty="0" smtClean="0"/>
                        <a:t>1. (-1) + 1.2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7158" y="427311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tiap-tiap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tersembunyi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499319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tiap-tiap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1385" y="2132856"/>
          <a:ext cx="80010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54"/>
                <a:gridCol w="1025044"/>
                <a:gridCol w="2694234"/>
                <a:gridCol w="3429023"/>
              </a:tblGrid>
              <a:tr h="590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 = </a:t>
                      </a:r>
                      <a:r>
                        <a:rPr lang="en-US" dirty="0" smtClean="0">
                          <a:sym typeface="Symbol"/>
                        </a:rPr>
                        <a:t> </a:t>
                      </a:r>
                      <a:r>
                        <a:rPr lang="en-US" dirty="0" err="1" smtClean="0">
                          <a:sym typeface="Symbol"/>
                        </a:rPr>
                        <a:t>xi.w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  (net) =  0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 &lt; 2</a:t>
                      </a:r>
                    </a:p>
                    <a:p>
                      <a:pPr algn="ctr"/>
                      <a:r>
                        <a:rPr lang="en-US" dirty="0" smtClean="0"/>
                        <a:t>         1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net1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 2</a:t>
                      </a:r>
                      <a:endParaRPr lang="en-US" dirty="0"/>
                    </a:p>
                  </a:txBody>
                  <a:tcPr anchor="ctr"/>
                </a:tc>
              </a:tr>
              <a:tr h="10958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0" algn="l"/>
                      <a:r>
                        <a:rPr lang="en-US" dirty="0" smtClean="0"/>
                        <a:t>0.1 + 0.1 = 0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0.1 + 1.1 = -1</a:t>
                      </a:r>
                    </a:p>
                    <a:p>
                      <a:pPr marL="231775" indent="0" algn="l"/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 + 0.1 = 2</a:t>
                      </a:r>
                      <a:endParaRPr lang="en-US" dirty="0" smtClean="0"/>
                    </a:p>
                    <a:p>
                      <a:pPr marL="231775" indent="0" algn="l"/>
                      <a:r>
                        <a:rPr lang="en-US" dirty="0" smtClean="0"/>
                        <a:t>0.1 + 0.1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10269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Soal</a:t>
            </a:r>
            <a:r>
              <a:rPr lang="en-US" dirty="0" smtClean="0"/>
              <a:t> :</a:t>
            </a:r>
          </a:p>
          <a:p>
            <a:pPr marL="519113" indent="-519113" algn="just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Neuron Mc-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Culloch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-Pitts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Y = (X1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X2),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input X1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X2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Output Y.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Bobot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W1 = 2, W2 = -1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Threshold = 0. </a:t>
            </a:r>
          </a:p>
          <a:p>
            <a:pPr marL="519113" indent="-519113" algn="just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Gambarkanlah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syaraf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tiruan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layer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jamak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terdiri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5 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masukan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2 layer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tersembunyi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masing-masing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berisi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3 neuron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keluaran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tunggal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/>
          <a:lstStyle/>
          <a:p>
            <a:pPr marL="514350" indent="-514350" algn="just">
              <a:buAutoNum type="arabicPeriod" startAt="3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“NAND”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x1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x2.</a:t>
            </a:r>
          </a:p>
          <a:p>
            <a:pPr marL="514350" indent="-514350" algn="just">
              <a:buAutoNum type="arabicPeriod" startAt="3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Model McCulloch-Pitts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“AND”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x1, x2,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x3.</a:t>
            </a:r>
          </a:p>
          <a:p>
            <a:pPr marL="514350" indent="-514350" algn="just">
              <a:buAutoNum type="arabicPeriod" startAt="3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“NOR”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x1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74704"/>
          </a:xfrm>
        </p:spPr>
        <p:txBody>
          <a:bodyPr/>
          <a:lstStyle/>
          <a:p>
            <a:pPr marL="53975" indent="-53975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unit-unit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dihubungkan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koneksi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kekuatan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berbeda-beda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memperkuat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bawanya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unit-unit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03648" y="3645024"/>
            <a:ext cx="5328592" cy="2808312"/>
            <a:chOff x="1403648" y="908720"/>
            <a:chExt cx="5328592" cy="2808312"/>
          </a:xfrm>
        </p:grpSpPr>
        <p:sp>
          <p:nvSpPr>
            <p:cNvPr id="4" name="Oval 3"/>
            <p:cNvSpPr/>
            <p:nvPr/>
          </p:nvSpPr>
          <p:spPr bwMode="auto">
            <a:xfrm>
              <a:off x="1403648" y="1124744"/>
              <a:ext cx="720080" cy="6480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N1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475656" y="2924944"/>
              <a:ext cx="720080" cy="6480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51920" y="1124744"/>
              <a:ext cx="720080" cy="6480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N3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23928" y="2924944"/>
              <a:ext cx="720080" cy="6480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N4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12160" y="1988840"/>
              <a:ext cx="720080" cy="6480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N5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6" idx="2"/>
            </p:cNvCxnSpPr>
            <p:nvPr/>
          </p:nvCxnSpPr>
          <p:spPr bwMode="auto">
            <a:xfrm>
              <a:off x="2123728" y="1448780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4" idx="6"/>
              <a:endCxn id="7" idx="2"/>
            </p:cNvCxnSpPr>
            <p:nvPr/>
          </p:nvCxnSpPr>
          <p:spPr bwMode="auto">
            <a:xfrm>
              <a:off x="2123728" y="1448780"/>
              <a:ext cx="1800200" cy="18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</p:cNvCxnSpPr>
            <p:nvPr/>
          </p:nvCxnSpPr>
          <p:spPr bwMode="auto">
            <a:xfrm flipV="1">
              <a:off x="2195736" y="1556792"/>
              <a:ext cx="1656184" cy="16921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5" idx="6"/>
              <a:endCxn id="7" idx="2"/>
            </p:cNvCxnSpPr>
            <p:nvPr/>
          </p:nvCxnSpPr>
          <p:spPr bwMode="auto">
            <a:xfrm>
              <a:off x="2195736" y="3248980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2483768" y="908720"/>
              <a:ext cx="1224136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W1.1 =1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483768" y="1628800"/>
              <a:ext cx="1224136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W1.2 =2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051720" y="2492896"/>
              <a:ext cx="1224136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W2.1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=1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339752" y="3284984"/>
              <a:ext cx="1224136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W2.2 =-1</a:t>
              </a:r>
            </a:p>
          </p:txBody>
        </p:sp>
        <p:cxnSp>
          <p:nvCxnSpPr>
            <p:cNvPr id="24" name="Straight Arrow Connector 23"/>
            <p:cNvCxnSpPr>
              <a:stCxn id="6" idx="6"/>
              <a:endCxn id="8" idx="2"/>
            </p:cNvCxnSpPr>
            <p:nvPr/>
          </p:nvCxnSpPr>
          <p:spPr bwMode="auto">
            <a:xfrm>
              <a:off x="4572000" y="1448780"/>
              <a:ext cx="144016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7" idx="6"/>
              <a:endCxn id="8" idx="2"/>
            </p:cNvCxnSpPr>
            <p:nvPr/>
          </p:nvCxnSpPr>
          <p:spPr bwMode="auto">
            <a:xfrm flipV="1">
              <a:off x="4644008" y="2312876"/>
              <a:ext cx="1368152" cy="9361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4932040" y="1412776"/>
              <a:ext cx="1224136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V1 =2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84440" y="2852936"/>
              <a:ext cx="1224136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V2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=2</a:t>
              </a:r>
            </a:p>
          </p:txBody>
        </p: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3240360"/>
          </a:xfrm>
        </p:spPr>
        <p:txBody>
          <a:bodyPr/>
          <a:lstStyle/>
          <a:p>
            <a:pPr marL="514350" indent="-514350" algn="just">
              <a:buAutoNum type="arabicPeriod" startAt="6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Perhatikan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McCulloch-Pitts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tampak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Unit N3, N4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threshold = 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respon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 N5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N2.</a:t>
            </a:r>
          </a:p>
          <a:p>
            <a:pPr marL="514350" indent="-514350" algn="just">
              <a:buAutoNum type="arabicPeriod" startAt="6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pPr algn="just"/>
            <a:r>
              <a:rPr lang="en-US" sz="2800" dirty="0" err="1" smtClean="0"/>
              <a:t>Hermawan</a:t>
            </a:r>
            <a:r>
              <a:rPr lang="en-US" sz="2800" dirty="0" smtClean="0"/>
              <a:t> </a:t>
            </a:r>
            <a:r>
              <a:rPr lang="en-US" sz="2800" dirty="0" err="1" smtClean="0"/>
              <a:t>Arief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Puspitaningrum</a:t>
            </a:r>
            <a:r>
              <a:rPr lang="en-US" sz="2800" dirty="0" smtClean="0"/>
              <a:t> </a:t>
            </a:r>
            <a:r>
              <a:rPr lang="en-US" sz="2800" dirty="0" err="1" smtClean="0"/>
              <a:t>Diyah</a:t>
            </a:r>
            <a:r>
              <a:rPr lang="en-US" sz="2800" dirty="0" smtClean="0"/>
              <a:t>, </a:t>
            </a:r>
            <a:r>
              <a:rPr lang="en-US" sz="2800" dirty="0" err="1" smtClean="0"/>
              <a:t>Pengantar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Sutojo</a:t>
            </a:r>
            <a:r>
              <a:rPr lang="en-US" sz="2800" dirty="0" smtClean="0"/>
              <a:t> T, </a:t>
            </a:r>
            <a:r>
              <a:rPr lang="en-US" sz="2800" dirty="0" err="1" smtClean="0"/>
              <a:t>Mulyanto</a:t>
            </a:r>
            <a:r>
              <a:rPr lang="en-US" sz="2800" dirty="0" smtClean="0"/>
              <a:t> </a:t>
            </a:r>
            <a:r>
              <a:rPr lang="en-US" sz="2800" dirty="0" err="1" smtClean="0"/>
              <a:t>Edy</a:t>
            </a:r>
            <a:r>
              <a:rPr lang="en-US" sz="2800" dirty="0" smtClean="0"/>
              <a:t>, </a:t>
            </a:r>
            <a:r>
              <a:rPr lang="en-US" sz="2800" dirty="0" err="1" smtClean="0"/>
              <a:t>Suhartono</a:t>
            </a:r>
            <a:r>
              <a:rPr lang="en-US" sz="2800" dirty="0" smtClean="0"/>
              <a:t> Vincent, </a:t>
            </a:r>
            <a:r>
              <a:rPr lang="en-US" sz="2800" dirty="0" err="1" smtClean="0"/>
              <a:t>Kecerdasan</a:t>
            </a:r>
            <a:r>
              <a:rPr lang="en-US" sz="2800" dirty="0" smtClean="0"/>
              <a:t> </a:t>
            </a:r>
            <a:r>
              <a:rPr lang="en-US" sz="2800" dirty="0" err="1" smtClean="0"/>
              <a:t>Buatan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2011</a:t>
            </a:r>
          </a:p>
          <a:p>
            <a:pPr algn="just"/>
            <a:r>
              <a:rPr lang="en-US" sz="2800" dirty="0" smtClean="0"/>
              <a:t>Siang </a:t>
            </a:r>
            <a:r>
              <a:rPr lang="en-US" sz="2800" dirty="0" err="1" smtClean="0"/>
              <a:t>Jek</a:t>
            </a:r>
            <a:r>
              <a:rPr lang="en-US" sz="2800" dirty="0" smtClean="0"/>
              <a:t> </a:t>
            </a:r>
            <a:r>
              <a:rPr lang="en-US" sz="2800" dirty="0" err="1" smtClean="0"/>
              <a:t>Jong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Pemrogramannya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Matlab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2009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2000250" y="1828800"/>
            <a:ext cx="6991350" cy="2209800"/>
          </a:xfrm>
        </p:spPr>
        <p:txBody>
          <a:bodyPr/>
          <a:lstStyle/>
          <a:p>
            <a:r>
              <a:rPr lang="id-ID" smtClean="0"/>
              <a:t>SELAMAT BELAJAR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74704"/>
          </a:xfrm>
        </p:spPr>
        <p:txBody>
          <a:bodyPr/>
          <a:lstStyle/>
          <a:p>
            <a:pPr marL="463550" indent="-463550"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menjumlahkan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input – input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dikalikan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bobotnya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3550" indent="-463550"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misalkan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X1, X2,…,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unit-unit input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Wj1, Wj2,…..,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Wjm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penghubung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unit-unit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Yj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penjumlah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sebesar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Uj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= X1Wj1 + X2Wj2 + … +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XmWjm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463550" indent="-463550"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input neuron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diteruskan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neuron lain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ataukah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Lapisan-Lapisan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Penyusun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Input (Input Layer) : Unit-unit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unit-unit input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bertugas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permasalahan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Tersembunyi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(Hidden Layer) : Unit-unit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tersembunyi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unit-unit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tersembunyi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diamati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428604"/>
            <a:ext cx="8229600" cy="6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Arsitektur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Jaringan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74704"/>
          </a:xfrm>
        </p:spPr>
        <p:txBody>
          <a:bodyPr/>
          <a:lstStyle/>
          <a:p>
            <a:pPr marL="519113" indent="-519113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 (Output Layer) : Unit-unit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unit-unit output,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permasalahan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576"/>
            <a:ext cx="8229600" cy="52467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lain:</a:t>
            </a:r>
          </a:p>
          <a:p>
            <a:pPr marL="514350" indent="-514350" algn="just">
              <a:buAutoNum type="arabicPeriod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Tunggal </a:t>
            </a:r>
          </a:p>
          <a:p>
            <a:pPr marL="514350" indent="-51435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selalu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unit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mengolahnya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melewati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tersembunyi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ADALINE, Hopfield,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algn="just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453650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539552" y="1988840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1988840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43808" y="1988840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95936" y="1988840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465313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Y1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87824" y="465313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Y2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7584" y="3356992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W11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259632" y="3140968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W12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907704" y="328498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W21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67744" y="285293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W22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27784" y="321297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W31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31840" y="2852936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W32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275856" y="3284984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W41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851920" y="3356992"/>
            <a:ext cx="5040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W42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932040" y="1124744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804248" y="908720"/>
            <a:ext cx="172819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Input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32040" y="2132856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804248" y="1844824"/>
            <a:ext cx="172819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Lapisan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Input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932040" y="3573016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804248" y="3356992"/>
            <a:ext cx="172819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Matriks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Bobot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932040" y="4869160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804248" y="4581128"/>
            <a:ext cx="180020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Lapisan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Output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932040" y="6165304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804248" y="5877272"/>
            <a:ext cx="180020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2270</TotalTime>
  <Words>2100</Words>
  <Application>Microsoft Office PowerPoint</Application>
  <PresentationFormat>On-screen Show (4:3)</PresentationFormat>
  <Paragraphs>512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Pixel</vt:lpstr>
      <vt:lpstr>MATERI 2 Model Neuron &amp; Arsitektur JST Pertemuan 3</vt:lpstr>
      <vt:lpstr>Model Neuron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Referensi</vt:lpstr>
      <vt:lpstr>SELAMAT BELAJAR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 u100</dc:creator>
  <cp:lastModifiedBy>elisa</cp:lastModifiedBy>
  <cp:revision>130</cp:revision>
  <dcterms:created xsi:type="dcterms:W3CDTF">2010-03-14T14:10:33Z</dcterms:created>
  <dcterms:modified xsi:type="dcterms:W3CDTF">2018-02-28T01:51:36Z</dcterms:modified>
</cp:coreProperties>
</file>