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71" r:id="rId3"/>
    <p:sldId id="336" r:id="rId4"/>
    <p:sldId id="334" r:id="rId5"/>
    <p:sldId id="335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31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2" r:id="rId52"/>
    <p:sldId id="383" r:id="rId53"/>
    <p:sldId id="293" r:id="rId54"/>
    <p:sldId id="267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1" autoAdjust="0"/>
    <p:restoredTop sz="94660"/>
  </p:normalViewPr>
  <p:slideViewPr>
    <p:cSldViewPr>
      <p:cViewPr varScale="1">
        <p:scale>
          <a:sx n="70" d="100"/>
          <a:sy n="70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45F93-A40F-4E45-A31B-DCB136F6D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C7589-69F0-4DA4-9653-D53DEB1CF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64DDD-6847-4E52-ACC8-A21CAF92C4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85FDD-6B6E-4524-BD7A-B8858A6AEA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5CD3D-0F0C-4B21-8656-563733DCA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78F00-0602-4E0F-8C05-0721821C1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21C1D-4448-412F-AB88-31B1876639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3FA40-42AA-4963-981C-A52FDAA5E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62114-580C-431D-835D-8F941BF26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B2C7E-A50A-46E1-A99A-BDB996110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1C0D5-CD62-486C-A1F2-DEB26D28C8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09254-B36E-40AC-9E0C-4C39AF5DF9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2596754-F8C8-44E6-95B6-5945BCE79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000250"/>
            <a:ext cx="8297863" cy="1736725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MATERI 3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US" sz="4000" dirty="0" err="1" smtClean="0"/>
              <a:t>Metode</a:t>
            </a:r>
            <a:r>
              <a:rPr lang="en-US" sz="4000" dirty="0" smtClean="0"/>
              <a:t> </a:t>
            </a:r>
            <a:r>
              <a:rPr lang="en-US" sz="4000" dirty="0" err="1" smtClean="0"/>
              <a:t>Pembelajaran</a:t>
            </a:r>
            <a:r>
              <a:rPr lang="en-US" sz="4000" dirty="0" smtClean="0"/>
              <a:t> JST</a:t>
            </a:r>
            <a:br>
              <a:rPr lang="en-US" sz="4000" dirty="0" smtClean="0"/>
            </a:br>
            <a:r>
              <a:rPr lang="en-US" sz="4000" dirty="0" err="1" smtClean="0"/>
              <a:t>Pertemuan</a:t>
            </a:r>
            <a:r>
              <a:rPr lang="en-US" sz="4000" dirty="0" smtClean="0"/>
              <a:t> 4, 5, 6, 7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92163" y="4565650"/>
            <a:ext cx="6227762" cy="8636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endParaRPr lang="en-US" sz="2600" b="1" dirty="0" smtClean="0"/>
          </a:p>
          <a:p>
            <a:pPr algn="r" eaLnBrk="1" hangingPunct="1">
              <a:lnSpc>
                <a:spcPct val="80000"/>
              </a:lnSpc>
            </a:pPr>
            <a:r>
              <a:rPr lang="id-ID" sz="2600" b="1" dirty="0" smtClean="0"/>
              <a:t>ELISAWATI, </a:t>
            </a:r>
            <a:r>
              <a:rPr lang="en-US" sz="2600" b="1" dirty="0" smtClean="0"/>
              <a:t>M</a:t>
            </a:r>
            <a:r>
              <a:rPr lang="id-ID" sz="2600" b="1" dirty="0" smtClean="0"/>
              <a:t>.Kom</a:t>
            </a:r>
          </a:p>
        </p:txBody>
      </p:sp>
      <p:pic>
        <p:nvPicPr>
          <p:cNvPr id="3076" name="Picture 6" descr="Neyn@0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4225" y="4205288"/>
            <a:ext cx="2009775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285750" y="333375"/>
            <a:ext cx="8643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id-ID" sz="2600" b="1" dirty="0" smtClean="0"/>
              <a:t>SEKOLAH TINGGI  </a:t>
            </a:r>
            <a:r>
              <a:rPr lang="id-ID" sz="2600" b="1" dirty="0"/>
              <a:t>MANAJEMEN INFROMATIKA KOMPUTER </a:t>
            </a:r>
            <a:r>
              <a:rPr lang="id-ID" sz="2600" b="1" dirty="0" smtClean="0"/>
              <a:t>(STMIK)</a:t>
            </a:r>
            <a:endParaRPr lang="en-US" sz="2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596" y="636648"/>
            <a:ext cx="7715304" cy="2000264"/>
            <a:chOff x="428596" y="2071678"/>
            <a:chExt cx="8072494" cy="2928958"/>
          </a:xfrm>
        </p:grpSpPr>
        <p:sp>
          <p:nvSpPr>
            <p:cNvPr id="5" name="Flowchart: Connector 4"/>
            <p:cNvSpPr/>
            <p:nvPr/>
          </p:nvSpPr>
          <p:spPr>
            <a:xfrm>
              <a:off x="928662" y="2071678"/>
              <a:ext cx="642942" cy="57150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X1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928662" y="2857496"/>
              <a:ext cx="642942" cy="57150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X2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928662" y="4429132"/>
              <a:ext cx="642942" cy="57150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3428992" y="2786058"/>
              <a:ext cx="1500198" cy="142876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Net = </a:t>
              </a:r>
              <a:r>
                <a:rPr lang="en-US" sz="1400" dirty="0" smtClean="0">
                  <a:solidFill>
                    <a:schemeClr val="tx1"/>
                  </a:solidFill>
                  <a:sym typeface="Symbol"/>
                </a:rPr>
                <a:t></a:t>
              </a:r>
              <a:r>
                <a:rPr lang="en-US" sz="1400" dirty="0" err="1" smtClean="0">
                  <a:solidFill>
                    <a:schemeClr val="tx1"/>
                  </a:solidFill>
                  <a:sym typeface="Symbol"/>
                </a:rPr>
                <a:t>x.w</a:t>
              </a:r>
              <a:r>
                <a:rPr lang="en-US" sz="1400" dirty="0" smtClean="0">
                  <a:solidFill>
                    <a:schemeClr val="tx1"/>
                  </a:solidFill>
                  <a:sym typeface="Symbol"/>
                </a:rPr>
                <a:t> + 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86512" y="2887990"/>
              <a:ext cx="1143008" cy="12144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f(net)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>
              <a:stCxn id="5" idx="2"/>
            </p:cNvCxnSpPr>
            <p:nvPr/>
          </p:nvCxnSpPr>
          <p:spPr>
            <a:xfrm rot="10800000">
              <a:off x="428596" y="2357430"/>
              <a:ext cx="50006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28596" y="3141660"/>
              <a:ext cx="50006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6"/>
              <a:endCxn id="8" idx="2"/>
            </p:cNvCxnSpPr>
            <p:nvPr/>
          </p:nvCxnSpPr>
          <p:spPr>
            <a:xfrm>
              <a:off x="1571604" y="3143248"/>
              <a:ext cx="1857388" cy="357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6"/>
              <a:endCxn id="8" idx="2"/>
            </p:cNvCxnSpPr>
            <p:nvPr/>
          </p:nvCxnSpPr>
          <p:spPr>
            <a:xfrm flipV="1">
              <a:off x="1571604" y="3500438"/>
              <a:ext cx="1857388" cy="1214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6"/>
              <a:endCxn id="9" idx="1"/>
            </p:cNvCxnSpPr>
            <p:nvPr/>
          </p:nvCxnSpPr>
          <p:spPr>
            <a:xfrm flipV="1">
              <a:off x="4929190" y="3495213"/>
              <a:ext cx="1357322" cy="52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3"/>
            </p:cNvCxnSpPr>
            <p:nvPr/>
          </p:nvCxnSpPr>
          <p:spPr>
            <a:xfrm>
              <a:off x="7429520" y="3495213"/>
              <a:ext cx="428628" cy="52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000232" y="2571744"/>
              <a:ext cx="785818" cy="3571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14480" y="2928934"/>
              <a:ext cx="785818" cy="3571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00166" y="4143380"/>
              <a:ext cx="785818" cy="3571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15272" y="3357562"/>
              <a:ext cx="785818" cy="3571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/>
            <p:cNvCxnSpPr>
              <a:stCxn id="5" idx="6"/>
              <a:endCxn id="8" idx="2"/>
            </p:cNvCxnSpPr>
            <p:nvPr/>
          </p:nvCxnSpPr>
          <p:spPr>
            <a:xfrm>
              <a:off x="1571604" y="2357430"/>
              <a:ext cx="1857388" cy="1143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251520" y="2852936"/>
            <a:ext cx="84969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 indent="0" algn="just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Pelatihan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Hebb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109538" indent="0" algn="just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Inisialisasi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bias : w1 = 0, w2 = 0, b= 0</a:t>
            </a:r>
          </a:p>
          <a:p>
            <a:pPr marL="109538" indent="0"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ke-1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x1=0, x2=0, y=0 (target)</a:t>
            </a:r>
          </a:p>
          <a:p>
            <a:pPr marL="109538" indent="0" algn="just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bias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-1</a:t>
            </a:r>
          </a:p>
          <a:p>
            <a:pPr marL="109538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W1(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= w1(lama) + x1*y</a:t>
            </a:r>
          </a:p>
          <a:p>
            <a:pPr marL="109538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= 0 + 0.0 = 0</a:t>
            </a:r>
          </a:p>
          <a:p>
            <a:pPr marL="109538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W2(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= w2(lama) + x2*y</a:t>
            </a:r>
          </a:p>
          <a:p>
            <a:pPr marL="109538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= 0 + 0.0 = 0</a:t>
            </a:r>
          </a:p>
          <a:p>
            <a:pPr marL="109538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  = b(lama) + y</a:t>
            </a:r>
          </a:p>
          <a:p>
            <a:pPr marL="109538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= 0 + 0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620688"/>
            <a:ext cx="849694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 indent="0" algn="just">
              <a:buNone/>
            </a:pP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ke-2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x1=0, x2=1, y=1 (target)</a:t>
            </a:r>
          </a:p>
          <a:p>
            <a:pPr marL="109538" indent="0" algn="just"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bias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- 2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W1(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w1(lama) + x1*y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= 0 + 0.1 = 0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W2(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w2(lama) + x2*y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= 0 + 1.1 = 1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   = b(lama) + y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= 0 + 1 = 1</a:t>
            </a:r>
          </a:p>
          <a:p>
            <a:pPr marL="109538" indent="0"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109538" indent="0" algn="just">
              <a:buNone/>
            </a:pP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ke-3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x1=1, x2=0, y=1 (target)</a:t>
            </a:r>
          </a:p>
          <a:p>
            <a:pPr marL="109538" indent="0" algn="just"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bias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- 3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W1(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w1(lama) + x1*y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= 0 + 1.1 = 1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W2(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w2(lama) + x2*y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= 1 + 0.1 = 1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   = b(lama) + y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= 1 + 1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692696"/>
            <a:ext cx="856895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 indent="0" algn="just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ke-4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x1=1, x2=1, y=1 (target)</a:t>
            </a:r>
          </a:p>
          <a:p>
            <a:pPr marL="109538" indent="0" algn="just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bias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- 4</a:t>
            </a:r>
          </a:p>
          <a:p>
            <a:pPr marL="109538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W1(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= w1(lama) + x1*y</a:t>
            </a:r>
          </a:p>
          <a:p>
            <a:pPr marL="109538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= 1 + 1.1 = 2</a:t>
            </a:r>
          </a:p>
          <a:p>
            <a:pPr marL="109538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W2(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= w2(lama) + x2*y</a:t>
            </a:r>
          </a:p>
          <a:p>
            <a:pPr marL="109538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= 1 + 1.1 = 2</a:t>
            </a:r>
          </a:p>
          <a:p>
            <a:pPr marL="109538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   = b(lama) + y</a:t>
            </a:r>
          </a:p>
          <a:p>
            <a:pPr marL="109538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= 2 + 1 = 3</a:t>
            </a:r>
          </a:p>
          <a:p>
            <a:pPr marL="109538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09538" indent="0" algn="just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Disini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peroleh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bias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w1 = 2, w2 = 2, b= 3</a:t>
            </a:r>
          </a:p>
          <a:p>
            <a:pPr marL="109538" indent="0" algn="just">
              <a:spcBef>
                <a:spcPts val="600"/>
              </a:spcBef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Nilai-nilai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pakai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menguji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seluruh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masukan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hasilnya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7158" y="4529158"/>
          <a:ext cx="800105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54"/>
                <a:gridCol w="1025044"/>
                <a:gridCol w="2694234"/>
                <a:gridCol w="3429023"/>
              </a:tblGrid>
              <a:tr h="5900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 = </a:t>
                      </a:r>
                      <a:r>
                        <a:rPr lang="en-US" dirty="0" smtClean="0">
                          <a:sym typeface="Symbol"/>
                        </a:rPr>
                        <a:t> </a:t>
                      </a:r>
                      <a:r>
                        <a:rPr lang="en-US" dirty="0" err="1" smtClean="0">
                          <a:sym typeface="Symbol"/>
                        </a:rPr>
                        <a:t>xi.wi</a:t>
                      </a:r>
                      <a:r>
                        <a:rPr lang="en-US" dirty="0" smtClean="0">
                          <a:sym typeface="Symbol"/>
                        </a:rPr>
                        <a:t> +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 (net) =       0 </a:t>
                      </a:r>
                      <a:r>
                        <a:rPr lang="en-US" dirty="0" err="1" smtClean="0"/>
                        <a:t>jika</a:t>
                      </a:r>
                      <a:r>
                        <a:rPr lang="en-US" dirty="0" smtClean="0"/>
                        <a:t> net1 </a:t>
                      </a:r>
                      <a:r>
                        <a:rPr lang="en-US" dirty="0" smtClean="0">
                          <a:sym typeface="Symbol"/>
                        </a:rPr>
                        <a:t></a:t>
                      </a:r>
                      <a:r>
                        <a:rPr lang="en-US" dirty="0" smtClean="0"/>
                        <a:t> 0</a:t>
                      </a:r>
                    </a:p>
                    <a:p>
                      <a:pPr algn="ctr"/>
                      <a:r>
                        <a:rPr lang="en-US" dirty="0" smtClean="0"/>
                        <a:t>         1 </a:t>
                      </a:r>
                      <a:r>
                        <a:rPr lang="en-US" dirty="0" err="1" smtClean="0"/>
                        <a:t>jika</a:t>
                      </a:r>
                      <a:r>
                        <a:rPr lang="en-US" dirty="0" smtClean="0"/>
                        <a:t> net1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Symbol"/>
                        </a:rPr>
                        <a:t></a:t>
                      </a:r>
                      <a:r>
                        <a:rPr lang="en-US" dirty="0" smtClean="0">
                          <a:sym typeface="Symbol"/>
                        </a:rPr>
                        <a:t> 0</a:t>
                      </a:r>
                      <a:endParaRPr lang="en-US" dirty="0"/>
                    </a:p>
                  </a:txBody>
                  <a:tcPr anchor="ctr"/>
                </a:tc>
              </a:tr>
              <a:tr h="10958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1775" indent="0" algn="l"/>
                      <a:r>
                        <a:rPr lang="en-US" dirty="0" smtClean="0"/>
                        <a:t>0.2 + 0.2 + 3 = 3</a:t>
                      </a:r>
                    </a:p>
                    <a:p>
                      <a:pPr marL="231775" indent="0" algn="l"/>
                      <a:r>
                        <a:rPr lang="en-US" dirty="0" smtClean="0"/>
                        <a:t>0.2 + 1.2 + 3 = 5</a:t>
                      </a:r>
                    </a:p>
                    <a:p>
                      <a:pPr marL="231775" indent="0" algn="l"/>
                      <a:r>
                        <a:rPr lang="en-US" dirty="0" smtClean="0"/>
                        <a:t>1.2</a:t>
                      </a:r>
                      <a:r>
                        <a:rPr lang="en-US" baseline="0" dirty="0" smtClean="0"/>
                        <a:t> + 0.2 + 3 = 5</a:t>
                      </a:r>
                      <a:endParaRPr lang="en-US" dirty="0" smtClean="0"/>
                    </a:p>
                    <a:p>
                      <a:pPr marL="231775" indent="0" algn="l"/>
                      <a:r>
                        <a:rPr lang="en-US" dirty="0" smtClean="0"/>
                        <a:t>1.2 + 1.2</a:t>
                      </a:r>
                      <a:r>
                        <a:rPr lang="en-US" baseline="0" dirty="0" smtClean="0"/>
                        <a:t> + 3</a:t>
                      </a:r>
                      <a:r>
                        <a:rPr lang="en-US" dirty="0" smtClean="0"/>
                        <a:t> =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620688"/>
            <a:ext cx="84969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 indent="0" algn="just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Terlihat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f(net)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target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inginkan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“OR”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berarti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masukan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keluaran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input,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mengenali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“OR”.</a:t>
            </a:r>
          </a:p>
          <a:p>
            <a:pPr marL="109538" indent="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95288" indent="-285750" algn="just">
              <a:buAutoNum type="arabicPeriod" startAt="2"/>
              <a:tabLst>
                <a:tab pos="519113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“OR”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masukan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keluaran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bipolar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nyatakan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395288" indent="-285750"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9592" y="4029680"/>
          <a:ext cx="3000396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132"/>
                <a:gridCol w="1077065"/>
                <a:gridCol w="9231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692696"/>
            <a:ext cx="85689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 indent="0" algn="just">
              <a:buNone/>
            </a:pPr>
            <a:r>
              <a:rPr lang="en-US" sz="2800" u="sng" dirty="0" err="1" smtClean="0">
                <a:latin typeface="Times New Roman" pitchFamily="18" charset="0"/>
                <a:cs typeface="Times New Roman" pitchFamily="18" charset="0"/>
              </a:rPr>
              <a:t>Jawaban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109538" indent="0" algn="just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Pelatihan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Hebb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109538" indent="0" algn="just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Inisialisasi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bias : w1 = 0, w2 = 0, b= 0</a:t>
            </a:r>
          </a:p>
          <a:p>
            <a:pPr marL="109538" indent="0" algn="just">
              <a:buNone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ke-1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x1=0, x2=0, y=-1 (target)</a:t>
            </a:r>
          </a:p>
          <a:p>
            <a:pPr marL="109538" indent="0" algn="just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bias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-1</a:t>
            </a:r>
          </a:p>
          <a:p>
            <a:pPr marL="109538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W1(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= w1(lama) + x1*y</a:t>
            </a:r>
          </a:p>
          <a:p>
            <a:pPr marL="109538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= 0 + 0.(-1) = 0</a:t>
            </a:r>
          </a:p>
          <a:p>
            <a:pPr marL="109538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W2(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= w2(lama) + x2*y</a:t>
            </a:r>
          </a:p>
          <a:p>
            <a:pPr marL="109538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= 0 + 0.(-1) = 0</a:t>
            </a:r>
          </a:p>
          <a:p>
            <a:pPr marL="109538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   = b(lama) + y</a:t>
            </a:r>
          </a:p>
          <a:p>
            <a:pPr marL="109538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= 0 + -1 = -1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040" y="605581"/>
            <a:ext cx="846043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 indent="0" algn="just">
              <a:buNone/>
            </a:pP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ke-2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x1=0, x2=1, y=1 (target)</a:t>
            </a:r>
          </a:p>
          <a:p>
            <a:pPr marL="109538" indent="0" algn="just"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bias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- 2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W1(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w1(lama) + x1*y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= 0 + 0.1 = 0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W2(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w2(lama) + x2*y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= 0 + 1.1 = 1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   = b(lama) + y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= -1 + 1 = 0</a:t>
            </a:r>
          </a:p>
          <a:p>
            <a:pPr marL="109538" indent="0"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109538" indent="0" algn="just">
              <a:buNone/>
            </a:pP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ke-3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x1=1, x2=0, y=1 (target)</a:t>
            </a:r>
          </a:p>
          <a:p>
            <a:pPr marL="109538" indent="0" algn="just"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bias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- 3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W1(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w1(lama) + x1*y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= 0 + 1.1 = 1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W2(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w2(lama) + x2*y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= 1 + 0.1 = 1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   = b(lama) + y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= 0 + 1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692696"/>
            <a:ext cx="856895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 indent="0" algn="just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ke-4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x1=1, x2=1, y=1 (target)</a:t>
            </a:r>
          </a:p>
          <a:p>
            <a:pPr marL="109538" indent="0" algn="just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bias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- 4</a:t>
            </a:r>
          </a:p>
          <a:p>
            <a:pPr marL="109538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W1(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= w1(lama) + x1*y</a:t>
            </a:r>
          </a:p>
          <a:p>
            <a:pPr marL="109538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= 1 + 1.1 = 2</a:t>
            </a:r>
          </a:p>
          <a:p>
            <a:pPr marL="109538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W2(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= w2(lama) + x2*y</a:t>
            </a:r>
          </a:p>
          <a:p>
            <a:pPr marL="109538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= 1 + 1.1 = 2</a:t>
            </a:r>
          </a:p>
          <a:p>
            <a:pPr marL="109538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   = b(lama) + y</a:t>
            </a:r>
          </a:p>
          <a:p>
            <a:pPr marL="109538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= 1 + 1 = 2</a:t>
            </a:r>
          </a:p>
          <a:p>
            <a:pPr marL="109538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09538" indent="0" algn="just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Disini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peroleh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bias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w1 = 2, w2 = 2, b= 2</a:t>
            </a:r>
          </a:p>
          <a:p>
            <a:pPr marL="109538" indent="0" algn="just">
              <a:spcBef>
                <a:spcPts val="600"/>
              </a:spcBef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Nilai-nilai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pakai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menguji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seluruh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masukan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hasilnya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597" y="4581128"/>
          <a:ext cx="800105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54"/>
                <a:gridCol w="1025044"/>
                <a:gridCol w="2694234"/>
                <a:gridCol w="3429023"/>
              </a:tblGrid>
              <a:tr h="5900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 = </a:t>
                      </a:r>
                      <a:r>
                        <a:rPr lang="en-US" dirty="0" smtClean="0">
                          <a:sym typeface="Symbol"/>
                        </a:rPr>
                        <a:t> </a:t>
                      </a:r>
                      <a:r>
                        <a:rPr lang="en-US" dirty="0" err="1" smtClean="0">
                          <a:sym typeface="Symbol"/>
                        </a:rPr>
                        <a:t>xi.wi</a:t>
                      </a:r>
                      <a:r>
                        <a:rPr lang="en-US" dirty="0" smtClean="0">
                          <a:sym typeface="Symbol"/>
                        </a:rPr>
                        <a:t> +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 (net) =   0 </a:t>
                      </a:r>
                      <a:r>
                        <a:rPr lang="en-US" dirty="0" err="1" smtClean="0"/>
                        <a:t>jika</a:t>
                      </a:r>
                      <a:r>
                        <a:rPr lang="en-US" dirty="0" smtClean="0"/>
                        <a:t> net1 </a:t>
                      </a:r>
                      <a:r>
                        <a:rPr lang="en-US" dirty="0" smtClean="0">
                          <a:sym typeface="Symbol"/>
                        </a:rPr>
                        <a:t></a:t>
                      </a:r>
                      <a:r>
                        <a:rPr lang="en-US" dirty="0" smtClean="0"/>
                        <a:t> 0</a:t>
                      </a:r>
                    </a:p>
                    <a:p>
                      <a:pPr algn="ctr"/>
                      <a:r>
                        <a:rPr lang="en-US" dirty="0" smtClean="0"/>
                        <a:t>         1 </a:t>
                      </a:r>
                      <a:r>
                        <a:rPr lang="en-US" dirty="0" err="1" smtClean="0"/>
                        <a:t>jika</a:t>
                      </a:r>
                      <a:r>
                        <a:rPr lang="en-US" dirty="0" smtClean="0"/>
                        <a:t> net1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Symbol"/>
                        </a:rPr>
                        <a:t></a:t>
                      </a:r>
                      <a:r>
                        <a:rPr lang="en-US" dirty="0" smtClean="0">
                          <a:sym typeface="Symbol"/>
                        </a:rPr>
                        <a:t> 0</a:t>
                      </a:r>
                      <a:endParaRPr lang="en-US" dirty="0"/>
                    </a:p>
                  </a:txBody>
                  <a:tcPr anchor="ctr"/>
                </a:tc>
              </a:tr>
              <a:tr h="10958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1775" indent="0" algn="l"/>
                      <a:r>
                        <a:rPr lang="en-US" dirty="0" smtClean="0"/>
                        <a:t>0.2 + 0.2 + 2 = 2</a:t>
                      </a:r>
                    </a:p>
                    <a:p>
                      <a:pPr marL="231775" indent="0" algn="l"/>
                      <a:r>
                        <a:rPr lang="en-US" dirty="0" smtClean="0"/>
                        <a:t>0.2 + 1.2 + 2 = 4</a:t>
                      </a:r>
                    </a:p>
                    <a:p>
                      <a:pPr marL="231775" indent="0" algn="l"/>
                      <a:r>
                        <a:rPr lang="en-US" dirty="0" smtClean="0"/>
                        <a:t>1.2</a:t>
                      </a:r>
                      <a:r>
                        <a:rPr lang="en-US" baseline="0" dirty="0" smtClean="0"/>
                        <a:t> + 0.2 + 2 = 4</a:t>
                      </a:r>
                      <a:endParaRPr lang="en-US" dirty="0" smtClean="0"/>
                    </a:p>
                    <a:p>
                      <a:pPr marL="231775" indent="0" algn="l"/>
                      <a:r>
                        <a:rPr lang="en-US" dirty="0" smtClean="0"/>
                        <a:t>1.2 + 1.2</a:t>
                      </a:r>
                      <a:r>
                        <a:rPr lang="en-US" baseline="0" dirty="0" smtClean="0"/>
                        <a:t> + 2</a:t>
                      </a:r>
                      <a:r>
                        <a:rPr lang="en-US" dirty="0" smtClean="0"/>
                        <a:t> =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692697"/>
            <a:ext cx="871296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 indent="0" algn="just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Terlihat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f(net)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target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inginkan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“OR”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berarti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masukan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keluaran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bipolar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input,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mengenali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“OR”.</a:t>
            </a:r>
          </a:p>
          <a:p>
            <a:pPr marL="109538" indent="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623888" indent="-514350" algn="just">
              <a:buAutoNum type="arabicPeriod" startAt="3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“OR”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masukan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bipolar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keluaran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bipolar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nyatakan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7548" y="4029680"/>
          <a:ext cx="3000396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132"/>
                <a:gridCol w="1077065"/>
                <a:gridCol w="9231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</a:p>
                    <a:p>
                      <a:pPr algn="ctr"/>
                      <a:r>
                        <a:rPr lang="en-US" dirty="0" smtClean="0"/>
                        <a:t>-1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-1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836712"/>
            <a:ext cx="85689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 indent="0" algn="just">
              <a:buNone/>
            </a:pPr>
            <a:r>
              <a:rPr lang="en-US" sz="3200" u="sng" dirty="0" err="1" smtClean="0">
                <a:latin typeface="Times New Roman" pitchFamily="18" charset="0"/>
                <a:cs typeface="Times New Roman" pitchFamily="18" charset="0"/>
              </a:rPr>
              <a:t>Jawaban</a:t>
            </a:r>
            <a:r>
              <a:rPr lang="en-US" sz="3200" u="sng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109538" indent="0" algn="just">
              <a:buNone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Pelatihan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Hebb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109538" indent="0" algn="just">
              <a:buNone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Inisialisasi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bias : w1 = 0, w2 = 0, b= 0</a:t>
            </a:r>
          </a:p>
          <a:p>
            <a:pPr marL="109538" indent="0" algn="just">
              <a:buNone/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ke-1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x1=-1, x2=-1, y=-1 (target)</a:t>
            </a:r>
          </a:p>
          <a:p>
            <a:pPr marL="109538" indent="0" algn="just">
              <a:buNone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bias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-1</a:t>
            </a:r>
          </a:p>
          <a:p>
            <a:pPr marL="109538" indent="0" algn="just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W1(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 = w1(lama) + x1*y</a:t>
            </a:r>
          </a:p>
          <a:p>
            <a:pPr marL="109538" indent="0" algn="just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          = 0 + -1.-1 = 1</a:t>
            </a:r>
          </a:p>
          <a:p>
            <a:pPr marL="109538" indent="0" algn="just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W2(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 = w2(lama) + x2*y</a:t>
            </a:r>
          </a:p>
          <a:p>
            <a:pPr marL="109538" indent="0" algn="just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          = 0 + -1.-1 = 1</a:t>
            </a:r>
          </a:p>
          <a:p>
            <a:pPr marL="109538" indent="0" algn="just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B(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    = b(lama) + y</a:t>
            </a:r>
          </a:p>
          <a:p>
            <a:pPr marL="109538" indent="0" algn="just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          = 0 + -1 = -1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764704"/>
            <a:ext cx="849694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 indent="0" algn="just">
              <a:buNone/>
            </a:pP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ke-2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x1=-1, x2=1, y=1 (target)</a:t>
            </a:r>
          </a:p>
          <a:p>
            <a:pPr marL="109538" indent="0" algn="just"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bias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- 2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W1(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w1(lama) + x1*y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= 1 + -1.1 = 0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W2(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w2(lama) + x2*y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= 1 + 1.1 = 2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   = b(lama) + y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= -1 + 1 = 0</a:t>
            </a:r>
          </a:p>
          <a:p>
            <a:pPr marL="109538" indent="0"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109538" indent="0" algn="just">
              <a:buNone/>
            </a:pP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ke-3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x1=1, x2=-1, y=1 (target)</a:t>
            </a:r>
          </a:p>
          <a:p>
            <a:pPr marL="109538" indent="0" algn="just"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bias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- 3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W1(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w1(lama) + x1*y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= 0 + 1.1 = 1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W2(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w2(lama) + x2*y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= 2 + -1.1 = 1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   = b(lama) + y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= 0 + 1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696140"/>
          </a:xfrm>
        </p:spPr>
        <p:txBody>
          <a:bodyPr/>
          <a:lstStyle/>
          <a:p>
            <a:r>
              <a:rPr lang="en-US" sz="3600" b="1" dirty="0" err="1" smtClean="0"/>
              <a:t>Metode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Pembelajaran</a:t>
            </a:r>
            <a:r>
              <a:rPr lang="en-US" sz="3600" b="1" dirty="0" smtClean="0"/>
              <a:t> JST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147248" cy="4968552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Supervised Learning</a:t>
            </a:r>
          </a:p>
          <a:p>
            <a:pPr marL="971550" lvl="1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Kumpulan input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berusaha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membentuk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target output yang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diketahui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sebelumnya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Perbedaan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output yang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masih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output yang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diharapkan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sekecil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mungkin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Biasanya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daripada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unsupervised</a:t>
            </a:r>
          </a:p>
          <a:p>
            <a:pPr marL="971550" lvl="1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Kelemahan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pertumbuhan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komputasi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eksponensial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data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berarti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semakin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lambat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 </a:t>
            </a:r>
            <a:endParaRPr lang="en-US" sz="2800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764704"/>
            <a:ext cx="856895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 indent="0" algn="just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ke-4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x1=1, x2=1, y=1 (target)</a:t>
            </a:r>
          </a:p>
          <a:p>
            <a:pPr marL="109538" indent="0" algn="just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bias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- 4</a:t>
            </a:r>
          </a:p>
          <a:p>
            <a:pPr marL="109538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W1(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= w1(lama) + x1*y</a:t>
            </a:r>
          </a:p>
          <a:p>
            <a:pPr marL="109538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= 1 + 1.1 = 2</a:t>
            </a:r>
          </a:p>
          <a:p>
            <a:pPr marL="109538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W2(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= w2(lama) + x2*y</a:t>
            </a:r>
          </a:p>
          <a:p>
            <a:pPr marL="109538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= 1 + 1.1 = 2</a:t>
            </a:r>
          </a:p>
          <a:p>
            <a:pPr marL="109538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   = b(lama) + y</a:t>
            </a:r>
          </a:p>
          <a:p>
            <a:pPr marL="109538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= 1 + 1 = 2</a:t>
            </a:r>
          </a:p>
          <a:p>
            <a:pPr marL="109538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09538" indent="0" algn="just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Disini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peroleh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bias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w1 = 2, w2 = 2, b= 2</a:t>
            </a:r>
          </a:p>
          <a:p>
            <a:pPr marL="109538" indent="0" algn="just">
              <a:spcBef>
                <a:spcPts val="600"/>
              </a:spcBef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Nilai-nilai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pakai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menguji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seluruh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masukan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hasilnya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597" y="4581128"/>
          <a:ext cx="800105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54"/>
                <a:gridCol w="1025044"/>
                <a:gridCol w="2908547"/>
                <a:gridCol w="3214710"/>
              </a:tblGrid>
              <a:tr h="5900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 = </a:t>
                      </a:r>
                      <a:r>
                        <a:rPr lang="en-US" dirty="0" smtClean="0">
                          <a:sym typeface="Symbol"/>
                        </a:rPr>
                        <a:t> </a:t>
                      </a:r>
                      <a:r>
                        <a:rPr lang="en-US" dirty="0" err="1" smtClean="0">
                          <a:sym typeface="Symbol"/>
                        </a:rPr>
                        <a:t>xi.wi</a:t>
                      </a:r>
                      <a:r>
                        <a:rPr lang="en-US" dirty="0" smtClean="0">
                          <a:sym typeface="Symbol"/>
                        </a:rPr>
                        <a:t> +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 (net) =   0 </a:t>
                      </a:r>
                      <a:r>
                        <a:rPr lang="en-US" dirty="0" err="1" smtClean="0"/>
                        <a:t>jika</a:t>
                      </a:r>
                      <a:r>
                        <a:rPr lang="en-US" dirty="0" smtClean="0"/>
                        <a:t> net1 </a:t>
                      </a:r>
                      <a:r>
                        <a:rPr lang="en-US" dirty="0" smtClean="0">
                          <a:sym typeface="Symbol"/>
                        </a:rPr>
                        <a:t></a:t>
                      </a:r>
                      <a:r>
                        <a:rPr lang="en-US" dirty="0" smtClean="0"/>
                        <a:t> 0</a:t>
                      </a:r>
                    </a:p>
                    <a:p>
                      <a:pPr algn="ctr"/>
                      <a:r>
                        <a:rPr lang="en-US" dirty="0" smtClean="0"/>
                        <a:t>         1 </a:t>
                      </a:r>
                      <a:r>
                        <a:rPr lang="en-US" dirty="0" err="1" smtClean="0"/>
                        <a:t>jika</a:t>
                      </a:r>
                      <a:r>
                        <a:rPr lang="en-US" dirty="0" smtClean="0"/>
                        <a:t> net1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Symbol"/>
                        </a:rPr>
                        <a:t>&gt;</a:t>
                      </a:r>
                      <a:r>
                        <a:rPr lang="en-US" dirty="0" smtClean="0">
                          <a:sym typeface="Symbol"/>
                        </a:rPr>
                        <a:t> 0</a:t>
                      </a:r>
                      <a:endParaRPr lang="en-US" dirty="0"/>
                    </a:p>
                  </a:txBody>
                  <a:tcPr anchor="ctr"/>
                </a:tc>
              </a:tr>
              <a:tr h="10958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</a:p>
                    <a:p>
                      <a:pPr algn="ctr"/>
                      <a:r>
                        <a:rPr lang="en-US" dirty="0" smtClean="0"/>
                        <a:t>-1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-1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1775" indent="0" algn="l"/>
                      <a:r>
                        <a:rPr lang="en-US" dirty="0" smtClean="0"/>
                        <a:t>-1.2 + -1.2 + 2 = -2</a:t>
                      </a:r>
                    </a:p>
                    <a:p>
                      <a:pPr marL="231775" indent="0" algn="l"/>
                      <a:r>
                        <a:rPr lang="en-US" dirty="0" smtClean="0"/>
                        <a:t>-1.2 + 1.2 + 2 = 2</a:t>
                      </a:r>
                    </a:p>
                    <a:p>
                      <a:pPr marL="231775" indent="0" algn="l"/>
                      <a:r>
                        <a:rPr lang="en-US" dirty="0" smtClean="0"/>
                        <a:t>1.2</a:t>
                      </a:r>
                      <a:r>
                        <a:rPr lang="en-US" baseline="0" dirty="0" smtClean="0"/>
                        <a:t> + -1.2 + 2 = 2</a:t>
                      </a:r>
                      <a:endParaRPr lang="en-US" dirty="0" smtClean="0"/>
                    </a:p>
                    <a:p>
                      <a:pPr marL="231775" indent="0" algn="l"/>
                      <a:r>
                        <a:rPr lang="en-US" dirty="0" smtClean="0"/>
                        <a:t>1.2 + 1.2</a:t>
                      </a:r>
                      <a:r>
                        <a:rPr lang="en-US" baseline="0" dirty="0" smtClean="0"/>
                        <a:t> + 2</a:t>
                      </a:r>
                      <a:r>
                        <a:rPr lang="en-US" dirty="0" smtClean="0"/>
                        <a:t> =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836712"/>
            <a:ext cx="84969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 indent="0" algn="just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Terlihat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f(net)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target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inginkan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“OR”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berarti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masukan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bipolar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keluaran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bipolar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input,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mengenali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“OR”.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72164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109538" indent="0" algn="just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Diketahui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buah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“T”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“U”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bawah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gunakan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Hebb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mengenali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9538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9538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9538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9538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9538" indent="0" algn="just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Jawab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109538" indent="0" algn="just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menyelesaikan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soal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representasi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 bipolar.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Misalkan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karakter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“   “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karakter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“  “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diberi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-1.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tersusun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matriks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berukuran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3 x 3 = 9.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berarti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Hebb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nantinya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terdiri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9 input. </a:t>
            </a:r>
          </a:p>
          <a:p>
            <a:pPr marL="109538" indent="0" algn="just">
              <a:buNone/>
            </a:pPr>
            <a:endParaRPr lang="en-US" sz="2200" dirty="0" smtClean="0">
              <a:latin typeface="Berlin Sans FB" pitchFamily="34" charset="0"/>
            </a:endParaRPr>
          </a:p>
          <a:p>
            <a:pPr marL="109538" indent="0" algn="just">
              <a:buNone/>
            </a:pPr>
            <a:endParaRPr lang="en-US" sz="2200" dirty="0">
              <a:latin typeface="Berlin Sans FB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27266"/>
            <a:ext cx="8229600" cy="725470"/>
          </a:xfrm>
        </p:spPr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Pengenalan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Huruf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571604" y="2928934"/>
            <a:ext cx="2643206" cy="928694"/>
            <a:chOff x="1571604" y="2928934"/>
            <a:chExt cx="2643206" cy="928694"/>
          </a:xfrm>
        </p:grpSpPr>
        <p:sp>
          <p:nvSpPr>
            <p:cNvPr id="4" name="Flowchart: Connector 3"/>
            <p:cNvSpPr/>
            <p:nvPr/>
          </p:nvSpPr>
          <p:spPr>
            <a:xfrm>
              <a:off x="1571604" y="2928934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1857356" y="2928934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2143108" y="2928934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1571604" y="3357562"/>
              <a:ext cx="142876" cy="14287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1571604" y="3714752"/>
              <a:ext cx="142876" cy="14287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2143108" y="3357562"/>
              <a:ext cx="142876" cy="14287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1857356" y="3357562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1857356" y="3714752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2143108" y="3714752"/>
              <a:ext cx="142876" cy="14287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3500430" y="2928934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3786182" y="2928934"/>
              <a:ext cx="142876" cy="14287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4071934" y="2928934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3500430" y="3357562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3500430" y="3714752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4071934" y="3357562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786182" y="3357562"/>
              <a:ext cx="142876" cy="14287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3786182" y="3714752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4071934" y="3714752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Flowchart: Connector 22"/>
          <p:cNvSpPr/>
          <p:nvPr/>
        </p:nvSpPr>
        <p:spPr>
          <a:xfrm>
            <a:off x="4788024" y="5013176"/>
            <a:ext cx="142876" cy="142876"/>
          </a:xfrm>
          <a:prstGeom prst="flowChartConnector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2555776" y="5373216"/>
            <a:ext cx="142876" cy="142876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607223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200" dirty="0" smtClean="0">
              <a:latin typeface="Berlin Sans FB" pitchFamily="34" charset="0"/>
            </a:endParaRPr>
          </a:p>
          <a:p>
            <a:pPr>
              <a:buNone/>
            </a:pPr>
            <a:endParaRPr lang="en-US" sz="2200" dirty="0" smtClean="0">
              <a:latin typeface="Berlin Sans FB" pitchFamily="34" charset="0"/>
            </a:endParaRPr>
          </a:p>
          <a:p>
            <a:pPr>
              <a:buNone/>
            </a:pPr>
            <a:endParaRPr lang="en-US" sz="2200" dirty="0" smtClean="0">
              <a:latin typeface="Berlin Sans FB" pitchFamily="34" charset="0"/>
            </a:endParaRPr>
          </a:p>
          <a:p>
            <a:pPr>
              <a:buNone/>
            </a:pPr>
            <a:r>
              <a:rPr lang="en-US" sz="2200" dirty="0" err="1" smtClean="0">
                <a:latin typeface="Berlin Sans FB" pitchFamily="34" charset="0"/>
              </a:rPr>
              <a:t>Pola</a:t>
            </a:r>
            <a:r>
              <a:rPr lang="en-US" sz="2200" dirty="0" smtClean="0">
                <a:latin typeface="Berlin Sans FB" pitchFamily="34" charset="0"/>
              </a:rPr>
              <a:t> 1 =</a:t>
            </a:r>
          </a:p>
          <a:p>
            <a:pPr>
              <a:buNone/>
            </a:pPr>
            <a:endParaRPr lang="en-US" sz="2200" dirty="0" smtClean="0">
              <a:latin typeface="Berlin Sans FB" pitchFamily="34" charset="0"/>
            </a:endParaRPr>
          </a:p>
          <a:p>
            <a:pPr>
              <a:buNone/>
            </a:pPr>
            <a:endParaRPr lang="en-US" sz="2200" dirty="0" smtClean="0">
              <a:latin typeface="Berlin Sans FB" pitchFamily="34" charset="0"/>
            </a:endParaRPr>
          </a:p>
          <a:p>
            <a:pPr>
              <a:buNone/>
            </a:pPr>
            <a:endParaRPr lang="en-US" sz="2200" dirty="0" smtClean="0">
              <a:latin typeface="Berlin Sans FB" pitchFamily="34" charset="0"/>
            </a:endParaRPr>
          </a:p>
          <a:p>
            <a:pPr>
              <a:buNone/>
            </a:pPr>
            <a:endParaRPr lang="en-US" sz="2200" dirty="0" smtClean="0">
              <a:latin typeface="Berlin Sans FB" pitchFamily="34" charset="0"/>
            </a:endParaRPr>
          </a:p>
          <a:p>
            <a:pPr>
              <a:buNone/>
            </a:pPr>
            <a:r>
              <a:rPr lang="en-US" sz="2200" dirty="0" err="1" smtClean="0">
                <a:latin typeface="Berlin Sans FB" pitchFamily="34" charset="0"/>
              </a:rPr>
              <a:t>Pola</a:t>
            </a:r>
            <a:r>
              <a:rPr lang="en-US" sz="2200" dirty="0" smtClean="0">
                <a:latin typeface="Berlin Sans FB" pitchFamily="34" charset="0"/>
              </a:rPr>
              <a:t> 2 = </a:t>
            </a:r>
          </a:p>
          <a:p>
            <a:pPr>
              <a:buNone/>
            </a:pPr>
            <a:endParaRPr lang="en-US" sz="2200" dirty="0" smtClean="0">
              <a:latin typeface="Berlin Sans FB" pitchFamily="34" charset="0"/>
            </a:endParaRPr>
          </a:p>
          <a:p>
            <a:pPr>
              <a:buNone/>
            </a:pPr>
            <a:endParaRPr lang="en-US" sz="2200" dirty="0" smtClean="0">
              <a:latin typeface="Berlin Sans FB" pitchFamily="34" charset="0"/>
            </a:endParaRPr>
          </a:p>
          <a:p>
            <a:pPr>
              <a:buNone/>
            </a:pPr>
            <a:endParaRPr lang="en-US" sz="2200" dirty="0" smtClean="0">
              <a:latin typeface="Berlin Sans FB" pitchFamily="34" charset="0"/>
            </a:endParaRPr>
          </a:p>
          <a:p>
            <a:pPr>
              <a:buNone/>
            </a:pPr>
            <a:endParaRPr lang="en-US" sz="2200" dirty="0">
              <a:latin typeface="Berlin Sans FB" pitchFamily="34" charset="0"/>
            </a:endParaRPr>
          </a:p>
        </p:txBody>
      </p:sp>
      <p:sp>
        <p:nvSpPr>
          <p:cNvPr id="4" name="Double Bracket 3"/>
          <p:cNvSpPr/>
          <p:nvPr/>
        </p:nvSpPr>
        <p:spPr>
          <a:xfrm>
            <a:off x="1785918" y="928670"/>
            <a:ext cx="1714512" cy="1643074"/>
          </a:xfrm>
          <a:prstGeom prst="bracketPair">
            <a:avLst>
              <a:gd name="adj" fmla="val 1666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   x2   x3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x4  x5   x6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x7  x8  x9</a:t>
            </a:r>
            <a:endParaRPr lang="en-US" dirty="0"/>
          </a:p>
        </p:txBody>
      </p:sp>
      <p:sp>
        <p:nvSpPr>
          <p:cNvPr id="5" name="Double Bracket 4"/>
          <p:cNvSpPr/>
          <p:nvPr/>
        </p:nvSpPr>
        <p:spPr>
          <a:xfrm>
            <a:off x="3857620" y="928670"/>
            <a:ext cx="1714512" cy="1643074"/>
          </a:xfrm>
          <a:prstGeom prst="bracketPair">
            <a:avLst>
              <a:gd name="adj" fmla="val 1666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1      1     1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-1    1    -1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-1    1    -1</a:t>
            </a:r>
            <a:endParaRPr lang="en-US" dirty="0"/>
          </a:p>
        </p:txBody>
      </p:sp>
      <p:sp>
        <p:nvSpPr>
          <p:cNvPr id="6" name="Double Bracket 5"/>
          <p:cNvSpPr/>
          <p:nvPr/>
        </p:nvSpPr>
        <p:spPr>
          <a:xfrm>
            <a:off x="1785918" y="3071810"/>
            <a:ext cx="1714512" cy="1643074"/>
          </a:xfrm>
          <a:prstGeom prst="bracketPair">
            <a:avLst>
              <a:gd name="adj" fmla="val 1666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   x2   x3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x4  x5   x6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x7  x8  x9</a:t>
            </a:r>
            <a:endParaRPr lang="en-US" dirty="0"/>
          </a:p>
        </p:txBody>
      </p:sp>
      <p:sp>
        <p:nvSpPr>
          <p:cNvPr id="7" name="Double Bracket 6"/>
          <p:cNvSpPr/>
          <p:nvPr/>
        </p:nvSpPr>
        <p:spPr>
          <a:xfrm>
            <a:off x="3857620" y="3071810"/>
            <a:ext cx="1714512" cy="1643074"/>
          </a:xfrm>
          <a:prstGeom prst="bracketPair">
            <a:avLst>
              <a:gd name="adj" fmla="val 1666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    -1     1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1     -1     1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1      1      1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00760" y="2357430"/>
          <a:ext cx="278608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1636"/>
                <a:gridCol w="12144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Pola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Pola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14366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200" u="sng" dirty="0" err="1" smtClean="0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u="sng" dirty="0" err="1" smtClean="0">
                <a:latin typeface="Times New Roman" pitchFamily="18" charset="0"/>
                <a:cs typeface="Times New Roman" pitchFamily="18" charset="0"/>
              </a:rPr>
              <a:t>pelatihan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u="sng" dirty="0" err="1" smtClean="0">
                <a:latin typeface="Times New Roman" pitchFamily="18" charset="0"/>
                <a:cs typeface="Times New Roman" pitchFamily="18" charset="0"/>
              </a:rPr>
              <a:t>Hebb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Inisialisasi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bias :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w1=w2=w3=w4=w5=w6=w7=w8=w9= 0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bias = 0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1 :</a:t>
            </a:r>
          </a:p>
          <a:p>
            <a:pPr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bias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1 :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w1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w1 (lama) + x1*y = 0 + 1.1 = 1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w2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w2 (lama) + x2*y = 0 + 1.1 = 1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w3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w3 (lama) + x3*y = 0 + 1.1 = 1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w4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w4 (lama) + x4*y = 0 + -1.1 = -1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w5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w5 (lama) + x5*y = 0 + 1.1 = 1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w6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w6 (lama) + x6*y = 0 + (-1).1 = -1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w7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w7 (lama) + x7*y = 0 + (-1).1 = -1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w8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w8 (lama) + x8*y = 0 + 1.1 = 1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w9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w9 (lama) + x9*y = 0 + (-1).1 = -1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b (lama) + y = 0 + 1 = 1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14366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200" u="sng" dirty="0" err="1" smtClean="0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u="sng" dirty="0" err="1" smtClean="0">
                <a:latin typeface="Times New Roman" pitchFamily="18" charset="0"/>
                <a:cs typeface="Times New Roman" pitchFamily="18" charset="0"/>
              </a:rPr>
              <a:t>pelatihan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u="sng" dirty="0" err="1" smtClean="0">
                <a:latin typeface="Times New Roman" pitchFamily="18" charset="0"/>
                <a:cs typeface="Times New Roman" pitchFamily="18" charset="0"/>
              </a:rPr>
              <a:t>Hebb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Inisialisasi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bias :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w1= 1, w2=1, w3=1, w4=-1, w5=1, w6=-1, w7=-1, w8=1, w9=-1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bias = 1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2 :</a:t>
            </a:r>
          </a:p>
          <a:p>
            <a:pPr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bias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1 :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w1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w1 (lama) + x1*y = 1 + 1.(-1) = 0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w2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w2 (lama) + x2*y = 1 + (-1).(-1) = 2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w3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w3 (lama) + x3*y = 1 + 1.(-1) = 0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w4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w4 (lama) + x4*y = (-1) + 1.(-1) = -2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w5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w5 (lama) + x5*y = 1 + (-1).(-1) = 2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w6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w6 (lama) + x6*y = (-1) + 1.(-1) = -2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w7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w7 (lama) + x7*y = (-1) + 1.(-1) = -2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w8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w8 (lama) + x8*y = 1 + 1.(-1) = 0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w9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w9 (lama) + x9*y = (-1) + 1.(-1) = -2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b (lama) + y = 1 + (-1) = 0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20" y="357166"/>
            <a:ext cx="8643998" cy="61436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Diperoleh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109538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w1= 0, w2=2, w3=0, w4=-2, w5=2, w6=-2, w7=-2, w8=0, w9=-2         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bias = 0</a:t>
            </a:r>
          </a:p>
          <a:p>
            <a:pPr marL="109538" indent="0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109538" indent="0"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Nilai-nilai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pakai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menguji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seluruh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masukan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hasinya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09538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net =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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wi.xi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+ b = 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wi.xi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karena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b = 0</a:t>
            </a:r>
          </a:p>
          <a:p>
            <a:pPr marL="109538" indent="0"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Pola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-1</a:t>
            </a:r>
          </a:p>
          <a:p>
            <a:pPr marL="231775" indent="-122238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 net = 0.1 + 2.1 + 0.1 + (-2).(-1) + 2.1 + (-2).(-1) + (-2).(-1) + 0.1 + (-2).(-1) = 12</a:t>
            </a:r>
          </a:p>
          <a:p>
            <a:pPr marL="231775" indent="-122238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</a:p>
          <a:p>
            <a:pPr marL="3767138" indent="-122238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berarti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f(12) = 1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sama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dengan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target)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Berlin Sans FB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37780" y="4161050"/>
            <a:ext cx="3286148" cy="1500198"/>
            <a:chOff x="1000100" y="2714620"/>
            <a:chExt cx="3286148" cy="1643074"/>
          </a:xfrm>
        </p:grpSpPr>
        <p:sp>
          <p:nvSpPr>
            <p:cNvPr id="4" name="Rectangle 3"/>
            <p:cNvSpPr/>
            <p:nvPr/>
          </p:nvSpPr>
          <p:spPr>
            <a:xfrm>
              <a:off x="1000100" y="2714620"/>
              <a:ext cx="3286148" cy="1643074"/>
            </a:xfrm>
            <a:prstGeom prst="rect">
              <a:avLst/>
            </a:prstGeom>
            <a:ln w="12700" cap="sq" cmpd="sng">
              <a:solidFill>
                <a:schemeClr val="tx1"/>
              </a:solidFill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F(net) =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Left Brace 4"/>
            <p:cNvSpPr/>
            <p:nvPr/>
          </p:nvSpPr>
          <p:spPr>
            <a:xfrm>
              <a:off x="2000232" y="3000372"/>
              <a:ext cx="214314" cy="107157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57356" y="3000372"/>
              <a:ext cx="2214578" cy="1071570"/>
            </a:xfrm>
            <a:prstGeom prst="rect">
              <a:avLst/>
            </a:prstGeom>
            <a:noFill/>
            <a:ln w="12700" cap="sq" cmpd="sng">
              <a:noFill/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  0,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x 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 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0</a:t>
              </a:r>
            </a:p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  1,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x  &gt; 0     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20" y="357166"/>
            <a:ext cx="8643998" cy="6143668"/>
          </a:xfrm>
        </p:spPr>
        <p:txBody>
          <a:bodyPr>
            <a:normAutofit/>
          </a:bodyPr>
          <a:lstStyle/>
          <a:p>
            <a:pPr marL="109538" indent="0"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Pola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-2</a:t>
            </a:r>
          </a:p>
          <a:p>
            <a:pPr marL="231775" indent="-122238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net = 0.1 + 2.(-1) + 0.1 + (-2).1 + 2.(-1) + (-2).1 + (-2).1 + 0.1 + (-2).1 = -12</a:t>
            </a:r>
          </a:p>
          <a:p>
            <a:pPr marL="231775" indent="-122238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231775" indent="-122238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                                       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berarti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f(-12) = -1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sama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dengan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target)</a:t>
            </a:r>
          </a:p>
          <a:p>
            <a:pPr marL="231775" indent="-122238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231775" indent="-122238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231775" indent="-122238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231775" indent="-122238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09538" indent="0" algn="just"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Jelas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bahwa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untuk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dua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pola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tersebut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keluaran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jaringan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sama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dengan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target yang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inginkan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Artinya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jaringan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ini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bisa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mengenali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pola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dengan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baik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Bagaimana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dengan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Pola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3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bawah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ini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apakah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mirip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pola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huruf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atau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U.</a:t>
            </a:r>
          </a:p>
          <a:p>
            <a:pPr marL="109538" indent="0" algn="just">
              <a:buNone/>
            </a:pPr>
            <a:endParaRPr lang="en-US" sz="2200" dirty="0" smtClean="0">
              <a:latin typeface="Berlin Sans FB" pitchFamily="34" charset="0"/>
              <a:sym typeface="Symbol"/>
            </a:endParaRPr>
          </a:p>
          <a:p>
            <a:pPr marL="231775" indent="-122238">
              <a:buNone/>
            </a:pPr>
            <a:endParaRPr lang="en-US" sz="2200" dirty="0" smtClean="0">
              <a:latin typeface="Berlin Sans FB" pitchFamily="34" charset="0"/>
              <a:sym typeface="Symbol"/>
            </a:endParaRPr>
          </a:p>
          <a:p>
            <a:pPr marL="231775" indent="-122238">
              <a:buNone/>
            </a:pPr>
            <a:r>
              <a:rPr lang="en-US" sz="2200" dirty="0" smtClean="0">
                <a:latin typeface="Berlin Sans FB" pitchFamily="34" charset="0"/>
                <a:sym typeface="Symbol"/>
              </a:rPr>
              <a:t>    </a:t>
            </a:r>
            <a:endParaRPr lang="en-US" sz="2200" dirty="0" smtClean="0">
              <a:latin typeface="Berlin Sans FB" pitchFamily="34" charset="0"/>
            </a:endParaRPr>
          </a:p>
          <a:p>
            <a:pPr>
              <a:buNone/>
            </a:pPr>
            <a:endParaRPr lang="en-US" sz="2200" dirty="0" smtClean="0">
              <a:latin typeface="Berlin Sans FB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1472" y="1571612"/>
            <a:ext cx="3286148" cy="1500198"/>
            <a:chOff x="1000100" y="2714620"/>
            <a:chExt cx="3286148" cy="1643074"/>
          </a:xfrm>
        </p:grpSpPr>
        <p:sp>
          <p:nvSpPr>
            <p:cNvPr id="4" name="Rectangle 3"/>
            <p:cNvSpPr/>
            <p:nvPr/>
          </p:nvSpPr>
          <p:spPr>
            <a:xfrm>
              <a:off x="1000100" y="2714620"/>
              <a:ext cx="3286148" cy="1643074"/>
            </a:xfrm>
            <a:prstGeom prst="rect">
              <a:avLst/>
            </a:prstGeom>
            <a:ln w="12700" cap="sq" cmpd="sng">
              <a:solidFill>
                <a:schemeClr val="tx1"/>
              </a:solidFill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F(net) =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Left Brace 4"/>
            <p:cNvSpPr/>
            <p:nvPr/>
          </p:nvSpPr>
          <p:spPr>
            <a:xfrm>
              <a:off x="2000232" y="3000372"/>
              <a:ext cx="214314" cy="107157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57356" y="3000372"/>
              <a:ext cx="2214578" cy="1071570"/>
            </a:xfrm>
            <a:prstGeom prst="rect">
              <a:avLst/>
            </a:prstGeom>
            <a:noFill/>
            <a:ln w="12700" cap="sq" cmpd="sng">
              <a:noFill/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  0,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x 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 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0</a:t>
              </a:r>
            </a:p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  1,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x  &gt; 0     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428860" y="5236610"/>
            <a:ext cx="714380" cy="928694"/>
            <a:chOff x="2428860" y="5000636"/>
            <a:chExt cx="714380" cy="928694"/>
          </a:xfrm>
        </p:grpSpPr>
        <p:sp>
          <p:nvSpPr>
            <p:cNvPr id="7" name="Flowchart: Connector 6"/>
            <p:cNvSpPr/>
            <p:nvPr/>
          </p:nvSpPr>
          <p:spPr>
            <a:xfrm>
              <a:off x="2428860" y="5000636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2714612" y="5000636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3000364" y="5000636"/>
              <a:ext cx="142876" cy="14287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2714612" y="5429264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2714612" y="5786454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3000364" y="5429264"/>
              <a:ext cx="142876" cy="14287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2428860" y="5429264"/>
              <a:ext cx="142876" cy="14287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2428860" y="5786454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3000364" y="5786454"/>
              <a:ext cx="142876" cy="14287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548680"/>
            <a:ext cx="8517632" cy="5760640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Soal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623888" indent="-51435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Buatlah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Hebb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mengenali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“AND”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representasi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masukan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keluaran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968375" indent="-341313" algn="just">
              <a:buFont typeface="+mj-lt"/>
              <a:buAutoNum type="alphaLcParenR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Masukan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keluaran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68375" indent="-341313" algn="just">
              <a:buFont typeface="+mj-lt"/>
              <a:buAutoNum type="alphaLcParenR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Masukan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keluaran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bipolar</a:t>
            </a:r>
          </a:p>
          <a:p>
            <a:pPr marL="968375" indent="-341313" algn="just">
              <a:buFont typeface="+mj-lt"/>
              <a:buAutoNum type="alphaLcParenR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Masukan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bipolar,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keluaran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bipolar</a:t>
            </a:r>
          </a:p>
          <a:p>
            <a:pPr marL="627063" indent="-449263" algn="just">
              <a:buNone/>
              <a:tabLst>
                <a:tab pos="62706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Diketahui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buah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“C”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“L”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bawah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gunakan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Hebb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mengenali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109538" indent="0" algn="just">
              <a:buNone/>
            </a:pPr>
            <a:endParaRPr lang="en-US" dirty="0" smtClean="0">
              <a:latin typeface="Berlin Sans FB" pitchFamily="34" charset="0"/>
            </a:endParaRPr>
          </a:p>
          <a:p>
            <a:pPr marL="109538" indent="0" algn="just">
              <a:buNone/>
            </a:pPr>
            <a:endParaRPr lang="en-US" dirty="0" smtClean="0">
              <a:latin typeface="Berlin Sans FB" pitchFamily="34" charset="0"/>
            </a:endParaRPr>
          </a:p>
          <a:p>
            <a:pPr marL="109538" indent="0" algn="just">
              <a:buNone/>
            </a:pPr>
            <a:endParaRPr lang="en-US" dirty="0" smtClean="0">
              <a:latin typeface="Berlin Sans FB" pitchFamily="34" charset="0"/>
            </a:endParaRPr>
          </a:p>
          <a:p>
            <a:pPr marL="109538" indent="0" algn="just">
              <a:buNone/>
            </a:pPr>
            <a:endParaRPr lang="en-US" dirty="0" smtClean="0">
              <a:latin typeface="Berlin Sans FB" pitchFamily="34" charset="0"/>
            </a:endParaRPr>
          </a:p>
          <a:p>
            <a:pPr marL="109538" indent="0" algn="just">
              <a:buNone/>
            </a:pPr>
            <a:endParaRPr lang="en-US" dirty="0" smtClean="0">
              <a:latin typeface="Berlin Sans FB" pitchFamily="34" charset="0"/>
            </a:endParaRPr>
          </a:p>
          <a:p>
            <a:pPr marL="109538" indent="0" algn="just">
              <a:buNone/>
            </a:pPr>
            <a:endParaRPr lang="en-US" dirty="0" smtClean="0">
              <a:latin typeface="Berlin Sans FB" pitchFamily="34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15616" y="4948578"/>
            <a:ext cx="2643206" cy="928694"/>
            <a:chOff x="1571604" y="2214554"/>
            <a:chExt cx="2643206" cy="928694"/>
          </a:xfrm>
        </p:grpSpPr>
        <p:sp>
          <p:nvSpPr>
            <p:cNvPr id="5" name="Flowchart: Connector 4"/>
            <p:cNvSpPr/>
            <p:nvPr/>
          </p:nvSpPr>
          <p:spPr>
            <a:xfrm>
              <a:off x="1571604" y="2214554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857356" y="2214554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2143108" y="2214554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1857356" y="2643182"/>
              <a:ext cx="142876" cy="14287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1857356" y="3000372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2143108" y="2643182"/>
              <a:ext cx="142876" cy="14287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1571604" y="2643182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1571604" y="3000372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2143108" y="3000372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3500430" y="2214554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3786182" y="2214554"/>
              <a:ext cx="142876" cy="14287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071934" y="2214554"/>
              <a:ext cx="142876" cy="14287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3500430" y="2643182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3500430" y="3000372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4071934" y="2643182"/>
              <a:ext cx="142876" cy="14287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3786182" y="2643182"/>
              <a:ext cx="142876" cy="14287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3786182" y="3000372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4071934" y="3000372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030688"/>
          </a:xfrm>
        </p:spPr>
        <p:txBody>
          <a:bodyPr/>
          <a:lstStyle/>
          <a:p>
            <a:pPr marL="514350" indent="-514350" algn="just">
              <a:buAutoNum type="arabicPeriod" startAt="3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Lakukan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dibawah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apakah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kedua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termasuk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L.</a:t>
            </a:r>
          </a:p>
          <a:p>
            <a:pPr marL="514350" indent="-51435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87624" y="2780928"/>
            <a:ext cx="2643206" cy="928694"/>
            <a:chOff x="1571604" y="2214554"/>
            <a:chExt cx="2643206" cy="928694"/>
          </a:xfrm>
        </p:grpSpPr>
        <p:sp>
          <p:nvSpPr>
            <p:cNvPr id="5" name="Flowchart: Connector 4"/>
            <p:cNvSpPr/>
            <p:nvPr/>
          </p:nvSpPr>
          <p:spPr>
            <a:xfrm>
              <a:off x="1571604" y="2214554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857356" y="2214554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2143108" y="2214554"/>
              <a:ext cx="142876" cy="14287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1857356" y="2643182"/>
              <a:ext cx="142876" cy="14287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1857356" y="3000372"/>
              <a:ext cx="142876" cy="14287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2143108" y="2643182"/>
              <a:ext cx="142876" cy="14287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1571604" y="2643182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1571604" y="3000372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2143108" y="3000372"/>
              <a:ext cx="142876" cy="14287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3500430" y="2214554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3786182" y="2214554"/>
              <a:ext cx="142876" cy="14287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071934" y="2214554"/>
              <a:ext cx="142876" cy="14287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3500430" y="2643182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3500430" y="3000372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4071934" y="2643182"/>
              <a:ext cx="142876" cy="14287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3786182" y="2643182"/>
              <a:ext cx="142876" cy="14287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3786182" y="3000372"/>
              <a:ext cx="142876" cy="14287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4071934" y="3000372"/>
              <a:ext cx="142876" cy="14287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4006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Unsupervised Learning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	JST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mengorganisasikan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dirinya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membentuk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vektor-vektor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input yang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serupa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contoh-contoh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pelatihan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biasanya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kategori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kelompok-kelompok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tertentu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ts val="1800"/>
              </a:spcBef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Hibrida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Learning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Gabungan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unsupervised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supervised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35283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JST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selanjutnya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model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ditemukan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Rosenblatt (1962)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Minsky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Papert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(1969). Model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model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pelatihan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paling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era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543290"/>
            <a:ext cx="8229600" cy="725470"/>
          </a:xfrm>
        </p:spPr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Perceptron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auto">
          <a:xfrm>
            <a:off x="457200" y="543290"/>
            <a:ext cx="8229600" cy="72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Arsitektur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Jaringan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Perceptron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9519" t="32868" r="50924" b="27703"/>
          <a:stretch>
            <a:fillRect/>
          </a:stretch>
        </p:blipFill>
        <p:spPr bwMode="auto">
          <a:xfrm>
            <a:off x="539552" y="1916832"/>
            <a:ext cx="424847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44008" y="1772816"/>
            <a:ext cx="4042792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Jaringan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terdiri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dari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beberapa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unit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masukan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ditambah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sebuah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bias),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memiliki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sebuah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unit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keluaran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Hanya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saja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fungsi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aktivasi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bukan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merupakan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fungsi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biner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atau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Bipolar),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tetapi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memiliki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kemungkinan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nilai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-1, 0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atau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1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harga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threshold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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tentukan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: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0" indent="0"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Secara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Geometris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fungsi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aktivasi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membentuk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garis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sekaligus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masing-masing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persamaan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: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+w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+…+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+ b = 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+w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+…+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+ b = -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560" y="1628800"/>
            <a:ext cx="5040560" cy="1643074"/>
            <a:chOff x="1000100" y="2714620"/>
            <a:chExt cx="3286148" cy="1643074"/>
          </a:xfrm>
        </p:grpSpPr>
        <p:sp>
          <p:nvSpPr>
            <p:cNvPr id="5" name="Rectangle 4"/>
            <p:cNvSpPr/>
            <p:nvPr/>
          </p:nvSpPr>
          <p:spPr>
            <a:xfrm>
              <a:off x="1000100" y="2714620"/>
              <a:ext cx="3286148" cy="1643074"/>
            </a:xfrm>
            <a:prstGeom prst="rect">
              <a:avLst/>
            </a:prstGeom>
            <a:ln w="12700" cap="sq" cmpd="sng">
              <a:solidFill>
                <a:schemeClr val="tx1"/>
              </a:solidFill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y =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Left Brace 5"/>
            <p:cNvSpPr/>
            <p:nvPr/>
          </p:nvSpPr>
          <p:spPr>
            <a:xfrm>
              <a:off x="1500166" y="3000372"/>
              <a:ext cx="214314" cy="107157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57356" y="3000372"/>
              <a:ext cx="1785950" cy="1071570"/>
            </a:xfrm>
            <a:prstGeom prst="rect">
              <a:avLst/>
            </a:prstGeom>
            <a:noFill/>
            <a:ln w="12700" cap="sq" cmpd="sng">
              <a:noFill/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1,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net &gt; 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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0,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-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  net  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dirty="0" smtClean="0">
                <a:latin typeface="Times New Roman" pitchFamily="18" charset="0"/>
                <a:cs typeface="Times New Roman" pitchFamily="18" charset="0"/>
                <a:sym typeface="Symbol"/>
              </a:endParaRPr>
            </a:p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-1,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  net &lt;  -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  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82616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Misalkan</a:t>
            </a:r>
            <a:endParaRPr lang="en-US" dirty="0" smtClean="0"/>
          </a:p>
          <a:p>
            <a:pPr marL="627063" indent="-627063" algn="just">
              <a:buNone/>
              <a:tabLst>
                <a:tab pos="573088" algn="l"/>
              </a:tabLst>
            </a:pPr>
            <a:r>
              <a:rPr lang="en-US" dirty="0" smtClean="0"/>
              <a:t>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t </a:t>
            </a:r>
            <a:r>
              <a:rPr lang="en-US" dirty="0" err="1" smtClean="0"/>
              <a:t>adalah</a:t>
            </a:r>
            <a:r>
              <a:rPr lang="en-US" dirty="0" smtClean="0"/>
              <a:t> target </a:t>
            </a:r>
            <a:r>
              <a:rPr lang="en-US" dirty="0" err="1" smtClean="0"/>
              <a:t>keluaran</a:t>
            </a:r>
            <a:endParaRPr lang="en-US" dirty="0" smtClean="0"/>
          </a:p>
          <a:p>
            <a:pPr marL="627063" indent="-627063" algn="just">
              <a:buNone/>
              <a:tabLst>
                <a:tab pos="573088" algn="l"/>
              </a:tabLst>
            </a:pPr>
            <a:r>
              <a:rPr lang="en-US" dirty="0" smtClean="0">
                <a:sym typeface="Symbol"/>
              </a:rPr>
              <a:t>	</a:t>
            </a:r>
            <a:r>
              <a:rPr lang="en-US" dirty="0" err="1" smtClean="0">
                <a:sym typeface="Symbol"/>
              </a:rPr>
              <a:t>Adalah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laju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pemahaman</a:t>
            </a:r>
            <a:r>
              <a:rPr lang="en-US" dirty="0" smtClean="0">
                <a:sym typeface="Symbol"/>
              </a:rPr>
              <a:t> (learning rate) yang </a:t>
            </a:r>
            <a:r>
              <a:rPr lang="en-US" dirty="0" err="1" smtClean="0">
                <a:sym typeface="Symbol"/>
              </a:rPr>
              <a:t>di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tentukan</a:t>
            </a:r>
            <a:endParaRPr lang="en-US" dirty="0" smtClean="0">
              <a:sym typeface="Symbol"/>
            </a:endParaRPr>
          </a:p>
          <a:p>
            <a:pPr marL="627063" indent="-627063" algn="just">
              <a:buNone/>
              <a:tabLst>
                <a:tab pos="573088" algn="l"/>
              </a:tabLst>
            </a:pPr>
            <a:r>
              <a:rPr lang="en-US" dirty="0" smtClean="0">
                <a:sym typeface="Symbol"/>
              </a:rPr>
              <a:t>	</a:t>
            </a:r>
            <a:r>
              <a:rPr lang="en-US" dirty="0" err="1" smtClean="0">
                <a:sym typeface="Symbol"/>
              </a:rPr>
              <a:t>Adalah</a:t>
            </a:r>
            <a:r>
              <a:rPr lang="en-US" dirty="0" smtClean="0">
                <a:sym typeface="Symbol"/>
              </a:rPr>
              <a:t> threshold yang </a:t>
            </a:r>
            <a:r>
              <a:rPr lang="en-US" dirty="0" err="1" smtClean="0">
                <a:sym typeface="Symbol"/>
              </a:rPr>
              <a:t>di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tentukan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457200" y="543290"/>
            <a:ext cx="8229600" cy="72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Pelatihan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Perceptron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/>
          <a:lstStyle/>
          <a:p>
            <a:pPr marL="514350" indent="-514350" algn="just">
              <a:buAutoNum type="arabicPeriod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Inisialisasi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bias (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umunya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30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=b=0)</a:t>
            </a:r>
          </a:p>
          <a:p>
            <a:pPr marL="514350" indent="-514350" algn="just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Tentukan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laju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pemahaman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(=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).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Untuk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penyederhanaan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biasanya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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diberi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nilai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= 1</a:t>
            </a:r>
          </a:p>
          <a:p>
            <a:pPr marL="514350" indent="-514350" algn="just">
              <a:buAutoNum type="arabicPeriod" startAt="2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Selama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elemen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vektor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masukan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yang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respon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unit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keluaran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nya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target,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lakukan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514350" indent="-514350" algn="just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	a.  Set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aktvasi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unit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masukan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30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0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=1,…,n)</a:t>
            </a:r>
          </a:p>
          <a:p>
            <a:pPr marL="514350" indent="-514350" algn="just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	b. 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Hitung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respon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unit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keluaran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: net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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30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0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30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+ b</a:t>
            </a:r>
          </a:p>
          <a:p>
            <a:pPr marL="514350" indent="-514350" algn="just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                                                                      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514350" indent="-514350" algn="just">
              <a:buNone/>
            </a:pP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457200" y="476672"/>
            <a:ext cx="8229600" cy="72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Algoritma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Pelatihan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Perceptron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570808" y="5733256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48680"/>
            <a:ext cx="8496944" cy="5904656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736600" indent="-504825" algn="just">
              <a:buNone/>
              <a:tabLst>
                <a:tab pos="7366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Perbaiki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mengandung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kesalahan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(y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 t)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menurut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persamaan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:</a:t>
            </a:r>
          </a:p>
          <a:p>
            <a:pPr marL="736600" indent="-504825" algn="just">
              <a:buNone/>
              <a:tabLst>
                <a:tab pos="736600" algn="l"/>
              </a:tabLst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0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baru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0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(lama) +  w (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=1,…,n)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dengan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 w =  t x</a:t>
            </a:r>
            <a:r>
              <a:rPr lang="en-US" sz="30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</a:p>
          <a:p>
            <a:pPr marL="736600" indent="-504825" algn="just">
              <a:buNone/>
              <a:tabLst>
                <a:tab pos="736600" algn="l"/>
              </a:tabLst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	b(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baru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) = b(lama) +  b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dengan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 b =  t</a:t>
            </a:r>
          </a:p>
          <a:p>
            <a:pPr marL="736600" indent="-504825" algn="just">
              <a:buNone/>
              <a:tabLst>
                <a:tab pos="736600" algn="l"/>
              </a:tabLst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Jika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y=t,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tidak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ada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perubahan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bobot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bias :</a:t>
            </a:r>
          </a:p>
          <a:p>
            <a:pPr marL="736600" indent="-504825" algn="just">
              <a:buNone/>
              <a:tabLst>
                <a:tab pos="736600" algn="l"/>
              </a:tabLst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0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baru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0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(lama)</a:t>
            </a:r>
          </a:p>
          <a:p>
            <a:pPr marL="736600" indent="-504825" algn="just">
              <a:buNone/>
              <a:tabLst>
                <a:tab pos="736600" algn="l"/>
              </a:tabLst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	b(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baru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) = b(lama)</a:t>
            </a:r>
          </a:p>
          <a:p>
            <a:pPr marL="736600" indent="-504825" algn="just">
              <a:buNone/>
              <a:tabLst>
                <a:tab pos="736600" algn="l"/>
              </a:tabLst>
            </a:pPr>
            <a:endParaRPr lang="en-US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55576" y="620688"/>
            <a:ext cx="5040560" cy="1643074"/>
            <a:chOff x="1000100" y="2714620"/>
            <a:chExt cx="3286148" cy="1643074"/>
          </a:xfrm>
        </p:grpSpPr>
        <p:sp>
          <p:nvSpPr>
            <p:cNvPr id="5" name="Rectangle 4"/>
            <p:cNvSpPr/>
            <p:nvPr/>
          </p:nvSpPr>
          <p:spPr>
            <a:xfrm>
              <a:off x="1000100" y="2714620"/>
              <a:ext cx="3286148" cy="1643074"/>
            </a:xfrm>
            <a:prstGeom prst="rect">
              <a:avLst/>
            </a:prstGeom>
            <a:ln w="12700" cap="sq" cmpd="sng">
              <a:solidFill>
                <a:schemeClr val="tx1"/>
              </a:solidFill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y =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Left Brace 5"/>
            <p:cNvSpPr/>
            <p:nvPr/>
          </p:nvSpPr>
          <p:spPr>
            <a:xfrm>
              <a:off x="1500166" y="3000372"/>
              <a:ext cx="214314" cy="107157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57356" y="3000372"/>
              <a:ext cx="1785950" cy="1071570"/>
            </a:xfrm>
            <a:prstGeom prst="rect">
              <a:avLst/>
            </a:prstGeom>
            <a:noFill/>
            <a:ln w="12700" cap="sq" cmpd="sng">
              <a:noFill/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1,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net &gt; 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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0,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-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  net  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dirty="0" smtClean="0">
                <a:latin typeface="Times New Roman" pitchFamily="18" charset="0"/>
                <a:cs typeface="Times New Roman" pitchFamily="18" charset="0"/>
                <a:sym typeface="Symbol"/>
              </a:endParaRPr>
            </a:p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-1,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  net &lt;  -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  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/>
          <a:lstStyle/>
          <a:p>
            <a:pPr marL="514350" indent="-514350" algn="just">
              <a:buAutoNum type="arabicPeriod" startAt="3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Lakukan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iterasi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terus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menerus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hingga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output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targetnya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Artinya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bila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output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target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mengenali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iterasi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dihentikan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pelatihan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gunakan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input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bipolar,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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tertentu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bias yang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dapat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diatur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Satu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siklus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pelatihan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yang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melibatkan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seluruh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data input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disebut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epoch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Buatlah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saraf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tiruan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“AND”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input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target bipolar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pelatihan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ditentukan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learning rate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) = 0,8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nilai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threshold () = 0,5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457200" y="404664"/>
            <a:ext cx="8229600" cy="72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Soal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: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11560" y="3284984"/>
          <a:ext cx="3000396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132"/>
                <a:gridCol w="1077065"/>
                <a:gridCol w="9231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</a:p>
                    <a:p>
                      <a:pPr algn="ctr"/>
                      <a:r>
                        <a:rPr lang="en-US" dirty="0" smtClean="0"/>
                        <a:t>-1</a:t>
                      </a:r>
                    </a:p>
                    <a:p>
                      <a:pPr algn="ctr"/>
                      <a:r>
                        <a:rPr lang="en-US" dirty="0" smtClean="0"/>
                        <a:t>-1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/>
          <a:lstStyle/>
          <a:p>
            <a:pPr>
              <a:buNone/>
            </a:pP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Pelatihan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awal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		: 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Bias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awal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: b = 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Learning rate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)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: 0,8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Threshold	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)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0,5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Epoch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-1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-1 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0, 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=0, target  t = -1)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net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+ b  = 0.0 + 0.0 + 0 = 0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9552" y="4797152"/>
            <a:ext cx="5040560" cy="1440160"/>
            <a:chOff x="1000100" y="2714620"/>
            <a:chExt cx="3286148" cy="1643074"/>
          </a:xfrm>
        </p:grpSpPr>
        <p:sp>
          <p:nvSpPr>
            <p:cNvPr id="5" name="Rectangle 4"/>
            <p:cNvSpPr/>
            <p:nvPr/>
          </p:nvSpPr>
          <p:spPr>
            <a:xfrm>
              <a:off x="1000100" y="2714620"/>
              <a:ext cx="3286148" cy="1643074"/>
            </a:xfrm>
            <a:prstGeom prst="rect">
              <a:avLst/>
            </a:prstGeom>
            <a:ln w="12700" cap="sq" cmpd="sng">
              <a:solidFill>
                <a:schemeClr val="tx1"/>
              </a:solidFill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y =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Left Brace 5"/>
            <p:cNvSpPr/>
            <p:nvPr/>
          </p:nvSpPr>
          <p:spPr>
            <a:xfrm>
              <a:off x="1500166" y="3000372"/>
              <a:ext cx="214314" cy="107157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57356" y="3000372"/>
              <a:ext cx="1785950" cy="1071570"/>
            </a:xfrm>
            <a:prstGeom prst="rect">
              <a:avLst/>
            </a:prstGeom>
            <a:noFill/>
            <a:ln w="12700" cap="sq" cmpd="sng">
              <a:noFill/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1,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net &gt; 0,5 </a:t>
              </a:r>
            </a:p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0,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-0,5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  net  0,5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dirty="0" smtClean="0">
                <a:latin typeface="Times New Roman" pitchFamily="18" charset="0"/>
                <a:cs typeface="Times New Roman" pitchFamily="18" charset="0"/>
                <a:sym typeface="Symbol"/>
              </a:endParaRPr>
            </a:p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-1,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  net &lt;  -0,5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  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aktivasinya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 = 0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target t = -1,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bias) :</a:t>
            </a:r>
          </a:p>
          <a:p>
            <a:pPr marL="736600" indent="-504825" algn="just">
              <a:buNone/>
              <a:tabLst>
                <a:tab pos="7366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baru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) = 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(lama) + *t*x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= 0 + 0,8*(-1)*0 = 0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736600" indent="-504825" algn="just">
              <a:buNone/>
              <a:tabLst>
                <a:tab pos="7366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baru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) = 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(lama) + *t*x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= 0 + 0,8*(-1)*0 = 0</a:t>
            </a:r>
          </a:p>
          <a:p>
            <a:pPr marL="736600" indent="-504825" algn="just">
              <a:buNone/>
              <a:tabLst>
                <a:tab pos="7366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b(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baru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) = b(lama) + *t = 0 + 0,8*(-1) = -0,8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-2 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0, 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=1, target  t = -1)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net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+ b  = 0.0 + 1.0 + (-0,8) = -0,8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3568" y="4797152"/>
            <a:ext cx="5040560" cy="1440160"/>
            <a:chOff x="1000100" y="2714620"/>
            <a:chExt cx="3286148" cy="1643074"/>
          </a:xfrm>
        </p:grpSpPr>
        <p:sp>
          <p:nvSpPr>
            <p:cNvPr id="5" name="Rectangle 4"/>
            <p:cNvSpPr/>
            <p:nvPr/>
          </p:nvSpPr>
          <p:spPr>
            <a:xfrm>
              <a:off x="1000100" y="2714620"/>
              <a:ext cx="3286148" cy="1643074"/>
            </a:xfrm>
            <a:prstGeom prst="rect">
              <a:avLst/>
            </a:prstGeom>
            <a:ln w="12700" cap="sq" cmpd="sng">
              <a:solidFill>
                <a:schemeClr val="tx1"/>
              </a:solidFill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y =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Left Brace 5"/>
            <p:cNvSpPr/>
            <p:nvPr/>
          </p:nvSpPr>
          <p:spPr>
            <a:xfrm>
              <a:off x="1500166" y="3000372"/>
              <a:ext cx="214314" cy="107157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57356" y="3000372"/>
              <a:ext cx="1785950" cy="1071570"/>
            </a:xfrm>
            <a:prstGeom prst="rect">
              <a:avLst/>
            </a:prstGeom>
            <a:noFill/>
            <a:ln w="12700" cap="sq" cmpd="sng">
              <a:noFill/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1,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net &gt; 0,5 </a:t>
              </a:r>
            </a:p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0,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-0,5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  net  0,5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dirty="0" smtClean="0">
                <a:latin typeface="Times New Roman" pitchFamily="18" charset="0"/>
                <a:cs typeface="Times New Roman" pitchFamily="18" charset="0"/>
                <a:sym typeface="Symbol"/>
              </a:endParaRPr>
            </a:p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-1,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  net &lt;  -0,5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  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r>
              <a:rPr lang="en-US" dirty="0" err="1" smtClean="0"/>
              <a:t>Hebb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marL="0" indent="0" algn="just"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Hebb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rule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yang paling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tua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paling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sederhana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memperbaiki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sedemikian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rupa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ada2 neuron yang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terhubung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kedunaya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kondisi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hidup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(on)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keduanya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dinaikkan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aktivasinya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 = -1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target t = -1,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bias) :</a:t>
            </a:r>
          </a:p>
          <a:p>
            <a:pPr marL="736600" indent="-504825" algn="just">
              <a:buNone/>
              <a:tabLst>
                <a:tab pos="7366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baru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) = 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(lama)  = 0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736600" indent="-504825" algn="just">
              <a:buNone/>
              <a:tabLst>
                <a:tab pos="7366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baru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) = 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(lama)  = 0</a:t>
            </a:r>
          </a:p>
          <a:p>
            <a:pPr marL="736600" indent="-504825" algn="just">
              <a:buNone/>
              <a:tabLst>
                <a:tab pos="7366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b(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baru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) = b(lama)       = -0,8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-3 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1, 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=0, target  t = -1)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net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+ b  = 1.0 + 0.0 + (-0,8) = -0,8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736600" indent="-504825" algn="just">
              <a:buNone/>
              <a:tabLst>
                <a:tab pos="736600" algn="l"/>
              </a:tabLst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560" y="4797152"/>
            <a:ext cx="5040560" cy="1440160"/>
            <a:chOff x="1000100" y="2714620"/>
            <a:chExt cx="3286148" cy="1643074"/>
          </a:xfrm>
        </p:grpSpPr>
        <p:sp>
          <p:nvSpPr>
            <p:cNvPr id="5" name="Rectangle 4"/>
            <p:cNvSpPr/>
            <p:nvPr/>
          </p:nvSpPr>
          <p:spPr>
            <a:xfrm>
              <a:off x="1000100" y="2714620"/>
              <a:ext cx="3286148" cy="1643074"/>
            </a:xfrm>
            <a:prstGeom prst="rect">
              <a:avLst/>
            </a:prstGeom>
            <a:ln w="12700" cap="sq" cmpd="sng">
              <a:solidFill>
                <a:schemeClr val="tx1"/>
              </a:solidFill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y =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Left Brace 5"/>
            <p:cNvSpPr/>
            <p:nvPr/>
          </p:nvSpPr>
          <p:spPr>
            <a:xfrm>
              <a:off x="1500166" y="3000372"/>
              <a:ext cx="214314" cy="107157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57356" y="3000372"/>
              <a:ext cx="1785950" cy="1071570"/>
            </a:xfrm>
            <a:prstGeom prst="rect">
              <a:avLst/>
            </a:prstGeom>
            <a:noFill/>
            <a:ln w="12700" cap="sq" cmpd="sng">
              <a:noFill/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1,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net &gt; 0,5 </a:t>
              </a:r>
            </a:p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0,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-0,5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  net  0,5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dirty="0" smtClean="0">
                <a:latin typeface="Times New Roman" pitchFamily="18" charset="0"/>
                <a:cs typeface="Times New Roman" pitchFamily="18" charset="0"/>
                <a:sym typeface="Symbol"/>
              </a:endParaRPr>
            </a:p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-1,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  net &lt;  -0,5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  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20688"/>
            <a:ext cx="8496944" cy="5832648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aktivasinya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 = -1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target t = -1,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bias) :</a:t>
            </a:r>
          </a:p>
          <a:p>
            <a:pPr marL="736600" indent="-504825" algn="just">
              <a:buNone/>
              <a:tabLst>
                <a:tab pos="7366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baru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) = 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(lama) = 0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736600" indent="-504825" algn="just">
              <a:buNone/>
              <a:tabLst>
                <a:tab pos="7366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baru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) = 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(lama) = 0</a:t>
            </a:r>
          </a:p>
          <a:p>
            <a:pPr marL="736600" indent="-504825" algn="just">
              <a:buNone/>
              <a:tabLst>
                <a:tab pos="7366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b(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baru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) = b(lama)     = -0,8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-4 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1, 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=1, target  t = 1)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net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+ b  = 1.0 + 1.0 + (-0,8) = -0,8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560" y="4797152"/>
            <a:ext cx="5040560" cy="1440160"/>
            <a:chOff x="1000100" y="2714620"/>
            <a:chExt cx="3286148" cy="1643074"/>
          </a:xfrm>
        </p:grpSpPr>
        <p:sp>
          <p:nvSpPr>
            <p:cNvPr id="5" name="Rectangle 4"/>
            <p:cNvSpPr/>
            <p:nvPr/>
          </p:nvSpPr>
          <p:spPr>
            <a:xfrm>
              <a:off x="1000100" y="2714620"/>
              <a:ext cx="3286148" cy="1643074"/>
            </a:xfrm>
            <a:prstGeom prst="rect">
              <a:avLst/>
            </a:prstGeom>
            <a:ln w="12700" cap="sq" cmpd="sng">
              <a:solidFill>
                <a:schemeClr val="tx1"/>
              </a:solidFill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y =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Left Brace 5"/>
            <p:cNvSpPr/>
            <p:nvPr/>
          </p:nvSpPr>
          <p:spPr>
            <a:xfrm>
              <a:off x="1500166" y="3000372"/>
              <a:ext cx="214314" cy="107157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57356" y="3000372"/>
              <a:ext cx="1785950" cy="1071570"/>
            </a:xfrm>
            <a:prstGeom prst="rect">
              <a:avLst/>
            </a:prstGeom>
            <a:noFill/>
            <a:ln w="12700" cap="sq" cmpd="sng">
              <a:noFill/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1,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net &gt; 0,5 </a:t>
              </a:r>
            </a:p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0,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-0,5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  net  0,5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dirty="0" smtClean="0">
                <a:latin typeface="Times New Roman" pitchFamily="18" charset="0"/>
                <a:cs typeface="Times New Roman" pitchFamily="18" charset="0"/>
                <a:sym typeface="Symbol"/>
              </a:endParaRPr>
            </a:p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-1,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  net &lt;  -0,5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  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616624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aktivasinya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 = -1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target t = 1,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bias) :</a:t>
            </a:r>
          </a:p>
          <a:p>
            <a:pPr marL="736600" indent="-504825" algn="just">
              <a:buNone/>
              <a:tabLst>
                <a:tab pos="7366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baru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) = 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(lama) + *t*x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= 0 + 0,8*1*1 = 0,8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736600" indent="-504825" algn="just">
              <a:buNone/>
              <a:tabLst>
                <a:tab pos="7366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baru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) = 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(lama) + *t*x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= 0 + 0,8*1*1 = 0,8</a:t>
            </a:r>
          </a:p>
          <a:p>
            <a:pPr marL="736600" indent="-504825" algn="just">
              <a:buNone/>
              <a:tabLst>
                <a:tab pos="7366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b(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baru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) = b(lama) + *t = -0,8 + 0,8*1 = 0</a:t>
            </a:r>
          </a:p>
          <a:p>
            <a:pPr marL="0" indent="0" algn="just">
              <a:buNone/>
              <a:tabLst>
                <a:tab pos="736600" algn="l"/>
              </a:tabLst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0" indent="0" algn="just">
              <a:buNone/>
              <a:tabLst>
                <a:tab pos="736600" algn="l"/>
              </a:tabLst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Epoch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-2</a:t>
            </a:r>
          </a:p>
          <a:p>
            <a:pPr marL="0" indent="0" algn="just">
              <a:buNone/>
              <a:tabLst>
                <a:tab pos="7366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Dari epoch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-1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diperoleh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bias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 algn="just">
              <a:buNone/>
              <a:tabLst>
                <a:tab pos="7366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0,8   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0,8  b = 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-1 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0, 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=0, target  t = -1)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net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+ b  = 0.0,8 + 0.0,8 + 0 = 0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  <a:tabLst>
                <a:tab pos="736600" algn="l"/>
              </a:tabLs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  <a:tabLst>
                <a:tab pos="736600" algn="l"/>
              </a:tabLs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  <a:tabLst>
                <a:tab pos="736600" algn="l"/>
              </a:tabLst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4032448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aktivasinya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 = 0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target t = -1,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bias) :</a:t>
            </a:r>
          </a:p>
          <a:p>
            <a:pPr marL="736600" indent="-504825" algn="just">
              <a:buNone/>
              <a:tabLst>
                <a:tab pos="7366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baru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) = 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(lama) + *t*x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= 0,8 + 0,8*(-1)*0 = 0,8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736600" indent="-504825" algn="just">
              <a:buNone/>
              <a:tabLst>
                <a:tab pos="7366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baru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) = 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(lama) + *t*x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= 0,8 + 0,8*(-1)*0 = 0,8</a:t>
            </a:r>
          </a:p>
          <a:p>
            <a:pPr marL="736600" indent="-504825" algn="just">
              <a:buNone/>
              <a:tabLst>
                <a:tab pos="7366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b(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baru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) = b(lama) + *t = 0 + 0,8*(-1) = -0,8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-2 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0, 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=1, target  t = -1)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net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+ b  = 0.0,8 + 1.0,8 + (-0,8) = 0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1560" y="692696"/>
            <a:ext cx="5040560" cy="1440160"/>
            <a:chOff x="1000100" y="2714620"/>
            <a:chExt cx="3286148" cy="1643074"/>
          </a:xfrm>
        </p:grpSpPr>
        <p:sp>
          <p:nvSpPr>
            <p:cNvPr id="9" name="Rectangle 8"/>
            <p:cNvSpPr/>
            <p:nvPr/>
          </p:nvSpPr>
          <p:spPr>
            <a:xfrm>
              <a:off x="1000100" y="2714620"/>
              <a:ext cx="3286148" cy="1643074"/>
            </a:xfrm>
            <a:prstGeom prst="rect">
              <a:avLst/>
            </a:prstGeom>
            <a:ln w="12700" cap="sq" cmpd="sng">
              <a:solidFill>
                <a:schemeClr val="tx1"/>
              </a:solidFill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y =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>
              <a:off x="1500166" y="3000372"/>
              <a:ext cx="214314" cy="107157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57356" y="3000372"/>
              <a:ext cx="1785950" cy="1071570"/>
            </a:xfrm>
            <a:prstGeom prst="rect">
              <a:avLst/>
            </a:prstGeom>
            <a:noFill/>
            <a:ln w="12700" cap="sq" cmpd="sng">
              <a:noFill/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1,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net &gt; 0,5 </a:t>
              </a:r>
            </a:p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0,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-0,5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  net  0,5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dirty="0" smtClean="0">
                <a:latin typeface="Times New Roman" pitchFamily="18" charset="0"/>
                <a:cs typeface="Times New Roman" pitchFamily="18" charset="0"/>
                <a:sym typeface="Symbol"/>
              </a:endParaRPr>
            </a:p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-1,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  net &lt;  -0,5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  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08512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aktivasinya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 = 0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target t = -1,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bias) :</a:t>
            </a:r>
          </a:p>
          <a:p>
            <a:pPr marL="736600" indent="-504825" algn="just">
              <a:buNone/>
              <a:tabLst>
                <a:tab pos="7366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baru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) = 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(lama) + *t*x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= 0,8 + 0,8*(-1)*0 = 0,8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736600" indent="-504825" algn="just">
              <a:buNone/>
              <a:tabLst>
                <a:tab pos="7366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baru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) = 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(lama) + *t*x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= 0,8 + 0,8*(-1)*1 = 0</a:t>
            </a:r>
          </a:p>
          <a:p>
            <a:pPr marL="736600" indent="-504825" algn="just">
              <a:buNone/>
              <a:tabLst>
                <a:tab pos="7366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b(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baru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) = b(lama) + *t = -0,8 + 0,8*(-1) = -1,6</a:t>
            </a:r>
          </a:p>
          <a:p>
            <a:pPr marL="736600" indent="-504825" algn="just">
              <a:buNone/>
              <a:tabLst>
                <a:tab pos="736600" algn="l"/>
              </a:tabLst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0" indent="0" algn="just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Lakukan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iterasi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terus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menerus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hingga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output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targetnya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Artinya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bila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output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target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mengenali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iterasi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dihentikan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7544" y="476672"/>
            <a:ext cx="5040560" cy="1440160"/>
            <a:chOff x="1000100" y="2714620"/>
            <a:chExt cx="3286148" cy="1643074"/>
          </a:xfrm>
        </p:grpSpPr>
        <p:sp>
          <p:nvSpPr>
            <p:cNvPr id="5" name="Rectangle 4"/>
            <p:cNvSpPr/>
            <p:nvPr/>
          </p:nvSpPr>
          <p:spPr>
            <a:xfrm>
              <a:off x="1000100" y="2714620"/>
              <a:ext cx="3286148" cy="1643074"/>
            </a:xfrm>
            <a:prstGeom prst="rect">
              <a:avLst/>
            </a:prstGeom>
            <a:ln w="12700" cap="sq" cmpd="sng">
              <a:solidFill>
                <a:schemeClr val="tx1"/>
              </a:solidFill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y =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Left Brace 5"/>
            <p:cNvSpPr/>
            <p:nvPr/>
          </p:nvSpPr>
          <p:spPr>
            <a:xfrm>
              <a:off x="1500166" y="3000372"/>
              <a:ext cx="214314" cy="107157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57356" y="3000372"/>
              <a:ext cx="1785950" cy="1071570"/>
            </a:xfrm>
            <a:prstGeom prst="rect">
              <a:avLst/>
            </a:prstGeom>
            <a:noFill/>
            <a:ln w="12700" cap="sq" cmpd="sng">
              <a:noFill/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1,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net &gt; 0,5 </a:t>
              </a:r>
            </a:p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0,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-0,5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  net  0,5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dirty="0" smtClean="0">
                <a:latin typeface="Times New Roman" pitchFamily="18" charset="0"/>
                <a:cs typeface="Times New Roman" pitchFamily="18" charset="0"/>
                <a:sym typeface="Symbol"/>
              </a:endParaRPr>
            </a:p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-1,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  net &lt;  -0,5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  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61254" y="1772816"/>
          <a:ext cx="173853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11"/>
                <a:gridCol w="363202"/>
                <a:gridCol w="333945"/>
                <a:gridCol w="360040"/>
                <a:gridCol w="360040"/>
              </a:tblGrid>
              <a:tr h="3311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1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11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311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311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696140"/>
          </a:xfrm>
        </p:spPr>
        <p:txBody>
          <a:bodyPr/>
          <a:lstStyle/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Tugas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625550" y="1772816"/>
          <a:ext cx="173853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11"/>
                <a:gridCol w="363202"/>
                <a:gridCol w="333945"/>
                <a:gridCol w="360040"/>
                <a:gridCol w="360040"/>
              </a:tblGrid>
              <a:tr h="3311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11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311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311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311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6228184" y="1772816"/>
          <a:ext cx="173853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11"/>
                <a:gridCol w="363202"/>
                <a:gridCol w="333945"/>
                <a:gridCol w="360040"/>
                <a:gridCol w="360040"/>
              </a:tblGrid>
              <a:tr h="3311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1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11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311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311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1259632" y="1340768"/>
            <a:ext cx="100811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Pola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995936" y="1340768"/>
            <a:ext cx="100811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Pola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516216" y="1340768"/>
            <a:ext cx="100811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Pola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3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71600" y="4221088"/>
          <a:ext cx="352839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196"/>
                <a:gridCol w="17641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Masukan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Pola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Pola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Pola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860032" y="4077072"/>
            <a:ext cx="3600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Gunakan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mengenali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w1 ….. w25 = 0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Bias = 0</a:t>
            </a:r>
          </a:p>
          <a:p>
            <a:pPr marL="0" indent="0" algn="just">
              <a:buFont typeface="Symbol"/>
              <a:buChar char="a"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= 1</a:t>
            </a:r>
          </a:p>
          <a:p>
            <a:pPr marL="0" indent="0" algn="just">
              <a:buFont typeface="Symbol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= 0,5 </a:t>
            </a:r>
          </a:p>
          <a:p>
            <a:pPr marL="0" indent="0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944216"/>
          </a:xfrm>
        </p:spPr>
        <p:txBody>
          <a:bodyPr/>
          <a:lstStyle/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Selama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pelatihan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rule, delta rule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mengubah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meminimalkan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error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output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target t.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bawah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delta rule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2 input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543290"/>
            <a:ext cx="8229600" cy="72547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Delta Rule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3" y="3933056"/>
            <a:ext cx="7200800" cy="1515936"/>
            <a:chOff x="843562" y="2470069"/>
            <a:chExt cx="7657528" cy="2219758"/>
          </a:xfrm>
        </p:grpSpPr>
        <p:sp>
          <p:nvSpPr>
            <p:cNvPr id="6" name="Flowchart: Connector 5"/>
            <p:cNvSpPr/>
            <p:nvPr/>
          </p:nvSpPr>
          <p:spPr>
            <a:xfrm>
              <a:off x="1343628" y="2470069"/>
              <a:ext cx="642942" cy="571503"/>
            </a:xfrm>
            <a:prstGeom prst="flowChartConnector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X1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1373585" y="4118325"/>
              <a:ext cx="642942" cy="571502"/>
            </a:xfrm>
            <a:prstGeom prst="flowChartConnector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X2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3428992" y="2786058"/>
              <a:ext cx="1500198" cy="1428760"/>
            </a:xfrm>
            <a:prstGeom prst="flowChartConnector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sym typeface="Symbol"/>
                </a:rPr>
                <a:t></a:t>
              </a:r>
              <a:r>
                <a:rPr lang="en-US" sz="1400" dirty="0" err="1" smtClean="0">
                  <a:solidFill>
                    <a:schemeClr val="tx1"/>
                  </a:solidFill>
                  <a:sym typeface="Symbol"/>
                </a:rPr>
                <a:t>xi.w</a:t>
              </a:r>
              <a:r>
                <a:rPr lang="en-US" sz="1400" dirty="0" smtClean="0">
                  <a:solidFill>
                    <a:schemeClr val="tx1"/>
                  </a:solidFill>
                  <a:sym typeface="Symbol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sym typeface="Symbol"/>
                </a:rPr>
                <a:t>i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86512" y="2887990"/>
              <a:ext cx="1143008" cy="121444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f(</a:t>
              </a:r>
              <a:r>
                <a:rPr lang="en-US" dirty="0" err="1" smtClean="0">
                  <a:solidFill>
                    <a:schemeClr val="tx1"/>
                  </a:solidFill>
                </a:rPr>
                <a:t>y_in</a:t>
              </a:r>
              <a:r>
                <a:rPr lang="en-US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2"/>
            </p:cNvCxnSpPr>
            <p:nvPr/>
          </p:nvCxnSpPr>
          <p:spPr>
            <a:xfrm rot="10800000">
              <a:off x="843562" y="2755821"/>
              <a:ext cx="500066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852665" y="4413476"/>
              <a:ext cx="500066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6"/>
              <a:endCxn id="9" idx="2"/>
            </p:cNvCxnSpPr>
            <p:nvPr/>
          </p:nvCxnSpPr>
          <p:spPr>
            <a:xfrm flipV="1">
              <a:off x="2016527" y="3500437"/>
              <a:ext cx="1412464" cy="9036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6"/>
              <a:endCxn id="10" idx="1"/>
            </p:cNvCxnSpPr>
            <p:nvPr/>
          </p:nvCxnSpPr>
          <p:spPr>
            <a:xfrm flipV="1">
              <a:off x="4929190" y="3495213"/>
              <a:ext cx="1357322" cy="52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3"/>
            </p:cNvCxnSpPr>
            <p:nvPr/>
          </p:nvCxnSpPr>
          <p:spPr>
            <a:xfrm>
              <a:off x="7429520" y="3495213"/>
              <a:ext cx="428628" cy="52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000232" y="2571744"/>
              <a:ext cx="785818" cy="3571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72387" y="3419031"/>
              <a:ext cx="785818" cy="3571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15272" y="3357562"/>
              <a:ext cx="785818" cy="3571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>
              <a:stCxn id="17" idx="1"/>
              <a:endCxn id="9" idx="2"/>
            </p:cNvCxnSpPr>
            <p:nvPr/>
          </p:nvCxnSpPr>
          <p:spPr>
            <a:xfrm>
              <a:off x="2000232" y="2750339"/>
              <a:ext cx="1428759" cy="7500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5436096" y="4337193"/>
            <a:ext cx="751047" cy="2439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Y_in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/>
          <p:nvPr/>
        </p:nvCxnSpPr>
        <p:spPr bwMode="auto">
          <a:xfrm flipV="1">
            <a:off x="6732240" y="4725144"/>
            <a:ext cx="432048" cy="21602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delta rule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memperbaiki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W(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= w(lama) +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(t – y)*xi</a:t>
            </a:r>
          </a:p>
          <a:p>
            <a:pPr marL="0" indent="0" algn="just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dengan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: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  xi 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Vektor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Input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wi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Bobot</a:t>
            </a:r>
            <a:endParaRPr lang="en-US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  y   = Output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Jaringan</a:t>
            </a:r>
            <a:endParaRPr lang="en-US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  t    = target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     = Learning Rate</a:t>
            </a:r>
          </a:p>
          <a:p>
            <a:pPr marL="0" indent="0" algn="just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Pelatihan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hentikan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jika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nilai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error (t – y)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pada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suatu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epoch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bernilai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nol</a:t>
            </a: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543290"/>
            <a:ext cx="8229600" cy="725470"/>
          </a:xfrm>
        </p:spPr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Delta Rule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Buatlah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saraf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tiruan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“OR”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input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target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Gunakan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pelatihan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delta rule,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bila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ditentukan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rate (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) = 0,2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bobot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awal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w1 = 0,1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w2 = 0,3,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serta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aktivasi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digunakan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adalah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fungsi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undak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biner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 = 0,5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576064"/>
          </a:xfrm>
        </p:spPr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Soal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3568" y="2708920"/>
          <a:ext cx="237626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792088"/>
                <a:gridCol w="7920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Epoch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-1</a:t>
            </a:r>
          </a:p>
          <a:p>
            <a:pPr>
              <a:buNone/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-1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0, 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=0, target  t = 0)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w1 = 0,1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w2 = 0,3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y_in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 = 0.0,1 + 0.0,3 = 0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Hasil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aktivasi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y = 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Error = (t – y) = (0 – 0) = 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	w1(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baru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) = w1(lama) + (t – y)*x1 = 0,1+0,2.0.0  = 0,1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	w2(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baru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) = w2(lama) + (t – y)*x2 = 0,3 +0,2.0.0 = 0,3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576064"/>
          </a:xfrm>
        </p:spPr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Jawab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1560" y="3356992"/>
            <a:ext cx="3744416" cy="1080120"/>
            <a:chOff x="1000100" y="2714620"/>
            <a:chExt cx="3286148" cy="1643074"/>
          </a:xfrm>
        </p:grpSpPr>
        <p:sp>
          <p:nvSpPr>
            <p:cNvPr id="6" name="Rectangle 5"/>
            <p:cNvSpPr/>
            <p:nvPr/>
          </p:nvSpPr>
          <p:spPr>
            <a:xfrm>
              <a:off x="1000100" y="2714620"/>
              <a:ext cx="3286148" cy="1643074"/>
            </a:xfrm>
            <a:prstGeom prst="rect">
              <a:avLst/>
            </a:prstGeom>
            <a:ln w="12700" cap="sq" cmpd="sng">
              <a:solidFill>
                <a:schemeClr val="tx1"/>
              </a:solidFill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y =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Left Brace 6"/>
            <p:cNvSpPr/>
            <p:nvPr/>
          </p:nvSpPr>
          <p:spPr>
            <a:xfrm>
              <a:off x="1500166" y="3000372"/>
              <a:ext cx="214314" cy="107157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57356" y="3000372"/>
              <a:ext cx="1785950" cy="1071570"/>
            </a:xfrm>
            <a:prstGeom prst="rect">
              <a:avLst/>
            </a:prstGeom>
            <a:noFill/>
            <a:ln w="12700" cap="sq" cmpd="sng">
              <a:noFill/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0,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x 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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0,5 </a:t>
              </a:r>
            </a:p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1,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x 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 0,5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dirty="0" smtClean="0">
                <a:latin typeface="Times New Roman" pitchFamily="18" charset="0"/>
                <a:cs typeface="Times New Roman" pitchFamily="18" charset="0"/>
                <a:sym typeface="Symbo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disajikan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bipolar,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penjumlahan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lama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aktivasi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unit input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unit output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persamaan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(lama) +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datanya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formula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membedakan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pasangan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pelatihan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unit input “1”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target “0”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unit input “0”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target “1”.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764704"/>
            <a:ext cx="849694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800" u="sng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 -2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0, 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=1, target  t = 1)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w1 = 0,1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w2 = 0,3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y_in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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 = 0.0,1 + 1.0,3 = 0,3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Hasil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aktivasi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y = 0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Error = (t – y) = (1 – 0) = 1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w1(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baru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) = w1(lama) + (t – y)*x1 = 0,1+0,2.1.0  = 0,1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w2(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baru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) = w2(lama) + (t – y)*x2 = 0,3 +0,2.1.1 = 0,5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7544" y="2348880"/>
            <a:ext cx="3744416" cy="1080120"/>
            <a:chOff x="1000100" y="2714620"/>
            <a:chExt cx="3286148" cy="1643074"/>
          </a:xfrm>
        </p:grpSpPr>
        <p:sp>
          <p:nvSpPr>
            <p:cNvPr id="6" name="Rectangle 5"/>
            <p:cNvSpPr/>
            <p:nvPr/>
          </p:nvSpPr>
          <p:spPr>
            <a:xfrm>
              <a:off x="1000100" y="2714620"/>
              <a:ext cx="3286148" cy="1643074"/>
            </a:xfrm>
            <a:prstGeom prst="rect">
              <a:avLst/>
            </a:prstGeom>
            <a:ln w="12700" cap="sq" cmpd="sng">
              <a:solidFill>
                <a:schemeClr val="tx1"/>
              </a:solidFill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y =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Left Brace 6"/>
            <p:cNvSpPr/>
            <p:nvPr/>
          </p:nvSpPr>
          <p:spPr>
            <a:xfrm>
              <a:off x="1500166" y="3000372"/>
              <a:ext cx="214314" cy="107157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57356" y="3000372"/>
              <a:ext cx="1785950" cy="1071570"/>
            </a:xfrm>
            <a:prstGeom prst="rect">
              <a:avLst/>
            </a:prstGeom>
            <a:noFill/>
            <a:ln w="12700" cap="sq" cmpd="sng">
              <a:noFill/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0,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x 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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0,5 </a:t>
              </a:r>
            </a:p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1,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x 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 0,5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dirty="0" smtClean="0">
                <a:latin typeface="Times New Roman" pitchFamily="18" charset="0"/>
                <a:cs typeface="Times New Roman" pitchFamily="18" charset="0"/>
                <a:sym typeface="Symbol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764704"/>
            <a:ext cx="849694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800" u="sng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-3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1, 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=0,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target  t = 1)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w1 = 0,1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w2 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0,5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y_in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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 = 0.0,1 +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1.0,5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0,1</a:t>
            </a:r>
            <a:endParaRPr lang="en-US" sz="28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Hasil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aktivasi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y = 0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Error = (t – y) = (1 – 0) = 1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w1(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baru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) = w1(lama) + (t – y)*x1 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0,1+0,2.1.1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0,3</a:t>
            </a:r>
            <a:endParaRPr lang="en-US" sz="28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w2(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baru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) = w2(lama) + (t – y)*x2 = 0,3 +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0,2.1.0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= 0,5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467544" y="2348880"/>
            <a:ext cx="3744416" cy="1080120"/>
            <a:chOff x="1000100" y="2714620"/>
            <a:chExt cx="3286148" cy="1643074"/>
          </a:xfrm>
        </p:grpSpPr>
        <p:sp>
          <p:nvSpPr>
            <p:cNvPr id="6" name="Rectangle 5"/>
            <p:cNvSpPr/>
            <p:nvPr/>
          </p:nvSpPr>
          <p:spPr>
            <a:xfrm>
              <a:off x="1000100" y="2714620"/>
              <a:ext cx="3286148" cy="1643074"/>
            </a:xfrm>
            <a:prstGeom prst="rect">
              <a:avLst/>
            </a:prstGeom>
            <a:ln w="12700" cap="sq" cmpd="sng">
              <a:solidFill>
                <a:schemeClr val="tx1"/>
              </a:solidFill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y =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Left Brace 6"/>
            <p:cNvSpPr/>
            <p:nvPr/>
          </p:nvSpPr>
          <p:spPr>
            <a:xfrm>
              <a:off x="1500166" y="3000372"/>
              <a:ext cx="214314" cy="107157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57356" y="3000372"/>
              <a:ext cx="1785950" cy="1071570"/>
            </a:xfrm>
            <a:prstGeom prst="rect">
              <a:avLst/>
            </a:prstGeom>
            <a:noFill/>
            <a:ln w="12700" cap="sq" cmpd="sng">
              <a:noFill/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0,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x 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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0,5 </a:t>
              </a:r>
            </a:p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1,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x 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 0,5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dirty="0" smtClean="0">
                <a:latin typeface="Times New Roman" pitchFamily="18" charset="0"/>
                <a:cs typeface="Times New Roman" pitchFamily="18" charset="0"/>
                <a:sym typeface="Symbol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548680"/>
            <a:ext cx="849694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800" u="sng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-4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1, 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=1,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target  t = 1)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w1 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0,3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w2 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0,5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y_in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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 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0.0,3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1.0,5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0,8</a:t>
            </a:r>
            <a:endParaRPr lang="en-US" sz="28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Hasil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aktivasi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y = 0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Error = (t – y) = (1 –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1)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endParaRPr lang="en-US" sz="28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w1(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baru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) = w1(lama) + (t – y)*x1 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0,3+0,2.0.1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0,3</a:t>
            </a:r>
            <a:endParaRPr lang="en-US" sz="28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w2(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baru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) = w2(lama) + (t – y)*x2 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0,5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0,2.1.0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0,5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Lakukan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seterusnya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sampai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semua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data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mempunyai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error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nilai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0.</a:t>
            </a:r>
            <a:endParaRPr lang="en-US" sz="28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467544" y="2348880"/>
            <a:ext cx="3744416" cy="1080120"/>
            <a:chOff x="1000100" y="2714620"/>
            <a:chExt cx="3286148" cy="1643074"/>
          </a:xfrm>
        </p:grpSpPr>
        <p:sp>
          <p:nvSpPr>
            <p:cNvPr id="6" name="Rectangle 5"/>
            <p:cNvSpPr/>
            <p:nvPr/>
          </p:nvSpPr>
          <p:spPr>
            <a:xfrm>
              <a:off x="1000100" y="2714620"/>
              <a:ext cx="3286148" cy="1643074"/>
            </a:xfrm>
            <a:prstGeom prst="rect">
              <a:avLst/>
            </a:prstGeom>
            <a:ln w="12700" cap="sq" cmpd="sng">
              <a:solidFill>
                <a:schemeClr val="tx1"/>
              </a:solidFill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y =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Left Brace 6"/>
            <p:cNvSpPr/>
            <p:nvPr/>
          </p:nvSpPr>
          <p:spPr>
            <a:xfrm>
              <a:off x="1500166" y="3000372"/>
              <a:ext cx="214314" cy="107157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57356" y="3000372"/>
              <a:ext cx="1785950" cy="1071570"/>
            </a:xfrm>
            <a:prstGeom prst="rect">
              <a:avLst/>
            </a:prstGeom>
            <a:noFill/>
            <a:ln w="12700" cap="sq" cmpd="sng">
              <a:noFill/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0,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x 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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0,5 </a:t>
              </a:r>
            </a:p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1,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x 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 0,5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dirty="0" smtClean="0">
                <a:latin typeface="Times New Roman" pitchFamily="18" charset="0"/>
                <a:cs typeface="Times New Roman" pitchFamily="18" charset="0"/>
                <a:sym typeface="Symbol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/>
          <a:lstStyle/>
          <a:p>
            <a:pPr algn="just"/>
            <a:r>
              <a:rPr lang="en-US" sz="2800" dirty="0" err="1" smtClean="0"/>
              <a:t>Hermawan</a:t>
            </a:r>
            <a:r>
              <a:rPr lang="en-US" sz="2800" dirty="0" smtClean="0"/>
              <a:t> </a:t>
            </a:r>
            <a:r>
              <a:rPr lang="en-US" sz="2800" dirty="0" err="1" smtClean="0"/>
              <a:t>Arief</a:t>
            </a:r>
            <a:r>
              <a:rPr lang="en-US" sz="2800" dirty="0" smtClean="0"/>
              <a:t>, </a:t>
            </a:r>
            <a:r>
              <a:rPr lang="en-US" sz="2800" dirty="0" err="1" smtClean="0"/>
              <a:t>Jaringan</a:t>
            </a:r>
            <a:r>
              <a:rPr lang="en-US" sz="2800" dirty="0" smtClean="0"/>
              <a:t> </a:t>
            </a:r>
            <a:r>
              <a:rPr lang="en-US" sz="2800" dirty="0" err="1" smtClean="0"/>
              <a:t>Syaraf</a:t>
            </a:r>
            <a:r>
              <a:rPr lang="en-US" sz="2800" dirty="0" smtClean="0"/>
              <a:t> </a:t>
            </a:r>
            <a:r>
              <a:rPr lang="en-US" sz="2800" dirty="0" err="1" smtClean="0"/>
              <a:t>Tiruan</a:t>
            </a:r>
            <a:r>
              <a:rPr lang="en-US" sz="2800" dirty="0" smtClean="0"/>
              <a:t> </a:t>
            </a:r>
            <a:r>
              <a:rPr lang="en-US" sz="2800" dirty="0" err="1" smtClean="0"/>
              <a:t>Teori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, </a:t>
            </a:r>
            <a:r>
              <a:rPr lang="en-US" sz="2800" dirty="0" err="1" smtClean="0"/>
              <a:t>Penerbit</a:t>
            </a:r>
            <a:r>
              <a:rPr lang="en-US" sz="2800" dirty="0" smtClean="0"/>
              <a:t> </a:t>
            </a:r>
            <a:r>
              <a:rPr lang="en-US" sz="2800" dirty="0" err="1" smtClean="0"/>
              <a:t>Andi</a:t>
            </a:r>
            <a:r>
              <a:rPr lang="en-US" sz="2800" dirty="0" smtClean="0"/>
              <a:t> Yogyakarta, 2006</a:t>
            </a:r>
          </a:p>
          <a:p>
            <a:pPr algn="just"/>
            <a:r>
              <a:rPr lang="en-US" sz="2800" dirty="0" err="1" smtClean="0"/>
              <a:t>Puspitaningrum</a:t>
            </a:r>
            <a:r>
              <a:rPr lang="en-US" sz="2800" dirty="0" smtClean="0"/>
              <a:t> </a:t>
            </a:r>
            <a:r>
              <a:rPr lang="en-US" sz="2800" dirty="0" err="1" smtClean="0"/>
              <a:t>Diyah</a:t>
            </a:r>
            <a:r>
              <a:rPr lang="en-US" sz="2800" dirty="0" smtClean="0"/>
              <a:t>, </a:t>
            </a:r>
            <a:r>
              <a:rPr lang="en-US" sz="2800" dirty="0" err="1" smtClean="0"/>
              <a:t>Pengantar</a:t>
            </a:r>
            <a:r>
              <a:rPr lang="en-US" sz="2800" dirty="0" smtClean="0"/>
              <a:t> </a:t>
            </a:r>
            <a:r>
              <a:rPr lang="en-US" sz="2800" dirty="0" err="1" smtClean="0"/>
              <a:t>Jaringan</a:t>
            </a:r>
            <a:r>
              <a:rPr lang="en-US" sz="2800" dirty="0" smtClean="0"/>
              <a:t> </a:t>
            </a:r>
            <a:r>
              <a:rPr lang="en-US" sz="2800" dirty="0" err="1" smtClean="0"/>
              <a:t>Syaraf</a:t>
            </a:r>
            <a:r>
              <a:rPr lang="en-US" sz="2800" dirty="0" smtClean="0"/>
              <a:t> </a:t>
            </a:r>
            <a:r>
              <a:rPr lang="en-US" sz="2800" dirty="0" err="1" smtClean="0"/>
              <a:t>Tiruan</a:t>
            </a:r>
            <a:r>
              <a:rPr lang="en-US" sz="2800" dirty="0" smtClean="0"/>
              <a:t>, </a:t>
            </a:r>
            <a:r>
              <a:rPr lang="en-US" sz="2800" dirty="0" err="1" smtClean="0"/>
              <a:t>Penerbit</a:t>
            </a:r>
            <a:r>
              <a:rPr lang="en-US" sz="2800" dirty="0" smtClean="0"/>
              <a:t> </a:t>
            </a:r>
            <a:r>
              <a:rPr lang="en-US" sz="2800" dirty="0" err="1" smtClean="0"/>
              <a:t>Andi</a:t>
            </a:r>
            <a:r>
              <a:rPr lang="en-US" sz="2800" dirty="0" smtClean="0"/>
              <a:t> Yogyakarta, 2006</a:t>
            </a:r>
          </a:p>
          <a:p>
            <a:pPr algn="just"/>
            <a:r>
              <a:rPr lang="en-US" sz="2800" dirty="0" err="1" smtClean="0"/>
              <a:t>Sutojo</a:t>
            </a:r>
            <a:r>
              <a:rPr lang="en-US" sz="2800" dirty="0" smtClean="0"/>
              <a:t> T, </a:t>
            </a:r>
            <a:r>
              <a:rPr lang="en-US" sz="2800" dirty="0" err="1" smtClean="0"/>
              <a:t>Mulyanto</a:t>
            </a:r>
            <a:r>
              <a:rPr lang="en-US" sz="2800" dirty="0" smtClean="0"/>
              <a:t> </a:t>
            </a:r>
            <a:r>
              <a:rPr lang="en-US" sz="2800" dirty="0" err="1" smtClean="0"/>
              <a:t>Edy</a:t>
            </a:r>
            <a:r>
              <a:rPr lang="en-US" sz="2800" dirty="0" smtClean="0"/>
              <a:t>, </a:t>
            </a:r>
            <a:r>
              <a:rPr lang="en-US" sz="2800" dirty="0" err="1" smtClean="0"/>
              <a:t>Suhartono</a:t>
            </a:r>
            <a:r>
              <a:rPr lang="en-US" sz="2800" dirty="0" smtClean="0"/>
              <a:t> Vincent, </a:t>
            </a:r>
            <a:r>
              <a:rPr lang="en-US" sz="2800" dirty="0" err="1" smtClean="0"/>
              <a:t>Kecerdasan</a:t>
            </a:r>
            <a:r>
              <a:rPr lang="en-US" sz="2800" dirty="0" smtClean="0"/>
              <a:t> </a:t>
            </a:r>
            <a:r>
              <a:rPr lang="en-US" sz="2800" dirty="0" err="1" smtClean="0"/>
              <a:t>Buatan</a:t>
            </a:r>
            <a:r>
              <a:rPr lang="en-US" sz="2800" dirty="0" smtClean="0"/>
              <a:t>, </a:t>
            </a:r>
            <a:r>
              <a:rPr lang="en-US" sz="2800" dirty="0" err="1" smtClean="0"/>
              <a:t>Penerbit</a:t>
            </a:r>
            <a:r>
              <a:rPr lang="en-US" sz="2800" dirty="0" smtClean="0"/>
              <a:t> </a:t>
            </a:r>
            <a:r>
              <a:rPr lang="en-US" sz="2800" dirty="0" err="1" smtClean="0"/>
              <a:t>Andi</a:t>
            </a:r>
            <a:r>
              <a:rPr lang="en-US" sz="2800" dirty="0" smtClean="0"/>
              <a:t> Yogyakarta, 2011</a:t>
            </a:r>
          </a:p>
          <a:p>
            <a:pPr algn="just"/>
            <a:r>
              <a:rPr lang="en-US" sz="2800" dirty="0" smtClean="0"/>
              <a:t>Siang </a:t>
            </a:r>
            <a:r>
              <a:rPr lang="en-US" sz="2800" dirty="0" err="1" smtClean="0"/>
              <a:t>Jek</a:t>
            </a:r>
            <a:r>
              <a:rPr lang="en-US" sz="2800" dirty="0" smtClean="0"/>
              <a:t> </a:t>
            </a:r>
            <a:r>
              <a:rPr lang="en-US" sz="2800" dirty="0" err="1" smtClean="0"/>
              <a:t>Jong</a:t>
            </a:r>
            <a:r>
              <a:rPr lang="en-US" sz="2800" dirty="0" smtClean="0"/>
              <a:t>, </a:t>
            </a:r>
            <a:r>
              <a:rPr lang="en-US" sz="2800" dirty="0" err="1" smtClean="0"/>
              <a:t>Jaringan</a:t>
            </a:r>
            <a:r>
              <a:rPr lang="en-US" sz="2800" dirty="0" smtClean="0"/>
              <a:t> </a:t>
            </a:r>
            <a:r>
              <a:rPr lang="en-US" sz="2800" dirty="0" err="1" smtClean="0"/>
              <a:t>Syaraf</a:t>
            </a:r>
            <a:r>
              <a:rPr lang="en-US" sz="2800" dirty="0" smtClean="0"/>
              <a:t> </a:t>
            </a:r>
            <a:r>
              <a:rPr lang="en-US" sz="2800" dirty="0" err="1" smtClean="0"/>
              <a:t>Tiruan</a:t>
            </a:r>
            <a:r>
              <a:rPr lang="en-US" sz="2800" dirty="0" smtClean="0"/>
              <a:t> &amp; </a:t>
            </a:r>
            <a:r>
              <a:rPr lang="en-US" sz="2800" dirty="0" err="1" smtClean="0"/>
              <a:t>Pemrogramannya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Matlab</a:t>
            </a:r>
            <a:r>
              <a:rPr lang="en-US" sz="2800" dirty="0" smtClean="0"/>
              <a:t>, </a:t>
            </a:r>
            <a:r>
              <a:rPr lang="en-US" sz="2800" dirty="0" err="1" smtClean="0"/>
              <a:t>Penerbit</a:t>
            </a:r>
            <a:r>
              <a:rPr lang="en-US" sz="2800" dirty="0" smtClean="0"/>
              <a:t> </a:t>
            </a:r>
            <a:r>
              <a:rPr lang="en-US" sz="2800" dirty="0" err="1" smtClean="0"/>
              <a:t>Andi</a:t>
            </a:r>
            <a:r>
              <a:rPr lang="en-US" sz="2800" dirty="0" smtClean="0"/>
              <a:t> Yogyakarta, 2009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696140"/>
          </a:xfrm>
        </p:spPr>
        <p:txBody>
          <a:bodyPr/>
          <a:lstStyle/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Referensi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2000250" y="1828800"/>
            <a:ext cx="6991350" cy="2209800"/>
          </a:xfrm>
        </p:spPr>
        <p:txBody>
          <a:bodyPr/>
          <a:lstStyle/>
          <a:p>
            <a:r>
              <a:rPr lang="id-ID" smtClean="0"/>
              <a:t>SELAMAT BELAJAR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7666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Adapun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Hebb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tahapan-tahapan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Langkah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0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Inisialisasi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  <a:tabLst>
                <a:tab pos="2224088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0,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j=1 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</a:t>
            </a:r>
          </a:p>
          <a:p>
            <a:pPr marL="0" indent="0" algn="just">
              <a:buNone/>
              <a:tabLst>
                <a:tab pos="2224088" algn="l"/>
              </a:tabLst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Langkah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: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pasangan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vektor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pelatihan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input (s)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output 	target (t),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lakukan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langkah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sampai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4.</a:t>
            </a:r>
          </a:p>
          <a:p>
            <a:pPr marL="0" indent="0" algn="just">
              <a:buNone/>
              <a:tabLst>
                <a:tab pos="2224088" algn="l"/>
              </a:tabLst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Langkah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: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Tetapkan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aktivasi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unit input :</a:t>
            </a:r>
          </a:p>
          <a:p>
            <a:pPr marL="0" indent="0" algn="just">
              <a:buNone/>
              <a:tabLst>
                <a:tab pos="2224088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sampai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pPr marL="0" indent="0" algn="just">
              <a:buNone/>
              <a:tabLst>
                <a:tab pos="2224088" algn="l"/>
              </a:tabLs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174704"/>
          </a:xfrm>
        </p:spPr>
        <p:txBody>
          <a:bodyPr/>
          <a:lstStyle/>
          <a:p>
            <a:pPr>
              <a:buNone/>
              <a:tabLst>
                <a:tab pos="2292350" algn="l"/>
              </a:tabLst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Langkah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 :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Tetapkan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aktivasi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unit output Y = t</a:t>
            </a:r>
          </a:p>
          <a:p>
            <a:pPr>
              <a:buNone/>
              <a:tabLst>
                <a:tab pos="2292350" algn="l"/>
              </a:tabLst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Langkah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4 :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buNone/>
              <a:tabLst>
                <a:tab pos="229235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(lama) +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</a:t>
            </a:r>
          </a:p>
          <a:p>
            <a:pPr>
              <a:buNone/>
              <a:tabLst>
                <a:tab pos="229235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Prasikap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buNone/>
              <a:tabLst>
                <a:tab pos="229235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b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)= b (lama) + 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39552"/>
          </a:xfrm>
        </p:spPr>
        <p:txBody>
          <a:bodyPr/>
          <a:lstStyle/>
          <a:p>
            <a:r>
              <a:rPr lang="en-US" dirty="0" err="1" smtClean="0">
                <a:latin typeface="Berlin Sans FB" pitchFamily="34" charset="0"/>
              </a:rPr>
              <a:t>Arsitektur</a:t>
            </a:r>
            <a:r>
              <a:rPr lang="en-US" dirty="0" smtClean="0">
                <a:latin typeface="Berlin Sans FB" pitchFamily="34" charset="0"/>
              </a:rPr>
              <a:t> </a:t>
            </a:r>
            <a:r>
              <a:rPr lang="en-US" dirty="0" err="1" smtClean="0">
                <a:latin typeface="Berlin Sans FB" pitchFamily="34" charset="0"/>
              </a:rPr>
              <a:t>Jaringan</a:t>
            </a:r>
            <a:r>
              <a:rPr lang="en-US" dirty="0" smtClean="0">
                <a:latin typeface="Berlin Sans FB" pitchFamily="34" charset="0"/>
              </a:rPr>
              <a:t> </a:t>
            </a:r>
            <a:r>
              <a:rPr lang="en-US" dirty="0" err="1" smtClean="0">
                <a:latin typeface="Berlin Sans FB" pitchFamily="34" charset="0"/>
              </a:rPr>
              <a:t>Hebb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03962" y="2071678"/>
            <a:ext cx="8072494" cy="2928958"/>
            <a:chOff x="428596" y="2071678"/>
            <a:chExt cx="8072494" cy="2928958"/>
          </a:xfrm>
        </p:grpSpPr>
        <p:sp>
          <p:nvSpPr>
            <p:cNvPr id="7" name="Flowchart: Connector 6"/>
            <p:cNvSpPr/>
            <p:nvPr/>
          </p:nvSpPr>
          <p:spPr>
            <a:xfrm>
              <a:off x="928662" y="2071678"/>
              <a:ext cx="642942" cy="57150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X1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928662" y="2857496"/>
              <a:ext cx="642942" cy="57150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X2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928662" y="3643314"/>
              <a:ext cx="642942" cy="57150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X3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928662" y="4429132"/>
              <a:ext cx="642942" cy="57150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3428992" y="2786058"/>
              <a:ext cx="1500198" cy="142876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Net = </a:t>
              </a:r>
              <a:r>
                <a:rPr lang="en-US" sz="1400" dirty="0" smtClean="0">
                  <a:solidFill>
                    <a:schemeClr val="tx1"/>
                  </a:solidFill>
                  <a:sym typeface="Symbol"/>
                </a:rPr>
                <a:t></a:t>
              </a:r>
              <a:r>
                <a:rPr lang="en-US" sz="1400" dirty="0" err="1" smtClean="0">
                  <a:solidFill>
                    <a:schemeClr val="tx1"/>
                  </a:solidFill>
                  <a:sym typeface="Symbol"/>
                </a:rPr>
                <a:t>x.w</a:t>
              </a:r>
              <a:r>
                <a:rPr lang="en-US" sz="1400" dirty="0" smtClean="0">
                  <a:solidFill>
                    <a:schemeClr val="tx1"/>
                  </a:solidFill>
                  <a:sym typeface="Symbol"/>
                </a:rPr>
                <a:t> + 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86512" y="2887990"/>
              <a:ext cx="1143008" cy="12144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f(net)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7" idx="2"/>
            </p:cNvCxnSpPr>
            <p:nvPr/>
          </p:nvCxnSpPr>
          <p:spPr>
            <a:xfrm rot="10800000">
              <a:off x="428596" y="2357430"/>
              <a:ext cx="50006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28596" y="3141660"/>
              <a:ext cx="50006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28596" y="3927478"/>
              <a:ext cx="50006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6"/>
              <a:endCxn id="11" idx="2"/>
            </p:cNvCxnSpPr>
            <p:nvPr/>
          </p:nvCxnSpPr>
          <p:spPr>
            <a:xfrm>
              <a:off x="1571604" y="2357430"/>
              <a:ext cx="1857388" cy="1143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11" idx="2"/>
            </p:cNvCxnSpPr>
            <p:nvPr/>
          </p:nvCxnSpPr>
          <p:spPr>
            <a:xfrm>
              <a:off x="1571604" y="3143248"/>
              <a:ext cx="1857388" cy="357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6"/>
              <a:endCxn id="11" idx="2"/>
            </p:cNvCxnSpPr>
            <p:nvPr/>
          </p:nvCxnSpPr>
          <p:spPr>
            <a:xfrm flipV="1">
              <a:off x="1571604" y="3500438"/>
              <a:ext cx="1857388" cy="4286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6"/>
              <a:endCxn id="11" idx="2"/>
            </p:cNvCxnSpPr>
            <p:nvPr/>
          </p:nvCxnSpPr>
          <p:spPr>
            <a:xfrm flipV="1">
              <a:off x="1571604" y="3500438"/>
              <a:ext cx="1857388" cy="1214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6"/>
              <a:endCxn id="12" idx="1"/>
            </p:cNvCxnSpPr>
            <p:nvPr/>
          </p:nvCxnSpPr>
          <p:spPr>
            <a:xfrm flipV="1">
              <a:off x="4929190" y="3495213"/>
              <a:ext cx="1357322" cy="52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3"/>
            </p:cNvCxnSpPr>
            <p:nvPr/>
          </p:nvCxnSpPr>
          <p:spPr>
            <a:xfrm>
              <a:off x="7429520" y="3495213"/>
              <a:ext cx="428628" cy="52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000232" y="2571744"/>
              <a:ext cx="785818" cy="3571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14480" y="2928934"/>
              <a:ext cx="785818" cy="3571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00166" y="3500438"/>
              <a:ext cx="785818" cy="3571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00166" y="4143380"/>
              <a:ext cx="785818" cy="3571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715272" y="3357562"/>
              <a:ext cx="785818" cy="3571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Elbow Connector 26"/>
            <p:cNvCxnSpPr/>
            <p:nvPr/>
          </p:nvCxnSpPr>
          <p:spPr>
            <a:xfrm flipV="1">
              <a:off x="6572264" y="3714752"/>
              <a:ext cx="500066" cy="2143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8807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Soal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109538" indent="0"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Buatlah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Hebb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mengenali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“OR”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representasi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masukan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keluaran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566738" indent="-457200">
              <a:buAutoNum type="arabicPeriod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Masukan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keluaran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66738" indent="-457200">
              <a:buAutoNum type="arabicPeriod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Masukan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keluaran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bipolar</a:t>
            </a:r>
          </a:p>
          <a:p>
            <a:pPr marL="566738" indent="-457200">
              <a:buAutoNum type="arabicPeriod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Masukan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bipolar,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keluaran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bipolar</a:t>
            </a:r>
          </a:p>
          <a:p>
            <a:pPr marL="566738" indent="-457200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66738" indent="-457200" algn="just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Jawaban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109538" indent="0" algn="just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Masukan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target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“OR”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masukan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keluaran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nyatakan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109538" indent="0" algn="just">
              <a:buNone/>
            </a:pPr>
            <a:endParaRPr lang="en-US" sz="2400" dirty="0" smtClean="0">
              <a:latin typeface="Berlin Sans FB" pitchFamily="34" charset="0"/>
            </a:endParaRPr>
          </a:p>
          <a:p>
            <a:pPr algn="just">
              <a:buNone/>
            </a:pPr>
            <a:endParaRPr lang="en-US" sz="2400" dirty="0" smtClean="0"/>
          </a:p>
          <a:p>
            <a:pPr marL="566738" indent="-457200">
              <a:buNone/>
            </a:pPr>
            <a:endParaRPr lang="en-US" sz="2200" dirty="0" smtClean="0">
              <a:latin typeface="Berlin Sans FB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49306" y="4750744"/>
          <a:ext cx="3030606" cy="1558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0202"/>
                <a:gridCol w="1087910"/>
                <a:gridCol w="932494"/>
              </a:tblGrid>
              <a:tr h="3667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</a:tr>
              <a:tr h="11918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2819</TotalTime>
  <Words>4312</Words>
  <Application>Microsoft Office PowerPoint</Application>
  <PresentationFormat>On-screen Show (4:3)</PresentationFormat>
  <Paragraphs>702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Pixel</vt:lpstr>
      <vt:lpstr>MATERI 3 Metode Pembelajaran JST Pertemuan 4, 5, 6, 7</vt:lpstr>
      <vt:lpstr>Metode Pembelajaran JST</vt:lpstr>
      <vt:lpstr>Slide 3</vt:lpstr>
      <vt:lpstr>Hebb Rule</vt:lpstr>
      <vt:lpstr>Slide 5</vt:lpstr>
      <vt:lpstr>Slide 6</vt:lpstr>
      <vt:lpstr>Slide 7</vt:lpstr>
      <vt:lpstr>Arsitektur Jaringan Hebb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Pengenalan Pola Huruf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Perceptron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Tugas</vt:lpstr>
      <vt:lpstr>Delta Rule</vt:lpstr>
      <vt:lpstr>Algoritma Delta Rule</vt:lpstr>
      <vt:lpstr>Contoh Soal :</vt:lpstr>
      <vt:lpstr>Jawab :</vt:lpstr>
      <vt:lpstr>Slide 50</vt:lpstr>
      <vt:lpstr>Slide 51</vt:lpstr>
      <vt:lpstr>Slide 52</vt:lpstr>
      <vt:lpstr>Referensi</vt:lpstr>
      <vt:lpstr>SELAMAT BELAJAR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 u100</dc:creator>
  <cp:lastModifiedBy>elisa</cp:lastModifiedBy>
  <cp:revision>178</cp:revision>
  <dcterms:created xsi:type="dcterms:W3CDTF">2010-03-14T14:10:33Z</dcterms:created>
  <dcterms:modified xsi:type="dcterms:W3CDTF">2018-03-06T02:58:28Z</dcterms:modified>
</cp:coreProperties>
</file>