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3" r:id="rId19"/>
    <p:sldId id="280" r:id="rId20"/>
    <p:sldId id="281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97E70-0587-490F-BAA2-BE6BD827C273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D8628-9527-4297-9FBF-ED0377EA5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582B2-F1BA-40C6-A22C-81A479EF5A6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D9EB6D-E078-4F68-900D-DABAC02381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476D7C4-11F7-4147-8F08-02EF8D4A200C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Use Case Modeling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63700"/>
            <a:ext cx="8056563" cy="4114800"/>
          </a:xfrm>
        </p:spPr>
        <p:txBody>
          <a:bodyPr>
            <a:noAutofit/>
          </a:bodyPr>
          <a:lstStyle/>
          <a:p>
            <a:pPr marL="0" indent="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i="1" dirty="0" smtClean="0">
                <a:latin typeface="Gill Sans MT" pitchFamily="34" charset="0"/>
              </a:rPr>
              <a:t>A use case is a description of a set of sequences of actions, including variants, that a system performs to yield an observable result of value to an actor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endParaRPr lang="en-US" sz="2800" i="1" dirty="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Perilaku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ditunjukkan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oleh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. 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Use case </a:t>
            </a:r>
            <a:r>
              <a:rPr lang="en-US" sz="2800" dirty="0" err="1" smtClean="0">
                <a:latin typeface="Gill Sans MT" pitchFamily="34" charset="0"/>
              </a:rPr>
              <a:t>menggambarkan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sekuens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transaksi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oleh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aktor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pola</a:t>
            </a:r>
            <a:r>
              <a:rPr lang="en-US" sz="2800" dirty="0" smtClean="0">
                <a:latin typeface="Gill Sans MT" pitchFamily="34" charset="0"/>
              </a:rPr>
              <a:t> dialog.</a:t>
            </a:r>
          </a:p>
          <a:p>
            <a:pPr marL="457200" indent="-457200" algn="just"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Menggambarkan</a:t>
            </a:r>
            <a:r>
              <a:rPr lang="en-US" sz="2800" dirty="0" smtClean="0">
                <a:latin typeface="Gill Sans MT" pitchFamily="34" charset="0"/>
              </a:rPr>
              <a:t> APA yang </a:t>
            </a:r>
            <a:r>
              <a:rPr lang="en-US" sz="2800" dirty="0" err="1" smtClean="0">
                <a:latin typeface="Gill Sans MT" pitchFamily="34" charset="0"/>
              </a:rPr>
              <a:t>dilakukan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oleh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, </a:t>
            </a:r>
            <a:r>
              <a:rPr lang="en-US" sz="2800" dirty="0" err="1" smtClean="0">
                <a:latin typeface="Gill Sans MT" pitchFamily="34" charset="0"/>
              </a:rPr>
              <a:t>bukan“bagaimana</a:t>
            </a:r>
            <a:r>
              <a:rPr lang="en-US" sz="2800" dirty="0" smtClean="0">
                <a:latin typeface="Gill Sans MT" pitchFamily="34" charset="0"/>
              </a:rPr>
              <a:t>” system </a:t>
            </a:r>
            <a:r>
              <a:rPr lang="en-US" sz="2800" dirty="0" err="1" smtClean="0">
                <a:latin typeface="Gill Sans MT" pitchFamily="34" charset="0"/>
              </a:rPr>
              <a:t>mengerjakannya</a:t>
            </a:r>
            <a:endParaRPr lang="en-US" sz="2800" dirty="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None/>
              <a:defRPr/>
            </a:pPr>
            <a:endParaRPr lang="en-US" sz="2800" dirty="0" smtClean="0">
              <a:latin typeface="Gill Sans MT" pitchFamily="34" charset="0"/>
            </a:endParaRP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Menyatakan perilaku lengkap yang dirasakan oleh aktor</a:t>
            </a:r>
          </a:p>
          <a:p>
            <a:pPr marL="457200" indent="-457200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Use case memenuhi goal aktor</a:t>
            </a:r>
          </a:p>
          <a:p>
            <a:pPr marL="457200" indent="-457200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Selalu diinisiasi oleh aktor. </a:t>
            </a:r>
          </a:p>
          <a:p>
            <a:pPr marL="457200" indent="-457200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Simbol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3429000" y="4191000"/>
            <a:ext cx="2514600" cy="990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3886200" y="4572000"/>
            <a:ext cx="1577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Gill Sans MT" pitchFamily="34" charset="0"/>
              </a:rPr>
              <a:t>Nama</a:t>
            </a:r>
            <a:r>
              <a:rPr lang="en-US" sz="1800" dirty="0">
                <a:latin typeface="Gill Sans MT" pitchFamily="34" charset="0"/>
              </a:rPr>
              <a:t> use case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Use case </a:t>
            </a:r>
            <a:r>
              <a:rPr lang="en-US" sz="2800" dirty="0" err="1" smtClean="0">
                <a:latin typeface="Gill Sans MT" pitchFamily="34" charset="0"/>
              </a:rPr>
              <a:t>dapat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diorganisir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dengan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menentukan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relasi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antar</a:t>
            </a:r>
            <a:r>
              <a:rPr lang="en-US" sz="2800" dirty="0" smtClean="0">
                <a:latin typeface="Gill Sans MT" pitchFamily="34" charset="0"/>
              </a:rPr>
              <a:t> use case.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Relasi</a:t>
            </a:r>
            <a:r>
              <a:rPr lang="en-US" sz="2800" dirty="0" smtClean="0">
                <a:latin typeface="Gill Sans MT" pitchFamily="34" charset="0"/>
              </a:rPr>
              <a:t> use case</a:t>
            </a:r>
          </a:p>
          <a:p>
            <a:pPr marL="914400" lvl="1" indent="-514350" algn="just">
              <a:buClr>
                <a:srgbClr val="006600"/>
              </a:buClr>
              <a:buSzPct val="80000"/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3333FF"/>
                </a:solidFill>
                <a:latin typeface="Gill Sans MT" pitchFamily="34" charset="0"/>
              </a:rPr>
              <a:t>Include</a:t>
            </a:r>
          </a:p>
          <a:p>
            <a:pPr marL="914400" lvl="1" indent="-514350" algn="just">
              <a:buClr>
                <a:srgbClr val="006600"/>
              </a:buClr>
              <a:buSzPct val="80000"/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3333FF"/>
                </a:solidFill>
                <a:latin typeface="Gill Sans MT" pitchFamily="34" charset="0"/>
              </a:rPr>
              <a:t>Extend</a:t>
            </a:r>
          </a:p>
          <a:p>
            <a:pPr marL="914400" lvl="1" indent="-514350" algn="just">
              <a:buClr>
                <a:srgbClr val="006600"/>
              </a:buClr>
              <a:buSzPct val="80000"/>
              <a:buFont typeface="+mj-lt"/>
              <a:buAutoNum type="arabicPeriod"/>
              <a:defRPr/>
            </a:pPr>
            <a:r>
              <a:rPr lang="en-US" dirty="0" err="1" smtClean="0">
                <a:solidFill>
                  <a:srgbClr val="3333FF"/>
                </a:solidFill>
                <a:latin typeface="Gill Sans MT" pitchFamily="34" charset="0"/>
              </a:rPr>
              <a:t>Generalisasi</a:t>
            </a:r>
            <a:r>
              <a:rPr lang="en-US" dirty="0" smtClean="0">
                <a:solidFill>
                  <a:srgbClr val="3333FF"/>
                </a:solidFill>
                <a:latin typeface="Gill Sans MT" pitchFamily="34" charset="0"/>
              </a:rPr>
              <a:t>/</a:t>
            </a:r>
            <a:r>
              <a:rPr lang="en-US" dirty="0" err="1" smtClean="0">
                <a:solidFill>
                  <a:srgbClr val="3333FF"/>
                </a:solidFill>
                <a:latin typeface="Gill Sans MT" pitchFamily="34" charset="0"/>
              </a:rPr>
              <a:t>Spesialisasi</a:t>
            </a:r>
            <a:endParaRPr lang="en-US" dirty="0" smtClean="0">
              <a:solidFill>
                <a:srgbClr val="3333FF"/>
              </a:solidFill>
              <a:latin typeface="Gill Sans MT" pitchFamily="34" charset="0"/>
            </a:endParaRP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3600" dirty="0" smtClean="0">
                <a:latin typeface="Gill Sans MT" pitchFamily="34" charset="0"/>
              </a:rPr>
              <a:t>Include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Base use case </a:t>
            </a:r>
            <a:r>
              <a:rPr lang="en-US" sz="2800" dirty="0" err="1" smtClean="0">
                <a:latin typeface="Gill Sans MT" pitchFamily="34" charset="0"/>
              </a:rPr>
              <a:t>secara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eksplisit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menggunakan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perilaku</a:t>
            </a:r>
            <a:r>
              <a:rPr lang="en-US" sz="2800" dirty="0" smtClean="0">
                <a:latin typeface="Gill Sans MT" pitchFamily="34" charset="0"/>
              </a:rPr>
              <a:t> use case lain.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Relasi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ini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digunakan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untuk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menghindari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deskripsi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sama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secara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berulang-ulang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 marL="914400" lvl="1" indent="-457200">
              <a:defRPr/>
            </a:pPr>
            <a:r>
              <a:rPr lang="en-US" sz="2400" dirty="0" err="1" smtClean="0">
                <a:latin typeface="Gill Sans MT" pitchFamily="34" charset="0"/>
              </a:rPr>
              <a:t>Dengan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menetapkan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perilaku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sering</a:t>
            </a:r>
            <a:r>
              <a:rPr lang="en-US" sz="2400" dirty="0" smtClean="0">
                <a:latin typeface="Gill Sans MT" pitchFamily="34" charset="0"/>
              </a:rPr>
              <a:t> yang </a:t>
            </a:r>
            <a:r>
              <a:rPr lang="en-US" sz="2400" dirty="0" err="1" smtClean="0">
                <a:latin typeface="Gill Sans MT" pitchFamily="34" charset="0"/>
              </a:rPr>
              <a:t>digunakan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dalam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sebuah</a:t>
            </a:r>
            <a:r>
              <a:rPr lang="en-US" sz="2400" dirty="0" smtClean="0">
                <a:latin typeface="Gill Sans MT" pitchFamily="34" charset="0"/>
              </a:rPr>
              <a:t> use case </a:t>
            </a:r>
            <a:r>
              <a:rPr lang="en-US" sz="2400" dirty="0" err="1" smtClean="0">
                <a:latin typeface="Gill Sans MT" pitchFamily="34" charset="0"/>
              </a:rPr>
              <a:t>tersendiri</a:t>
            </a:r>
            <a:r>
              <a:rPr lang="en-US" sz="2400" dirty="0" smtClean="0">
                <a:latin typeface="Gill Sans MT" pitchFamily="34" charset="0"/>
              </a:rPr>
              <a:t>.  </a:t>
            </a:r>
            <a:endParaRPr lang="en-US" dirty="0" smtClean="0">
              <a:latin typeface="Gill Sans MT" pitchFamily="34" charset="0"/>
            </a:endParaRP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None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4000" dirty="0" smtClean="0">
                <a:latin typeface="Gill Sans MT" pitchFamily="34" charset="0"/>
              </a:rPr>
              <a:t>Include</a:t>
            </a:r>
          </a:p>
          <a:p>
            <a:pPr marL="457200" indent="-457200" algn="just"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800" dirty="0" err="1" smtClean="0"/>
              <a:t>Pemanggilan</a:t>
            </a:r>
            <a:r>
              <a:rPr lang="en-US" sz="2800" dirty="0" smtClean="0"/>
              <a:t> use case </a:t>
            </a:r>
            <a:r>
              <a:rPr lang="en-US" sz="2800" dirty="0" err="1" smtClean="0"/>
              <a:t>oleh</a:t>
            </a:r>
            <a:r>
              <a:rPr lang="en-US" sz="2800" dirty="0" smtClean="0"/>
              <a:t> use case lain</a:t>
            </a:r>
            <a:endParaRPr lang="en-US" sz="2800" dirty="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X &lt;&lt; includes &gt;&gt; Y </a:t>
            </a:r>
            <a:r>
              <a:rPr lang="en-US" sz="2800" dirty="0" err="1" smtClean="0">
                <a:latin typeface="Gill Sans MT" pitchFamily="34" charset="0"/>
              </a:rPr>
              <a:t>menunjukkan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bahwa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proses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melakukan</a:t>
            </a:r>
            <a:r>
              <a:rPr lang="en-US" sz="2800" dirty="0" smtClean="0">
                <a:latin typeface="Gill Sans MT" pitchFamily="34" charset="0"/>
              </a:rPr>
              <a:t> X </a:t>
            </a:r>
            <a:r>
              <a:rPr lang="en-US" sz="2800" dirty="0" err="1" smtClean="0">
                <a:latin typeface="Gill Sans MT" pitchFamily="34" charset="0"/>
              </a:rPr>
              <a:t>selalu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melibatkan</a:t>
            </a:r>
            <a:r>
              <a:rPr lang="en-US" sz="2800" dirty="0" smtClean="0">
                <a:latin typeface="Gill Sans MT" pitchFamily="34" charset="0"/>
              </a:rPr>
              <a:t> Y (</a:t>
            </a:r>
            <a:r>
              <a:rPr lang="en-US" sz="2800" dirty="0" err="1" smtClean="0">
                <a:latin typeface="Gill Sans MT" pitchFamily="34" charset="0"/>
              </a:rPr>
              <a:t>sedikitnya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satu</a:t>
            </a:r>
            <a:r>
              <a:rPr lang="en-US" sz="2800" dirty="0" smtClean="0">
                <a:latin typeface="Gill Sans MT" pitchFamily="34" charset="0"/>
              </a:rPr>
              <a:t> kali) 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included use case (Y)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selesai</a:t>
            </a:r>
            <a:endParaRPr lang="en-US" sz="2800" dirty="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X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memenuhi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kondisi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awal</a:t>
            </a:r>
            <a:r>
              <a:rPr lang="en-US" sz="2800" dirty="0" smtClean="0">
                <a:latin typeface="Gill Sans MT" pitchFamily="34" charset="0"/>
              </a:rPr>
              <a:t> (pre condition) Y </a:t>
            </a:r>
            <a:r>
              <a:rPr lang="en-US" sz="2800" dirty="0" err="1" smtClean="0">
                <a:latin typeface="Gill Sans MT" pitchFamily="34" charset="0"/>
              </a:rPr>
              <a:t>sebelum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inklusi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057400" y="2438400"/>
            <a:ext cx="5518150" cy="3514725"/>
            <a:chOff x="1440" y="1728"/>
            <a:chExt cx="3092" cy="2022"/>
          </a:xfrm>
        </p:grpSpPr>
        <p:sp>
          <p:nvSpPr>
            <p:cNvPr id="22533" name="Oval 4"/>
            <p:cNvSpPr>
              <a:spLocks noChangeArrowheads="1"/>
            </p:cNvSpPr>
            <p:nvPr/>
          </p:nvSpPr>
          <p:spPr bwMode="auto">
            <a:xfrm>
              <a:off x="1656" y="1728"/>
              <a:ext cx="690" cy="368"/>
            </a:xfrm>
            <a:prstGeom prst="ellips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1440" y="2204"/>
              <a:ext cx="975" cy="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Register for courses</a:t>
              </a: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2782" y="1958"/>
              <a:ext cx="584" cy="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&lt;&lt;include&gt;&gt;</a:t>
              </a:r>
            </a:p>
          </p:txBody>
        </p:sp>
        <p:sp>
          <p:nvSpPr>
            <p:cNvPr id="22538" name="Oval 9"/>
            <p:cNvSpPr>
              <a:spLocks noChangeArrowheads="1"/>
            </p:cNvSpPr>
            <p:nvPr/>
          </p:nvSpPr>
          <p:spPr bwMode="auto">
            <a:xfrm>
              <a:off x="3839" y="2333"/>
              <a:ext cx="690" cy="367"/>
            </a:xfrm>
            <a:prstGeom prst="ellips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3732" y="2818"/>
              <a:ext cx="800" cy="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Logon validation</a:t>
              </a: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2541" y="2696"/>
              <a:ext cx="584" cy="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&lt;&lt;include&gt;&gt;</a:t>
              </a: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1656" y="3152"/>
              <a:ext cx="690" cy="368"/>
            </a:xfrm>
            <a:prstGeom prst="ellips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rgbClr val="3333FF"/>
                  </a:solidFill>
                </a:ln>
              </a:endParaRPr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1461" y="3627"/>
              <a:ext cx="944" cy="1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Maintain curriculum</a:t>
              </a:r>
            </a:p>
          </p:txBody>
        </p:sp>
      </p:grpSp>
      <p:sp>
        <p:nvSpPr>
          <p:cNvPr id="22531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 </a:t>
            </a:r>
            <a:endParaRPr lang="en-US" dirty="0" smtClean="0"/>
          </a:p>
        </p:txBody>
      </p:sp>
      <p:sp>
        <p:nvSpPr>
          <p:cNvPr id="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7563" y="1663700"/>
            <a:ext cx="7772400" cy="4114800"/>
          </a:xfrm>
          <a:prstGeom prst="rect">
            <a:avLst/>
          </a:prstGeom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3600" kern="0" dirty="0">
                <a:latin typeface="Gill Sans MT" pitchFamily="34" charset="0"/>
              </a:rPr>
              <a:t>Include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3333FF"/>
              </a:buClr>
              <a:buSzPct val="80000"/>
              <a:defRPr/>
            </a:pPr>
            <a:endParaRPr lang="en-US" sz="2800" kern="0" dirty="0">
              <a:latin typeface="Gill Sans MT" pitchFamily="34" charset="0"/>
            </a:endParaRPr>
          </a:p>
        </p:txBody>
      </p:sp>
      <p:cxnSp>
        <p:nvCxnSpPr>
          <p:cNvPr id="19" name="Straight Arrow Connector 18"/>
          <p:cNvCxnSpPr>
            <a:stCxn id="22533" idx="6"/>
          </p:cNvCxnSpPr>
          <p:nvPr/>
        </p:nvCxnSpPr>
        <p:spPr>
          <a:xfrm>
            <a:off x="3674296" y="2758237"/>
            <a:ext cx="2726504" cy="89936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350" idx="7"/>
          </p:cNvCxnSpPr>
          <p:nvPr/>
        </p:nvCxnSpPr>
        <p:spPr>
          <a:xfrm rot="5400000" flipH="1" flipV="1">
            <a:off x="4378466" y="3001696"/>
            <a:ext cx="1121133" cy="289014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3600" dirty="0" smtClean="0">
                <a:latin typeface="Gill Sans MT" pitchFamily="34" charset="0"/>
              </a:rPr>
              <a:t>Extend</a:t>
            </a:r>
          </a:p>
          <a:p>
            <a:pPr marL="438912" lvl="1" indent="-320040" algn="just">
              <a:spcBef>
                <a:spcPts val="0"/>
              </a:spcBef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 case lain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 </a:t>
            </a:r>
            <a:r>
              <a:rPr lang="en-US" dirty="0" err="1" smtClean="0"/>
              <a:t>terpenuhi</a:t>
            </a:r>
            <a:endParaRPr lang="en-US" sz="2800" dirty="0" smtClean="0">
              <a:latin typeface="Gill Sans MT" pitchFamily="34" charset="0"/>
            </a:endParaRPr>
          </a:p>
          <a:p>
            <a:pPr algn="just"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Relasi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ini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digunakan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untuk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memodelkan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bagian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dari</a:t>
            </a:r>
            <a:r>
              <a:rPr lang="en-US" sz="2800" dirty="0" smtClean="0">
                <a:latin typeface="Gill Sans MT" pitchFamily="34" charset="0"/>
              </a:rPr>
              <a:t> use case yang </a:t>
            </a:r>
            <a:r>
              <a:rPr lang="en-US" sz="2800" dirty="0" err="1" smtClean="0">
                <a:latin typeface="Gill Sans MT" pitchFamily="34" charset="0"/>
              </a:rPr>
              <a:t>dipandang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hanya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sebagai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perilaku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opsional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dari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8591" b="45833"/>
          <a:stretch>
            <a:fillRect/>
          </a:stretch>
        </p:blipFill>
        <p:spPr bwMode="auto">
          <a:xfrm>
            <a:off x="2133600" y="2666999"/>
            <a:ext cx="4953000" cy="289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Generalization/inheritance </a:t>
            </a:r>
            <a:r>
              <a:rPr lang="en-US" dirty="0" err="1" smtClean="0"/>
              <a:t>antara</a:t>
            </a:r>
            <a:r>
              <a:rPr lang="en-US" dirty="0" smtClean="0"/>
              <a:t> use case</a:t>
            </a:r>
          </a:p>
          <a:p>
            <a:pPr lvl="1"/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lain/</a:t>
            </a:r>
            <a:r>
              <a:rPr lang="en-US" dirty="0" err="1" smtClean="0"/>
              <a:t>perlakuan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 smtClean="0"/>
          </a:p>
          <a:p>
            <a:pPr lvl="1"/>
            <a:r>
              <a:rPr lang="en-US" dirty="0" smtClean="0"/>
              <a:t>Inheriting use case </a:t>
            </a:r>
            <a:r>
              <a:rPr lang="en-US" dirty="0" err="1" smtClean="0"/>
              <a:t>dibawah</a:t>
            </a:r>
            <a:r>
              <a:rPr lang="en-US" dirty="0" smtClean="0"/>
              <a:t> base/parent use case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810000"/>
            <a:ext cx="1981200" cy="249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Identifikasi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Siapa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didukung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oleh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pekerjaannya</a:t>
            </a:r>
            <a:r>
              <a:rPr lang="en-US" sz="2800" dirty="0" smtClean="0">
                <a:latin typeface="Gill Sans MT" pitchFamily="34" charset="0"/>
              </a:rPr>
              <a:t> ?</a:t>
            </a:r>
          </a:p>
          <a:p>
            <a:pPr marL="457200" indent="-457200" algn="just">
              <a:lnSpc>
                <a:spcPct val="90000"/>
              </a:lnSpc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Siapa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menjalankan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fungsi-fungsi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utama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?</a:t>
            </a:r>
          </a:p>
          <a:p>
            <a:pPr marL="457200" indent="-457200" algn="just">
              <a:lnSpc>
                <a:spcPct val="90000"/>
              </a:lnSpc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Siapa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melakukan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atau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menjalankan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fungsi-fungsi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sekunder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seperti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pemeliharaaan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atau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fungsi</a:t>
            </a:r>
            <a:r>
              <a:rPr lang="en-US" sz="2800" dirty="0" smtClean="0">
                <a:latin typeface="Gill Sans MT" pitchFamily="34" charset="0"/>
              </a:rPr>
              <a:t> admin ? </a:t>
            </a:r>
          </a:p>
          <a:p>
            <a:pPr marL="457200" indent="-457200" algn="just">
              <a:lnSpc>
                <a:spcPct val="90000"/>
              </a:lnSpc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Dengan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perangkat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lunak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eksternal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atau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perangkat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lunak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apa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berinteraksi</a:t>
            </a:r>
            <a:r>
              <a:rPr lang="en-US" sz="2800" dirty="0" smtClean="0">
                <a:latin typeface="Gill Sans MT" pitchFamily="34" charset="0"/>
              </a:rPr>
              <a:t> ? </a:t>
            </a: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Gill Sans MT" pitchFamily="34" charset="0"/>
                <a:cs typeface="Arial" charset="0"/>
              </a:rPr>
              <a:t>Setelah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mempelajari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materi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ini</a:t>
            </a:r>
            <a:r>
              <a:rPr lang="en-US" dirty="0" smtClean="0">
                <a:latin typeface="Gill Sans MT" pitchFamily="34" charset="0"/>
                <a:cs typeface="Arial" charset="0"/>
              </a:rPr>
              <a:t>,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diharapkan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mahasiswa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mampu</a:t>
            </a:r>
            <a:endParaRPr lang="en-US" dirty="0" smtClean="0">
              <a:latin typeface="Gill Sans MT" pitchFamily="34" charset="0"/>
              <a:cs typeface="Arial" charset="0"/>
            </a:endParaRPr>
          </a:p>
          <a:p>
            <a:pPr marL="347663" indent="-347663" algn="just">
              <a:buClr>
                <a:srgbClr val="33CC33"/>
              </a:buClr>
              <a:buFont typeface="Wingdings" pitchFamily="2" charset="2"/>
              <a:buChar char="§"/>
              <a:tabLst>
                <a:tab pos="1371600" algn="l"/>
              </a:tabLst>
            </a:pPr>
            <a:r>
              <a:rPr lang="en-US" dirty="0" err="1" smtClean="0">
                <a:latin typeface="Gill Sans MT" pitchFamily="34" charset="0"/>
                <a:cs typeface="Arial" charset="0"/>
              </a:rPr>
              <a:t>Menjelaskan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teknik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untuk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mendokumentasikan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kebutuhan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dengan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menggunakan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use case.</a:t>
            </a:r>
          </a:p>
          <a:p>
            <a:pPr marL="347663" indent="-347663" algn="just">
              <a:buClr>
                <a:srgbClr val="33CC33"/>
              </a:buClr>
              <a:buFont typeface="Wingdings" pitchFamily="2" charset="2"/>
              <a:buChar char="§"/>
              <a:tabLst>
                <a:tab pos="1371600" algn="l"/>
              </a:tabLst>
            </a:pPr>
            <a:r>
              <a:rPr lang="en-US" dirty="0" err="1" smtClean="0">
                <a:latin typeface="Gill Sans MT" pitchFamily="34" charset="0"/>
                <a:cs typeface="Arial" charset="0"/>
              </a:rPr>
              <a:t>Mengerti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komponen-komponen</a:t>
            </a:r>
            <a:r>
              <a:rPr lang="en-US" dirty="0" smtClean="0">
                <a:latin typeface="Gill Sans MT" pitchFamily="34" charset="0"/>
                <a:cs typeface="Arial" charset="0"/>
              </a:rPr>
              <a:t> use case  diagram.</a:t>
            </a:r>
          </a:p>
          <a:p>
            <a:pPr marL="347663" indent="-347663" algn="just">
              <a:buClr>
                <a:srgbClr val="33CC33"/>
              </a:buClr>
              <a:buFont typeface="Wingdings" pitchFamily="2" charset="2"/>
              <a:buChar char="§"/>
              <a:tabLst>
                <a:tab pos="1371600" algn="l"/>
              </a:tabLst>
            </a:pPr>
            <a:r>
              <a:rPr lang="en-US" dirty="0" err="1" smtClean="0">
                <a:latin typeface="Gill Sans MT" pitchFamily="34" charset="0"/>
                <a:cs typeface="Arial" charset="0"/>
              </a:rPr>
              <a:t>Mampu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mencari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menemukan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aktor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use case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dari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suatu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spesifikasi</a:t>
            </a:r>
            <a:r>
              <a:rPr lang="en-US" dirty="0" smtClean="0">
                <a:latin typeface="Gill Sans MT" pitchFamily="34" charset="0"/>
                <a:cs typeface="Arial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Identifikasi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Pendekatan yang dapat digunakan user-centric, berfokus pada actor.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Untuk setiap aktor, identifikasi apa yang aktor butuhkan untuk dilakukan oleh sistem.</a:t>
            </a:r>
          </a:p>
          <a:p>
            <a:pPr marL="857250" lvl="1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400" smtClean="0">
                <a:latin typeface="Gill Sans MT" pitchFamily="34" charset="0"/>
              </a:rPr>
              <a:t>Hasilnya adalah daftar use case yang mencakup fungsionalitas sistem.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Use Case Diagram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/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Use Case Diagram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lnSpcReduction="10000"/>
          </a:bodyPr>
          <a:lstStyle/>
          <a:p>
            <a:pPr marL="465138" indent="-34925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smtClean="0">
                <a:latin typeface="Gill Sans MT" pitchFamily="34" charset="0"/>
              </a:rPr>
              <a:t>Use case diagram </a:t>
            </a:r>
            <a:r>
              <a:rPr lang="en-US" dirty="0" err="1" smtClean="0">
                <a:latin typeface="Gill Sans MT" pitchFamily="34" charset="0"/>
              </a:rPr>
              <a:t>digunakan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untuk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memodelkan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fungsional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yang </a:t>
            </a:r>
            <a:r>
              <a:rPr lang="en-US" dirty="0" err="1" smtClean="0">
                <a:latin typeface="Gill Sans MT" pitchFamily="34" charset="0"/>
              </a:rPr>
              <a:t>digunakan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oleh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pengguna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.</a:t>
            </a:r>
          </a:p>
          <a:p>
            <a:pPr marL="465138" indent="-349250" algn="just"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system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user.</a:t>
            </a:r>
            <a:endParaRPr lang="en-US" dirty="0" smtClean="0">
              <a:latin typeface="Gill Sans MT" pitchFamily="34" charset="0"/>
            </a:endParaRPr>
          </a:p>
          <a:p>
            <a:pPr marL="465138" indent="-34925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smtClean="0">
                <a:latin typeface="Gill Sans MT" pitchFamily="34" charset="0"/>
              </a:rPr>
              <a:t>Use Case Diagram </a:t>
            </a:r>
            <a:r>
              <a:rPr lang="en-US" dirty="0" err="1" smtClean="0">
                <a:latin typeface="Gill Sans MT" pitchFamily="34" charset="0"/>
              </a:rPr>
              <a:t>memiliki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komponen</a:t>
            </a:r>
            <a:endParaRPr lang="en-US" dirty="0" smtClean="0">
              <a:latin typeface="Gill Sans MT" pitchFamily="34" charset="0"/>
            </a:endParaRPr>
          </a:p>
          <a:p>
            <a:pPr marL="730314" lvl="2" indent="-349250">
              <a:defRPr/>
            </a:pPr>
            <a:r>
              <a:rPr lang="en-US" b="1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dikembangkan</a:t>
            </a:r>
            <a:r>
              <a:rPr lang="en-US" dirty="0" smtClean="0">
                <a:latin typeface="Gill Sans MT" pitchFamily="34" charset="0"/>
              </a:rPr>
              <a:t> (</a:t>
            </a:r>
            <a:r>
              <a:rPr lang="en-US" dirty="0" err="1" smtClean="0">
                <a:latin typeface="Gill Sans MT" pitchFamily="34" charset="0"/>
              </a:rPr>
              <a:t>batasan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)</a:t>
            </a:r>
          </a:p>
          <a:p>
            <a:pPr marL="730314" lvl="2" indent="-349250">
              <a:defRPr/>
            </a:pPr>
            <a:r>
              <a:rPr lang="en-US" b="1" dirty="0" smtClean="0">
                <a:latin typeface="Gill Sans MT" pitchFamily="34" charset="0"/>
              </a:rPr>
              <a:t>Actor</a:t>
            </a:r>
            <a:endParaRPr lang="en-US" dirty="0" smtClean="0">
              <a:latin typeface="Gill Sans MT" pitchFamily="34" charset="0"/>
            </a:endParaRPr>
          </a:p>
          <a:p>
            <a:pPr marL="730314" lvl="2" indent="-349250">
              <a:defRPr/>
            </a:pPr>
            <a:r>
              <a:rPr lang="en-US" b="1" dirty="0" smtClean="0">
                <a:latin typeface="Gill Sans MT" pitchFamily="34" charset="0"/>
              </a:rPr>
              <a:t>Use Case</a:t>
            </a:r>
            <a:endParaRPr lang="en-US" dirty="0" smtClean="0">
              <a:latin typeface="Gill Sans MT" pitchFamily="34" charset="0"/>
            </a:endParaRPr>
          </a:p>
          <a:p>
            <a:pPr marL="730314" lvl="2" indent="-349250">
              <a:defRPr/>
            </a:pPr>
            <a:r>
              <a:rPr lang="en-US" b="1" dirty="0" smtClean="0">
                <a:latin typeface="Gill Sans MT" pitchFamily="34" charset="0"/>
              </a:rPr>
              <a:t>Relationship</a:t>
            </a:r>
            <a:r>
              <a:rPr lang="en-US" dirty="0" smtClean="0">
                <a:latin typeface="Gill Sans MT" pitchFamily="34" charset="0"/>
              </a:rPr>
              <a:t> </a:t>
            </a: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327971-6E0F-4367-B456-F7E586661D1B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 rot="10800000" flipV="1">
            <a:off x="838200" y="1208088"/>
            <a:ext cx="3124200" cy="1458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Actor:</a:t>
            </a:r>
            <a:b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Someone/something outside the system that interacts with the system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10800000" flipV="1">
            <a:off x="5562600" y="1371600"/>
            <a:ext cx="2363788" cy="1458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Use Case:</a:t>
            </a:r>
            <a:b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Defines a piece of functionality of the system</a:t>
            </a:r>
            <a:endParaRPr lang="en-US" altLang="zh-TW">
              <a:latin typeface="Gill Sans MT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 rot="10800000" flipV="1">
            <a:off x="912813" y="4440238"/>
            <a:ext cx="3887787" cy="1208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Communication – Association:</a:t>
            </a:r>
            <a:b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Shows the Actor and the Use Case communicate</a:t>
            </a:r>
          </a:p>
        </p:txBody>
      </p:sp>
      <p:pic>
        <p:nvPicPr>
          <p:cNvPr id="11270" name="Picture 6" descr="Use Case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52763"/>
            <a:ext cx="5676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1447800" y="2519363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5867400" y="2671763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2590800" y="3662363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 rot="10800000" flipV="1">
            <a:off x="5713413" y="4721225"/>
            <a:ext cx="3049587" cy="170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Use Case Specification:</a:t>
            </a:r>
            <a:b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Basic flow of events,</a:t>
            </a:r>
            <a:b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alternate flows, error flows and sub-flows as appropriate</a:t>
            </a:r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7010400" y="3586163"/>
            <a:ext cx="1168400" cy="1320800"/>
          </a:xfrm>
          <a:custGeom>
            <a:avLst/>
            <a:gdLst>
              <a:gd name="T0" fmla="*/ 0 w 736"/>
              <a:gd name="T1" fmla="*/ 0 h 832"/>
              <a:gd name="T2" fmla="*/ 2147483647 w 736"/>
              <a:gd name="T3" fmla="*/ 2147483647 h 832"/>
              <a:gd name="T4" fmla="*/ 2147483647 w 736"/>
              <a:gd name="T5" fmla="*/ 2147483647 h 832"/>
              <a:gd name="T6" fmla="*/ 2147483647 w 736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36"/>
              <a:gd name="T13" fmla="*/ 0 h 832"/>
              <a:gd name="T14" fmla="*/ 736 w 736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6" h="832">
                <a:moveTo>
                  <a:pt x="0" y="0"/>
                </a:moveTo>
                <a:cubicBezTo>
                  <a:pt x="256" y="304"/>
                  <a:pt x="512" y="608"/>
                  <a:pt x="624" y="720"/>
                </a:cubicBezTo>
                <a:cubicBezTo>
                  <a:pt x="736" y="832"/>
                  <a:pt x="664" y="664"/>
                  <a:pt x="672" y="672"/>
                </a:cubicBezTo>
                <a:cubicBezTo>
                  <a:pt x="680" y="680"/>
                  <a:pt x="676" y="724"/>
                  <a:pt x="672" y="768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6400800" y="3509963"/>
            <a:ext cx="1214438" cy="152400"/>
          </a:xfrm>
          <a:prstGeom prst="leftRightArrow">
            <a:avLst>
              <a:gd name="adj1" fmla="val 50000"/>
              <a:gd name="adj2" fmla="val 1593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228600" tIns="228600" rIns="228600" bIns="228600" anchor="ctr">
            <a:spAutoFit/>
          </a:bodyPr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7086600" y="419576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3" cstate="print"/>
          <a:srcRect l="15099" t="17981" r="16002" b="7800"/>
          <a:stretch>
            <a:fillRect/>
          </a:stretch>
        </p:blipFill>
        <p:spPr bwMode="auto">
          <a:xfrm>
            <a:off x="7772400" y="3128963"/>
            <a:ext cx="955675" cy="10287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279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Arial" charset="0"/>
              </a:rPr>
              <a:t>Komponen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Arial" charset="0"/>
              </a:rPr>
              <a:t> Use Case …</a:t>
            </a:r>
          </a:p>
        </p:txBody>
      </p:sp>
      <p:sp>
        <p:nvSpPr>
          <p:cNvPr id="11280" name="Text Box 5"/>
          <p:cNvSpPr txBox="1">
            <a:spLocks noChangeArrowheads="1"/>
          </p:cNvSpPr>
          <p:nvPr/>
        </p:nvSpPr>
        <p:spPr bwMode="auto">
          <a:xfrm rot="10800000" flipV="1">
            <a:off x="914400" y="5715000"/>
            <a:ext cx="4876800" cy="68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600" i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Sumber : IBM software group</a:t>
            </a:r>
            <a:endParaRPr lang="en-US" altLang="zh-TW" sz="1600" i="1">
              <a:latin typeface="Gill Sans MT" pitchFamily="34" charset="0"/>
              <a:ea typeface="PMingLiU" pitchFamily="18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fld id="{092B5276-13E1-4A66-8F5B-014228F843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Sebagai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bagian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dari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pemodelan</a:t>
            </a:r>
            <a:r>
              <a:rPr lang="en-US" sz="2800" dirty="0" smtClean="0">
                <a:latin typeface="Gill Sans MT" pitchFamily="34" charset="0"/>
              </a:rPr>
              <a:t>, </a:t>
            </a:r>
            <a:r>
              <a:rPr lang="en-US" sz="2800" b="1" dirty="0" err="1" smtClean="0">
                <a:latin typeface="Gill Sans MT" pitchFamily="34" charset="0"/>
              </a:rPr>
              <a:t>batasan</a:t>
            </a:r>
            <a:r>
              <a:rPr lang="en-US" sz="2800" b="1" dirty="0" smtClean="0">
                <a:latin typeface="Gill Sans MT" pitchFamily="34" charset="0"/>
              </a:rPr>
              <a:t> </a:t>
            </a:r>
            <a:r>
              <a:rPr lang="en-US" sz="2800" b="1" dirty="0" err="1" smtClean="0">
                <a:latin typeface="Gill Sans MT" pitchFamily="34" charset="0"/>
              </a:rPr>
              <a:t>sistem</a:t>
            </a:r>
            <a:r>
              <a:rPr lang="en-US" sz="2800" b="1" dirty="0" smtClean="0">
                <a:latin typeface="Gill Sans MT" pitchFamily="34" charset="0"/>
              </a:rPr>
              <a:t> (boundaries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b="1" dirty="0" smtClean="0">
                <a:latin typeface="Gill Sans MT" pitchFamily="34" charset="0"/>
              </a:rPr>
              <a:t>of the system)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didefinisikan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Penetapan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batasan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menentukan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mana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berada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mana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berada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luar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Penetapan</a:t>
            </a:r>
            <a:r>
              <a:rPr lang="en-US" sz="2800" dirty="0" smtClean="0">
                <a:latin typeface="Gill Sans MT" pitchFamily="34" charset="0"/>
              </a:rPr>
              <a:t> :</a:t>
            </a:r>
          </a:p>
          <a:p>
            <a:pPr lvl="1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Aktivitas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atau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kegiatan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apa</a:t>
            </a:r>
            <a:r>
              <a:rPr lang="en-US" sz="2400" dirty="0" smtClean="0">
                <a:latin typeface="Gill Sans MT" pitchFamily="34" charset="0"/>
              </a:rPr>
              <a:t> yang </a:t>
            </a:r>
            <a:r>
              <a:rPr lang="en-US" sz="2400" dirty="0" err="1" smtClean="0">
                <a:latin typeface="Gill Sans MT" pitchFamily="34" charset="0"/>
              </a:rPr>
              <a:t>perlu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diotomasi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mana</a:t>
            </a:r>
            <a:r>
              <a:rPr lang="en-US" sz="2400" dirty="0" smtClean="0">
                <a:latin typeface="Gill Sans MT" pitchFamily="34" charset="0"/>
              </a:rPr>
              <a:t> yang manual.</a:t>
            </a:r>
          </a:p>
          <a:p>
            <a:pPr lvl="1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Aktivitas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atau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kegiatan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apa</a:t>
            </a:r>
            <a:r>
              <a:rPr lang="en-US" sz="2400" dirty="0" smtClean="0">
                <a:latin typeface="Gill Sans MT" pitchFamily="34" charset="0"/>
              </a:rPr>
              <a:t> yang </a:t>
            </a:r>
            <a:r>
              <a:rPr lang="en-US" sz="2400" dirty="0" err="1" smtClean="0">
                <a:latin typeface="Gill Sans MT" pitchFamily="34" charset="0"/>
              </a:rPr>
              <a:t>dikerjakan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oleh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sistem</a:t>
            </a:r>
            <a:r>
              <a:rPr lang="en-US" sz="2400" dirty="0" smtClean="0">
                <a:latin typeface="Gill Sans MT" pitchFamily="34" charset="0"/>
              </a:rPr>
              <a:t> lain.</a:t>
            </a:r>
          </a:p>
          <a:p>
            <a:pPr lvl="1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Solusi</a:t>
            </a:r>
            <a:r>
              <a:rPr lang="en-US" sz="2400" dirty="0" smtClean="0">
                <a:latin typeface="Gill Sans MT" pitchFamily="34" charset="0"/>
              </a:rPr>
              <a:t> yang </a:t>
            </a:r>
            <a:r>
              <a:rPr lang="en-US" sz="2400" dirty="0" err="1" smtClean="0">
                <a:latin typeface="Gill Sans MT" pitchFamily="34" charset="0"/>
              </a:rPr>
              <a:t>diberikan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berada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dalam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batasan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sistem</a:t>
            </a:r>
            <a:r>
              <a:rPr lang="en-US" sz="2400" dirty="0" smtClean="0">
                <a:latin typeface="Gill Sans MT" pitchFamily="34" charset="0"/>
              </a:rPr>
              <a:t>.</a:t>
            </a:r>
          </a:p>
          <a:p>
            <a:pPr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endParaRPr lang="en-US" sz="2800" dirty="0" smtClean="0">
              <a:latin typeface="Gill Sans MT" pitchFamily="34" charset="0"/>
            </a:endParaRPr>
          </a:p>
        </p:txBody>
      </p:sp>
      <p:sp>
        <p:nvSpPr>
          <p:cNvPr id="1229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Batasan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Sistem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Gill Sans MT" pitchFamily="34" charset="0"/>
              </a:rPr>
              <a:t>Seseorang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atau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sesuatu</a:t>
            </a:r>
            <a:r>
              <a:rPr lang="en-US" dirty="0" smtClean="0">
                <a:latin typeface="Gill Sans MT" pitchFamily="34" charset="0"/>
              </a:rPr>
              <a:t> yang </a:t>
            </a:r>
            <a:r>
              <a:rPr lang="en-US" dirty="0" err="1" smtClean="0">
                <a:latin typeface="Gill Sans MT" pitchFamily="34" charset="0"/>
              </a:rPr>
              <a:t>berinteraksi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dengan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yang </a:t>
            </a:r>
            <a:r>
              <a:rPr lang="en-US" dirty="0" err="1" smtClean="0">
                <a:latin typeface="Gill Sans MT" pitchFamily="34" charset="0"/>
              </a:rPr>
              <a:t>dikembangkan</a:t>
            </a:r>
            <a:r>
              <a:rPr lang="en-US" dirty="0" smtClean="0">
                <a:latin typeface="Gill Sans MT" pitchFamily="34" charset="0"/>
              </a:rPr>
              <a:t>. 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Gill Sans MT" pitchFamily="34" charset="0"/>
              </a:rPr>
              <a:t>Aktor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menyatakan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peranan</a:t>
            </a:r>
            <a:r>
              <a:rPr lang="en-US" dirty="0" smtClean="0">
                <a:latin typeface="Gill Sans MT" pitchFamily="34" charset="0"/>
              </a:rPr>
              <a:t> (role) yang </a:t>
            </a:r>
            <a:r>
              <a:rPr lang="en-US" dirty="0" err="1" smtClean="0">
                <a:latin typeface="Gill Sans MT" pitchFamily="34" charset="0"/>
              </a:rPr>
              <a:t>dimainkan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oleh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pengguna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saat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berinteraksi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dengan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(use case) 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Gill Sans MT" pitchFamily="34" charset="0"/>
              </a:rPr>
              <a:t>Biasanya</a:t>
            </a:r>
            <a:r>
              <a:rPr lang="en-US" dirty="0" smtClean="0">
                <a:latin typeface="Gill Sans MT" pitchFamily="34" charset="0"/>
              </a:rPr>
              <a:t>, </a:t>
            </a:r>
            <a:r>
              <a:rPr lang="en-US" dirty="0" err="1" smtClean="0">
                <a:latin typeface="Gill Sans MT" pitchFamily="34" charset="0"/>
              </a:rPr>
              <a:t>aktor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menyatakan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peranan</a:t>
            </a:r>
            <a:r>
              <a:rPr lang="en-US" dirty="0" smtClean="0">
                <a:latin typeface="Gill Sans MT" pitchFamily="34" charset="0"/>
              </a:rPr>
              <a:t> yang </a:t>
            </a:r>
            <a:r>
              <a:rPr lang="en-US" dirty="0" err="1" smtClean="0">
                <a:latin typeface="Gill Sans MT" pitchFamily="34" charset="0"/>
              </a:rPr>
              <a:t>dilakukan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oleh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manusia</a:t>
            </a:r>
            <a:r>
              <a:rPr lang="en-US" dirty="0" smtClean="0">
                <a:latin typeface="Gill Sans MT" pitchFamily="34" charset="0"/>
              </a:rPr>
              <a:t>, </a:t>
            </a:r>
            <a:r>
              <a:rPr lang="en-US" dirty="0" err="1" smtClean="0">
                <a:latin typeface="Gill Sans MT" pitchFamily="34" charset="0"/>
              </a:rPr>
              <a:t>piranti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perangkat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keras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atau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lain</a:t>
            </a: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ill Sans MT" pitchFamily="34" charset="0"/>
              </a:rPr>
              <a:t>Simbol</a:t>
            </a:r>
            <a:r>
              <a:rPr lang="en-US" sz="2800" dirty="0" smtClean="0">
                <a:latin typeface="Gill Sans MT" pitchFamily="34" charset="0"/>
              </a:rPr>
              <a:t>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114800" y="2667000"/>
            <a:ext cx="838200" cy="1600200"/>
            <a:chOff x="1259" y="1775"/>
            <a:chExt cx="239" cy="521"/>
          </a:xfrm>
        </p:grpSpPr>
        <p:sp>
          <p:nvSpPr>
            <p:cNvPr id="14341" name="Oval 15"/>
            <p:cNvSpPr>
              <a:spLocks noChangeArrowheads="1"/>
            </p:cNvSpPr>
            <p:nvPr/>
          </p:nvSpPr>
          <p:spPr bwMode="auto">
            <a:xfrm>
              <a:off x="1286" y="1775"/>
              <a:ext cx="200" cy="1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259" y="2154"/>
              <a:ext cx="239" cy="142"/>
              <a:chOff x="1259" y="2154"/>
              <a:chExt cx="239" cy="142"/>
            </a:xfrm>
          </p:grpSpPr>
          <p:sp>
            <p:nvSpPr>
              <p:cNvPr id="14346" name="Line 16"/>
              <p:cNvSpPr>
                <a:spLocks noChangeShapeType="1"/>
              </p:cNvSpPr>
              <p:nvPr/>
            </p:nvSpPr>
            <p:spPr bwMode="auto">
              <a:xfrm flipH="1">
                <a:off x="1259" y="2154"/>
                <a:ext cx="136" cy="1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Line 17"/>
              <p:cNvSpPr>
                <a:spLocks noChangeShapeType="1"/>
              </p:cNvSpPr>
              <p:nvPr/>
            </p:nvSpPr>
            <p:spPr bwMode="auto">
              <a:xfrm>
                <a:off x="1394" y="2154"/>
                <a:ext cx="104" cy="1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276" y="1988"/>
              <a:ext cx="221" cy="146"/>
              <a:chOff x="1276" y="1988"/>
              <a:chExt cx="221" cy="146"/>
            </a:xfrm>
          </p:grpSpPr>
          <p:sp>
            <p:nvSpPr>
              <p:cNvPr id="14344" name="Line 19"/>
              <p:cNvSpPr>
                <a:spLocks noChangeShapeType="1"/>
              </p:cNvSpPr>
              <p:nvPr/>
            </p:nvSpPr>
            <p:spPr bwMode="auto">
              <a:xfrm>
                <a:off x="1386" y="1988"/>
                <a:ext cx="0" cy="1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5" name="Line 20"/>
              <p:cNvSpPr>
                <a:spLocks noChangeShapeType="1"/>
              </p:cNvSpPr>
              <p:nvPr/>
            </p:nvSpPr>
            <p:spPr bwMode="auto">
              <a:xfrm>
                <a:off x="1276" y="2040"/>
                <a:ext cx="22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Antar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Ketika beberapa aktor, sebagai bagian dari peranannya, memainkan peranan yang lebih general, maka dapat dibuat relasi antar aktor, relasi </a:t>
            </a:r>
            <a:r>
              <a:rPr lang="en-US" sz="2800" b="1" smtClean="0">
                <a:latin typeface="Gill Sans MT" pitchFamily="34" charset="0"/>
              </a:rPr>
              <a:t>generalization</a:t>
            </a:r>
            <a:endParaRPr lang="en-US" sz="280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Perilaku general dideskripsikan dalam actor super-class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Specialized actor mewarisi perilaku super-class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Relasi antar aktor tidak selalu diperlukan.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Antar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dirty="0" smtClean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050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303</TotalTime>
  <Words>635</Words>
  <Application>Microsoft Office PowerPoint</Application>
  <PresentationFormat>On-screen Show (4:3)</PresentationFormat>
  <Paragraphs>100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Analysis Kebutuhan dengan Use Case Modeling</vt:lpstr>
      <vt:lpstr>Kompetensi</vt:lpstr>
      <vt:lpstr>Use Case Diagram</vt:lpstr>
      <vt:lpstr>Komponen Use Case …</vt:lpstr>
      <vt:lpstr>Batasan Sistem</vt:lpstr>
      <vt:lpstr>Aktor</vt:lpstr>
      <vt:lpstr>Aktor</vt:lpstr>
      <vt:lpstr>Relasi Antar Aktor</vt:lpstr>
      <vt:lpstr>Relasi Antar Aktor</vt:lpstr>
      <vt:lpstr>Use Case</vt:lpstr>
      <vt:lpstr>Use Case</vt:lpstr>
      <vt:lpstr>Relasi Use Case</vt:lpstr>
      <vt:lpstr>Relasi Use Case</vt:lpstr>
      <vt:lpstr>Relasi Use Case</vt:lpstr>
      <vt:lpstr>Relasi Use Case </vt:lpstr>
      <vt:lpstr>Relasi Use Case</vt:lpstr>
      <vt:lpstr>Relasi Use Case</vt:lpstr>
      <vt:lpstr>Relasi Use Case</vt:lpstr>
      <vt:lpstr>Identifikasi Aktor</vt:lpstr>
      <vt:lpstr>Identifikasi Use Case</vt:lpstr>
      <vt:lpstr>Latihan</vt:lpstr>
    </vt:vector>
  </TitlesOfParts>
  <Company>stikom-db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Pendekatan Berorientasi Objek (OO)</dc:title>
  <dc:creator>eriya</dc:creator>
  <cp:lastModifiedBy>Eriya</cp:lastModifiedBy>
  <cp:revision>19</cp:revision>
  <dcterms:created xsi:type="dcterms:W3CDTF">2010-10-05T01:42:40Z</dcterms:created>
  <dcterms:modified xsi:type="dcterms:W3CDTF">2013-10-13T16:02:26Z</dcterms:modified>
</cp:coreProperties>
</file>