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74" r:id="rId14"/>
    <p:sldId id="268" r:id="rId15"/>
    <p:sldId id="270" r:id="rId16"/>
    <p:sldId id="271" r:id="rId17"/>
    <p:sldId id="276" r:id="rId18"/>
    <p:sldId id="277" r:id="rId19"/>
    <p:sldId id="272" r:id="rId20"/>
    <p:sldId id="273" r:id="rId21"/>
    <p:sldId id="278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EEA931-4FA0-4B3E-A7C6-777BF846BF7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DISUSUN OLEH :</a:t>
            </a:r>
            <a:br>
              <a:rPr lang="en-US" dirty="0" smtClean="0"/>
            </a:br>
            <a:r>
              <a:rPr lang="en-US" dirty="0" smtClean="0"/>
              <a:t> ELISAWATI,M.KOM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458200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TEKNIK KOMPILASI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76200"/>
            <a:ext cx="8458200" cy="609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Pertemuan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1240" t="25000" r="17969" b="22500"/>
          <a:stretch>
            <a:fillRect/>
          </a:stretch>
        </p:blipFill>
        <p:spPr bwMode="auto">
          <a:xfrm>
            <a:off x="189736" y="1600200"/>
            <a:ext cx="87868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KETERANGAN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 fontScale="70000" lnSpcReduction="20000"/>
          </a:bodyPr>
          <a:lstStyle/>
          <a:p>
            <a:pPr marL="341313" indent="-341313" algn="just">
              <a:lnSpc>
                <a:spcPct val="120000"/>
              </a:lnSpc>
              <a:buFont typeface="+mj-lt"/>
              <a:buAutoNum type="arabicPeriod"/>
            </a:pPr>
            <a:r>
              <a:rPr lang="id-ID" b="1" i="1" dirty="0" smtClean="0"/>
              <a:t>Program Sumber</a:t>
            </a:r>
            <a:r>
              <a:rPr lang="id-ID" dirty="0" smtClean="0"/>
              <a:t> ditulis dalam bahasa sumber, misal Pascal, Assembler, dsb </a:t>
            </a:r>
            <a:endParaRPr lang="en-US" dirty="0" smtClean="0"/>
          </a:p>
          <a:p>
            <a:pPr marL="341313" indent="-341313" algn="just">
              <a:lnSpc>
                <a:spcPct val="120000"/>
              </a:lnSpc>
              <a:buFont typeface="+mj-lt"/>
              <a:buAutoNum type="arabicPeriod"/>
            </a:pPr>
            <a:r>
              <a:rPr lang="id-ID" b="1" i="1" dirty="0" smtClean="0"/>
              <a:t>Program Sasaran</a:t>
            </a:r>
            <a:r>
              <a:rPr lang="id-ID" dirty="0" smtClean="0"/>
              <a:t> dapat berupa bahasa pemrograman lain atau bahasa mesin pada</a:t>
            </a:r>
            <a:r>
              <a:rPr lang="en-US" dirty="0" smtClean="0"/>
              <a:t> </a:t>
            </a:r>
            <a:r>
              <a:rPr lang="id-ID" dirty="0" smtClean="0"/>
              <a:t>suatu komputer</a:t>
            </a:r>
            <a:endParaRPr lang="en-US" dirty="0" smtClean="0"/>
          </a:p>
          <a:p>
            <a:pPr marL="341313" indent="-341313" algn="just">
              <a:lnSpc>
                <a:spcPct val="120000"/>
              </a:lnSpc>
              <a:buFont typeface="+mj-lt"/>
              <a:buAutoNum type="arabicPeriod"/>
            </a:pPr>
            <a:r>
              <a:rPr lang="id-ID" b="1" i="1" dirty="0" smtClean="0"/>
              <a:t>Scanner</a:t>
            </a:r>
            <a:r>
              <a:rPr lang="id-ID" dirty="0" smtClean="0"/>
              <a:t> : Memecah program sumber menjadi besaran leksik/token</a:t>
            </a:r>
            <a:endParaRPr lang="en-US" dirty="0" smtClean="0"/>
          </a:p>
          <a:p>
            <a:pPr marL="341313" indent="-341313" algn="just">
              <a:lnSpc>
                <a:spcPct val="120000"/>
              </a:lnSpc>
              <a:buFont typeface="+mj-lt"/>
              <a:buAutoNum type="arabicPeriod"/>
            </a:pPr>
            <a:r>
              <a:rPr lang="id-ID" b="1" i="1" dirty="0" smtClean="0"/>
              <a:t>Parser</a:t>
            </a:r>
            <a:r>
              <a:rPr lang="id-ID" dirty="0" smtClean="0"/>
              <a:t> : Memeriksa kebenaran dan urutan kemunculan token</a:t>
            </a:r>
            <a:endParaRPr lang="en-US" dirty="0" smtClean="0"/>
          </a:p>
          <a:p>
            <a:pPr marL="341313" indent="-341313" algn="just">
              <a:lnSpc>
                <a:spcPct val="120000"/>
              </a:lnSpc>
              <a:buFont typeface="+mj-lt"/>
              <a:buAutoNum type="arabicPeriod"/>
            </a:pPr>
            <a:r>
              <a:rPr lang="id-ID" b="1" i="1" dirty="0" smtClean="0"/>
              <a:t>Penganalisa semantik</a:t>
            </a:r>
            <a:r>
              <a:rPr lang="id-ID" dirty="0" smtClean="0"/>
              <a:t> : Melakukan analisa semantik, biasanya dalam realisasi akan</a:t>
            </a:r>
            <a:r>
              <a:rPr lang="en-US" dirty="0" smtClean="0"/>
              <a:t> </a:t>
            </a:r>
            <a:r>
              <a:rPr lang="id-ID" dirty="0" smtClean="0"/>
              <a:t>digabungkan Dengan</a:t>
            </a:r>
            <a:r>
              <a:rPr lang="id-ID" i="1" dirty="0" smtClean="0"/>
              <a:t> intermediate code generator</a:t>
            </a:r>
            <a:r>
              <a:rPr lang="id-ID" dirty="0" smtClean="0"/>
              <a:t> (bagian yang berfungsi</a:t>
            </a:r>
            <a:r>
              <a:rPr lang="en-US" dirty="0" smtClean="0"/>
              <a:t> </a:t>
            </a:r>
            <a:r>
              <a:rPr lang="id-ID" dirty="0" smtClean="0"/>
              <a:t>membangkitkan kode antara)</a:t>
            </a:r>
            <a:endParaRPr lang="en-US" dirty="0" smtClean="0"/>
          </a:p>
          <a:p>
            <a:pPr marL="341313" indent="-341313" algn="just">
              <a:lnSpc>
                <a:spcPct val="120000"/>
              </a:lnSpc>
              <a:buFont typeface="+mj-lt"/>
              <a:buAutoNum type="arabicPeriod"/>
            </a:pPr>
            <a:r>
              <a:rPr lang="id-ID" b="1" i="1" dirty="0" smtClean="0"/>
              <a:t>Pembentuk Kode</a:t>
            </a:r>
            <a:r>
              <a:rPr lang="id-ID" dirty="0" smtClean="0"/>
              <a:t> : Membangkitkan kode objek</a:t>
            </a:r>
            <a:endParaRPr lang="en-US" dirty="0" smtClean="0"/>
          </a:p>
          <a:p>
            <a:pPr marL="341313" indent="-341313" algn="just">
              <a:lnSpc>
                <a:spcPct val="120000"/>
              </a:lnSpc>
              <a:buFont typeface="+mj-lt"/>
              <a:buAutoNum type="arabicPeriod"/>
            </a:pPr>
            <a:r>
              <a:rPr lang="id-ID" b="1" i="1" dirty="0" smtClean="0"/>
              <a:t>Pengoptimal Kode</a:t>
            </a:r>
            <a:r>
              <a:rPr lang="id-ID" dirty="0" smtClean="0"/>
              <a:t> : Memperkecil hasil dan mempercepat proses</a:t>
            </a:r>
            <a:endParaRPr lang="en-US" dirty="0" smtClean="0"/>
          </a:p>
          <a:p>
            <a:pPr marL="341313" indent="-341313" algn="just">
              <a:lnSpc>
                <a:spcPct val="120000"/>
              </a:lnSpc>
              <a:buFont typeface="+mj-lt"/>
              <a:buAutoNum type="arabicPeriod"/>
            </a:pPr>
            <a:r>
              <a:rPr lang="id-ID" b="1" i="1" dirty="0" smtClean="0"/>
              <a:t>Tabel</a:t>
            </a:r>
            <a:r>
              <a:rPr lang="id-ID" dirty="0" smtClean="0"/>
              <a:t> : Menyimpan semua informasi yang berhubungan dengan proses kompilasi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2400" dirty="0" smtClean="0"/>
              <a:t>Bahasa Mesin </a:t>
            </a:r>
            <a:r>
              <a:rPr lang="en-US" sz="2400" dirty="0" smtClean="0"/>
              <a:t> : </a:t>
            </a:r>
            <a:r>
              <a:rPr lang="id-ID" sz="2400" dirty="0" smtClean="0"/>
              <a:t>Tingkat kesulitannya tinggi, bahkan hampir mustahil dilakukan</a:t>
            </a:r>
            <a:endParaRPr lang="en-US" sz="2400" dirty="0" smtClean="0"/>
          </a:p>
          <a:p>
            <a:pPr algn="just"/>
            <a:r>
              <a:rPr lang="id-ID" sz="2400" dirty="0" smtClean="0"/>
              <a:t>Bahasa Assembly bisa dan biasa digunakan sebagai tahap awal pada proses pembuatan</a:t>
            </a:r>
            <a:r>
              <a:rPr lang="en-US" sz="2400" dirty="0" smtClean="0"/>
              <a:t> </a:t>
            </a:r>
            <a:r>
              <a:rPr lang="id-ID" sz="2400" dirty="0" smtClean="0"/>
              <a:t>sebuah kompilator</a:t>
            </a:r>
            <a:endParaRPr lang="en-US" sz="2400" dirty="0" smtClean="0"/>
          </a:p>
          <a:p>
            <a:pPr algn="just"/>
            <a:r>
              <a:rPr lang="id-ID" sz="2400" dirty="0" smtClean="0"/>
              <a:t>Bahasa Tingkat Tinggi lain pada mesin yang sama</a:t>
            </a:r>
            <a:r>
              <a:rPr lang="en-US" sz="2400" dirty="0" smtClean="0"/>
              <a:t> : </a:t>
            </a:r>
            <a:r>
              <a:rPr lang="id-ID" sz="2400" dirty="0" smtClean="0"/>
              <a:t>Proses pembuatan kopilator akan lebih mudah</a:t>
            </a:r>
            <a:endParaRPr lang="en-US" sz="2400" dirty="0" smtClean="0"/>
          </a:p>
          <a:p>
            <a:pPr algn="just"/>
            <a:r>
              <a:rPr lang="id-ID" sz="2400" dirty="0" smtClean="0"/>
              <a:t>Bahasa tingkat tinggi yang sama pada mesin yang berbeda</a:t>
            </a:r>
            <a:r>
              <a:rPr lang="en-US" sz="2400" dirty="0" smtClean="0"/>
              <a:t>, </a:t>
            </a:r>
            <a:r>
              <a:rPr lang="id-ID" sz="2400" dirty="0" smtClean="0"/>
              <a:t>Misal, pembuatan kompilator C untuk DOS, berdasar C pada UNIX</a:t>
            </a:r>
            <a:r>
              <a:rPr lang="en-US" sz="2400" dirty="0" smtClean="0"/>
              <a:t>.</a:t>
            </a:r>
          </a:p>
          <a:p>
            <a:pPr algn="just"/>
            <a:r>
              <a:rPr lang="id-ID" sz="2400" dirty="0" smtClean="0"/>
              <a:t>Bootstrap</a:t>
            </a:r>
            <a:r>
              <a:rPr lang="en-US" sz="2400" dirty="0" smtClean="0"/>
              <a:t> : </a:t>
            </a:r>
            <a:r>
              <a:rPr lang="id-ID" sz="2400" dirty="0" smtClean="0"/>
              <a:t>Pembuatan kompilator secara bertingkat.</a:t>
            </a:r>
            <a:endParaRPr lang="en-US" sz="2400" dirty="0" smtClean="0"/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Bootstrap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1039" t="17708" r="29722" b="39583"/>
          <a:stretch>
            <a:fillRect/>
          </a:stretch>
        </p:blipFill>
        <p:spPr bwMode="auto">
          <a:xfrm>
            <a:off x="381000" y="1524000"/>
            <a:ext cx="8305800" cy="50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Assembler </a:t>
            </a:r>
          </a:p>
          <a:p>
            <a:pPr indent="-1588" algn="just">
              <a:buNone/>
            </a:pPr>
            <a:r>
              <a:rPr lang="en-US" dirty="0" smtClean="0"/>
              <a:t>Source code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assembly, object code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t="43885" b="13985"/>
          <a:stretch>
            <a:fillRect/>
          </a:stretch>
        </p:blipFill>
        <p:spPr bwMode="auto">
          <a:xfrm>
            <a:off x="762000" y="3657600"/>
            <a:ext cx="814895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</a:p>
          <a:p>
            <a:pPr algn="just">
              <a:buNone/>
            </a:pPr>
            <a:r>
              <a:rPr lang="en-US" dirty="0" smtClean="0"/>
              <a:t>	Source code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object code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assembly. Source code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t="29935" b="18177"/>
          <a:stretch>
            <a:fillRect/>
          </a:stretch>
        </p:blipFill>
        <p:spPr bwMode="auto">
          <a:xfrm>
            <a:off x="762000" y="4343400"/>
            <a:ext cx="814895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</a:p>
          <a:p>
            <a:pPr algn="just">
              <a:buNone/>
            </a:pPr>
            <a:r>
              <a:rPr lang="en-US" dirty="0" smtClean="0"/>
              <a:t>	Interpreter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object code,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translasinya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internal,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program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compiler.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344" t="37354" r="1345" b="15953"/>
          <a:stretch>
            <a:fillRect/>
          </a:stretch>
        </p:blipFill>
        <p:spPr bwMode="auto">
          <a:xfrm>
            <a:off x="304800" y="4419600"/>
            <a:ext cx="8686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 source program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kode</a:t>
            </a:r>
            <a:r>
              <a:rPr lang="en-US" sz="2800" dirty="0" smtClean="0"/>
              <a:t> </a:t>
            </a:r>
            <a:r>
              <a:rPr lang="en-US" sz="2800" dirty="0" err="1" smtClean="0"/>
              <a:t>mesin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0454" t="10417" r="25037" b="16667"/>
          <a:stretch>
            <a:fillRect/>
          </a:stretch>
        </p:blipFill>
        <p:spPr bwMode="auto">
          <a:xfrm>
            <a:off x="1524000" y="1295400"/>
            <a:ext cx="5791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9868" t="25000" r="25622" b="33333"/>
          <a:stretch>
            <a:fillRect/>
          </a:stretch>
        </p:blipFill>
        <p:spPr bwMode="auto">
          <a:xfrm>
            <a:off x="457200" y="18288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compiler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61595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35814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Teknik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35814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Kompilasi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953000" y="5029200"/>
            <a:ext cx="3657600" cy="1295400"/>
          </a:xfrm>
          <a:prstGeom prst="wedgeRoundRectCallout">
            <a:avLst>
              <a:gd name="adj1" fmla="val -44340"/>
              <a:gd name="adj2" fmla="val -1166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menterjemahkan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(source program)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381000" y="1676400"/>
            <a:ext cx="2514600" cy="1676400"/>
          </a:xfrm>
          <a:prstGeom prst="wedgeEllipseCallout">
            <a:avLst>
              <a:gd name="adj1" fmla="val 68016"/>
              <a:gd name="adj2" fmla="val 62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Lexical Analyzer = Scanner, Syntax Analyzer, </a:t>
            </a:r>
            <a:r>
              <a:rPr lang="en-US" dirty="0" err="1" smtClean="0"/>
              <a:t>dan</a:t>
            </a:r>
            <a:r>
              <a:rPr lang="en-US" dirty="0" smtClean="0"/>
              <a:t> Intermediate Code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compiler, yang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mendekomposisi</a:t>
            </a:r>
            <a:r>
              <a:rPr lang="en-US" dirty="0" smtClean="0"/>
              <a:t> program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Code generation </a:t>
            </a:r>
            <a:r>
              <a:rPr lang="en-US" dirty="0" err="1" smtClean="0"/>
              <a:t>dan</a:t>
            </a:r>
            <a:r>
              <a:rPr lang="en-US" dirty="0" smtClean="0"/>
              <a:t> Code Optimization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Synthesis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pembangkitan</a:t>
            </a:r>
            <a:r>
              <a:rPr lang="en-US" dirty="0" smtClean="0"/>
              <a:t> /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optimasi</a:t>
            </a:r>
            <a:r>
              <a:rPr lang="en-US" dirty="0" smtClean="0"/>
              <a:t> program (object program)</a:t>
            </a:r>
          </a:p>
          <a:p>
            <a:pPr algn="just"/>
            <a:r>
              <a:rPr lang="en-US" dirty="0" smtClean="0"/>
              <a:t>Scanner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mengelompokkan</a:t>
            </a:r>
            <a:r>
              <a:rPr lang="en-US" dirty="0" smtClean="0"/>
              <a:t> program </a:t>
            </a:r>
            <a:r>
              <a:rPr lang="en-US" dirty="0" err="1" smtClean="0"/>
              <a:t>asal</a:t>
            </a:r>
            <a:r>
              <a:rPr lang="en-US" dirty="0" smtClean="0"/>
              <a:t>/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token</a:t>
            </a:r>
          </a:p>
          <a:p>
            <a:pPr algn="just"/>
            <a:r>
              <a:rPr lang="en-US" dirty="0" smtClean="0"/>
              <a:t>Parser (</a:t>
            </a:r>
            <a:r>
              <a:rPr lang="en-US" dirty="0" err="1" smtClean="0"/>
              <a:t>mengurai</a:t>
            </a:r>
            <a:r>
              <a:rPr lang="en-US" dirty="0" smtClean="0"/>
              <a:t>)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token-token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scanner.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 smtClean="0"/>
              <a:t>Waktu yang dibutuhkan untuk kompilasi</a:t>
            </a:r>
          </a:p>
          <a:p>
            <a:pPr marL="633413" indent="-257175" algn="just">
              <a:buFont typeface="Wingdings" pitchFamily="2" charset="2"/>
              <a:buChar char="Ø"/>
            </a:pPr>
            <a:r>
              <a:rPr lang="id-ID" sz="3200" dirty="0" smtClean="0">
                <a:sym typeface="Symbol"/>
              </a:rPr>
              <a:t>	Algoritma compiler</a:t>
            </a:r>
          </a:p>
          <a:p>
            <a:pPr marL="633413" indent="-257175" algn="just">
              <a:buFont typeface="Wingdings" pitchFamily="2" charset="2"/>
              <a:buChar char="Ø"/>
            </a:pPr>
            <a:r>
              <a:rPr lang="id-ID" sz="3200" dirty="0" smtClean="0">
                <a:sym typeface="Symbol"/>
              </a:rPr>
              <a:t>	Pembuat (compilator) compiler itu sendiri</a:t>
            </a:r>
          </a:p>
          <a:p>
            <a:pPr algn="just"/>
            <a:r>
              <a:rPr lang="id-ID" sz="3200" dirty="0" smtClean="0">
                <a:sym typeface="Symbol"/>
              </a:rPr>
              <a:t>Kualitas dari obyek program yang dihasilkan</a:t>
            </a:r>
          </a:p>
          <a:p>
            <a:pPr marL="882650" indent="-436563" algn="just">
              <a:buFont typeface="Wingdings" pitchFamily="2" charset="2"/>
              <a:buChar char="Ø"/>
            </a:pPr>
            <a:r>
              <a:rPr lang="id-ID" sz="3200" dirty="0" smtClean="0">
                <a:sym typeface="Symbol"/>
              </a:rPr>
              <a:t>	Ukuran yang dihasilkan</a:t>
            </a:r>
          </a:p>
          <a:p>
            <a:pPr algn="just"/>
            <a:r>
              <a:rPr lang="id-ID" sz="3200" dirty="0" smtClean="0">
                <a:sym typeface="Symbol"/>
              </a:rPr>
              <a:t>Fasilitas-fasilitas integrasi yang lainnya</a:t>
            </a:r>
          </a:p>
          <a:p>
            <a:pPr marL="882650" indent="-530225" algn="just">
              <a:buFont typeface="Wingdings" pitchFamily="2" charset="2"/>
              <a:buChar char="Ø"/>
              <a:tabLst>
                <a:tab pos="890588" algn="l"/>
                <a:tab pos="1430338" algn="l"/>
              </a:tabLst>
            </a:pPr>
            <a:r>
              <a:rPr lang="id-ID" sz="3200" dirty="0" smtClean="0">
                <a:sym typeface="Symbol"/>
              </a:rPr>
              <a:t>	IDE</a:t>
            </a:r>
            <a:r>
              <a:rPr lang="en-US" sz="3200" dirty="0" smtClean="0">
                <a:sym typeface="Symbol"/>
              </a:rPr>
              <a:t> </a:t>
            </a:r>
            <a:r>
              <a:rPr lang="id-ID" sz="3200" dirty="0" smtClean="0">
                <a:sym typeface="Symbol"/>
              </a:rPr>
              <a:t>(Integrated Development Environment)</a:t>
            </a:r>
            <a:endParaRPr lang="id-ID" sz="3200" dirty="0" smtClean="0">
              <a:sym typeface="Wingdings" pitchFamily="2" charset="2"/>
            </a:endParaRPr>
          </a:p>
          <a:p>
            <a:pPr algn="just">
              <a:buNone/>
              <a:tabLst>
                <a:tab pos="890588" algn="l"/>
                <a:tab pos="1430338" algn="l"/>
              </a:tabLst>
            </a:pP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4663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istilah-istilah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a. </a:t>
            </a:r>
            <a:r>
              <a:rPr lang="en-US" dirty="0" err="1" smtClean="0"/>
              <a:t>Kompilator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b. Translator</a:t>
            </a:r>
          </a:p>
          <a:p>
            <a:pPr>
              <a:buNone/>
            </a:pPr>
            <a:r>
              <a:rPr lang="en-US" dirty="0" smtClean="0"/>
              <a:t>	c. Interpreter</a:t>
            </a:r>
          </a:p>
          <a:p>
            <a:pPr>
              <a:buNone/>
            </a:pPr>
            <a:r>
              <a:rPr lang="en-US" dirty="0" smtClean="0"/>
              <a:t>	c. Assembler</a:t>
            </a:r>
          </a:p>
          <a:p>
            <a:pPr>
              <a:buNone/>
            </a:pPr>
            <a:r>
              <a:rPr lang="en-US" dirty="0" smtClean="0"/>
              <a:t>	d. Emulator</a:t>
            </a:r>
          </a:p>
          <a:p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pasaran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2 ?</a:t>
            </a:r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Bootsrap</a:t>
            </a:r>
            <a:r>
              <a:rPr lang="en-US" dirty="0" smtClean="0"/>
              <a:t> 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pemrograman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81000" y="2819400"/>
            <a:ext cx="2209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1600200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Bahasa</a:t>
            </a:r>
            <a:r>
              <a:rPr lang="en-US" dirty="0" smtClean="0"/>
              <a:t> Tingkat </a:t>
            </a:r>
            <a:r>
              <a:rPr lang="en-US" dirty="0" err="1" smtClean="0"/>
              <a:t>Rendah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2977488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Bahasa</a:t>
            </a:r>
            <a:r>
              <a:rPr lang="en-US" dirty="0" smtClean="0"/>
              <a:t> Tingkat </a:t>
            </a:r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6600" y="4343400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Oriented Programming (OOP)</a:t>
            </a:r>
            <a:endParaRPr lang="en-US" dirty="0"/>
          </a:p>
        </p:txBody>
      </p:sp>
      <p:cxnSp>
        <p:nvCxnSpPr>
          <p:cNvPr id="17" name="Shape 16"/>
          <p:cNvCxnSpPr>
            <a:stCxn id="6" idx="0"/>
            <a:endCxn id="9" idx="1"/>
          </p:cNvCxnSpPr>
          <p:nvPr/>
        </p:nvCxnSpPr>
        <p:spPr>
          <a:xfrm rot="5400000" flipH="1" flipV="1">
            <a:off x="1828800" y="1752600"/>
            <a:ext cx="723900" cy="14097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6"/>
            <a:endCxn id="10" idx="1"/>
          </p:cNvCxnSpPr>
          <p:nvPr/>
        </p:nvCxnSpPr>
        <p:spPr>
          <a:xfrm>
            <a:off x="2590800" y="3467100"/>
            <a:ext cx="3352800" cy="56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6" idx="4"/>
            <a:endCxn id="11" idx="1"/>
          </p:cNvCxnSpPr>
          <p:nvPr/>
        </p:nvCxnSpPr>
        <p:spPr>
          <a:xfrm rot="16200000" flipH="1">
            <a:off x="2019300" y="3581400"/>
            <a:ext cx="723900" cy="17907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Callout 29"/>
          <p:cNvSpPr/>
          <p:nvPr/>
        </p:nvSpPr>
        <p:spPr>
          <a:xfrm>
            <a:off x="5943600" y="1143000"/>
            <a:ext cx="2514600" cy="1676400"/>
          </a:xfrm>
          <a:prstGeom prst="wedgeEllipseCallout">
            <a:avLst>
              <a:gd name="adj1" fmla="val -93470"/>
              <a:gd name="adj2" fmla="val 5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6172200" y="4648200"/>
            <a:ext cx="2286000" cy="1828800"/>
          </a:xfrm>
          <a:prstGeom prst="wedgeRoundRectCallout">
            <a:avLst>
              <a:gd name="adj1" fmla="val -25012"/>
              <a:gd name="adj2" fmla="val -852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mendekati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33" name="Cloud Callout 32"/>
          <p:cNvSpPr/>
          <p:nvPr/>
        </p:nvSpPr>
        <p:spPr>
          <a:xfrm>
            <a:off x="381000" y="5334000"/>
            <a:ext cx="2514600" cy="1295400"/>
          </a:xfrm>
          <a:prstGeom prst="cloudCallout">
            <a:avLst>
              <a:gd name="adj1" fmla="val 64377"/>
              <a:gd name="adj2" fmla="val -66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Object.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00400" y="3352800"/>
            <a:ext cx="2209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304800" y="1600200"/>
            <a:ext cx="3886200" cy="1447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b="1" dirty="0" smtClean="0"/>
              <a:t>Bahasa mesin</a:t>
            </a:r>
            <a:r>
              <a:rPr lang="id-ID" dirty="0" smtClean="0"/>
              <a:t> merupakan bentuk</a:t>
            </a:r>
            <a:endParaRPr lang="en-US" dirty="0" smtClean="0"/>
          </a:p>
          <a:p>
            <a:pPr algn="just"/>
            <a:r>
              <a:rPr lang="id-ID" dirty="0" smtClean="0"/>
              <a:t>terendah dari bahasa komputer.</a:t>
            </a:r>
            <a:endParaRPr lang="en-US" dirty="0" smtClean="0"/>
          </a:p>
          <a:p>
            <a:pPr algn="just"/>
            <a:r>
              <a:rPr lang="id-ID" dirty="0" smtClean="0"/>
              <a:t>Instruksi direpresentasikan dalam</a:t>
            </a:r>
            <a:endParaRPr lang="en-US" dirty="0" smtClean="0"/>
          </a:p>
          <a:p>
            <a:pPr algn="just"/>
            <a:r>
              <a:rPr lang="id-ID" dirty="0" smtClean="0"/>
              <a:t>kode numerik.</a:t>
            </a:r>
            <a:endParaRPr lang="en-US" dirty="0" smtClean="0"/>
          </a:p>
        </p:txBody>
      </p:sp>
      <p:sp>
        <p:nvSpPr>
          <p:cNvPr id="13" name="Folded Corner 12"/>
          <p:cNvSpPr/>
          <p:nvPr/>
        </p:nvSpPr>
        <p:spPr>
          <a:xfrm>
            <a:off x="4648200" y="1600200"/>
            <a:ext cx="3886200" cy="1447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/>
              <a:t>Bahasa Assembly</a:t>
            </a:r>
            <a:r>
              <a:rPr lang="id-ID" dirty="0"/>
              <a:t> merupakan </a:t>
            </a:r>
            <a:r>
              <a:rPr lang="id-ID" dirty="0" smtClean="0"/>
              <a:t>bent</a:t>
            </a:r>
            <a:r>
              <a:rPr lang="en-US" dirty="0" err="1" smtClean="0"/>
              <a:t>uk</a:t>
            </a:r>
            <a:r>
              <a:rPr lang="en-US" dirty="0" smtClean="0"/>
              <a:t> </a:t>
            </a:r>
            <a:r>
              <a:rPr lang="id-ID" dirty="0" smtClean="0"/>
              <a:t>simbolik </a:t>
            </a:r>
            <a:r>
              <a:rPr lang="id-ID" dirty="0"/>
              <a:t>dari bahasa mesin. </a:t>
            </a:r>
            <a:r>
              <a:rPr lang="id-ID" dirty="0" smtClean="0"/>
              <a:t>Kode</a:t>
            </a:r>
            <a:r>
              <a:rPr lang="en-US" dirty="0" smtClean="0"/>
              <a:t> </a:t>
            </a:r>
            <a:r>
              <a:rPr lang="id-ID" dirty="0" smtClean="0"/>
              <a:t>misalnya </a:t>
            </a:r>
            <a:r>
              <a:rPr lang="id-ID" dirty="0"/>
              <a:t>ADD, MUL, dsb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304800" y="4953000"/>
            <a:ext cx="3886200" cy="1447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/>
              <a:t>Bahasa tingkat </a:t>
            </a:r>
            <a:r>
              <a:rPr lang="id-ID" b="1" dirty="0" smtClean="0"/>
              <a:t>tinggi</a:t>
            </a:r>
            <a:r>
              <a:rPr lang="en-US" b="1" dirty="0" smtClean="0"/>
              <a:t>  </a:t>
            </a:r>
            <a:r>
              <a:rPr lang="id-ID" dirty="0" smtClean="0"/>
              <a:t>(</a:t>
            </a:r>
            <a:r>
              <a:rPr lang="id-ID" dirty="0"/>
              <a:t>user oriented) lebih </a:t>
            </a:r>
            <a:r>
              <a:rPr lang="id-ID" dirty="0" smtClean="0"/>
              <a:t>banyak</a:t>
            </a:r>
            <a:r>
              <a:rPr lang="en-US" dirty="0" smtClean="0"/>
              <a:t> </a:t>
            </a:r>
            <a:r>
              <a:rPr lang="id-ID" dirty="0" smtClean="0"/>
              <a:t>memberikan </a:t>
            </a:r>
            <a:r>
              <a:rPr lang="id-ID" dirty="0"/>
              <a:t>fungsi </a:t>
            </a:r>
            <a:r>
              <a:rPr lang="en-US" dirty="0" smtClean="0"/>
              <a:t> c</a:t>
            </a:r>
            <a:r>
              <a:rPr lang="id-ID" dirty="0" smtClean="0"/>
              <a:t>ontrol</a:t>
            </a:r>
            <a:r>
              <a:rPr lang="en-US" dirty="0" smtClean="0"/>
              <a:t> </a:t>
            </a:r>
            <a:r>
              <a:rPr lang="id-ID" dirty="0" smtClean="0"/>
              <a:t>program</a:t>
            </a:r>
            <a:r>
              <a:rPr lang="id-ID" dirty="0"/>
              <a:t>, kalang, block, dan</a:t>
            </a:r>
            <a:endParaRPr lang="en-US" dirty="0"/>
          </a:p>
          <a:p>
            <a:r>
              <a:rPr lang="id-ID" dirty="0"/>
              <a:t>prosedur.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4648200" y="4953000"/>
            <a:ext cx="3886200" cy="1447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Object </a:t>
            </a:r>
            <a:r>
              <a:rPr lang="id-ID" dirty="0" smtClean="0"/>
              <a:t>oriented</a:t>
            </a:r>
            <a:r>
              <a:rPr lang="en-US" dirty="0" smtClean="0"/>
              <a:t> Programming </a:t>
            </a:r>
            <a:r>
              <a:rPr lang="id-ID" dirty="0" smtClean="0"/>
              <a:t>sering </a:t>
            </a:r>
            <a:r>
              <a:rPr lang="id-ID" dirty="0"/>
              <a:t>juga dimasukkan </a:t>
            </a:r>
            <a:r>
              <a:rPr lang="id-ID" dirty="0" smtClean="0"/>
              <a:t>sebagai</a:t>
            </a:r>
            <a:r>
              <a:rPr lang="en-US" dirty="0" smtClean="0"/>
              <a:t> </a:t>
            </a:r>
            <a:r>
              <a:rPr lang="id-ID" dirty="0" smtClean="0"/>
              <a:t>bahasa </a:t>
            </a:r>
            <a:r>
              <a:rPr lang="id-ID" dirty="0"/>
              <a:t>tingkat tinggi</a:t>
            </a:r>
            <a:r>
              <a:rPr lang="id-ID" dirty="0" smtClean="0"/>
              <a:t>,</a:t>
            </a:r>
            <a:r>
              <a:rPr lang="en-US" dirty="0" smtClean="0"/>
              <a:t> </a:t>
            </a:r>
            <a:r>
              <a:rPr lang="id-ID" dirty="0" smtClean="0"/>
              <a:t>misalnya </a:t>
            </a:r>
            <a:r>
              <a:rPr lang="id-ID" dirty="0"/>
              <a:t>SQL, Myob, dsb.</a:t>
            </a:r>
            <a:endParaRPr lang="en-US" dirty="0"/>
          </a:p>
        </p:txBody>
      </p:sp>
      <p:cxnSp>
        <p:nvCxnSpPr>
          <p:cNvPr id="17" name="Shape 16"/>
          <p:cNvCxnSpPr>
            <a:endCxn id="12" idx="2"/>
          </p:cNvCxnSpPr>
          <p:nvPr/>
        </p:nvCxnSpPr>
        <p:spPr>
          <a:xfrm rot="10800000">
            <a:off x="2247900" y="3048000"/>
            <a:ext cx="952500" cy="6858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endCxn id="14" idx="0"/>
          </p:cNvCxnSpPr>
          <p:nvPr/>
        </p:nvCxnSpPr>
        <p:spPr>
          <a:xfrm rot="10800000" flipV="1">
            <a:off x="2247900" y="4191000"/>
            <a:ext cx="952500" cy="7620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13" idx="2"/>
          </p:cNvCxnSpPr>
          <p:nvPr/>
        </p:nvCxnSpPr>
        <p:spPr>
          <a:xfrm flipV="1">
            <a:off x="5410200" y="3048000"/>
            <a:ext cx="1181100" cy="6096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endCxn id="15" idx="0"/>
          </p:cNvCxnSpPr>
          <p:nvPr/>
        </p:nvCxnSpPr>
        <p:spPr>
          <a:xfrm>
            <a:off x="5410200" y="4191000"/>
            <a:ext cx="1181100" cy="7620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/>
          <a:lstStyle/>
          <a:p>
            <a:r>
              <a:rPr lang="id-ID" dirty="0" smtClean="0"/>
              <a:t>Translator melakukan pengubahan source code / source program kedalam target code / object code</a:t>
            </a:r>
            <a:r>
              <a:rPr lang="en-US" dirty="0" smtClean="0"/>
              <a:t>. </a:t>
            </a:r>
            <a:r>
              <a:rPr lang="id-ID" dirty="0" smtClean="0"/>
              <a:t>Interpreter dan Compiler termasuk dalam kategori translator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90600" y="4343400"/>
            <a:ext cx="16002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3581400"/>
            <a:ext cx="2209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5791200"/>
            <a:ext cx="2209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cxnSp>
        <p:nvCxnSpPr>
          <p:cNvPr id="9" name="Elbow Connector 8"/>
          <p:cNvCxnSpPr>
            <a:stCxn id="4" idx="1"/>
            <a:endCxn id="6" idx="1"/>
          </p:cNvCxnSpPr>
          <p:nvPr/>
        </p:nvCxnSpPr>
        <p:spPr>
          <a:xfrm rot="5400000" flipH="1" flipV="1">
            <a:off x="2590800" y="3124200"/>
            <a:ext cx="419100" cy="20193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1"/>
          </p:cNvCxnSpPr>
          <p:nvPr/>
        </p:nvCxnSpPr>
        <p:spPr>
          <a:xfrm rot="16200000" flipH="1">
            <a:off x="1562100" y="5486400"/>
            <a:ext cx="876300" cy="4191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096000" y="3429000"/>
            <a:ext cx="2667000" cy="9906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Code :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Bahasa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Tingkat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tinggi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Object Code :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Bahasa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mesin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Assembly,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source code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tidak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diproses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secara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bersamaan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648200" y="5638800"/>
            <a:ext cx="2667000" cy="9906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Tidak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Membangkitkan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code</a:t>
            </a:r>
            <a:r>
              <a:rPr lang="en-US" dirty="0" smtClean="0">
                <a:solidFill>
                  <a:schemeClr val="tx2"/>
                </a:solidFill>
              </a:rPr>
              <a:t>, source code </a:t>
            </a:r>
            <a:r>
              <a:rPr lang="en-US" dirty="0" err="1" smtClean="0">
                <a:solidFill>
                  <a:schemeClr val="tx2"/>
                </a:solidFill>
              </a:rPr>
              <a:t>dan</a:t>
            </a:r>
            <a:r>
              <a:rPr lang="en-US" dirty="0" smtClean="0">
                <a:solidFill>
                  <a:schemeClr val="tx2"/>
                </a:solidFill>
              </a:rPr>
              <a:t> data </a:t>
            </a:r>
            <a:r>
              <a:rPr lang="en-US" dirty="0" err="1" smtClean="0">
                <a:solidFill>
                  <a:schemeClr val="tx2"/>
                </a:solidFill>
              </a:rPr>
              <a:t>diproses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bersamaan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err="1" smtClean="0">
                <a:solidFill>
                  <a:schemeClr val="tx2"/>
                </a:solidFill>
              </a:rPr>
              <a:t>Contoh</a:t>
            </a:r>
            <a:r>
              <a:rPr lang="en-US" dirty="0" smtClean="0">
                <a:solidFill>
                  <a:schemeClr val="tx2"/>
                </a:solidFill>
              </a:rPr>
              <a:t> Basic, SPSS, Dbase III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0" y="4724400"/>
            <a:ext cx="2209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4"/>
            <a:endCxn id="19" idx="1"/>
          </p:cNvCxnSpPr>
          <p:nvPr/>
        </p:nvCxnSpPr>
        <p:spPr>
          <a:xfrm>
            <a:off x="2590800" y="4800600"/>
            <a:ext cx="1371600" cy="266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6248400" y="4648200"/>
            <a:ext cx="2667000" cy="762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Code :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Bahasa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Assembly, Object Code :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Bahasa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mesin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1400" dirty="0" err="1" smtClean="0">
                <a:solidFill>
                  <a:schemeClr val="tx2"/>
                </a:solidFill>
              </a:rPr>
              <a:t>Contoh</a:t>
            </a:r>
            <a:r>
              <a:rPr lang="en-US" sz="1400" dirty="0" smtClean="0">
                <a:solidFill>
                  <a:schemeClr val="tx2"/>
                </a:solidFill>
              </a:rPr>
              <a:t> : Turbo Assembler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6200" y="1752600"/>
            <a:ext cx="8915400" cy="3962400"/>
            <a:chOff x="76200" y="1295400"/>
            <a:chExt cx="8915400" cy="3962400"/>
          </a:xfrm>
        </p:grpSpPr>
        <p:sp>
          <p:nvSpPr>
            <p:cNvPr id="4" name="Flowchart: Magnetic Disk 3"/>
            <p:cNvSpPr/>
            <p:nvPr/>
          </p:nvSpPr>
          <p:spPr>
            <a:xfrm>
              <a:off x="3429000" y="1295400"/>
              <a:ext cx="16764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Penanganan</a:t>
              </a:r>
              <a:r>
                <a:rPr lang="en-US" dirty="0" smtClean="0"/>
                <a:t> </a:t>
              </a:r>
              <a:r>
                <a:rPr lang="en-US" dirty="0" err="1" smtClean="0"/>
                <a:t>Kesalahan</a:t>
              </a:r>
              <a:endParaRPr lang="en-US" dirty="0"/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76200" y="2743200"/>
              <a:ext cx="1295400" cy="6858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 </a:t>
              </a:r>
              <a:r>
                <a:rPr lang="en-US" dirty="0" err="1" smtClean="0"/>
                <a:t>Sumber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2743200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Analisa</a:t>
              </a:r>
              <a:r>
                <a:rPr lang="en-US" dirty="0" smtClean="0"/>
                <a:t> </a:t>
              </a:r>
              <a:r>
                <a:rPr lang="en-US" dirty="0" err="1" smtClean="0"/>
                <a:t>Leksikal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2743200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Analisa</a:t>
              </a:r>
              <a:r>
                <a:rPr lang="en-US" dirty="0" smtClean="0"/>
                <a:t> </a:t>
              </a:r>
              <a:r>
                <a:rPr lang="en-US" dirty="0" err="1" smtClean="0"/>
                <a:t>Sintaks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2743200"/>
              <a:ext cx="1447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Intermediate Program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000" y="2743200"/>
              <a:ext cx="1447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Interpretasi</a:t>
              </a:r>
              <a:endParaRPr lang="en-US" dirty="0"/>
            </a:p>
          </p:txBody>
        </p:sp>
        <p:sp>
          <p:nvSpPr>
            <p:cNvPr id="10" name="Flowchart: Document 9"/>
            <p:cNvSpPr/>
            <p:nvPr/>
          </p:nvSpPr>
          <p:spPr>
            <a:xfrm>
              <a:off x="7696200" y="2743200"/>
              <a:ext cx="1295400" cy="6858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Hasil</a:t>
              </a:r>
              <a:r>
                <a:rPr lang="en-US" dirty="0" smtClean="0"/>
                <a:t> </a:t>
              </a:r>
              <a:r>
                <a:rPr lang="en-US" dirty="0" err="1" smtClean="0"/>
                <a:t>Operasi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295400" y="2971800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819400" y="2971800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267200" y="2971800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867400" y="2971800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7467600" y="2971800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4" idx="3"/>
              <a:endCxn id="6" idx="0"/>
            </p:cNvCxnSpPr>
            <p:nvPr/>
          </p:nvCxnSpPr>
          <p:spPr>
            <a:xfrm flipH="1">
              <a:off x="2171700" y="2286000"/>
              <a:ext cx="2095500" cy="457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3"/>
              <a:endCxn id="7" idx="0"/>
            </p:cNvCxnSpPr>
            <p:nvPr/>
          </p:nvCxnSpPr>
          <p:spPr>
            <a:xfrm flipH="1">
              <a:off x="3695700" y="2286000"/>
              <a:ext cx="571500" cy="457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3"/>
              <a:endCxn id="8" idx="0"/>
            </p:cNvCxnSpPr>
            <p:nvPr/>
          </p:nvCxnSpPr>
          <p:spPr>
            <a:xfrm>
              <a:off x="4267200" y="2286000"/>
              <a:ext cx="952500" cy="457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3"/>
              <a:endCxn id="9" idx="0"/>
            </p:cNvCxnSpPr>
            <p:nvPr/>
          </p:nvCxnSpPr>
          <p:spPr>
            <a:xfrm>
              <a:off x="4267200" y="2286000"/>
              <a:ext cx="2552700" cy="457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Magnetic Disk 23"/>
            <p:cNvSpPr/>
            <p:nvPr/>
          </p:nvSpPr>
          <p:spPr>
            <a:xfrm>
              <a:off x="3429000" y="4267200"/>
              <a:ext cx="16764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Pengelolaan</a:t>
              </a:r>
              <a:r>
                <a:rPr lang="en-US" dirty="0" smtClean="0"/>
                <a:t> </a:t>
              </a:r>
              <a:r>
                <a:rPr lang="en-US" dirty="0" err="1" smtClean="0"/>
                <a:t>Tabel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4" idx="1"/>
              <a:endCxn id="6" idx="2"/>
            </p:cNvCxnSpPr>
            <p:nvPr/>
          </p:nvCxnSpPr>
          <p:spPr>
            <a:xfrm flipH="1" flipV="1">
              <a:off x="2171700" y="3352800"/>
              <a:ext cx="2095500" cy="914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1"/>
              <a:endCxn id="7" idx="2"/>
            </p:cNvCxnSpPr>
            <p:nvPr/>
          </p:nvCxnSpPr>
          <p:spPr>
            <a:xfrm flipH="1" flipV="1">
              <a:off x="3695700" y="3352800"/>
              <a:ext cx="571500" cy="914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1"/>
              <a:endCxn id="8" idx="2"/>
            </p:cNvCxnSpPr>
            <p:nvPr/>
          </p:nvCxnSpPr>
          <p:spPr>
            <a:xfrm flipV="1">
              <a:off x="4267200" y="3352800"/>
              <a:ext cx="952500" cy="914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4" idx="1"/>
              <a:endCxn id="9" idx="2"/>
            </p:cNvCxnSpPr>
            <p:nvPr/>
          </p:nvCxnSpPr>
          <p:spPr>
            <a:xfrm flipV="1">
              <a:off x="4267200" y="3352800"/>
              <a:ext cx="2552700" cy="914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8600" y="2133600"/>
            <a:ext cx="8763000" cy="1371600"/>
            <a:chOff x="228600" y="2133600"/>
            <a:chExt cx="8763000" cy="137160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8600" y="2133600"/>
              <a:ext cx="10668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5" name="Flowchart: Multidocument 4"/>
            <p:cNvSpPr/>
            <p:nvPr/>
          </p:nvSpPr>
          <p:spPr>
            <a:xfrm>
              <a:off x="3505200" y="2286000"/>
              <a:ext cx="1676400" cy="83820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2286000"/>
              <a:ext cx="1447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Assembler</a:t>
              </a:r>
              <a:endParaRPr lang="en-US" dirty="0"/>
            </a:p>
          </p:txBody>
        </p:sp>
        <p:sp>
          <p:nvSpPr>
            <p:cNvPr id="7" name="Flowchart: Internal Storage 6"/>
            <p:cNvSpPr/>
            <p:nvPr/>
          </p:nvSpPr>
          <p:spPr>
            <a:xfrm>
              <a:off x="5562600" y="2286000"/>
              <a:ext cx="1600200" cy="914400"/>
            </a:xfrm>
            <a:prstGeom prst="flowChartInternal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Linker</a:t>
              </a:r>
              <a:endParaRPr lang="en-US" dirty="0"/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7620000" y="2362200"/>
              <a:ext cx="1371600" cy="7620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Target</a:t>
              </a:r>
              <a:endParaRPr lang="en-US" dirty="0"/>
            </a:p>
          </p:txBody>
        </p:sp>
        <p:sp>
          <p:nvSpPr>
            <p:cNvPr id="9" name="Striped Right Arrow 8"/>
            <p:cNvSpPr/>
            <p:nvPr/>
          </p:nvSpPr>
          <p:spPr>
            <a:xfrm>
              <a:off x="1336344" y="2514600"/>
              <a:ext cx="304800" cy="30480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riped Right Arrow 9"/>
            <p:cNvSpPr/>
            <p:nvPr/>
          </p:nvSpPr>
          <p:spPr>
            <a:xfrm>
              <a:off x="3178792" y="2514600"/>
              <a:ext cx="304800" cy="30480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triped Right Arrow 10"/>
            <p:cNvSpPr/>
            <p:nvPr/>
          </p:nvSpPr>
          <p:spPr>
            <a:xfrm>
              <a:off x="5257800" y="2514600"/>
              <a:ext cx="304800" cy="30480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triped Right Arrow 11"/>
            <p:cNvSpPr/>
            <p:nvPr/>
          </p:nvSpPr>
          <p:spPr>
            <a:xfrm>
              <a:off x="7239000" y="2514600"/>
              <a:ext cx="304800" cy="30480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381000" y="3200400"/>
              <a:ext cx="762000" cy="3048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lvl="0" algn="just">
                <a:spcBef>
                  <a:spcPct val="20000"/>
                </a:spcBef>
                <a:buClr>
                  <a:schemeClr val="accent1"/>
                </a:buClr>
                <a:buSzPct val="70000"/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. ASM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3810000" y="3124200"/>
              <a:ext cx="762000" cy="3048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lvl="0" algn="just">
                <a:spcBef>
                  <a:spcPct val="20000"/>
                </a:spcBef>
                <a:buClr>
                  <a:schemeClr val="accent1"/>
                </a:buClr>
                <a:buSzPct val="70000"/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. OBJ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696200" y="3124200"/>
              <a:ext cx="1219200" cy="3048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lvl="0" algn="just">
                <a:spcBef>
                  <a:spcPct val="20000"/>
                </a:spcBef>
                <a:buClr>
                  <a:schemeClr val="accent1"/>
                </a:buClr>
                <a:buSzPct val="70000"/>
                <a:defRPr/>
              </a:pPr>
              <a:r>
                <a:rPr lang="en-US" sz="1400" b="1" dirty="0" smtClean="0">
                  <a:solidFill>
                    <a:schemeClr val="tx2"/>
                  </a:solidFill>
                </a:rPr>
                <a:t>. EXE / . COM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02989" y="3822413"/>
            <a:ext cx="30428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Proses Sebuah Kompilasi pada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Bahasa Assembler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" y="4542472"/>
            <a:ext cx="8382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· Source Code adalah bahasa Assembler, Object Code adalah bahasa mesin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· Object Code dapat berupa file object (.OBJ), file .EXE, atau file .COM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· Contoh : Turbo Assembler (dari IBM) dan Macro Assembler (dari Microsoft)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03838"/>
          </a:xfrm>
        </p:spPr>
        <p:txBody>
          <a:bodyPr/>
          <a:lstStyle/>
          <a:p>
            <a:pPr algn="just"/>
            <a:r>
              <a:rPr lang="id-ID" dirty="0" smtClean="0"/>
              <a:t>Kompilator (compiler) adalah sebuah program</a:t>
            </a:r>
            <a:r>
              <a:rPr lang="en-US" dirty="0" smtClean="0"/>
              <a:t> </a:t>
            </a:r>
            <a:r>
              <a:rPr lang="id-ID" dirty="0" smtClean="0"/>
              <a:t>yang membaca suatu program yang ditulis</a:t>
            </a:r>
            <a:r>
              <a:rPr lang="en-US" dirty="0" smtClean="0"/>
              <a:t> </a:t>
            </a:r>
            <a:r>
              <a:rPr lang="id-ID" dirty="0" smtClean="0"/>
              <a:t>Dalam suatu bahasa sumber (source language) dan menterjemahkannya kedalam suatu</a:t>
            </a:r>
            <a:r>
              <a:rPr lang="en-US" dirty="0" smtClean="0"/>
              <a:t> </a:t>
            </a:r>
            <a:r>
              <a:rPr lang="id-ID" dirty="0" smtClean="0"/>
              <a:t>bahasa sasaran (target language)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43000" y="4191000"/>
            <a:ext cx="7162800" cy="2133600"/>
            <a:chOff x="838200" y="4495800"/>
            <a:chExt cx="7162800" cy="2133600"/>
          </a:xfrm>
        </p:grpSpPr>
        <p:grpSp>
          <p:nvGrpSpPr>
            <p:cNvPr id="12" name="Group 11"/>
            <p:cNvGrpSpPr/>
            <p:nvPr/>
          </p:nvGrpSpPr>
          <p:grpSpPr>
            <a:xfrm>
              <a:off x="838200" y="4495800"/>
              <a:ext cx="7162800" cy="2133600"/>
              <a:chOff x="838200" y="4495800"/>
              <a:chExt cx="7162800" cy="2133600"/>
            </a:xfrm>
          </p:grpSpPr>
          <p:sp>
            <p:nvSpPr>
              <p:cNvPr id="4" name="Flowchart: Magnetic Disk 3"/>
              <p:cNvSpPr/>
              <p:nvPr/>
            </p:nvSpPr>
            <p:spPr>
              <a:xfrm>
                <a:off x="838200" y="4495800"/>
                <a:ext cx="1371600" cy="8382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Program </a:t>
                </a:r>
                <a:r>
                  <a:rPr lang="en-US" dirty="0" err="1" smtClean="0"/>
                  <a:t>Sumber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05200" y="4572000"/>
                <a:ext cx="16764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Compiler</a:t>
                </a:r>
                <a:endParaRPr lang="en-US" dirty="0"/>
              </a:p>
            </p:txBody>
          </p:sp>
          <p:sp>
            <p:nvSpPr>
              <p:cNvPr id="6" name="Flowchart: Document 5"/>
              <p:cNvSpPr/>
              <p:nvPr/>
            </p:nvSpPr>
            <p:spPr>
              <a:xfrm>
                <a:off x="6477000" y="4495800"/>
                <a:ext cx="1524000" cy="91440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Bahasa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Sasaran</a:t>
                </a:r>
                <a:endParaRPr lang="en-US" dirty="0"/>
              </a:p>
            </p:txBody>
          </p:sp>
          <p:sp>
            <p:nvSpPr>
              <p:cNvPr id="7" name="Flowchart: Multidocument 6"/>
              <p:cNvSpPr/>
              <p:nvPr/>
            </p:nvSpPr>
            <p:spPr>
              <a:xfrm>
                <a:off x="3505200" y="5791200"/>
                <a:ext cx="1828800" cy="838200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Error Message</a:t>
                </a:r>
                <a:endParaRPr lang="en-US" dirty="0"/>
              </a:p>
            </p:txBody>
          </p:sp>
          <p:sp>
            <p:nvSpPr>
              <p:cNvPr id="8" name="Striped Right Arrow 7"/>
              <p:cNvSpPr/>
              <p:nvPr/>
            </p:nvSpPr>
            <p:spPr>
              <a:xfrm>
                <a:off x="2438400" y="4800600"/>
                <a:ext cx="762000" cy="381000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triped Right Arrow 8"/>
              <p:cNvSpPr/>
              <p:nvPr/>
            </p:nvSpPr>
            <p:spPr>
              <a:xfrm>
                <a:off x="5486400" y="4800600"/>
                <a:ext cx="762000" cy="381000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Striped Right Arrow 10"/>
            <p:cNvSpPr/>
            <p:nvPr/>
          </p:nvSpPr>
          <p:spPr>
            <a:xfrm rot="5400000">
              <a:off x="4114800" y="5334000"/>
              <a:ext cx="381000" cy="381000"/>
            </a:xfrm>
            <a:prstGeom prst="stripedRightArrow">
              <a:avLst>
                <a:gd name="adj1" fmla="val 50000"/>
                <a:gd name="adj2" fmla="val 428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Proses Kompilasi dikelompokkan kedalam dua kelompok besar :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1. Analisa : Program sumber dipecah-pecah dan dibentuk menjadi bentuk antara (</a:t>
            </a:r>
            <a:r>
              <a:rPr lang="id-ID" i="1" dirty="0" smtClean="0"/>
              <a:t>Intermediate</a:t>
            </a:r>
            <a:r>
              <a:rPr lang="en-US" i="1" dirty="0" smtClean="0"/>
              <a:t> </a:t>
            </a:r>
            <a:r>
              <a:rPr lang="id-ID" i="1" dirty="0" smtClean="0"/>
              <a:t>Representation )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2. Sintesa : Membangun program sasaran yang diinginkan dari bentuk antara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237</TotalTime>
  <Words>532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Trek</vt:lpstr>
      <vt:lpstr>DISUSUN OLEH :  ELISAWATI,M.KOM</vt:lpstr>
      <vt:lpstr>Arti Teknik dan kompilasi</vt:lpstr>
      <vt:lpstr>Bahasa pemrograman</vt:lpstr>
      <vt:lpstr>Bahasa pemrograman</vt:lpstr>
      <vt:lpstr>translator</vt:lpstr>
      <vt:lpstr>INTERPRETER</vt:lpstr>
      <vt:lpstr>ASSEMBLY</vt:lpstr>
      <vt:lpstr>Compiler</vt:lpstr>
      <vt:lpstr>Compiler</vt:lpstr>
      <vt:lpstr>Bagan Pokok Proses Kompilasi</vt:lpstr>
      <vt:lpstr>KETERANGAN</vt:lpstr>
      <vt:lpstr>Pembuatan compiler</vt:lpstr>
      <vt:lpstr>Bootstrap</vt:lpstr>
      <vt:lpstr>JENIS TRANSLATOR</vt:lpstr>
      <vt:lpstr>Slide 15</vt:lpstr>
      <vt:lpstr>Slide 16</vt:lpstr>
      <vt:lpstr>Contoh source program ke dalam kode mesin</vt:lpstr>
      <vt:lpstr>Slide 18</vt:lpstr>
      <vt:lpstr>Struktur compiler</vt:lpstr>
      <vt:lpstr>keterangan</vt:lpstr>
      <vt:lpstr>Kualitas dari compiler</vt:lpstr>
      <vt:lpstr>soal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DISUSUN OLEH :  ELISAWATI,M.KOM</dc:title>
  <dc:creator>elisa</dc:creator>
  <cp:lastModifiedBy>elisa</cp:lastModifiedBy>
  <cp:revision>21</cp:revision>
  <dcterms:created xsi:type="dcterms:W3CDTF">2017-09-04T06:48:31Z</dcterms:created>
  <dcterms:modified xsi:type="dcterms:W3CDTF">2017-10-24T04:00:30Z</dcterms:modified>
</cp:coreProperties>
</file>