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7" r:id="rId4"/>
    <p:sldId id="288" r:id="rId5"/>
    <p:sldId id="289" r:id="rId6"/>
    <p:sldId id="290" r:id="rId7"/>
    <p:sldId id="292" r:id="rId8"/>
    <p:sldId id="293" r:id="rId9"/>
    <p:sldId id="294" r:id="rId10"/>
    <p:sldId id="295" r:id="rId11"/>
    <p:sldId id="297" r:id="rId12"/>
    <p:sldId id="298" r:id="rId13"/>
    <p:sldId id="299" r:id="rId14"/>
    <p:sldId id="300" r:id="rId15"/>
    <p:sldId id="301" r:id="rId16"/>
    <p:sldId id="30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3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2A7CCF64-81CC-49C7-A4C9-CA8952340E7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2A7CCF64-81CC-49C7-A4C9-CA8952340E74}"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2A7CCF64-81CC-49C7-A4C9-CA8952340E74}"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7CCF64-81CC-49C7-A4C9-CA8952340E7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ECF113C-9192-4152-873F-55FC2E05549B}" type="datetimeFigureOut">
              <a:rPr lang="en-US" smtClean="0"/>
              <a:pPr/>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2A7CCF64-81CC-49C7-A4C9-CA8952340E74}"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ECF113C-9192-4152-873F-55FC2E05549B}" type="datetimeFigureOut">
              <a:rPr lang="en-US" smtClean="0"/>
              <a:pPr/>
              <a:t>10/24/2017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2A7CCF64-81CC-49C7-A4C9-CA8952340E74}"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4853411"/>
            <a:ext cx="8458200" cy="1222375"/>
          </a:xfrm>
          <a:prstGeom prst="rect">
            <a:avLst/>
          </a:prstGeom>
        </p:spPr>
        <p:txBody>
          <a:bodyPr vert="horz"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DISUSUN OLEH :</a:t>
            </a:r>
            <a:br>
              <a:rPr kumimoji="0" 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br>
            <a:r>
              <a:rPr kumimoji="0" 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 ELISAWATI,M.KOM</a:t>
            </a:r>
            <a:endParaRPr kumimoji="0" 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 name="Subtitle 2"/>
          <p:cNvSpPr>
            <a:spLocks noGrp="1"/>
          </p:cNvSpPr>
          <p:nvPr>
            <p:ph type="subTitle" idx="1"/>
          </p:nvPr>
        </p:nvSpPr>
        <p:spPr>
          <a:xfrm>
            <a:off x="381000" y="3505200"/>
            <a:ext cx="8458200" cy="1143000"/>
          </a:xfrm>
        </p:spPr>
        <p:txBody>
          <a:bodyPr>
            <a:normAutofit fontScale="92500" lnSpcReduction="20000"/>
          </a:bodyPr>
          <a:lstStyle/>
          <a:p>
            <a:r>
              <a:rPr lang="en-US" sz="4000" dirty="0" smtClean="0">
                <a:latin typeface="Aharoni" pitchFamily="2" charset="-79"/>
                <a:cs typeface="Aharoni" pitchFamily="2" charset="-79"/>
              </a:rPr>
              <a:t>TEKNIK KOMPILASI II</a:t>
            </a:r>
          </a:p>
          <a:p>
            <a:r>
              <a:rPr lang="en-US" sz="4000" dirty="0" err="1" smtClean="0">
                <a:latin typeface="Aharoni" pitchFamily="2" charset="-79"/>
                <a:cs typeface="Aharoni" pitchFamily="2" charset="-79"/>
              </a:rPr>
              <a:t>Notasi</a:t>
            </a:r>
            <a:r>
              <a:rPr lang="en-US" sz="4000" dirty="0" smtClean="0">
                <a:latin typeface="Aharoni" pitchFamily="2" charset="-79"/>
                <a:cs typeface="Aharoni" pitchFamily="2" charset="-79"/>
              </a:rPr>
              <a:t> </a:t>
            </a:r>
            <a:r>
              <a:rPr lang="en-US" sz="4000" dirty="0" err="1" smtClean="0">
                <a:latin typeface="Aharoni" pitchFamily="2" charset="-79"/>
                <a:cs typeface="Aharoni" pitchFamily="2" charset="-79"/>
              </a:rPr>
              <a:t>Bahasa</a:t>
            </a:r>
            <a:endParaRPr lang="en-US" sz="4000" dirty="0">
              <a:latin typeface="Aharoni" pitchFamily="2" charset="-79"/>
              <a:cs typeface="Aharoni" pitchFamily="2" charset="-79"/>
            </a:endParaRPr>
          </a:p>
        </p:txBody>
      </p:sp>
      <p:sp>
        <p:nvSpPr>
          <p:cNvPr id="4" name="Subtitle 2"/>
          <p:cNvSpPr txBox="1">
            <a:spLocks/>
          </p:cNvSpPr>
          <p:nvPr/>
        </p:nvSpPr>
        <p:spPr>
          <a:xfrm>
            <a:off x="533400" y="76200"/>
            <a:ext cx="8458200" cy="609600"/>
          </a:xfrm>
          <a:prstGeom prst="rect">
            <a:avLst/>
          </a:prstGeom>
        </p:spPr>
        <p:txBody>
          <a:bodyPr vert="horz"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sz="3200" b="0" i="0" u="none" strike="noStrike" kern="1200" cap="none" spc="0" normalizeH="0" baseline="0" noProof="0" dirty="0" err="1" smtClean="0">
                <a:ln>
                  <a:noFill/>
                </a:ln>
                <a:solidFill>
                  <a:schemeClr val="tx2">
                    <a:shade val="75000"/>
                  </a:schemeClr>
                </a:solidFill>
                <a:effectLst/>
                <a:uLnTx/>
                <a:uFillTx/>
                <a:latin typeface="Aharoni" pitchFamily="2" charset="-79"/>
                <a:ea typeface="+mn-ea"/>
                <a:cs typeface="Aharoni" pitchFamily="2" charset="-79"/>
              </a:rPr>
              <a:t>Pertemuan</a:t>
            </a:r>
            <a:r>
              <a:rPr kumimoji="0" lang="en-US" sz="32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 </a:t>
            </a:r>
            <a:r>
              <a:rPr kumimoji="0" lang="en-US" sz="3200" b="0" i="0" u="none" strike="noStrike" kern="1200" cap="none" spc="0" normalizeH="0" baseline="0" noProof="0" dirty="0" smtClean="0">
                <a:ln>
                  <a:noFill/>
                </a:ln>
                <a:solidFill>
                  <a:schemeClr val="tx2">
                    <a:shade val="75000"/>
                  </a:schemeClr>
                </a:solidFill>
                <a:effectLst/>
                <a:uLnTx/>
                <a:uFillTx/>
                <a:latin typeface="Aharoni" pitchFamily="2" charset="-79"/>
                <a:ea typeface="+mn-ea"/>
                <a:cs typeface="Aharoni" pitchFamily="2" charset="-79"/>
              </a:rPr>
              <a:t>2</a:t>
            </a:r>
            <a:r>
              <a:rPr kumimoji="0" lang="en-US" sz="3200" b="0" i="0" u="none" strike="noStrike" kern="1200" cap="none" spc="0" normalizeH="0" noProof="0" dirty="0" smtClean="0">
                <a:ln>
                  <a:noFill/>
                </a:ln>
                <a:solidFill>
                  <a:schemeClr val="tx2">
                    <a:shade val="75000"/>
                  </a:schemeClr>
                </a:solidFill>
                <a:effectLst/>
                <a:uLnTx/>
                <a:uFillTx/>
                <a:latin typeface="Aharoni" pitchFamily="2" charset="-79"/>
                <a:ea typeface="+mn-ea"/>
                <a:cs typeface="Aharoni" pitchFamily="2" charset="-79"/>
              </a:rPr>
              <a:t> </a:t>
            </a:r>
            <a:r>
              <a:rPr kumimoji="0" lang="en-US" sz="3200" b="0" i="0" u="none" strike="noStrike" kern="1200" cap="none" spc="0" normalizeH="0" noProof="0" dirty="0" err="1" smtClean="0">
                <a:ln>
                  <a:noFill/>
                </a:ln>
                <a:solidFill>
                  <a:schemeClr val="tx2">
                    <a:shade val="75000"/>
                  </a:schemeClr>
                </a:solidFill>
                <a:effectLst/>
                <a:uLnTx/>
                <a:uFillTx/>
                <a:latin typeface="Aharoni" pitchFamily="2" charset="-79"/>
                <a:ea typeface="+mn-ea"/>
                <a:cs typeface="Aharoni" pitchFamily="2" charset="-79"/>
              </a:rPr>
              <a:t>dan</a:t>
            </a:r>
            <a:r>
              <a:rPr kumimoji="0" lang="en-US" sz="3200" b="0" i="0" u="none" strike="noStrike" kern="1200" cap="none" spc="0" normalizeH="0" noProof="0" dirty="0" smtClean="0">
                <a:ln>
                  <a:noFill/>
                </a:ln>
                <a:solidFill>
                  <a:schemeClr val="tx2">
                    <a:shade val="75000"/>
                  </a:schemeClr>
                </a:solidFill>
                <a:effectLst/>
                <a:uLnTx/>
                <a:uFillTx/>
                <a:latin typeface="Aharoni" pitchFamily="2" charset="-79"/>
                <a:ea typeface="+mn-ea"/>
                <a:cs typeface="Aharoni" pitchFamily="2" charset="-79"/>
              </a:rPr>
              <a:t> 3</a:t>
            </a:r>
            <a:endParaRPr kumimoji="0" lang="en-US" sz="3200" b="0" i="0" u="none" strike="noStrike" kern="1200" cap="none" spc="0" normalizeH="0" baseline="0" noProof="0" dirty="0">
              <a:ln>
                <a:noFill/>
              </a:ln>
              <a:solidFill>
                <a:schemeClr val="tx2">
                  <a:shade val="75000"/>
                </a:schemeClr>
              </a:solidFill>
              <a:effectLst/>
              <a:uLnTx/>
              <a:uFillTx/>
              <a:latin typeface="Aharoni" pitchFamily="2" charset="-79"/>
              <a:ea typeface="+mn-ea"/>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KETERANGAN TABEL :</a:t>
            </a:r>
            <a:endParaRPr lang="en-US" dirty="0"/>
          </a:p>
        </p:txBody>
      </p:sp>
      <p:sp>
        <p:nvSpPr>
          <p:cNvPr id="3" name="Content Placeholder 2"/>
          <p:cNvSpPr>
            <a:spLocks noGrp="1"/>
          </p:cNvSpPr>
          <p:nvPr>
            <p:ph idx="1"/>
          </p:nvPr>
        </p:nvSpPr>
        <p:spPr>
          <a:xfrm>
            <a:off x="457200" y="1285860"/>
            <a:ext cx="8401080" cy="5311492"/>
          </a:xfrm>
        </p:spPr>
        <p:txBody>
          <a:bodyPr>
            <a:normAutofit fontScale="70000" lnSpcReduction="20000"/>
          </a:bodyPr>
          <a:lstStyle/>
          <a:p>
            <a:pPr algn="just">
              <a:tabLst>
                <a:tab pos="1617663" algn="l"/>
              </a:tabLst>
            </a:pPr>
            <a:r>
              <a:rPr lang="id-ID" sz="3400" dirty="0" smtClean="0"/>
              <a:t>Tipe 0  </a:t>
            </a:r>
            <a:r>
              <a:rPr lang="id-ID" sz="3400" dirty="0" smtClean="0">
                <a:sym typeface="Wingdings" pitchFamily="2" charset="2"/>
              </a:rPr>
              <a:t>   	Tidak ada batasan pada aturan produksi.</a:t>
            </a:r>
          </a:p>
          <a:p>
            <a:pPr algn="just">
              <a:buNone/>
              <a:tabLst>
                <a:tab pos="1617663" algn="l"/>
              </a:tabLst>
            </a:pPr>
            <a:r>
              <a:rPr lang="id-ID" sz="3400" dirty="0" smtClean="0">
                <a:sym typeface="Wingdings" pitchFamily="2" charset="2"/>
              </a:rPr>
              <a:t>		 	Abc  De</a:t>
            </a:r>
          </a:p>
          <a:p>
            <a:pPr algn="just">
              <a:tabLst>
                <a:tab pos="1617663" algn="l"/>
              </a:tabLst>
            </a:pPr>
            <a:r>
              <a:rPr lang="id-ID" sz="3400" dirty="0" smtClean="0"/>
              <a:t>Tipe 1  </a:t>
            </a:r>
            <a:r>
              <a:rPr lang="id-ID" sz="3400" dirty="0" smtClean="0">
                <a:sym typeface="Wingdings" pitchFamily="2" charset="2"/>
              </a:rPr>
              <a:t>  	Panjang  string  ruas kiri harus lebih kecil atau sama 		dengan ruas kanan.</a:t>
            </a:r>
          </a:p>
          <a:p>
            <a:pPr algn="just">
              <a:buNone/>
              <a:tabLst>
                <a:tab pos="1617663" algn="l"/>
              </a:tabLst>
            </a:pPr>
            <a:r>
              <a:rPr lang="id-ID" sz="3400" dirty="0" smtClean="0">
                <a:sym typeface="Wingdings" pitchFamily="2" charset="2"/>
              </a:rPr>
              <a:t>		 	Ab  Def</a:t>
            </a:r>
          </a:p>
          <a:p>
            <a:pPr algn="just">
              <a:buNone/>
              <a:tabLst>
                <a:tab pos="1617663" algn="l"/>
              </a:tabLst>
            </a:pPr>
            <a:r>
              <a:rPr lang="id-ID" sz="3400" dirty="0" smtClean="0">
                <a:sym typeface="Wingdings" pitchFamily="2" charset="2"/>
              </a:rPr>
              <a:t>			CD  eF</a:t>
            </a:r>
          </a:p>
          <a:p>
            <a:pPr algn="just">
              <a:tabLst>
                <a:tab pos="1617663" algn="l"/>
              </a:tabLst>
            </a:pPr>
            <a:r>
              <a:rPr lang="id-ID" sz="3400" dirty="0" smtClean="0"/>
              <a:t>Tipe 2   </a:t>
            </a:r>
            <a:r>
              <a:rPr lang="id-ID" sz="3400" dirty="0" smtClean="0">
                <a:sym typeface="Wingdings" pitchFamily="2" charset="2"/>
              </a:rPr>
              <a:t>   Ruas kiri haruslah tepat satu simbol variabel.</a:t>
            </a:r>
          </a:p>
          <a:p>
            <a:pPr algn="just">
              <a:buNone/>
              <a:tabLst>
                <a:tab pos="1617663" algn="l"/>
              </a:tabLst>
            </a:pPr>
            <a:r>
              <a:rPr lang="id-ID" sz="3400" dirty="0" smtClean="0">
                <a:sym typeface="Wingdings" pitchFamily="2" charset="2"/>
              </a:rPr>
              <a:t>		 	C  CDeFg</a:t>
            </a:r>
          </a:p>
          <a:p>
            <a:pPr algn="just">
              <a:buNone/>
              <a:tabLst>
                <a:tab pos="1617663" algn="l"/>
              </a:tabLst>
            </a:pPr>
            <a:r>
              <a:rPr lang="id-ID" sz="3400" dirty="0" smtClean="0">
                <a:sym typeface="Wingdings" pitchFamily="2" charset="2"/>
              </a:rPr>
              <a:t>			D  BcDe</a:t>
            </a:r>
          </a:p>
          <a:p>
            <a:pPr algn="just">
              <a:tabLst>
                <a:tab pos="1617663" algn="l"/>
              </a:tabLst>
            </a:pPr>
            <a:r>
              <a:rPr lang="id-ID" sz="3400" dirty="0" smtClean="0"/>
              <a:t>Tipe 3   </a:t>
            </a:r>
            <a:r>
              <a:rPr lang="id-ID" sz="3400" dirty="0" smtClean="0">
                <a:sym typeface="Wingdings" pitchFamily="2" charset="2"/>
              </a:rPr>
              <a:t>  	Ruas kanan hanya memiliki maksimal 1 simbol </a:t>
            </a:r>
            <a:r>
              <a:rPr lang="en-US" sz="3400" dirty="0" smtClean="0">
                <a:sym typeface="Wingdings" pitchFamily="2" charset="2"/>
              </a:rPr>
              <a:t>		</a:t>
            </a:r>
            <a:r>
              <a:rPr lang="id-ID" sz="3400" dirty="0" smtClean="0">
                <a:sym typeface="Wingdings" pitchFamily="2" charset="2"/>
              </a:rPr>
              <a:t>non terminal dan diletakkan paling kanan sendiri.</a:t>
            </a:r>
          </a:p>
          <a:p>
            <a:pPr algn="just">
              <a:buNone/>
              <a:tabLst>
                <a:tab pos="1617663" algn="l"/>
              </a:tabLst>
            </a:pPr>
            <a:r>
              <a:rPr lang="id-ID" sz="3400" dirty="0" smtClean="0">
                <a:sym typeface="Wingdings" pitchFamily="2" charset="2"/>
              </a:rPr>
              <a:t>		 	A  e</a:t>
            </a:r>
          </a:p>
          <a:p>
            <a:pPr algn="just">
              <a:buNone/>
              <a:tabLst>
                <a:tab pos="1617663" algn="l"/>
              </a:tabLst>
            </a:pPr>
            <a:r>
              <a:rPr lang="id-ID" sz="3400" dirty="0" smtClean="0">
                <a:sym typeface="Wingdings" pitchFamily="2" charset="2"/>
              </a:rPr>
              <a:t>			A  efgH</a:t>
            </a:r>
          </a:p>
          <a:p>
            <a:pPr algn="just">
              <a:buNone/>
              <a:tabLst>
                <a:tab pos="1617663" algn="l"/>
              </a:tabLst>
            </a:pPr>
            <a:endParaRPr lang="id-ID" sz="3400" dirty="0" smtClean="0">
              <a:sym typeface="Wingdings" pitchFamily="2" charset="2"/>
            </a:endParaRPr>
          </a:p>
          <a:p>
            <a:pPr algn="just">
              <a:buNone/>
              <a:tabLst>
                <a:tab pos="1617663" algn="l"/>
              </a:tabLst>
            </a:pPr>
            <a:endParaRPr lang="id-ID" dirty="0" smtClean="0">
              <a:sym typeface="Symbo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HIRARKI COMSKY</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rot="5400000">
            <a:off x="2147882" y="-290548"/>
            <a:ext cx="4919676" cy="82153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DIAGRAM STATE</a:t>
            </a:r>
            <a:endParaRPr lang="en-US" dirty="0"/>
          </a:p>
        </p:txBody>
      </p:sp>
      <p:sp>
        <p:nvSpPr>
          <p:cNvPr id="3" name="Content Placeholder 2"/>
          <p:cNvSpPr>
            <a:spLocks noGrp="1"/>
          </p:cNvSpPr>
          <p:nvPr>
            <p:ph idx="1"/>
          </p:nvPr>
        </p:nvSpPr>
        <p:spPr>
          <a:xfrm>
            <a:off x="457200" y="1285860"/>
            <a:ext cx="8229600" cy="5214974"/>
          </a:xfrm>
        </p:spPr>
        <p:txBody>
          <a:bodyPr>
            <a:normAutofit fontScale="92500" lnSpcReduction="20000"/>
          </a:bodyPr>
          <a:lstStyle/>
          <a:p>
            <a:pPr marL="0" indent="0" algn="just">
              <a:buNone/>
              <a:tabLst>
                <a:tab pos="2063750" algn="l"/>
              </a:tabLst>
            </a:pPr>
            <a:r>
              <a:rPr lang="id-ID" sz="2800" dirty="0" smtClean="0"/>
              <a:t>Bagi pembuat penterjemah yaitu manusia harus sering menguji tata bahasa yang dibuat, salah satu ilustrasi pengujian agar yang dinginkan sesuai dengan yang diharapkan maka digunakan suatu gambar yaitu yang dinamakan dengan diagram state.</a:t>
            </a:r>
            <a:endParaRPr lang="en-US" sz="2800" dirty="0"/>
          </a:p>
          <a:p>
            <a:pPr algn="just"/>
            <a:r>
              <a:rPr lang="id-ID" dirty="0" smtClean="0"/>
              <a:t>Digunakan untuk mendapatkan token, mempermudah melakukan analisa lexical.</a:t>
            </a:r>
            <a:endParaRPr lang="id-ID" dirty="0" smtClean="0">
              <a:sym typeface="Symbol"/>
            </a:endParaRPr>
          </a:p>
          <a:p>
            <a:pPr algn="just"/>
            <a:r>
              <a:rPr lang="id-ID" dirty="0" smtClean="0">
                <a:sym typeface="Symbol"/>
              </a:rPr>
              <a:t>Token adalah simbol terminal dari teori bahasa dan automata.</a:t>
            </a:r>
          </a:p>
          <a:p>
            <a:pPr algn="just"/>
            <a:r>
              <a:rPr lang="id-ID" dirty="0" smtClean="0">
                <a:sym typeface="Symbol"/>
              </a:rPr>
              <a:t>Contoh token ID untuk karakter huruf a-z, 0-9, token INT untuk digit, token PLUS untuk menjumlahkan dan token MINUS untuk pengurangan.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fontScale="90000"/>
          </a:bodyPr>
          <a:lstStyle/>
          <a:p>
            <a:pPr algn="l"/>
            <a:r>
              <a:rPr lang="id-ID" sz="3200" dirty="0" smtClean="0"/>
              <a:t>Dibawah ini contoh gambar diagram state </a:t>
            </a:r>
            <a:endParaRPr lang="en-US" sz="3200" dirty="0"/>
          </a:p>
        </p:txBody>
      </p:sp>
      <p:pic>
        <p:nvPicPr>
          <p:cNvPr id="3074" name="Picture 2"/>
          <p:cNvPicPr>
            <a:picLocks noChangeAspect="1" noChangeArrowheads="1"/>
          </p:cNvPicPr>
          <p:nvPr/>
        </p:nvPicPr>
        <p:blipFill>
          <a:blip r:embed="rId2" cstate="print"/>
          <a:srcRect/>
          <a:stretch>
            <a:fillRect/>
          </a:stretch>
        </p:blipFill>
        <p:spPr bwMode="auto">
          <a:xfrm rot="5400000">
            <a:off x="1962173" y="-252397"/>
            <a:ext cx="5291092" cy="82153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NOTASI BNF (Bakus-Nour Form)</a:t>
            </a:r>
            <a:endParaRPr lang="en-US" dirty="0"/>
          </a:p>
        </p:txBody>
      </p:sp>
      <p:sp>
        <p:nvSpPr>
          <p:cNvPr id="3" name="Content Placeholder 2"/>
          <p:cNvSpPr>
            <a:spLocks noGrp="1"/>
          </p:cNvSpPr>
          <p:nvPr>
            <p:ph idx="1"/>
          </p:nvPr>
        </p:nvSpPr>
        <p:spPr>
          <a:xfrm>
            <a:off x="457200" y="1285860"/>
            <a:ext cx="8229600" cy="5214974"/>
          </a:xfrm>
        </p:spPr>
        <p:txBody>
          <a:bodyPr>
            <a:normAutofit fontScale="92500" lnSpcReduction="10000"/>
          </a:bodyPr>
          <a:lstStyle/>
          <a:p>
            <a:pPr marL="0" indent="0" algn="just">
              <a:buNone/>
              <a:tabLst>
                <a:tab pos="2063750" algn="l"/>
              </a:tabLst>
            </a:pPr>
            <a:r>
              <a:rPr lang="id-ID" sz="2800" dirty="0" smtClean="0"/>
              <a:t>Selain diagram state perlu adanya suatu notasi standard dalam penyimbolan.</a:t>
            </a:r>
            <a:endParaRPr lang="en-US" sz="2800" dirty="0" smtClean="0"/>
          </a:p>
          <a:p>
            <a:pPr algn="just"/>
            <a:r>
              <a:rPr lang="id-ID" dirty="0" smtClean="0"/>
              <a:t>Aturan produksi bisa di nyatakan dengan notasi BNF.</a:t>
            </a:r>
            <a:endParaRPr lang="id-ID" dirty="0" smtClean="0">
              <a:sym typeface="Symbol"/>
            </a:endParaRPr>
          </a:p>
          <a:p>
            <a:pPr algn="just"/>
            <a:r>
              <a:rPr lang="id-ID" dirty="0" smtClean="0">
                <a:sym typeface="Symbol"/>
              </a:rPr>
              <a:t>BNF menggunakan abstraksi untuk struktur syntax.</a:t>
            </a:r>
          </a:p>
          <a:p>
            <a:pPr algn="just">
              <a:buNone/>
            </a:pPr>
            <a:endParaRPr lang="id-ID" dirty="0" smtClean="0">
              <a:sym typeface="Symbol"/>
            </a:endParaRPr>
          </a:p>
          <a:p>
            <a:pPr algn="just">
              <a:buNone/>
              <a:tabLst>
                <a:tab pos="890588" algn="l"/>
                <a:tab pos="1430338" algn="l"/>
              </a:tabLst>
            </a:pPr>
            <a:r>
              <a:rPr lang="id-ID" dirty="0" smtClean="0">
                <a:sym typeface="Symbol"/>
              </a:rPr>
              <a:t>		:: = Sama identik dengan simbol </a:t>
            </a:r>
            <a:r>
              <a:rPr lang="id-ID" dirty="0" smtClean="0">
                <a:sym typeface="Wingdings" pitchFamily="2" charset="2"/>
              </a:rPr>
              <a:t></a:t>
            </a:r>
          </a:p>
          <a:p>
            <a:pPr algn="just">
              <a:buNone/>
              <a:tabLst>
                <a:tab pos="890588" algn="l"/>
                <a:tab pos="1430338" algn="l"/>
              </a:tabLst>
            </a:pPr>
            <a:r>
              <a:rPr lang="id-ID" dirty="0" smtClean="0">
                <a:sym typeface="Wingdings" pitchFamily="2" charset="2"/>
              </a:rPr>
              <a:t>		|	Sama dengan atau</a:t>
            </a:r>
          </a:p>
          <a:p>
            <a:pPr algn="just">
              <a:buNone/>
              <a:tabLst>
                <a:tab pos="890588" algn="l"/>
                <a:tab pos="1430338" algn="l"/>
              </a:tabLst>
            </a:pPr>
            <a:r>
              <a:rPr lang="id-ID" dirty="0" smtClean="0">
                <a:sym typeface="Wingdings" pitchFamily="2" charset="2"/>
              </a:rPr>
              <a:t>		&lt; &gt;	Pengapit simbol non terminal</a:t>
            </a:r>
          </a:p>
          <a:p>
            <a:pPr algn="just">
              <a:buNone/>
              <a:tabLst>
                <a:tab pos="890588" algn="l"/>
                <a:tab pos="1430338" algn="l"/>
              </a:tabLst>
            </a:pPr>
            <a:r>
              <a:rPr lang="id-ID" dirty="0" smtClean="0">
                <a:sym typeface="Wingdings" pitchFamily="2" charset="2"/>
              </a:rPr>
              <a:t>		{ }	Pengulangan dari 0 sampai n kali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NOTASI BNF (Bakus-Nour Form)</a:t>
            </a:r>
            <a:endParaRPr lang="en-US" dirty="0"/>
          </a:p>
        </p:txBody>
      </p:sp>
      <p:sp>
        <p:nvSpPr>
          <p:cNvPr id="3" name="Content Placeholder 2"/>
          <p:cNvSpPr>
            <a:spLocks noGrp="1"/>
          </p:cNvSpPr>
          <p:nvPr>
            <p:ph idx="1"/>
          </p:nvPr>
        </p:nvSpPr>
        <p:spPr>
          <a:xfrm>
            <a:off x="457200" y="1285860"/>
            <a:ext cx="8229600" cy="5214974"/>
          </a:xfrm>
        </p:spPr>
        <p:txBody>
          <a:bodyPr>
            <a:normAutofit/>
          </a:bodyPr>
          <a:lstStyle/>
          <a:p>
            <a:pPr marL="0" indent="0" algn="just">
              <a:buNone/>
              <a:tabLst>
                <a:tab pos="984250" algn="l"/>
                <a:tab pos="2063750" algn="l"/>
              </a:tabLst>
            </a:pPr>
            <a:r>
              <a:rPr lang="id-ID" dirty="0" smtClean="0"/>
              <a:t>Misalkan aturan produksi sbb :</a:t>
            </a:r>
          </a:p>
          <a:p>
            <a:pPr marL="0" indent="0" algn="just">
              <a:buNone/>
              <a:tabLst>
                <a:tab pos="890588" algn="l"/>
                <a:tab pos="2063750" algn="l"/>
              </a:tabLst>
            </a:pPr>
            <a:r>
              <a:rPr lang="id-ID" dirty="0" smtClean="0"/>
              <a:t>	E </a:t>
            </a:r>
            <a:r>
              <a:rPr lang="id-ID" dirty="0" smtClean="0">
                <a:sym typeface="Wingdings" pitchFamily="2" charset="2"/>
              </a:rPr>
              <a:t> T | T + E | T – E</a:t>
            </a:r>
          </a:p>
          <a:p>
            <a:pPr marL="0" indent="0" algn="just">
              <a:buNone/>
              <a:tabLst>
                <a:tab pos="890588" algn="l"/>
                <a:tab pos="2063750" algn="l"/>
              </a:tabLst>
            </a:pPr>
            <a:r>
              <a:rPr lang="id-ID" dirty="0" smtClean="0">
                <a:sym typeface="Wingdings" pitchFamily="2" charset="2"/>
              </a:rPr>
              <a:t>	T  a</a:t>
            </a:r>
          </a:p>
          <a:p>
            <a:pPr marL="0" indent="0" algn="just">
              <a:buNone/>
              <a:tabLst>
                <a:tab pos="890588" algn="l"/>
                <a:tab pos="2063750" algn="l"/>
              </a:tabLst>
            </a:pPr>
            <a:r>
              <a:rPr lang="id-ID" dirty="0" smtClean="0">
                <a:sym typeface="Wingdings" pitchFamily="2" charset="2"/>
              </a:rPr>
              <a:t>Notasi BNFnya adalah </a:t>
            </a:r>
          </a:p>
          <a:p>
            <a:pPr marL="0" indent="0" algn="just">
              <a:buNone/>
              <a:tabLst>
                <a:tab pos="890588" algn="l"/>
                <a:tab pos="2063750" algn="l"/>
              </a:tabLst>
            </a:pPr>
            <a:r>
              <a:rPr lang="id-ID" dirty="0" smtClean="0">
                <a:sym typeface="Wingdings" pitchFamily="2" charset="2"/>
              </a:rPr>
              <a:t>	E::= &lt;T&gt; | &lt;T&gt;+&lt;E&gt; | &lt;T&gt;-&lt;E&gt;</a:t>
            </a:r>
          </a:p>
          <a:p>
            <a:pPr marL="0" indent="0" algn="just">
              <a:buNone/>
              <a:tabLst>
                <a:tab pos="890588" algn="l"/>
                <a:tab pos="2063750" algn="l"/>
              </a:tabLst>
            </a:pPr>
            <a:r>
              <a:rPr lang="id-ID" dirty="0" smtClean="0">
                <a:sym typeface="Wingdings" pitchFamily="2" charset="2"/>
              </a:rPr>
              <a:t>	T::=a</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DIAGRAM SYNTAX</a:t>
            </a:r>
            <a:endParaRPr lang="en-US" dirty="0"/>
          </a:p>
        </p:txBody>
      </p:sp>
      <p:sp>
        <p:nvSpPr>
          <p:cNvPr id="5" name="Content Placeholder 2"/>
          <p:cNvSpPr>
            <a:spLocks noGrp="1"/>
          </p:cNvSpPr>
          <p:nvPr>
            <p:ph idx="1"/>
          </p:nvPr>
        </p:nvSpPr>
        <p:spPr>
          <a:xfrm>
            <a:off x="457200" y="1285860"/>
            <a:ext cx="8229600" cy="3643338"/>
          </a:xfrm>
        </p:spPr>
        <p:txBody>
          <a:bodyPr>
            <a:normAutofit fontScale="85000" lnSpcReduction="20000"/>
          </a:bodyPr>
          <a:lstStyle/>
          <a:p>
            <a:pPr marL="0" indent="0" algn="just">
              <a:buNone/>
              <a:tabLst>
                <a:tab pos="2063750" algn="l"/>
              </a:tabLst>
            </a:pPr>
            <a:r>
              <a:rPr lang="id-ID" sz="2800" dirty="0" smtClean="0"/>
              <a:t>Selain diagram state dan BNF diagram sintak merupakan alat bantu.</a:t>
            </a:r>
            <a:endParaRPr lang="en-US" sz="2800" dirty="0" smtClean="0"/>
          </a:p>
          <a:p>
            <a:pPr algn="just"/>
            <a:r>
              <a:rPr lang="id-ID" dirty="0" smtClean="0"/>
              <a:t>Alat bantu (tools) dalam pembuatan parser/analisis sintaksis.</a:t>
            </a:r>
            <a:endParaRPr lang="id-ID" dirty="0" smtClean="0">
              <a:sym typeface="Symbol"/>
            </a:endParaRPr>
          </a:p>
          <a:p>
            <a:pPr algn="just"/>
            <a:r>
              <a:rPr lang="id-ID" dirty="0" smtClean="0">
                <a:sym typeface="Symbol"/>
              </a:rPr>
              <a:t>Menggunakan simbol persegi panjang untuk non terminal</a:t>
            </a:r>
          </a:p>
          <a:p>
            <a:pPr algn="just"/>
            <a:r>
              <a:rPr lang="id-ID" dirty="0" smtClean="0">
                <a:sym typeface="Symbol"/>
              </a:rPr>
              <a:t>Lingkaran untuk simbol terminal</a:t>
            </a:r>
          </a:p>
          <a:p>
            <a:pPr algn="just">
              <a:buNone/>
            </a:pPr>
            <a:r>
              <a:rPr lang="id-ID" dirty="0" smtClean="0">
                <a:sym typeface="Symbol"/>
              </a:rPr>
              <a:t>Misalnya</a:t>
            </a:r>
          </a:p>
          <a:p>
            <a:pPr algn="just">
              <a:buNone/>
              <a:tabLst>
                <a:tab pos="890588" algn="l"/>
                <a:tab pos="1430338" algn="l"/>
              </a:tabLst>
            </a:pPr>
            <a:r>
              <a:rPr lang="id-ID" dirty="0" smtClean="0">
                <a:sym typeface="Symbol"/>
              </a:rPr>
              <a:t>		E </a:t>
            </a:r>
            <a:r>
              <a:rPr lang="id-ID" dirty="0" smtClean="0">
                <a:sym typeface="Wingdings" pitchFamily="2" charset="2"/>
              </a:rPr>
              <a:t> T | T + E | T – E</a:t>
            </a:r>
          </a:p>
          <a:p>
            <a:pPr algn="just">
              <a:buNone/>
              <a:tabLst>
                <a:tab pos="890588" algn="l"/>
                <a:tab pos="1430338" algn="l"/>
              </a:tabLst>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rot="5400000">
            <a:off x="3500430" y="2285994"/>
            <a:ext cx="2000263" cy="67151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7772400" cy="846158"/>
          </a:xfrm>
        </p:spPr>
        <p:txBody>
          <a:bodyPr>
            <a:normAutofit/>
          </a:bodyPr>
          <a:lstStyle/>
          <a:p>
            <a:pPr algn="l"/>
            <a:r>
              <a:rPr lang="id-ID" b="1" dirty="0" smtClean="0"/>
              <a:t>Notasi Bahasa</a:t>
            </a:r>
            <a:endParaRPr lang="en-US" dirty="0"/>
          </a:p>
        </p:txBody>
      </p:sp>
      <p:sp>
        <p:nvSpPr>
          <p:cNvPr id="3" name="Content Placeholder 2"/>
          <p:cNvSpPr>
            <a:spLocks noGrp="1"/>
          </p:cNvSpPr>
          <p:nvPr>
            <p:ph idx="1"/>
          </p:nvPr>
        </p:nvSpPr>
        <p:spPr>
          <a:xfrm>
            <a:off x="457200" y="1600200"/>
            <a:ext cx="8229600" cy="4614882"/>
          </a:xfrm>
        </p:spPr>
        <p:txBody>
          <a:bodyPr>
            <a:normAutofit/>
          </a:bodyPr>
          <a:lstStyle/>
          <a:p>
            <a:pPr marL="0" indent="0" algn="just">
              <a:buNone/>
            </a:pPr>
            <a:r>
              <a:rPr lang="id-ID" sz="4000" dirty="0"/>
              <a:t>Untuk membuat penterjemah seperti compiler perlu dibuat standard atau aturan atau tata bahasa, seperti manusia berkomunikasi mempunyai tata bahasa agar lawan bicaranya dapat dimengerti yang dibicarakan.</a:t>
            </a:r>
            <a:endParaRPr lang="en-US" sz="4000" dirty="0"/>
          </a:p>
          <a:p>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29600" cy="6072230"/>
          </a:xfrm>
        </p:spPr>
        <p:txBody>
          <a:bodyPr>
            <a:normAutofit lnSpcReduction="10000"/>
          </a:bodyPr>
          <a:lstStyle/>
          <a:p>
            <a:pPr marL="0" indent="0" algn="just">
              <a:buNone/>
            </a:pPr>
            <a:r>
              <a:rPr lang="id-ID" sz="3200" dirty="0"/>
              <a:t>Demikian juga untuk menterjemahkan ke dalam mesin (komputer) harus di buat suatu aturan agar komputer dapat mengerti apa yang diinginkan oleh manusia melalui program yang dibuatnya ;</a:t>
            </a:r>
            <a:endParaRPr lang="en-US" sz="3200" dirty="0"/>
          </a:p>
          <a:p>
            <a:pPr lvl="0" algn="just"/>
            <a:r>
              <a:rPr lang="id-ID" sz="3200" dirty="0"/>
              <a:t>Teknik kompilasi merupakan kelanjutan dari konsep-konsep yang telah kita pelajari dalam teori bahasa dan automata.</a:t>
            </a:r>
            <a:endParaRPr lang="en-US" sz="3200" dirty="0"/>
          </a:p>
          <a:p>
            <a:pPr lvl="0" algn="just"/>
            <a:r>
              <a:rPr lang="id-ID" sz="3200" dirty="0"/>
              <a:t>Tata bahasa (grammar) adalah sekumpulan dari himpunan variabel-varibel, simbol-simbol terminal, simbol non-terminal, simbol awal yang dibatasi oleh aturan-aturan produksi.</a:t>
            </a:r>
            <a:endParaRPr lang="en-US" sz="3200"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72230"/>
          </a:xfrm>
        </p:spPr>
        <p:txBody>
          <a:bodyPr>
            <a:normAutofit lnSpcReduction="10000"/>
          </a:bodyPr>
          <a:lstStyle/>
          <a:p>
            <a:pPr lvl="0" algn="just"/>
            <a:r>
              <a:rPr lang="id-ID" sz="3600" dirty="0"/>
              <a:t>Tahun 56-59 Noam chomsky melakukan penggolongan tingkatan dalam bahasa, yaitu menjadi 4 class</a:t>
            </a:r>
            <a:endParaRPr lang="en-US" sz="3600" dirty="0"/>
          </a:p>
          <a:p>
            <a:pPr lvl="0" algn="just"/>
            <a:r>
              <a:rPr lang="id-ID" sz="3600" dirty="0"/>
              <a:t>Penggolongan tingkatan itu disebut dengan hirarki comsky</a:t>
            </a:r>
            <a:endParaRPr lang="en-US" sz="3600" dirty="0"/>
          </a:p>
          <a:p>
            <a:pPr lvl="0" algn="just"/>
            <a:r>
              <a:rPr lang="id-ID" sz="3600" dirty="0"/>
              <a:t>1959 Backus memperkenalkan notasi formal baru untuk syntax bahasa yang lebih spesifik</a:t>
            </a:r>
            <a:endParaRPr lang="en-US" sz="3600" dirty="0"/>
          </a:p>
          <a:p>
            <a:pPr lvl="0" algn="just"/>
            <a:r>
              <a:rPr lang="id-ID" sz="3600" dirty="0"/>
              <a:t>Peter Nour (1960) merevisi metode dari syntax. Sekarang dikenal dengan BNF (Backus Nour Form)</a:t>
            </a:r>
            <a:endParaRPr lang="en-US" sz="3600"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b="1" dirty="0" smtClean="0"/>
              <a:t>Contoh tata bahasa sederhana</a:t>
            </a:r>
            <a:endParaRPr lang="en-US" dirty="0"/>
          </a:p>
        </p:txBody>
      </p:sp>
      <p:sp>
        <p:nvSpPr>
          <p:cNvPr id="3" name="Content Placeholder 2"/>
          <p:cNvSpPr>
            <a:spLocks noGrp="1"/>
          </p:cNvSpPr>
          <p:nvPr>
            <p:ph idx="1"/>
          </p:nvPr>
        </p:nvSpPr>
        <p:spPr>
          <a:xfrm>
            <a:off x="457200" y="1285860"/>
            <a:ext cx="8229600" cy="5214974"/>
          </a:xfrm>
        </p:spPr>
        <p:txBody>
          <a:bodyPr>
            <a:normAutofit fontScale="77500" lnSpcReduction="20000"/>
          </a:bodyPr>
          <a:lstStyle/>
          <a:p>
            <a:pPr>
              <a:buNone/>
              <a:tabLst>
                <a:tab pos="2063750" algn="l"/>
              </a:tabLst>
            </a:pPr>
            <a:r>
              <a:rPr lang="id-ID" sz="2800" dirty="0" smtClean="0"/>
              <a:t>&lt;</a:t>
            </a:r>
            <a:r>
              <a:rPr lang="id-ID" sz="2800" dirty="0"/>
              <a:t>program</a:t>
            </a:r>
            <a:r>
              <a:rPr lang="id-ID" sz="2800" dirty="0" smtClean="0"/>
              <a:t>&gt;	</a:t>
            </a:r>
            <a:r>
              <a:rPr lang="id-ID" sz="2800" dirty="0" smtClean="0">
                <a:sym typeface="Wingdings"/>
              </a:rPr>
              <a:t></a:t>
            </a:r>
            <a:r>
              <a:rPr lang="id-ID" sz="2800" dirty="0" smtClean="0"/>
              <a:t> </a:t>
            </a:r>
            <a:r>
              <a:rPr lang="id-ID" sz="2800" dirty="0"/>
              <a:t>BEGIN &lt;Statement-list&gt; END</a:t>
            </a:r>
            <a:endParaRPr lang="en-US" sz="2800" dirty="0"/>
          </a:p>
          <a:p>
            <a:pPr>
              <a:buNone/>
              <a:tabLst>
                <a:tab pos="2063750" algn="l"/>
              </a:tabLst>
            </a:pPr>
            <a:r>
              <a:rPr lang="id-ID" sz="2800" dirty="0"/>
              <a:t>&lt;Statement-list</a:t>
            </a:r>
            <a:r>
              <a:rPr lang="id-ID" sz="2800" dirty="0" smtClean="0"/>
              <a:t>&gt; 	</a:t>
            </a:r>
            <a:r>
              <a:rPr lang="id-ID" sz="2800" dirty="0" smtClean="0">
                <a:sym typeface="Wingdings"/>
              </a:rPr>
              <a:t></a:t>
            </a:r>
            <a:r>
              <a:rPr lang="id-ID" sz="2800" dirty="0" smtClean="0"/>
              <a:t> </a:t>
            </a:r>
            <a:r>
              <a:rPr lang="id-ID" sz="2800" dirty="0"/>
              <a:t>&lt;statement&gt; | &lt;statement&gt;; &lt;statement-list&gt;</a:t>
            </a:r>
            <a:endParaRPr lang="en-US" sz="2800" dirty="0"/>
          </a:p>
          <a:p>
            <a:pPr>
              <a:buNone/>
              <a:tabLst>
                <a:tab pos="2063750" algn="l"/>
              </a:tabLst>
            </a:pPr>
            <a:r>
              <a:rPr lang="id-ID" sz="2800" dirty="0"/>
              <a:t>&lt;statement</a:t>
            </a:r>
            <a:r>
              <a:rPr lang="id-ID" sz="2800" dirty="0" smtClean="0"/>
              <a:t>&gt;	</a:t>
            </a:r>
            <a:r>
              <a:rPr lang="id-ID" sz="2800" dirty="0" smtClean="0">
                <a:sym typeface="Wingdings"/>
              </a:rPr>
              <a:t></a:t>
            </a:r>
            <a:r>
              <a:rPr lang="id-ID" sz="2800" dirty="0" smtClean="0"/>
              <a:t> </a:t>
            </a:r>
            <a:r>
              <a:rPr lang="id-ID" sz="2800" dirty="0"/>
              <a:t>&lt;var&gt; := &lt;expression&gt;</a:t>
            </a:r>
            <a:endParaRPr lang="en-US" sz="2800" dirty="0"/>
          </a:p>
          <a:p>
            <a:pPr>
              <a:buNone/>
              <a:tabLst>
                <a:tab pos="2063750" algn="l"/>
              </a:tabLst>
            </a:pPr>
            <a:r>
              <a:rPr lang="id-ID" sz="2800" dirty="0"/>
              <a:t>&lt;Expression&gt;	</a:t>
            </a:r>
            <a:r>
              <a:rPr lang="id-ID" sz="2800" dirty="0" smtClean="0">
                <a:sym typeface="Wingdings"/>
              </a:rPr>
              <a:t></a:t>
            </a:r>
            <a:r>
              <a:rPr lang="id-ID" sz="2800" dirty="0" smtClean="0"/>
              <a:t> </a:t>
            </a:r>
            <a:r>
              <a:rPr lang="id-ID" sz="2800" dirty="0"/>
              <a:t>&lt;term&gt; | &lt;term&gt; &lt;op1&gt; &lt;expression&gt;</a:t>
            </a:r>
            <a:endParaRPr lang="en-US" sz="2800" dirty="0"/>
          </a:p>
          <a:p>
            <a:pPr>
              <a:buNone/>
              <a:tabLst>
                <a:tab pos="2063750" algn="l"/>
              </a:tabLst>
            </a:pPr>
            <a:r>
              <a:rPr lang="id-ID" sz="2800" dirty="0"/>
              <a:t>&lt;Term&gt;	</a:t>
            </a:r>
            <a:r>
              <a:rPr lang="id-ID" sz="2800" dirty="0" smtClean="0">
                <a:sym typeface="Wingdings"/>
              </a:rPr>
              <a:t></a:t>
            </a:r>
            <a:r>
              <a:rPr lang="id-ID" sz="2800" dirty="0" smtClean="0"/>
              <a:t> </a:t>
            </a:r>
            <a:r>
              <a:rPr lang="id-ID" sz="2800" dirty="0"/>
              <a:t>&lt;factor&gt; | &lt;factor&gt; &lt;op2&gt; &lt;term&gt;</a:t>
            </a:r>
            <a:endParaRPr lang="en-US" sz="2800" dirty="0"/>
          </a:p>
          <a:p>
            <a:pPr>
              <a:buNone/>
              <a:tabLst>
                <a:tab pos="2063750" algn="l"/>
              </a:tabLst>
            </a:pPr>
            <a:r>
              <a:rPr lang="id-ID" sz="2800" dirty="0"/>
              <a:t>&lt;Factor&gt;	</a:t>
            </a:r>
            <a:r>
              <a:rPr lang="id-ID" sz="2800" dirty="0" smtClean="0">
                <a:sym typeface="Wingdings"/>
              </a:rPr>
              <a:t></a:t>
            </a:r>
            <a:r>
              <a:rPr lang="id-ID" sz="2800" dirty="0" smtClean="0"/>
              <a:t> </a:t>
            </a:r>
            <a:r>
              <a:rPr lang="id-ID" sz="2800" dirty="0"/>
              <a:t>&lt;Var&gt; | &lt;constant&gt;</a:t>
            </a:r>
            <a:endParaRPr lang="en-US" sz="2800" dirty="0"/>
          </a:p>
          <a:p>
            <a:pPr>
              <a:buNone/>
              <a:tabLst>
                <a:tab pos="2063750" algn="l"/>
              </a:tabLst>
            </a:pPr>
            <a:r>
              <a:rPr lang="id-ID" sz="2800" dirty="0"/>
              <a:t>&lt;Var&gt;	</a:t>
            </a:r>
            <a:r>
              <a:rPr lang="id-ID" sz="2800" dirty="0" smtClean="0">
                <a:sym typeface="Wingdings"/>
              </a:rPr>
              <a:t></a:t>
            </a:r>
            <a:r>
              <a:rPr lang="id-ID" sz="2800" dirty="0" smtClean="0"/>
              <a:t> </a:t>
            </a:r>
            <a:r>
              <a:rPr lang="id-ID" sz="2800" dirty="0"/>
              <a:t>A|B|......|Z</a:t>
            </a:r>
            <a:endParaRPr lang="en-US" sz="2800" dirty="0"/>
          </a:p>
          <a:p>
            <a:pPr>
              <a:buNone/>
              <a:tabLst>
                <a:tab pos="2063750" algn="l"/>
              </a:tabLst>
            </a:pPr>
            <a:r>
              <a:rPr lang="id-ID" sz="2800" dirty="0"/>
              <a:t>&lt;op1&gt;	</a:t>
            </a:r>
            <a:r>
              <a:rPr lang="id-ID" sz="2800" dirty="0" smtClean="0">
                <a:sym typeface="Wingdings"/>
              </a:rPr>
              <a:t></a:t>
            </a:r>
            <a:r>
              <a:rPr lang="id-ID" sz="2800" dirty="0" smtClean="0"/>
              <a:t> </a:t>
            </a:r>
            <a:r>
              <a:rPr lang="id-ID" sz="2800" dirty="0"/>
              <a:t>+ | - | =</a:t>
            </a:r>
            <a:endParaRPr lang="en-US" sz="2800" dirty="0"/>
          </a:p>
          <a:p>
            <a:pPr>
              <a:buNone/>
              <a:tabLst>
                <a:tab pos="2063750" algn="l"/>
              </a:tabLst>
            </a:pPr>
            <a:r>
              <a:rPr lang="id-ID" sz="2800" dirty="0"/>
              <a:t>&lt;op2&gt;	</a:t>
            </a:r>
            <a:r>
              <a:rPr lang="id-ID" sz="2800" dirty="0" smtClean="0">
                <a:sym typeface="Wingdings"/>
              </a:rPr>
              <a:t></a:t>
            </a:r>
            <a:r>
              <a:rPr lang="id-ID" sz="2800" dirty="0" smtClean="0"/>
              <a:t> </a:t>
            </a:r>
            <a:r>
              <a:rPr lang="id-ID" sz="2800" dirty="0"/>
              <a:t>^ | * | /</a:t>
            </a:r>
            <a:endParaRPr lang="en-US" sz="2800" dirty="0"/>
          </a:p>
          <a:p>
            <a:pPr>
              <a:buNone/>
              <a:tabLst>
                <a:tab pos="2063750" algn="l"/>
              </a:tabLst>
            </a:pPr>
            <a:r>
              <a:rPr lang="id-ID" sz="2800" dirty="0"/>
              <a:t>&lt;Constant&gt;	</a:t>
            </a:r>
            <a:r>
              <a:rPr lang="id-ID" sz="2800" dirty="0" smtClean="0">
                <a:sym typeface="Wingdings"/>
              </a:rPr>
              <a:t></a:t>
            </a:r>
            <a:r>
              <a:rPr lang="id-ID" sz="2800" dirty="0" smtClean="0"/>
              <a:t> </a:t>
            </a:r>
            <a:r>
              <a:rPr lang="id-ID" sz="2800" dirty="0"/>
              <a:t>&lt;real_number&gt; | &lt;Integer_part&gt;</a:t>
            </a:r>
            <a:endParaRPr lang="en-US" sz="2800" dirty="0"/>
          </a:p>
          <a:p>
            <a:pPr>
              <a:buNone/>
              <a:tabLst>
                <a:tab pos="2063750" algn="l"/>
              </a:tabLst>
            </a:pPr>
            <a:r>
              <a:rPr lang="id-ID" sz="2800" dirty="0"/>
              <a:t>&lt;Real_number&gt;	</a:t>
            </a:r>
            <a:r>
              <a:rPr lang="id-ID" sz="2800" dirty="0" smtClean="0">
                <a:sym typeface="Wingdings"/>
              </a:rPr>
              <a:t></a:t>
            </a:r>
            <a:r>
              <a:rPr lang="id-ID" sz="2800" dirty="0" smtClean="0"/>
              <a:t> </a:t>
            </a:r>
            <a:r>
              <a:rPr lang="id-ID" sz="2800" dirty="0"/>
              <a:t>&lt;integer_part&gt; . &lt;fraction&gt;</a:t>
            </a:r>
            <a:endParaRPr lang="en-US" sz="2800" dirty="0"/>
          </a:p>
          <a:p>
            <a:pPr>
              <a:buNone/>
              <a:tabLst>
                <a:tab pos="2063750" algn="l"/>
              </a:tabLst>
            </a:pPr>
            <a:r>
              <a:rPr lang="id-ID" sz="2800" dirty="0"/>
              <a:t>&lt;Integer_part&gt;	</a:t>
            </a:r>
            <a:r>
              <a:rPr lang="id-ID" sz="2800" dirty="0" smtClean="0">
                <a:sym typeface="Wingdings"/>
              </a:rPr>
              <a:t></a:t>
            </a:r>
            <a:r>
              <a:rPr lang="id-ID" sz="2800" dirty="0" smtClean="0"/>
              <a:t> </a:t>
            </a:r>
            <a:r>
              <a:rPr lang="id-ID" sz="2800" dirty="0"/>
              <a:t>&lt;digit&gt; | &lt;integer_part&gt; &lt;digit&gt;</a:t>
            </a:r>
            <a:endParaRPr lang="en-US" sz="2800" dirty="0"/>
          </a:p>
          <a:p>
            <a:pPr>
              <a:buNone/>
              <a:tabLst>
                <a:tab pos="2063750" algn="l"/>
              </a:tabLst>
            </a:pPr>
            <a:r>
              <a:rPr lang="id-ID" sz="2800" dirty="0"/>
              <a:t>&lt;Fraction&gt;	</a:t>
            </a:r>
            <a:r>
              <a:rPr lang="id-ID" sz="2800" dirty="0" smtClean="0">
                <a:sym typeface="Wingdings"/>
              </a:rPr>
              <a:t></a:t>
            </a:r>
            <a:r>
              <a:rPr lang="id-ID" sz="2800" dirty="0" smtClean="0"/>
              <a:t> </a:t>
            </a:r>
            <a:r>
              <a:rPr lang="id-ID" sz="2800" dirty="0"/>
              <a:t>&lt;digit&gt; | &lt;digit&gt; &lt;fraction&gt;</a:t>
            </a:r>
            <a:endParaRPr lang="en-US" sz="2800" dirty="0"/>
          </a:p>
          <a:p>
            <a:pPr>
              <a:buNone/>
              <a:tabLst>
                <a:tab pos="2063750" algn="l"/>
              </a:tabLst>
            </a:pPr>
            <a:r>
              <a:rPr lang="id-ID" sz="2800" dirty="0"/>
              <a:t>&lt;digit&gt;	</a:t>
            </a:r>
            <a:r>
              <a:rPr lang="id-ID" sz="2800" dirty="0" smtClean="0">
                <a:sym typeface="Wingdings"/>
              </a:rPr>
              <a:t></a:t>
            </a:r>
            <a:r>
              <a:rPr lang="id-ID" sz="2800" dirty="0" smtClean="0"/>
              <a:t> </a:t>
            </a:r>
            <a:r>
              <a:rPr lang="id-ID" sz="2800" dirty="0"/>
              <a:t>0 | 1 |.......| 9</a:t>
            </a:r>
            <a:endParaRPr lang="en-US" sz="2800"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29600" cy="4525963"/>
          </a:xfrm>
        </p:spPr>
        <p:txBody>
          <a:bodyPr/>
          <a:lstStyle/>
          <a:p>
            <a:pPr>
              <a:buNone/>
            </a:pPr>
            <a:r>
              <a:rPr lang="id-ID" sz="4000" b="1" dirty="0"/>
              <a:t>Contoh</a:t>
            </a:r>
            <a:endParaRPr lang="en-US" sz="4000" dirty="0"/>
          </a:p>
          <a:p>
            <a:pPr>
              <a:buNone/>
            </a:pPr>
            <a:r>
              <a:rPr lang="id-ID" sz="4000" dirty="0"/>
              <a:t>Begin</a:t>
            </a:r>
            <a:endParaRPr lang="en-US" sz="4000" dirty="0"/>
          </a:p>
          <a:p>
            <a:pPr>
              <a:buNone/>
            </a:pPr>
            <a:r>
              <a:rPr lang="id-ID" sz="4000" dirty="0"/>
              <a:t>      A:=1;</a:t>
            </a:r>
            <a:endParaRPr lang="en-US" sz="4000" dirty="0"/>
          </a:p>
          <a:p>
            <a:pPr>
              <a:buNone/>
            </a:pPr>
            <a:r>
              <a:rPr lang="id-ID" sz="4000" dirty="0"/>
              <a:t>     B:= A + 2</a:t>
            </a:r>
            <a:endParaRPr lang="en-US" sz="4000" dirty="0"/>
          </a:p>
          <a:p>
            <a:pPr>
              <a:buNone/>
            </a:pPr>
            <a:r>
              <a:rPr lang="id-ID" sz="4000" dirty="0"/>
              <a:t>End</a:t>
            </a:r>
            <a:endParaRPr lang="en-US" sz="4000"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ATURAN PRODUKSI</a:t>
            </a:r>
            <a:endParaRPr lang="en-US" dirty="0"/>
          </a:p>
        </p:txBody>
      </p:sp>
      <p:sp>
        <p:nvSpPr>
          <p:cNvPr id="3" name="Content Placeholder 2"/>
          <p:cNvSpPr>
            <a:spLocks noGrp="1"/>
          </p:cNvSpPr>
          <p:nvPr>
            <p:ph idx="1"/>
          </p:nvPr>
        </p:nvSpPr>
        <p:spPr>
          <a:xfrm>
            <a:off x="457200" y="1285860"/>
            <a:ext cx="8229600" cy="5214974"/>
          </a:xfrm>
        </p:spPr>
        <p:txBody>
          <a:bodyPr>
            <a:normAutofit fontScale="85000" lnSpcReduction="10000"/>
          </a:bodyPr>
          <a:lstStyle/>
          <a:p>
            <a:pPr marL="0" indent="0" algn="just">
              <a:buNone/>
              <a:tabLst>
                <a:tab pos="2063750" algn="l"/>
              </a:tabLst>
            </a:pPr>
            <a:r>
              <a:rPr lang="id-ID" sz="2800" dirty="0" smtClean="0"/>
              <a:t>Aturan produksi digunakan agar penerapan pada pembuatan tata bahasa dikomputer dapat lebih mudah dan menghasilkan suatu penterjemah yang dapat diandalkan</a:t>
            </a:r>
            <a:endParaRPr lang="en-US" sz="2800" dirty="0"/>
          </a:p>
          <a:p>
            <a:pPr algn="just"/>
            <a:r>
              <a:rPr lang="id-ID" dirty="0" smtClean="0"/>
              <a:t>Aturan produksi dinyatakan dalam bentuk </a:t>
            </a:r>
            <a:r>
              <a:rPr lang="id-ID" dirty="0" smtClean="0">
                <a:sym typeface="Symbol"/>
              </a:rPr>
              <a:t> </a:t>
            </a:r>
            <a:r>
              <a:rPr lang="id-ID" dirty="0" smtClean="0">
                <a:sym typeface="Wingdings" pitchFamily="2" charset="2"/>
              </a:rPr>
              <a:t> </a:t>
            </a:r>
            <a:r>
              <a:rPr lang="id-ID" dirty="0" smtClean="0">
                <a:sym typeface="Symbol"/>
              </a:rPr>
              <a:t>,  menghasilkan/menurunkan </a:t>
            </a:r>
          </a:p>
          <a:p>
            <a:pPr algn="just"/>
            <a:r>
              <a:rPr lang="id-ID" dirty="0" smtClean="0">
                <a:sym typeface="Symbol"/>
              </a:rPr>
              <a:t> simbol-simbol untuk ruas kiri dan  simbol-simbol untuk ruas kanan</a:t>
            </a:r>
          </a:p>
          <a:p>
            <a:pPr algn="just"/>
            <a:r>
              <a:rPr lang="id-ID" dirty="0" smtClean="0">
                <a:sym typeface="Symbol"/>
              </a:rPr>
              <a:t>Simbol-simbol bisa berupa terminal dan Non terminal, dimana Non-terminal masih bisa diturunkan menjadi simbol yang lainnya.</a:t>
            </a:r>
          </a:p>
          <a:p>
            <a:pPr algn="just"/>
            <a:r>
              <a:rPr lang="id-ID" dirty="0" smtClean="0">
                <a:sym typeface="Symbol"/>
              </a:rPr>
              <a:t>Umumnya simbol terminal disimbolkan dengan huruf kecil (a,b,c, dst), sedangkan untuk simbol non-terminal disimbolkan dengan huruf besar (A,B,C, dst)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ATURAN PRODUKSI</a:t>
            </a:r>
            <a:endParaRPr lang="en-US" dirty="0"/>
          </a:p>
        </p:txBody>
      </p:sp>
      <p:sp>
        <p:nvSpPr>
          <p:cNvPr id="3" name="Content Placeholder 2"/>
          <p:cNvSpPr>
            <a:spLocks noGrp="1"/>
          </p:cNvSpPr>
          <p:nvPr>
            <p:ph idx="1"/>
          </p:nvPr>
        </p:nvSpPr>
        <p:spPr>
          <a:xfrm>
            <a:off x="457200" y="1285860"/>
            <a:ext cx="8401080" cy="1643074"/>
          </a:xfrm>
        </p:spPr>
        <p:txBody>
          <a:bodyPr>
            <a:normAutofit fontScale="85000" lnSpcReduction="20000"/>
          </a:bodyPr>
          <a:lstStyle/>
          <a:p>
            <a:pPr algn="just"/>
            <a:r>
              <a:rPr lang="id-ID" dirty="0" smtClean="0"/>
              <a:t>Contoh aturan produksi :</a:t>
            </a:r>
          </a:p>
          <a:p>
            <a:pPr algn="just">
              <a:buNone/>
            </a:pPr>
            <a:r>
              <a:rPr lang="id-ID" dirty="0" smtClean="0">
                <a:sym typeface="Symbol"/>
              </a:rPr>
              <a:t>		T </a:t>
            </a:r>
            <a:r>
              <a:rPr lang="id-ID" dirty="0" smtClean="0">
                <a:sym typeface="Wingdings" pitchFamily="2" charset="2"/>
              </a:rPr>
              <a:t> a , T menghasilkan a</a:t>
            </a:r>
          </a:p>
          <a:p>
            <a:pPr algn="just">
              <a:buNone/>
            </a:pPr>
            <a:r>
              <a:rPr lang="id-ID" dirty="0" smtClean="0">
                <a:sym typeface="Wingdings" pitchFamily="2" charset="2"/>
              </a:rPr>
              <a:t>		E  T | T + E, E menghasilkan T, atau E menghasilkan T + E</a:t>
            </a:r>
            <a:endParaRPr lang="id-ID" dirty="0" smtClean="0">
              <a:sym typeface="Symbo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939784"/>
          </a:xfrm>
        </p:spPr>
        <p:txBody>
          <a:bodyPr>
            <a:normAutofit/>
          </a:bodyPr>
          <a:lstStyle/>
          <a:p>
            <a:pPr algn="l"/>
            <a:r>
              <a:rPr lang="id-ID" dirty="0" smtClean="0"/>
              <a:t>TABEL ATURAN PRODUKSI</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rot="5400000">
            <a:off x="1964525" y="-321507"/>
            <a:ext cx="5286388" cy="8501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463</TotalTime>
  <Words>457</Words>
  <Application>Microsoft Office PowerPoint</Application>
  <PresentationFormat>On-screen Show (4:3)</PresentationFormat>
  <Paragraphs>86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Trek</vt:lpstr>
      <vt:lpstr>Slide 1</vt:lpstr>
      <vt:lpstr>Notasi Bahasa</vt:lpstr>
      <vt:lpstr>Slide 3</vt:lpstr>
      <vt:lpstr>Slide 4</vt:lpstr>
      <vt:lpstr>Contoh tata bahasa sederhana</vt:lpstr>
      <vt:lpstr>Slide 6</vt:lpstr>
      <vt:lpstr>ATURAN PRODUKSI</vt:lpstr>
      <vt:lpstr>ATURAN PRODUKSI</vt:lpstr>
      <vt:lpstr>TABEL ATURAN PRODUKSI</vt:lpstr>
      <vt:lpstr>KETERANGAN TABEL :</vt:lpstr>
      <vt:lpstr>HIRARKI COMSKY</vt:lpstr>
      <vt:lpstr>DIAGRAM STATE</vt:lpstr>
      <vt:lpstr>Dibawah ini contoh gambar diagram state </vt:lpstr>
      <vt:lpstr>NOTASI BNF (Bakus-Nour Form)</vt:lpstr>
      <vt:lpstr>NOTASI BNF (Bakus-Nour Form)</vt:lpstr>
      <vt:lpstr>DIAGRAM SYNTAX</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KOMPILASI</dc:title>
  <dc:creator>Your User Name</dc:creator>
  <cp:lastModifiedBy>elisa</cp:lastModifiedBy>
  <cp:revision>16</cp:revision>
  <dcterms:created xsi:type="dcterms:W3CDTF">2011-03-06T15:49:15Z</dcterms:created>
  <dcterms:modified xsi:type="dcterms:W3CDTF">2017-10-24T04:00:58Z</dcterms:modified>
</cp:coreProperties>
</file>