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81" r:id="rId15"/>
    <p:sldId id="282" r:id="rId16"/>
    <p:sldId id="283" r:id="rId17"/>
    <p:sldId id="284" r:id="rId18"/>
    <p:sldId id="285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6" r:id="rId28"/>
    <p:sldId id="294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4" r:id="rId45"/>
    <p:sldId id="305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EEA931-4FA0-4B3E-A7C6-777BF846BF7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148A0ED-FA05-42AD-A145-15A657D0EB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DISUSUN OLEH :</a:t>
            </a:r>
            <a:br>
              <a:rPr lang="en-US" dirty="0" smtClean="0"/>
            </a:br>
            <a:r>
              <a:rPr lang="en-US" dirty="0" smtClean="0"/>
              <a:t> ELISAWATI,M.KOM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4582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TEKNIK KOMPILASI III</a:t>
            </a:r>
          </a:p>
          <a:p>
            <a:r>
              <a:rPr lang="en-US" sz="4000" dirty="0" err="1" smtClean="0">
                <a:latin typeface="Aharoni" pitchFamily="2" charset="-79"/>
                <a:cs typeface="Aharoni" pitchFamily="2" charset="-79"/>
              </a:rPr>
              <a:t>Analisa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dirty="0" err="1" smtClean="0">
                <a:latin typeface="Aharoni" pitchFamily="2" charset="-79"/>
                <a:cs typeface="Aharoni" pitchFamily="2" charset="-79"/>
              </a:rPr>
              <a:t>Leksikal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76200"/>
            <a:ext cx="8458200" cy="609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Pertemuan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4,5,</a:t>
            </a:r>
            <a:r>
              <a:rPr lang="en-US" sz="3200" dirty="0" smtClean="0">
                <a:solidFill>
                  <a:schemeClr val="tx2">
                    <a:shade val="75000"/>
                  </a:schemeClr>
                </a:solidFill>
                <a:latin typeface="Aharoni" pitchFamily="2" charset="-79"/>
                <a:cs typeface="Aharoni" pitchFamily="2" charset="-79"/>
              </a:rPr>
              <a:t>6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 </a:t>
            </a:r>
            <a:r>
              <a:rPr lang="en-US" sz="3200" dirty="0" smtClean="0">
                <a:solidFill>
                  <a:schemeClr val="tx2">
                    <a:shade val="75000"/>
                  </a:schemeClr>
                </a:solidFill>
                <a:latin typeface="Aharoni" pitchFamily="2" charset="-79"/>
                <a:cs typeface="Aharoni" pitchFamily="2" charset="-79"/>
              </a:rPr>
              <a:t>7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Start </a:t>
            </a:r>
            <a:r>
              <a:rPr lang="en-US" dirty="0" err="1" smtClean="0"/>
              <a:t>dengan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endParaRPr lang="en-US" dirty="0" smtClean="0"/>
          </a:p>
          <a:p>
            <a:pPr algn="just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input,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.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input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FSA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5813" t="14583" r="22694" b="4167"/>
          <a:stretch>
            <a:fillRect/>
          </a:stretch>
        </p:blipFill>
        <p:spPr bwMode="auto">
          <a:xfrm>
            <a:off x="381000" y="15240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Penerima</a:t>
            </a:r>
            <a:r>
              <a:rPr lang="en-US" dirty="0" smtClean="0"/>
              <a:t> (Acceptance)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8155" t="26042" r="18009" b="6250"/>
          <a:stretch>
            <a:fillRect/>
          </a:stretch>
        </p:blipFill>
        <p:spPr bwMode="auto">
          <a:xfrm>
            <a:off x="304800" y="1447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en-US" dirty="0" smtClean="0"/>
              <a:t> </a:t>
            </a:r>
            <a:r>
              <a:rPr lang="en-US" dirty="0" err="1" smtClean="0"/>
              <a:t>permen</a:t>
            </a:r>
            <a:r>
              <a:rPr lang="en-US" dirty="0" smtClean="0"/>
              <a:t> yang </a:t>
            </a:r>
            <a:r>
              <a:rPr lang="en-US" dirty="0" err="1" smtClean="0"/>
              <a:t>memuat</a:t>
            </a:r>
            <a:r>
              <a:rPr lang="id-ID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permen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id-ID" dirty="0" smtClean="0"/>
              <a:t> </a:t>
            </a:r>
            <a:r>
              <a:rPr lang="fi-FI" dirty="0" smtClean="0"/>
              <a:t>25. Mes</a:t>
            </a:r>
            <a:r>
              <a:rPr lang="id-ID" dirty="0" smtClean="0"/>
              <a:t>i</a:t>
            </a:r>
            <a:r>
              <a:rPr lang="fi-FI" dirty="0" smtClean="0"/>
              <a:t>n tersebut dapat dimasuki 3 jenis koin, Rp</a:t>
            </a:r>
            <a:r>
              <a:rPr lang="id-ID" dirty="0" smtClean="0"/>
              <a:t> </a:t>
            </a:r>
            <a:r>
              <a:rPr lang="pt-BR" dirty="0" smtClean="0"/>
              <a:t>5 (n), Rp 10 (d), Rp 25 (q). $ = tombol untuk</a:t>
            </a:r>
            <a:r>
              <a:rPr lang="id-ID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permen</a:t>
            </a:r>
            <a:r>
              <a:rPr lang="en-US" dirty="0" smtClean="0"/>
              <a:t>. Kemungkinan2 yang</a:t>
            </a:r>
            <a:r>
              <a:rPr lang="id-ID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id-ID" dirty="0" smtClean="0"/>
              <a:t> </a:t>
            </a:r>
            <a:r>
              <a:rPr lang="en-US" dirty="0" smtClean="0"/>
              <a:t>state diagram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State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968826" y="-63825"/>
            <a:ext cx="5053949" cy="792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467600" y="4724400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25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752600"/>
          <a:ext cx="7924800" cy="4028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36622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Sate</a:t>
                      </a: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Tombol</a:t>
                      </a:r>
                      <a:r>
                        <a:rPr lang="en-US" dirty="0" smtClean="0"/>
                        <a:t> ($)</a:t>
                      </a:r>
                      <a:endParaRPr lang="en-US" dirty="0"/>
                    </a:p>
                  </a:txBody>
                  <a:tcPr anchor="ctr"/>
                </a:tc>
              </a:tr>
              <a:tr h="3662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 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 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 25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2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(q)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</a:t>
                      </a:r>
                      <a:endParaRPr lang="en-US" dirty="0"/>
                    </a:p>
                  </a:txBody>
                  <a:tcPr anchor="ctr"/>
                </a:tc>
              </a:tr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</a:t>
                      </a:r>
                      <a:endParaRPr lang="en-US" dirty="0"/>
                    </a:p>
                  </a:txBody>
                  <a:tcPr anchor="ctr"/>
                </a:tc>
              </a:tr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n-US" dirty="0" err="1" smtClean="0"/>
              <a:t>tabel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A,B;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type,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(;). Type data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. Kumpulan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b="1" dirty="0" smtClean="0"/>
              <a:t>“,”</a:t>
            </a:r>
            <a:r>
              <a:rPr lang="en-US" dirty="0" smtClean="0"/>
              <a:t>,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.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FSA.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state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676400" y="3505200"/>
            <a:ext cx="762000" cy="762000"/>
          </a:xfrm>
          <a:prstGeom prst="flowChartConnector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114800" y="1981200"/>
            <a:ext cx="762000" cy="76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6477000" y="3657600"/>
            <a:ext cx="762000" cy="76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962400" y="5181600"/>
            <a:ext cx="762000" cy="76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3962400"/>
            <a:ext cx="838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0"/>
            <a:endCxn id="5" idx="2"/>
          </p:cNvCxnSpPr>
          <p:nvPr/>
        </p:nvCxnSpPr>
        <p:spPr>
          <a:xfrm rot="5400000" flipH="1" flipV="1">
            <a:off x="2514600" y="1905000"/>
            <a:ext cx="1143000" cy="20574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  <a:endCxn id="4" idx="6"/>
          </p:cNvCxnSpPr>
          <p:nvPr/>
        </p:nvCxnSpPr>
        <p:spPr>
          <a:xfrm rot="5400000">
            <a:off x="2705100" y="2364908"/>
            <a:ext cx="1254592" cy="178799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6" idx="1"/>
          </p:cNvCxnSpPr>
          <p:nvPr/>
        </p:nvCxnSpPr>
        <p:spPr>
          <a:xfrm>
            <a:off x="4876800" y="2362200"/>
            <a:ext cx="1711792" cy="1406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7" idx="6"/>
          </p:cNvCxnSpPr>
          <p:nvPr/>
        </p:nvCxnSpPr>
        <p:spPr>
          <a:xfrm rot="5400000">
            <a:off x="5219700" y="3924300"/>
            <a:ext cx="1143000" cy="21336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7"/>
            <a:endCxn id="6" idx="2"/>
          </p:cNvCxnSpPr>
          <p:nvPr/>
        </p:nvCxnSpPr>
        <p:spPr>
          <a:xfrm rot="5400000" flipH="1" flipV="1">
            <a:off x="4917608" y="3733800"/>
            <a:ext cx="1254592" cy="186419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4" idx="5"/>
          </p:cNvCxnSpPr>
          <p:nvPr/>
        </p:nvCxnSpPr>
        <p:spPr>
          <a:xfrm flipH="1" flipV="1">
            <a:off x="2326808" y="4155608"/>
            <a:ext cx="1635592" cy="1406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4" idx="6"/>
          </p:cNvCxnSpPr>
          <p:nvPr/>
        </p:nvCxnSpPr>
        <p:spPr>
          <a:xfrm flipH="1" flipV="1">
            <a:off x="2438400" y="3886200"/>
            <a:ext cx="40386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0"/>
            <a:endCxn id="4" idx="2"/>
          </p:cNvCxnSpPr>
          <p:nvPr/>
        </p:nvCxnSpPr>
        <p:spPr>
          <a:xfrm rot="16200000" flipH="1" flipV="1">
            <a:off x="1676400" y="3505200"/>
            <a:ext cx="381000" cy="381000"/>
          </a:xfrm>
          <a:prstGeom prst="curvedConnector4">
            <a:avLst>
              <a:gd name="adj1" fmla="val -108000"/>
              <a:gd name="adj2" fmla="val 20114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95400" y="26670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2800" y="2971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62400" y="35814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95600" y="4495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62600" y="48006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,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19600" y="42672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var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86400" y="26670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var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2209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Type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nothing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0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3434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FSA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token. </a:t>
            </a:r>
            <a:r>
              <a:rPr lang="en-US" dirty="0" err="1" smtClean="0"/>
              <a:t>Masukkan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sederetan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(string) 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FSA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acceptance state,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lexemes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token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token-token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state </a:t>
            </a:r>
            <a:r>
              <a:rPr lang="en-US" dirty="0" err="1" smtClean="0"/>
              <a:t>fsa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62000" y="1752600"/>
            <a:ext cx="3962400" cy="2895600"/>
            <a:chOff x="1600200" y="1752600"/>
            <a:chExt cx="3962400" cy="2895600"/>
          </a:xfrm>
        </p:grpSpPr>
        <p:sp>
          <p:nvSpPr>
            <p:cNvPr id="4" name="Flowchart: Connector 3"/>
            <p:cNvSpPr/>
            <p:nvPr/>
          </p:nvSpPr>
          <p:spPr>
            <a:xfrm>
              <a:off x="2286000" y="3581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419600" y="3581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2286000" y="2209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419600" y="2209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6" idx="2"/>
            </p:cNvCxnSpPr>
            <p:nvPr/>
          </p:nvCxnSpPr>
          <p:spPr>
            <a:xfrm>
              <a:off x="1600200" y="25908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8" idx="2"/>
            </p:cNvCxnSpPr>
            <p:nvPr/>
          </p:nvCxnSpPr>
          <p:spPr>
            <a:xfrm>
              <a:off x="3048000" y="2590800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953000" y="2971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48200" y="2971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4" idx="6"/>
            </p:cNvCxnSpPr>
            <p:nvPr/>
          </p:nvCxnSpPr>
          <p:spPr>
            <a:xfrm flipH="1">
              <a:off x="3048000" y="3962400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" idx="0"/>
              <a:endCxn id="6" idx="4"/>
            </p:cNvCxnSpPr>
            <p:nvPr/>
          </p:nvCxnSpPr>
          <p:spPr>
            <a:xfrm flipV="1">
              <a:off x="2667000" y="2971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7"/>
              <a:endCxn id="6" idx="1"/>
            </p:cNvCxnSpPr>
            <p:nvPr/>
          </p:nvCxnSpPr>
          <p:spPr>
            <a:xfrm rot="16200000" flipV="1">
              <a:off x="2667000" y="2051984"/>
              <a:ext cx="12700" cy="538816"/>
            </a:xfrm>
            <a:prstGeom prst="curvedConnector3">
              <a:avLst>
                <a:gd name="adj1" fmla="val 4632962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2"/>
              <a:endCxn id="4" idx="4"/>
            </p:cNvCxnSpPr>
            <p:nvPr/>
          </p:nvCxnSpPr>
          <p:spPr>
            <a:xfrm rot="10800000" flipH="1" flipV="1">
              <a:off x="2286000" y="3962400"/>
              <a:ext cx="381000" cy="381000"/>
            </a:xfrm>
            <a:prstGeom prst="curvedConnector4">
              <a:avLst>
                <a:gd name="adj1" fmla="val -94286"/>
                <a:gd name="adj2" fmla="val 211429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905000" y="1752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41910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38400" y="3124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24200" y="2209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52800" y="35814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38600" y="30480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00600" y="2971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0,1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800600" y="2133600"/>
          <a:ext cx="4038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200"/>
                <a:gridCol w="1346200"/>
                <a:gridCol w="13462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B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304800" y="5029200"/>
            <a:ext cx="8458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Input</a:t>
            </a:r>
            <a:r>
              <a:rPr lang="en-US" b="1" dirty="0" smtClean="0"/>
              <a:t> </a:t>
            </a:r>
            <a:r>
              <a:rPr lang="en-US" dirty="0" smtClean="0"/>
              <a:t>		      </a:t>
            </a:r>
            <a:r>
              <a:rPr lang="en-US" b="1" u="sng" dirty="0" smtClean="0"/>
              <a:t>Directed graph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101100		A</a:t>
            </a:r>
            <a:r>
              <a:rPr lang="en-US" dirty="0" smtClean="0">
                <a:sym typeface="Wingdings" pitchFamily="2" charset="2"/>
              </a:rPr>
              <a:t>ABCBC</a:t>
            </a:r>
            <a:r>
              <a:rPr lang="en-US" u="sng" dirty="0" smtClean="0">
                <a:sym typeface="Wingdings" pitchFamily="2" charset="2"/>
              </a:rPr>
              <a:t>D</a:t>
            </a:r>
            <a:r>
              <a:rPr lang="en-US" u="sng" dirty="0" smtClean="0"/>
              <a:t> </a:t>
            </a:r>
            <a:r>
              <a:rPr lang="en-US" dirty="0" smtClean="0"/>
              <a:t>	Accepting state</a:t>
            </a:r>
          </a:p>
          <a:p>
            <a:r>
              <a:rPr lang="en-US" dirty="0" smtClean="0"/>
              <a:t>100000		A</a:t>
            </a:r>
            <a:r>
              <a:rPr lang="en-US" dirty="0" smtClean="0">
                <a:sym typeface="Wingdings" pitchFamily="2" charset="2"/>
              </a:rPr>
              <a:t>ABCDAB	Non accepting state</a:t>
            </a:r>
          </a:p>
          <a:p>
            <a:pPr>
              <a:spcBef>
                <a:spcPts val="1200"/>
              </a:spcBef>
            </a:pPr>
            <a:r>
              <a:rPr lang="en-US" dirty="0" err="1" smtClean="0">
                <a:sym typeface="Wingdings" pitchFamily="2" charset="2"/>
              </a:rPr>
              <a:t>Jadi</a:t>
            </a:r>
            <a:r>
              <a:rPr lang="en-US" dirty="0" smtClean="0">
                <a:sym typeface="Wingdings" pitchFamily="2" charset="2"/>
              </a:rPr>
              <a:t> string 101100 </a:t>
            </a:r>
            <a:r>
              <a:rPr lang="en-US" dirty="0" err="1" smtClean="0">
                <a:sym typeface="Wingdings" pitchFamily="2" charset="2"/>
              </a:rPr>
              <a:t>diterima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sedangkan</a:t>
            </a:r>
            <a:r>
              <a:rPr lang="en-US" dirty="0" smtClean="0">
                <a:sym typeface="Wingdings" pitchFamily="2" charset="2"/>
              </a:rPr>
              <a:t> 100000 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diterima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leksikal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leksikal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scanner,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syntax analyzer </a:t>
            </a:r>
            <a:r>
              <a:rPr lang="en-US" dirty="0" err="1" smtClean="0"/>
              <a:t>dan</a:t>
            </a:r>
            <a:r>
              <a:rPr lang="en-US" dirty="0" smtClean="0"/>
              <a:t> intermediate code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lexical </a:t>
            </a:r>
            <a:r>
              <a:rPr lang="en-US" dirty="0" err="1" smtClean="0"/>
              <a:t>analiss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mendekomposisi</a:t>
            </a:r>
            <a:r>
              <a:rPr lang="en-US" dirty="0" smtClean="0"/>
              <a:t> program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algn="just"/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leksikal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source code </a:t>
            </a:r>
            <a:r>
              <a:rPr lang="en-US" dirty="0" err="1" smtClean="0"/>
              <a:t>menjadi</a:t>
            </a:r>
            <a:r>
              <a:rPr lang="en-US" dirty="0" smtClean="0"/>
              <a:t> token-token.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FSA (NFA)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FSA </a:t>
            </a:r>
            <a:r>
              <a:rPr lang="en-US" dirty="0" err="1" smtClean="0"/>
              <a:t>biasa</a:t>
            </a:r>
            <a:r>
              <a:rPr lang="en-US" dirty="0" smtClean="0"/>
              <a:t>,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state </a:t>
            </a:r>
            <a:r>
              <a:rPr lang="en-US" dirty="0" err="1" smtClean="0"/>
              <a:t>ke</a:t>
            </a:r>
            <a:r>
              <a:rPr lang="en-US" dirty="0" smtClean="0"/>
              <a:t> state lain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(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),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FSA yang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statenya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diduga</a:t>
            </a:r>
            <a:r>
              <a:rPr lang="en-US" dirty="0" smtClean="0"/>
              <a:t> (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), FSA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NFA.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perhatikan</a:t>
            </a:r>
            <a:r>
              <a:rPr lang="en-US" dirty="0" smtClean="0"/>
              <a:t> diagram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</a:t>
            </a:r>
            <a:endParaRPr lang="en-US" dirty="0"/>
          </a:p>
        </p:txBody>
      </p:sp>
      <p:graphicFrame>
        <p:nvGraphicFramePr>
          <p:cNvPr id="40" name="Content Placeholder 39"/>
          <p:cNvGraphicFramePr>
            <a:graphicFrameLocks noGrp="1"/>
          </p:cNvGraphicFramePr>
          <p:nvPr>
            <p:ph idx="1"/>
          </p:nvPr>
        </p:nvGraphicFramePr>
        <p:xfrm>
          <a:off x="4648200" y="2057400"/>
          <a:ext cx="4038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200"/>
                <a:gridCol w="1346200"/>
                <a:gridCol w="13462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{1,2}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2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{1,3}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{2,3}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{1,3}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533400" y="1752600"/>
            <a:ext cx="3962400" cy="2971800"/>
            <a:chOff x="762000" y="1752600"/>
            <a:chExt cx="3962400" cy="2971800"/>
          </a:xfrm>
        </p:grpSpPr>
        <p:sp>
          <p:nvSpPr>
            <p:cNvPr id="6" name="Flowchart: Connector 5"/>
            <p:cNvSpPr/>
            <p:nvPr/>
          </p:nvSpPr>
          <p:spPr>
            <a:xfrm>
              <a:off x="2514600" y="36576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1447800" y="2209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581400" y="2209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7" idx="2"/>
            </p:cNvCxnSpPr>
            <p:nvPr/>
          </p:nvCxnSpPr>
          <p:spPr>
            <a:xfrm>
              <a:off x="762000" y="25908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6"/>
              <a:endCxn id="8" idx="2"/>
            </p:cNvCxnSpPr>
            <p:nvPr/>
          </p:nvCxnSpPr>
          <p:spPr>
            <a:xfrm>
              <a:off x="2209800" y="2590800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6"/>
            </p:cNvCxnSpPr>
            <p:nvPr/>
          </p:nvCxnSpPr>
          <p:spPr>
            <a:xfrm flipH="1">
              <a:off x="3276600" y="2971800"/>
              <a:ext cx="838200" cy="10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</p:cNvCxnSpPr>
            <p:nvPr/>
          </p:nvCxnSpPr>
          <p:spPr>
            <a:xfrm flipV="1">
              <a:off x="3165008" y="2971800"/>
              <a:ext cx="644992" cy="7973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1"/>
              <a:endCxn id="7" idx="4"/>
            </p:cNvCxnSpPr>
            <p:nvPr/>
          </p:nvCxnSpPr>
          <p:spPr>
            <a:xfrm flipH="1" flipV="1">
              <a:off x="1828800" y="2971800"/>
              <a:ext cx="797392" cy="7973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7"/>
              <a:endCxn id="7" idx="1"/>
            </p:cNvCxnSpPr>
            <p:nvPr/>
          </p:nvCxnSpPr>
          <p:spPr>
            <a:xfrm rot="16200000" flipV="1">
              <a:off x="1828800" y="2051984"/>
              <a:ext cx="12700" cy="538816"/>
            </a:xfrm>
            <a:prstGeom prst="curvedConnector3">
              <a:avLst>
                <a:gd name="adj1" fmla="val 4632962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5"/>
              <a:endCxn id="6" idx="3"/>
            </p:cNvCxnSpPr>
            <p:nvPr/>
          </p:nvCxnSpPr>
          <p:spPr>
            <a:xfrm rot="5400000">
              <a:off x="2895600" y="4038600"/>
              <a:ext cx="12700" cy="538816"/>
            </a:xfrm>
            <a:prstGeom prst="curvedConnector3">
              <a:avLst>
                <a:gd name="adj1" fmla="val 4118678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90600" y="1752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a,b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71800" y="4267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a,b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52600" y="3276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0" y="2209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30480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05200" y="3276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2133600" y="2743200"/>
              <a:ext cx="1447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438400" y="26670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urved Connector 36"/>
            <p:cNvCxnSpPr/>
            <p:nvPr/>
          </p:nvCxnSpPr>
          <p:spPr>
            <a:xfrm rot="16200000" flipV="1">
              <a:off x="3991442" y="2022943"/>
              <a:ext cx="12700" cy="538816"/>
            </a:xfrm>
            <a:prstGeom prst="curvedConnector3">
              <a:avLst>
                <a:gd name="adj1" fmla="val 4632962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962400" y="1752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381000" y="50292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Dari state 1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a,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kemungkinannya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state 1</a:t>
            </a:r>
          </a:p>
          <a:p>
            <a:pPr algn="just"/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pindah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state 2.</a:t>
            </a:r>
          </a:p>
          <a:p>
            <a:pPr algn="just"/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string </a:t>
            </a:r>
            <a:r>
              <a:rPr lang="en-US" b="1" dirty="0" smtClean="0"/>
              <a:t>“</a:t>
            </a:r>
            <a:r>
              <a:rPr lang="en-US" b="1" dirty="0" err="1" smtClean="0"/>
              <a:t>baabab</a:t>
            </a:r>
            <a:r>
              <a:rPr lang="en-US" b="1" dirty="0" smtClean="0"/>
              <a:t>”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directed graph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029200"/>
            <a:ext cx="8686800" cy="121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Kesimpulan</a:t>
            </a:r>
            <a:r>
              <a:rPr lang="en-US" dirty="0" smtClean="0"/>
              <a:t> 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endParaRPr lang="en-US" dirty="0" smtClean="0"/>
          </a:p>
          <a:p>
            <a:pPr>
              <a:spcBef>
                <a:spcPts val="1200"/>
              </a:spcBef>
              <a:buNone/>
            </a:pP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string </a:t>
            </a:r>
            <a:r>
              <a:rPr lang="en-US" dirty="0" err="1" smtClean="0"/>
              <a:t>masukan</a:t>
            </a:r>
            <a:r>
              <a:rPr lang="en-US" dirty="0" smtClean="0"/>
              <a:t> string   “</a:t>
            </a:r>
            <a:r>
              <a:rPr lang="en-US" b="1" dirty="0" err="1" smtClean="0"/>
              <a:t>ababa</a:t>
            </a:r>
            <a:r>
              <a:rPr lang="en-US" b="1" dirty="0" smtClean="0"/>
              <a:t>”</a:t>
            </a:r>
            <a:r>
              <a:rPr lang="en-US" dirty="0" smtClean="0"/>
              <a:t> :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57200" y="1371600"/>
            <a:ext cx="7848600" cy="3429000"/>
            <a:chOff x="304800" y="1447800"/>
            <a:chExt cx="7848600" cy="3429000"/>
          </a:xfrm>
        </p:grpSpPr>
        <p:sp>
          <p:nvSpPr>
            <p:cNvPr id="5" name="Flowchart: Connector 4"/>
            <p:cNvSpPr/>
            <p:nvPr/>
          </p:nvSpPr>
          <p:spPr>
            <a:xfrm>
              <a:off x="304800" y="1828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447800" y="1828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590800" y="1828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733800" y="1828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953000" y="1828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6172200" y="1828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7391400" y="1828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6"/>
              <a:endCxn id="6" idx="2"/>
            </p:cNvCxnSpPr>
            <p:nvPr/>
          </p:nvCxnSpPr>
          <p:spPr>
            <a:xfrm>
              <a:off x="1066800" y="220980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7" idx="2"/>
            </p:cNvCxnSpPr>
            <p:nvPr/>
          </p:nvCxnSpPr>
          <p:spPr>
            <a:xfrm>
              <a:off x="2209800" y="220980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  <a:endCxn id="8" idx="2"/>
            </p:cNvCxnSpPr>
            <p:nvPr/>
          </p:nvCxnSpPr>
          <p:spPr>
            <a:xfrm>
              <a:off x="3352800" y="220980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6"/>
              <a:endCxn id="9" idx="2"/>
            </p:cNvCxnSpPr>
            <p:nvPr/>
          </p:nvCxnSpPr>
          <p:spPr>
            <a:xfrm>
              <a:off x="4495800" y="2209800"/>
              <a:ext cx="457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6"/>
              <a:endCxn id="10" idx="2"/>
            </p:cNvCxnSpPr>
            <p:nvPr/>
          </p:nvCxnSpPr>
          <p:spPr>
            <a:xfrm>
              <a:off x="5715000" y="2209800"/>
              <a:ext cx="457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  <a:endCxn id="11" idx="2"/>
            </p:cNvCxnSpPr>
            <p:nvPr/>
          </p:nvCxnSpPr>
          <p:spPr>
            <a:xfrm>
              <a:off x="6934200" y="2209800"/>
              <a:ext cx="457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2667000" y="2819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810000" y="2819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5029200" y="2819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6248400" y="2819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7391400" y="2819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6400800" y="4114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6" idx="4"/>
              <a:endCxn id="25" idx="1"/>
            </p:cNvCxnSpPr>
            <p:nvPr/>
          </p:nvCxnSpPr>
          <p:spPr>
            <a:xfrm>
              <a:off x="1828800" y="2590800"/>
              <a:ext cx="949792" cy="340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5"/>
              <a:endCxn id="26" idx="1"/>
            </p:cNvCxnSpPr>
            <p:nvPr/>
          </p:nvCxnSpPr>
          <p:spPr>
            <a:xfrm>
              <a:off x="3241208" y="2479208"/>
              <a:ext cx="680384" cy="451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7"/>
              <a:endCxn id="9" idx="3"/>
            </p:cNvCxnSpPr>
            <p:nvPr/>
          </p:nvCxnSpPr>
          <p:spPr>
            <a:xfrm flipV="1">
              <a:off x="4460408" y="2479208"/>
              <a:ext cx="604184" cy="451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5"/>
              <a:endCxn id="28" idx="1"/>
            </p:cNvCxnSpPr>
            <p:nvPr/>
          </p:nvCxnSpPr>
          <p:spPr>
            <a:xfrm>
              <a:off x="5603408" y="2479208"/>
              <a:ext cx="756584" cy="451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7"/>
              <a:endCxn id="11" idx="3"/>
            </p:cNvCxnSpPr>
            <p:nvPr/>
          </p:nvCxnSpPr>
          <p:spPr>
            <a:xfrm flipV="1">
              <a:off x="6898808" y="2479208"/>
              <a:ext cx="604184" cy="451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6"/>
              <a:endCxn id="26" idx="2"/>
            </p:cNvCxnSpPr>
            <p:nvPr/>
          </p:nvCxnSpPr>
          <p:spPr>
            <a:xfrm>
              <a:off x="3429000" y="320040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6" idx="6"/>
              <a:endCxn id="27" idx="2"/>
            </p:cNvCxnSpPr>
            <p:nvPr/>
          </p:nvCxnSpPr>
          <p:spPr>
            <a:xfrm>
              <a:off x="4572000" y="3200400"/>
              <a:ext cx="457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7" idx="6"/>
              <a:endCxn id="28" idx="2"/>
            </p:cNvCxnSpPr>
            <p:nvPr/>
          </p:nvCxnSpPr>
          <p:spPr>
            <a:xfrm>
              <a:off x="5791200" y="3200400"/>
              <a:ext cx="457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8" idx="6"/>
              <a:endCxn id="29" idx="2"/>
            </p:cNvCxnSpPr>
            <p:nvPr/>
          </p:nvCxnSpPr>
          <p:spPr>
            <a:xfrm>
              <a:off x="7010400" y="320040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7" idx="4"/>
              <a:endCxn id="30" idx="2"/>
            </p:cNvCxnSpPr>
            <p:nvPr/>
          </p:nvCxnSpPr>
          <p:spPr>
            <a:xfrm>
              <a:off x="5410200" y="3581400"/>
              <a:ext cx="990600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0" idx="6"/>
              <a:endCxn id="29" idx="4"/>
            </p:cNvCxnSpPr>
            <p:nvPr/>
          </p:nvCxnSpPr>
          <p:spPr>
            <a:xfrm flipV="1">
              <a:off x="7162800" y="3581400"/>
              <a:ext cx="609600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11" idx="3"/>
            </p:cNvCxnSpPr>
            <p:nvPr/>
          </p:nvCxnSpPr>
          <p:spPr>
            <a:xfrm flipV="1">
              <a:off x="6781800" y="2479208"/>
              <a:ext cx="721192" cy="163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914400" y="1447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81200" y="1447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24200" y="1447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67200" y="1447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62600" y="1447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05600" y="1447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92675"/>
            <a:ext cx="8686800" cy="158432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Kesimpulan</a:t>
            </a:r>
            <a:r>
              <a:rPr lang="en-US" dirty="0" smtClean="0"/>
              <a:t> : </a:t>
            </a:r>
            <a:r>
              <a:rPr lang="en-US" dirty="0" err="1" smtClean="0"/>
              <a:t>diterima</a:t>
            </a:r>
            <a:endParaRPr lang="en-US" dirty="0" smtClean="0"/>
          </a:p>
          <a:p>
            <a:pPr marL="0" indent="0" algn="just">
              <a:spcBef>
                <a:spcPts val="1200"/>
              </a:spcBef>
              <a:buNone/>
            </a:pP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state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acceptance state, </a:t>
            </a:r>
            <a:r>
              <a:rPr lang="en-US" dirty="0" err="1" smtClean="0"/>
              <a:t>maka</a:t>
            </a:r>
            <a:r>
              <a:rPr lang="en-US" dirty="0" smtClean="0"/>
              <a:t> string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satupun</a:t>
            </a:r>
            <a:r>
              <a:rPr lang="en-US" dirty="0" smtClean="0"/>
              <a:t> state </a:t>
            </a:r>
            <a:r>
              <a:rPr lang="en-US" dirty="0" err="1" smtClean="0"/>
              <a:t>akhir</a:t>
            </a:r>
            <a:r>
              <a:rPr lang="en-US" dirty="0" smtClean="0"/>
              <a:t> yang </a:t>
            </a:r>
            <a:r>
              <a:rPr lang="en-US" dirty="0" err="1" smtClean="0"/>
              <a:t>termasuk</a:t>
            </a:r>
            <a:r>
              <a:rPr lang="en-US" dirty="0" smtClean="0"/>
              <a:t> acceptance state, </a:t>
            </a:r>
            <a:r>
              <a:rPr lang="en-US" dirty="0" err="1" smtClean="0"/>
              <a:t>maka</a:t>
            </a:r>
            <a:r>
              <a:rPr lang="en-US" dirty="0" smtClean="0"/>
              <a:t> string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" y="1676400"/>
            <a:ext cx="7772400" cy="2971800"/>
            <a:chOff x="457200" y="1676400"/>
            <a:chExt cx="7772400" cy="2971800"/>
          </a:xfrm>
        </p:grpSpPr>
        <p:sp>
          <p:nvSpPr>
            <p:cNvPr id="4" name="Flowchart: Connector 3"/>
            <p:cNvSpPr/>
            <p:nvPr/>
          </p:nvSpPr>
          <p:spPr>
            <a:xfrm>
              <a:off x="457200" y="1676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76400" y="1676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1676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495800" y="1676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867400" y="1676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7391400" y="1676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1752600" y="27432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200400" y="27432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572000" y="27432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943600" y="27432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7467600" y="27432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4572000" y="38862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67600" y="38862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4" idx="6"/>
              <a:endCxn id="5" idx="2"/>
            </p:cNvCxnSpPr>
            <p:nvPr/>
          </p:nvCxnSpPr>
          <p:spPr>
            <a:xfrm>
              <a:off x="1219200" y="2057400"/>
              <a:ext cx="457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6"/>
              <a:endCxn id="6" idx="2"/>
            </p:cNvCxnSpPr>
            <p:nvPr/>
          </p:nvCxnSpPr>
          <p:spPr>
            <a:xfrm>
              <a:off x="2438400" y="20574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6"/>
              <a:endCxn id="7" idx="2"/>
            </p:cNvCxnSpPr>
            <p:nvPr/>
          </p:nvCxnSpPr>
          <p:spPr>
            <a:xfrm>
              <a:off x="3886200" y="20574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6"/>
              <a:endCxn id="8" idx="2"/>
            </p:cNvCxnSpPr>
            <p:nvPr/>
          </p:nvCxnSpPr>
          <p:spPr>
            <a:xfrm>
              <a:off x="5257800" y="20574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6"/>
              <a:endCxn id="9" idx="2"/>
            </p:cNvCxnSpPr>
            <p:nvPr/>
          </p:nvCxnSpPr>
          <p:spPr>
            <a:xfrm>
              <a:off x="6629400" y="2057400"/>
              <a:ext cx="76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4" idx="4"/>
              <a:endCxn id="10" idx="1"/>
            </p:cNvCxnSpPr>
            <p:nvPr/>
          </p:nvCxnSpPr>
          <p:spPr>
            <a:xfrm>
              <a:off x="838200" y="2438400"/>
              <a:ext cx="1025992" cy="4163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7"/>
              <a:endCxn id="6" idx="3"/>
            </p:cNvCxnSpPr>
            <p:nvPr/>
          </p:nvCxnSpPr>
          <p:spPr>
            <a:xfrm flipV="1">
              <a:off x="2403008" y="2326808"/>
              <a:ext cx="832784" cy="5279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0" idx="6"/>
              <a:endCxn id="11" idx="2"/>
            </p:cNvCxnSpPr>
            <p:nvPr/>
          </p:nvCxnSpPr>
          <p:spPr>
            <a:xfrm>
              <a:off x="2514600" y="31242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5"/>
              <a:endCxn id="12" idx="1"/>
            </p:cNvCxnSpPr>
            <p:nvPr/>
          </p:nvCxnSpPr>
          <p:spPr>
            <a:xfrm>
              <a:off x="3774608" y="2326808"/>
              <a:ext cx="908984" cy="5279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6"/>
              <a:endCxn id="12" idx="2"/>
            </p:cNvCxnSpPr>
            <p:nvPr/>
          </p:nvCxnSpPr>
          <p:spPr>
            <a:xfrm>
              <a:off x="39624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2" idx="7"/>
              <a:endCxn id="8" idx="3"/>
            </p:cNvCxnSpPr>
            <p:nvPr/>
          </p:nvCxnSpPr>
          <p:spPr>
            <a:xfrm flipV="1">
              <a:off x="5222408" y="2326808"/>
              <a:ext cx="756584" cy="5279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6"/>
              <a:endCxn id="13" idx="2"/>
            </p:cNvCxnSpPr>
            <p:nvPr/>
          </p:nvCxnSpPr>
          <p:spPr>
            <a:xfrm>
              <a:off x="53340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5" idx="7"/>
              <a:endCxn id="8" idx="3"/>
            </p:cNvCxnSpPr>
            <p:nvPr/>
          </p:nvCxnSpPr>
          <p:spPr>
            <a:xfrm flipV="1">
              <a:off x="5222408" y="2326808"/>
              <a:ext cx="756584" cy="16709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1" idx="4"/>
              <a:endCxn id="15" idx="2"/>
            </p:cNvCxnSpPr>
            <p:nvPr/>
          </p:nvCxnSpPr>
          <p:spPr>
            <a:xfrm>
              <a:off x="3581400" y="3505200"/>
              <a:ext cx="990600" cy="76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3" idx="6"/>
              <a:endCxn id="14" idx="2"/>
            </p:cNvCxnSpPr>
            <p:nvPr/>
          </p:nvCxnSpPr>
          <p:spPr>
            <a:xfrm>
              <a:off x="6705600" y="3124200"/>
              <a:ext cx="76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4" idx="1"/>
            </p:cNvCxnSpPr>
            <p:nvPr/>
          </p:nvCxnSpPr>
          <p:spPr>
            <a:xfrm>
              <a:off x="6517808" y="2326808"/>
              <a:ext cx="1061384" cy="5279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3" idx="5"/>
              <a:endCxn id="16" idx="1"/>
            </p:cNvCxnSpPr>
            <p:nvPr/>
          </p:nvCxnSpPr>
          <p:spPr>
            <a:xfrm>
              <a:off x="6594008" y="3393608"/>
              <a:ext cx="985184" cy="6041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1143000" y="1447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14600" y="1447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86200" y="1447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57800" y="1447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05600" y="1447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NFA yang lain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752600"/>
            <a:ext cx="3962400" cy="2667000"/>
            <a:chOff x="762000" y="1752600"/>
            <a:chExt cx="3962400" cy="2667000"/>
          </a:xfrm>
        </p:grpSpPr>
        <p:sp>
          <p:nvSpPr>
            <p:cNvPr id="5" name="Flowchart: Connector 4"/>
            <p:cNvSpPr/>
            <p:nvPr/>
          </p:nvSpPr>
          <p:spPr>
            <a:xfrm>
              <a:off x="2514600" y="36576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447800" y="2209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581400" y="22098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>
              <a:off x="762000" y="25908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6"/>
              <a:endCxn id="7" idx="2"/>
            </p:cNvCxnSpPr>
            <p:nvPr/>
          </p:nvCxnSpPr>
          <p:spPr>
            <a:xfrm>
              <a:off x="2209800" y="2590800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5" idx="6"/>
            </p:cNvCxnSpPr>
            <p:nvPr/>
          </p:nvCxnSpPr>
          <p:spPr>
            <a:xfrm flipH="1">
              <a:off x="3276600" y="2971800"/>
              <a:ext cx="838200" cy="10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7"/>
            </p:cNvCxnSpPr>
            <p:nvPr/>
          </p:nvCxnSpPr>
          <p:spPr>
            <a:xfrm flipV="1">
              <a:off x="3165008" y="2971800"/>
              <a:ext cx="644992" cy="7973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6" idx="4"/>
            </p:cNvCxnSpPr>
            <p:nvPr/>
          </p:nvCxnSpPr>
          <p:spPr>
            <a:xfrm flipH="1" flipV="1">
              <a:off x="1828800" y="2971800"/>
              <a:ext cx="797392" cy="7973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7"/>
              <a:endCxn id="6" idx="1"/>
            </p:cNvCxnSpPr>
            <p:nvPr/>
          </p:nvCxnSpPr>
          <p:spPr>
            <a:xfrm rot="16200000" flipV="1">
              <a:off x="1828800" y="2051984"/>
              <a:ext cx="12700" cy="538816"/>
            </a:xfrm>
            <a:prstGeom prst="curvedConnector3">
              <a:avLst>
                <a:gd name="adj1" fmla="val 4632962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990600" y="1752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a,b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2600" y="3276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0" y="2209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95600" y="30480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a,</a:t>
              </a:r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 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05200" y="3276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urved Connector 22"/>
            <p:cNvCxnSpPr/>
            <p:nvPr/>
          </p:nvCxnSpPr>
          <p:spPr>
            <a:xfrm rot="16200000" flipV="1">
              <a:off x="3991442" y="2022943"/>
              <a:ext cx="12700" cy="538816"/>
            </a:xfrm>
            <a:prstGeom prst="curvedConnector3">
              <a:avLst>
                <a:gd name="adj1" fmla="val 4632962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62400" y="1752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572000" y="2133600"/>
          <a:ext cx="4038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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2</a:t>
                      </a:r>
                      <a:endParaRPr 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  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3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381000" y="50292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ym typeface="Symbol"/>
              </a:rPr>
              <a:t> </a:t>
            </a:r>
            <a:r>
              <a:rPr lang="en-US" dirty="0" err="1" smtClean="0">
                <a:sym typeface="Symbol"/>
              </a:rPr>
              <a:t>Berarti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tanpa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masukan</a:t>
            </a:r>
            <a:r>
              <a:rPr lang="en-US" dirty="0" smtClean="0">
                <a:sym typeface="Symbol"/>
              </a:rPr>
              <a:t>. </a:t>
            </a:r>
            <a:r>
              <a:rPr lang="en-US" dirty="0" err="1" smtClean="0">
                <a:sym typeface="Symbol"/>
              </a:rPr>
              <a:t>Dengan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kata</a:t>
            </a:r>
            <a:r>
              <a:rPr lang="en-US" dirty="0" smtClean="0">
                <a:sym typeface="Symbol"/>
              </a:rPr>
              <a:t> lain, </a:t>
            </a:r>
            <a:r>
              <a:rPr lang="en-US" dirty="0" err="1" smtClean="0">
                <a:sym typeface="Symbol"/>
              </a:rPr>
              <a:t>terjadi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perubahan</a:t>
            </a:r>
            <a:r>
              <a:rPr lang="en-US" dirty="0" smtClean="0">
                <a:sym typeface="Symbol"/>
              </a:rPr>
              <a:t> state </a:t>
            </a:r>
            <a:r>
              <a:rPr lang="en-US" dirty="0" err="1" smtClean="0">
                <a:sym typeface="Symbol"/>
              </a:rPr>
              <a:t>secara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spontan</a:t>
            </a:r>
            <a:r>
              <a:rPr lang="en-US" dirty="0" smtClean="0">
                <a:sym typeface="Symbol"/>
              </a:rPr>
              <a:t>. Dari state 1, </a:t>
            </a:r>
            <a:r>
              <a:rPr lang="en-US" dirty="0" err="1" smtClean="0">
                <a:sym typeface="Symbol"/>
              </a:rPr>
              <a:t>bila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diberi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masukan</a:t>
            </a:r>
            <a:r>
              <a:rPr lang="en-US" dirty="0" smtClean="0">
                <a:sym typeface="Symbol"/>
              </a:rPr>
              <a:t> a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b </a:t>
            </a:r>
            <a:r>
              <a:rPr lang="en-US" dirty="0" err="1" smtClean="0">
                <a:sym typeface="Symbol"/>
              </a:rPr>
              <a:t>kembali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ke</a:t>
            </a:r>
            <a:r>
              <a:rPr lang="en-US" dirty="0" smtClean="0">
                <a:sym typeface="Symbol"/>
              </a:rPr>
              <a:t> state 1 </a:t>
            </a:r>
            <a:r>
              <a:rPr lang="en-US" dirty="0" err="1" smtClean="0">
                <a:sym typeface="Symbol"/>
              </a:rPr>
              <a:t>tetapi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dapat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pindah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ke</a:t>
            </a:r>
            <a:r>
              <a:rPr lang="en-US" dirty="0" smtClean="0">
                <a:sym typeface="Symbol"/>
              </a:rPr>
              <a:t> state 2 </a:t>
            </a:r>
            <a:r>
              <a:rPr lang="en-US" dirty="0" err="1" smtClean="0">
                <a:sym typeface="Symbol"/>
              </a:rPr>
              <a:t>secara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spontan</a:t>
            </a:r>
            <a:r>
              <a:rPr lang="en-US" dirty="0" smtClean="0">
                <a:sym typeface="Symbol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1890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Bila</a:t>
            </a:r>
            <a:r>
              <a:rPr lang="en-US" dirty="0" smtClean="0"/>
              <a:t> NFA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input string </a:t>
            </a:r>
            <a:r>
              <a:rPr lang="en-US" b="1" dirty="0" smtClean="0"/>
              <a:t>“</a:t>
            </a:r>
            <a:r>
              <a:rPr lang="en-US" b="1" dirty="0" err="1" smtClean="0"/>
              <a:t>aaba</a:t>
            </a:r>
            <a:r>
              <a:rPr lang="en-US" b="1" dirty="0" smtClean="0"/>
              <a:t>” </a:t>
            </a:r>
            <a:r>
              <a:rPr lang="en-US" dirty="0" err="1" smtClean="0"/>
              <a:t>menjadi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33400" y="2743200"/>
            <a:ext cx="5943600" cy="3048000"/>
            <a:chOff x="533400" y="3200400"/>
            <a:chExt cx="5943600" cy="3048000"/>
          </a:xfrm>
        </p:grpSpPr>
        <p:sp>
          <p:nvSpPr>
            <p:cNvPr id="4" name="Flowchart: Connector 3"/>
            <p:cNvSpPr/>
            <p:nvPr/>
          </p:nvSpPr>
          <p:spPr>
            <a:xfrm>
              <a:off x="533400" y="3200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33400" y="4343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981200" y="3200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1981200" y="4343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276600" y="3200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276600" y="4343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4495800" y="3200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495800" y="4343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495800" y="5486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562600" y="3200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562600" y="4343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6"/>
              <a:endCxn id="6" idx="2"/>
            </p:cNvCxnSpPr>
            <p:nvPr/>
          </p:nvCxnSpPr>
          <p:spPr>
            <a:xfrm>
              <a:off x="1295400" y="35814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4"/>
              <a:endCxn id="5" idx="0"/>
            </p:cNvCxnSpPr>
            <p:nvPr/>
          </p:nvCxnSpPr>
          <p:spPr>
            <a:xfrm>
              <a:off x="914400" y="3962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6"/>
              <a:endCxn id="7" idx="2"/>
            </p:cNvCxnSpPr>
            <p:nvPr/>
          </p:nvCxnSpPr>
          <p:spPr>
            <a:xfrm>
              <a:off x="1295400" y="47244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4"/>
              <a:endCxn id="7" idx="0"/>
            </p:cNvCxnSpPr>
            <p:nvPr/>
          </p:nvCxnSpPr>
          <p:spPr>
            <a:xfrm>
              <a:off x="2362200" y="3962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6"/>
              <a:endCxn id="8" idx="2"/>
            </p:cNvCxnSpPr>
            <p:nvPr/>
          </p:nvCxnSpPr>
          <p:spPr>
            <a:xfrm>
              <a:off x="2743200" y="3581400"/>
              <a:ext cx="533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4"/>
              <a:endCxn id="9" idx="0"/>
            </p:cNvCxnSpPr>
            <p:nvPr/>
          </p:nvCxnSpPr>
          <p:spPr>
            <a:xfrm>
              <a:off x="3657600" y="3962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6"/>
              <a:endCxn id="9" idx="2"/>
            </p:cNvCxnSpPr>
            <p:nvPr/>
          </p:nvCxnSpPr>
          <p:spPr>
            <a:xfrm>
              <a:off x="2743200" y="4724400"/>
              <a:ext cx="533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6"/>
              <a:endCxn id="10" idx="2"/>
            </p:cNvCxnSpPr>
            <p:nvPr/>
          </p:nvCxnSpPr>
          <p:spPr>
            <a:xfrm>
              <a:off x="4038600" y="3581400"/>
              <a:ext cx="457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4"/>
              <a:endCxn id="12" idx="2"/>
            </p:cNvCxnSpPr>
            <p:nvPr/>
          </p:nvCxnSpPr>
          <p:spPr>
            <a:xfrm>
              <a:off x="3657600" y="5105400"/>
              <a:ext cx="838200" cy="76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0" idx="4"/>
              <a:endCxn id="11" idx="0"/>
            </p:cNvCxnSpPr>
            <p:nvPr/>
          </p:nvCxnSpPr>
          <p:spPr>
            <a:xfrm>
              <a:off x="4876800" y="3962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2" idx="0"/>
              <a:endCxn id="11" idx="4"/>
            </p:cNvCxnSpPr>
            <p:nvPr/>
          </p:nvCxnSpPr>
          <p:spPr>
            <a:xfrm flipV="1">
              <a:off x="4876800" y="5105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6"/>
              <a:endCxn id="13" idx="2"/>
            </p:cNvCxnSpPr>
            <p:nvPr/>
          </p:nvCxnSpPr>
          <p:spPr>
            <a:xfrm>
              <a:off x="5257800" y="3581400"/>
              <a:ext cx="304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3" idx="4"/>
              <a:endCxn id="14" idx="0"/>
            </p:cNvCxnSpPr>
            <p:nvPr/>
          </p:nvCxnSpPr>
          <p:spPr>
            <a:xfrm>
              <a:off x="5943600" y="3962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1" idx="6"/>
              <a:endCxn id="14" idx="2"/>
            </p:cNvCxnSpPr>
            <p:nvPr/>
          </p:nvCxnSpPr>
          <p:spPr>
            <a:xfrm>
              <a:off x="5257800" y="4724400"/>
              <a:ext cx="304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2" idx="6"/>
              <a:endCxn id="14" idx="4"/>
            </p:cNvCxnSpPr>
            <p:nvPr/>
          </p:nvCxnSpPr>
          <p:spPr>
            <a:xfrm flipV="1">
              <a:off x="5257800" y="5105400"/>
              <a:ext cx="685800" cy="76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685800" y="3886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19200" y="3200400"/>
              <a:ext cx="762000" cy="4572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33600" y="3886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90800" y="32004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86200" y="32004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200" y="32004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429000" y="3886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48200" y="3886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15000" y="3886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48200" y="5029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10200" y="5257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7010400" y="365760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33400" y="5943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input string </a:t>
            </a:r>
            <a:r>
              <a:rPr lang="en-US" b="1" dirty="0" smtClean="0"/>
              <a:t>“</a:t>
            </a:r>
            <a:r>
              <a:rPr lang="en-US" b="1" dirty="0" err="1" smtClean="0"/>
              <a:t>abab</a:t>
            </a:r>
            <a:r>
              <a:rPr lang="en-US" b="1" dirty="0" smtClean="0"/>
              <a:t>”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828800"/>
            <a:ext cx="5943600" cy="3124200"/>
            <a:chOff x="533400" y="3200400"/>
            <a:chExt cx="5943600" cy="3124200"/>
          </a:xfrm>
        </p:grpSpPr>
        <p:sp>
          <p:nvSpPr>
            <p:cNvPr id="5" name="Flowchart: Connector 4"/>
            <p:cNvSpPr/>
            <p:nvPr/>
          </p:nvSpPr>
          <p:spPr>
            <a:xfrm>
              <a:off x="533400" y="3200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33400" y="4343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1981200" y="3200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1981200" y="4343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276600" y="3200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276600" y="4343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495800" y="3200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495800" y="4343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562600" y="55626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562600" y="3200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5562600" y="4343400"/>
              <a:ext cx="762000" cy="7620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5" idx="6"/>
              <a:endCxn id="7" idx="2"/>
            </p:cNvCxnSpPr>
            <p:nvPr/>
          </p:nvCxnSpPr>
          <p:spPr>
            <a:xfrm>
              <a:off x="1295400" y="35814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4"/>
              <a:endCxn id="6" idx="0"/>
            </p:cNvCxnSpPr>
            <p:nvPr/>
          </p:nvCxnSpPr>
          <p:spPr>
            <a:xfrm>
              <a:off x="914400" y="3962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  <a:endCxn id="8" idx="2"/>
            </p:cNvCxnSpPr>
            <p:nvPr/>
          </p:nvCxnSpPr>
          <p:spPr>
            <a:xfrm>
              <a:off x="1295400" y="47244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8" idx="0"/>
            </p:cNvCxnSpPr>
            <p:nvPr/>
          </p:nvCxnSpPr>
          <p:spPr>
            <a:xfrm>
              <a:off x="2362200" y="3962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9" idx="2"/>
            </p:cNvCxnSpPr>
            <p:nvPr/>
          </p:nvCxnSpPr>
          <p:spPr>
            <a:xfrm>
              <a:off x="2743200" y="3581400"/>
              <a:ext cx="533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4"/>
              <a:endCxn id="10" idx="0"/>
            </p:cNvCxnSpPr>
            <p:nvPr/>
          </p:nvCxnSpPr>
          <p:spPr>
            <a:xfrm>
              <a:off x="3657600" y="3962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2" idx="2"/>
            </p:cNvCxnSpPr>
            <p:nvPr/>
          </p:nvCxnSpPr>
          <p:spPr>
            <a:xfrm>
              <a:off x="2438400" y="5105400"/>
              <a:ext cx="838200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6"/>
              <a:endCxn id="11" idx="2"/>
            </p:cNvCxnSpPr>
            <p:nvPr/>
          </p:nvCxnSpPr>
          <p:spPr>
            <a:xfrm>
              <a:off x="4038600" y="3581400"/>
              <a:ext cx="457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2" idx="4"/>
            </p:cNvCxnSpPr>
            <p:nvPr/>
          </p:nvCxnSpPr>
          <p:spPr>
            <a:xfrm flipV="1">
              <a:off x="4038600" y="5105400"/>
              <a:ext cx="838200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4"/>
              <a:endCxn id="12" idx="0"/>
            </p:cNvCxnSpPr>
            <p:nvPr/>
          </p:nvCxnSpPr>
          <p:spPr>
            <a:xfrm>
              <a:off x="4876800" y="3962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6"/>
              <a:endCxn id="14" idx="2"/>
            </p:cNvCxnSpPr>
            <p:nvPr/>
          </p:nvCxnSpPr>
          <p:spPr>
            <a:xfrm>
              <a:off x="5257800" y="3581400"/>
              <a:ext cx="304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4"/>
              <a:endCxn id="15" idx="0"/>
            </p:cNvCxnSpPr>
            <p:nvPr/>
          </p:nvCxnSpPr>
          <p:spPr>
            <a:xfrm>
              <a:off x="5943600" y="39624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0"/>
              <a:endCxn id="15" idx="4"/>
            </p:cNvCxnSpPr>
            <p:nvPr/>
          </p:nvCxnSpPr>
          <p:spPr>
            <a:xfrm flipV="1">
              <a:off x="5943600" y="51054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85800" y="3886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19200" y="3200400"/>
              <a:ext cx="762000" cy="4572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3600" y="3886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90800" y="32004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86200" y="32004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9200" y="32004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29000" y="3886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48200" y="3886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15000" y="3886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29000" y="5181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15000" y="5181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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Flowchart: Connector 41"/>
          <p:cNvSpPr/>
          <p:nvPr/>
        </p:nvSpPr>
        <p:spPr>
          <a:xfrm>
            <a:off x="3276600" y="4267200"/>
            <a:ext cx="762000" cy="76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10" idx="4"/>
          </p:cNvCxnSpPr>
          <p:nvPr/>
        </p:nvCxnSpPr>
        <p:spPr>
          <a:xfrm flipV="1">
            <a:off x="3657600" y="3733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4"/>
            <a:endCxn id="13" idx="2"/>
          </p:cNvCxnSpPr>
          <p:nvPr/>
        </p:nvCxnSpPr>
        <p:spPr>
          <a:xfrm>
            <a:off x="4876800" y="3733800"/>
            <a:ext cx="6858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010400" y="289560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Diterima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0" idx="6"/>
            <a:endCxn id="12" idx="2"/>
          </p:cNvCxnSpPr>
          <p:nvPr/>
        </p:nvCxnSpPr>
        <p:spPr>
          <a:xfrm>
            <a:off x="4038600" y="335280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Non-</a:t>
            </a:r>
            <a:r>
              <a:rPr lang="en-US" dirty="0" err="1" smtClean="0"/>
              <a:t>Deterministik</a:t>
            </a:r>
            <a:r>
              <a:rPr lang="en-US" dirty="0" smtClean="0"/>
              <a:t> FSA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: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transisinya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state 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Perubahan</a:t>
            </a:r>
            <a:r>
              <a:rPr lang="en-US" dirty="0" smtClean="0"/>
              <a:t> state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spontan</a:t>
            </a:r>
            <a:r>
              <a:rPr lang="en-US" dirty="0" smtClean="0"/>
              <a:t> (</a:t>
            </a:r>
            <a:r>
              <a:rPr lang="en-US" dirty="0" err="1" smtClean="0"/>
              <a:t>tanpa</a:t>
            </a:r>
            <a:r>
              <a:rPr lang="en-US" dirty="0" smtClean="0"/>
              <a:t> input).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nfa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dfa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15625" r="15666" b="8333"/>
          <a:stretch>
            <a:fillRect/>
          </a:stretch>
        </p:blipFill>
        <p:spPr bwMode="auto">
          <a:xfrm>
            <a:off x="304800" y="13716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NFA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padanannya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DFA.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</a:p>
          <a:p>
            <a:pPr marL="463550" indent="-463550"/>
            <a:r>
              <a:rPr lang="en-US" dirty="0" smtClean="0"/>
              <a:t>State table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NFA,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marL="463550" indent="-463550"/>
            <a:endParaRPr lang="en-US" dirty="0"/>
          </a:p>
        </p:txBody>
      </p:sp>
      <p:graphicFrame>
        <p:nvGraphicFramePr>
          <p:cNvPr id="4" name="Content Placeholder 39"/>
          <p:cNvGraphicFramePr>
            <a:graphicFrameLocks/>
          </p:cNvGraphicFramePr>
          <p:nvPr/>
        </p:nvGraphicFramePr>
        <p:xfrm>
          <a:off x="914400" y="3962400"/>
          <a:ext cx="4038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200"/>
                <a:gridCol w="1346200"/>
                <a:gridCol w="13462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{1,2}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2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{1,3}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{2,3}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{1,3}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Tugas-tugas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besaran</a:t>
            </a:r>
            <a:r>
              <a:rPr lang="en-US" dirty="0" smtClean="0"/>
              <a:t> yang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endParaRPr lang="en-US" dirty="0" smtClean="0"/>
          </a:p>
          <a:p>
            <a:pPr algn="just"/>
            <a:r>
              <a:rPr lang="en-US" dirty="0" err="1" smtClean="0"/>
              <a:t>Mentransformasikan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token-token</a:t>
            </a:r>
          </a:p>
          <a:p>
            <a:pPr algn="just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token-token</a:t>
            </a:r>
          </a:p>
          <a:p>
            <a:pPr algn="just"/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 smtClean="0"/>
          </a:p>
          <a:p>
            <a:pPr algn="just"/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Scanner, </a:t>
            </a:r>
            <a:r>
              <a:rPr lang="en-US" dirty="0" err="1" smtClean="0"/>
              <a:t>didesign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– keyword, operator, identifier</a:t>
            </a:r>
          </a:p>
          <a:p>
            <a:pPr algn="just"/>
            <a:r>
              <a:rPr lang="en-US" dirty="0" smtClean="0"/>
              <a:t>Token : </a:t>
            </a:r>
            <a:r>
              <a:rPr lang="en-US" dirty="0" err="1" smtClean="0"/>
              <a:t>separaters</a:t>
            </a:r>
            <a:r>
              <a:rPr lang="en-US" dirty="0" smtClean="0"/>
              <a:t> characters of the source language into group that logically belong together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Misalnya</a:t>
            </a:r>
            <a:r>
              <a:rPr lang="en-US" dirty="0" smtClean="0"/>
              <a:t> : </a:t>
            </a:r>
            <a:r>
              <a:rPr lang="en-US" dirty="0" err="1" smtClean="0"/>
              <a:t>konstanta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operator </a:t>
            </a:r>
            <a:r>
              <a:rPr lang="en-US" dirty="0" err="1" smtClean="0"/>
              <a:t>dan</a:t>
            </a:r>
            <a:r>
              <a:rPr lang="en-US" dirty="0" smtClean="0"/>
              <a:t> delimiter (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besaran</a:t>
            </a:r>
            <a:r>
              <a:rPr lang="en-US" dirty="0" smtClean="0"/>
              <a:t> lexical)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state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5486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905"/>
                <a:gridCol w="2198155"/>
                <a:gridCol w="218134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[1]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[2,3]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[1,2,3]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[2,3]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[2,3]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[1,2.3]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[1,2,3]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baseline="0" dirty="0" smtClean="0"/>
                        <a:t>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 ]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143000" y="1981200"/>
            <a:ext cx="762000" cy="7620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" y="3276600"/>
            <a:ext cx="762000" cy="76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800600" y="4572000"/>
            <a:ext cx="762000" cy="7620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828800" y="4495800"/>
            <a:ext cx="1143000" cy="990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2895600" y="1600200"/>
            <a:ext cx="762000" cy="76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4724400" y="1828800"/>
            <a:ext cx="762000" cy="7620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5943600" y="3276600"/>
            <a:ext cx="762000" cy="76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6"/>
            <a:endCxn id="10" idx="3"/>
          </p:cNvCxnSpPr>
          <p:nvPr/>
        </p:nvCxnSpPr>
        <p:spPr>
          <a:xfrm flipV="1">
            <a:off x="1295400" y="2479208"/>
            <a:ext cx="3540592" cy="1178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7"/>
            <a:endCxn id="5" idx="1"/>
          </p:cNvCxnSpPr>
          <p:nvPr/>
        </p:nvCxnSpPr>
        <p:spPr>
          <a:xfrm rot="16200000" flipV="1">
            <a:off x="914400" y="3118784"/>
            <a:ext cx="12700" cy="538816"/>
          </a:xfrm>
          <a:prstGeom prst="curvedConnector3">
            <a:avLst>
              <a:gd name="adj1" fmla="val 504286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4" idx="7"/>
            <a:endCxn id="4" idx="1"/>
          </p:cNvCxnSpPr>
          <p:nvPr/>
        </p:nvCxnSpPr>
        <p:spPr>
          <a:xfrm rot="16200000" flipV="1">
            <a:off x="1524000" y="1823384"/>
            <a:ext cx="12700" cy="538816"/>
          </a:xfrm>
          <a:prstGeom prst="curvedConnector3">
            <a:avLst>
              <a:gd name="adj1" fmla="val 43980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11" idx="2"/>
          </p:cNvCxnSpPr>
          <p:nvPr/>
        </p:nvCxnSpPr>
        <p:spPr>
          <a:xfrm>
            <a:off x="1793408" y="2631608"/>
            <a:ext cx="4150192" cy="1025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4"/>
            <a:endCxn id="6" idx="1"/>
          </p:cNvCxnSpPr>
          <p:nvPr/>
        </p:nvCxnSpPr>
        <p:spPr>
          <a:xfrm>
            <a:off x="3276600" y="2362200"/>
            <a:ext cx="1635592" cy="2321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11" idx="1"/>
          </p:cNvCxnSpPr>
          <p:nvPr/>
        </p:nvCxnSpPr>
        <p:spPr>
          <a:xfrm>
            <a:off x="3276600" y="2362200"/>
            <a:ext cx="2778592" cy="1025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7"/>
            <a:endCxn id="10" idx="1"/>
          </p:cNvCxnSpPr>
          <p:nvPr/>
        </p:nvCxnSpPr>
        <p:spPr>
          <a:xfrm rot="16200000" flipV="1">
            <a:off x="5105400" y="1670984"/>
            <a:ext cx="12700" cy="538816"/>
          </a:xfrm>
          <a:prstGeom prst="curvedConnector3">
            <a:avLst>
              <a:gd name="adj1" fmla="val 38607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5"/>
            <a:endCxn id="11" idx="0"/>
          </p:cNvCxnSpPr>
          <p:nvPr/>
        </p:nvCxnSpPr>
        <p:spPr>
          <a:xfrm>
            <a:off x="5374808" y="2479208"/>
            <a:ext cx="949792" cy="797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8" idx="0"/>
          </p:cNvCxnSpPr>
          <p:nvPr/>
        </p:nvCxnSpPr>
        <p:spPr>
          <a:xfrm flipH="1">
            <a:off x="2400300" y="3927008"/>
            <a:ext cx="3654892" cy="56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11" idx="7"/>
            <a:endCxn id="11" idx="5"/>
          </p:cNvCxnSpPr>
          <p:nvPr/>
        </p:nvCxnSpPr>
        <p:spPr>
          <a:xfrm rot="16200000" flipH="1">
            <a:off x="6324600" y="3657600"/>
            <a:ext cx="538816" cy="12700"/>
          </a:xfrm>
          <a:prstGeom prst="curvedConnector5">
            <a:avLst>
              <a:gd name="adj1" fmla="val -1899"/>
              <a:gd name="adj2" fmla="val 5201923"/>
              <a:gd name="adj3" fmla="val 1069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6" idx="5"/>
            <a:endCxn id="6" idx="3"/>
          </p:cNvCxnSpPr>
          <p:nvPr/>
        </p:nvCxnSpPr>
        <p:spPr>
          <a:xfrm rot="5400000">
            <a:off x="5181600" y="4953000"/>
            <a:ext cx="12700" cy="538816"/>
          </a:xfrm>
          <a:prstGeom prst="curvedConnector3">
            <a:avLst>
              <a:gd name="adj1" fmla="val 353837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7"/>
            <a:endCxn id="11" idx="4"/>
          </p:cNvCxnSpPr>
          <p:nvPr/>
        </p:nvCxnSpPr>
        <p:spPr>
          <a:xfrm flipV="1">
            <a:off x="5451008" y="4038600"/>
            <a:ext cx="873592" cy="644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8" idx="5"/>
            <a:endCxn id="8" idx="3"/>
          </p:cNvCxnSpPr>
          <p:nvPr/>
        </p:nvCxnSpPr>
        <p:spPr>
          <a:xfrm rot="5400000">
            <a:off x="2400300" y="4937219"/>
            <a:ext cx="12700" cy="808222"/>
          </a:xfrm>
          <a:prstGeom prst="curvedConnector3">
            <a:avLst>
              <a:gd name="adj1" fmla="val 412437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6"/>
          </p:cNvCxnSpPr>
          <p:nvPr/>
        </p:nvCxnSpPr>
        <p:spPr>
          <a:xfrm flipV="1">
            <a:off x="2971800" y="3810000"/>
            <a:ext cx="2971800" cy="1181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" idx="2"/>
          </p:cNvCxnSpPr>
          <p:nvPr/>
        </p:nvCxnSpPr>
        <p:spPr>
          <a:xfrm>
            <a:off x="152400" y="36576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33400" y="28194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05000" y="23622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43000" y="1524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95400" y="31242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00400" y="23622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57600" y="2286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86400" y="25146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29400" y="3429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62600" y="42672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05200" y="4572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81200" y="54102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24200" y="39624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724400" y="13716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00600" y="52578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n-US" dirty="0" smtClean="0"/>
              <a:t>Diagram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Cara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state,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state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Dari diagram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state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manapun</a:t>
            </a:r>
            <a:r>
              <a:rPr lang="en-US" dirty="0" smtClean="0"/>
              <a:t>. State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efesien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ditempuh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lain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62200" y="1554163"/>
          <a:ext cx="5486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905"/>
                <a:gridCol w="2198155"/>
                <a:gridCol w="218134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[1,2,3]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[1,2,3]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[1,2.3]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[1,2,3]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2209800"/>
            <a:ext cx="18288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  <a:sym typeface="Symbol"/>
              </a:rPr>
              <a:t>Langkah</a:t>
            </a:r>
            <a:r>
              <a:rPr lang="en-US" b="1" dirty="0" smtClean="0">
                <a:solidFill>
                  <a:schemeClr val="tx1"/>
                </a:solidFill>
                <a:sym typeface="Symbol"/>
              </a:rPr>
              <a:t> 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819400"/>
            <a:ext cx="18288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  <a:sym typeface="Symbol"/>
              </a:rPr>
              <a:t>Langkah</a:t>
            </a:r>
            <a:r>
              <a:rPr lang="en-US" b="1" dirty="0" smtClean="0">
                <a:solidFill>
                  <a:schemeClr val="tx1"/>
                </a:solidFill>
                <a:sym typeface="Symbol"/>
              </a:rPr>
              <a:t> II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733800"/>
            <a:ext cx="18288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  <a:sym typeface="Symbol"/>
              </a:rPr>
              <a:t>Langkah</a:t>
            </a:r>
            <a:r>
              <a:rPr lang="en-US" b="1" dirty="0" smtClean="0">
                <a:solidFill>
                  <a:schemeClr val="tx1"/>
                </a:solidFill>
                <a:sym typeface="Symbol"/>
              </a:rPr>
              <a:t> III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5029200"/>
            <a:ext cx="18288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  <a:sym typeface="Symbol"/>
              </a:rPr>
              <a:t>Langkah</a:t>
            </a:r>
            <a:r>
              <a:rPr lang="en-US" b="1" dirty="0" smtClean="0">
                <a:solidFill>
                  <a:schemeClr val="tx1"/>
                </a:solidFill>
                <a:sym typeface="Symbol"/>
              </a:rPr>
              <a:t> IV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n-US" dirty="0" err="1" smtClean="0"/>
              <a:t>Penyederhanaan</a:t>
            </a:r>
            <a:r>
              <a:rPr lang="en-US" dirty="0" smtClean="0"/>
              <a:t> DFA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State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828800" y="1905000"/>
            <a:ext cx="762000" cy="76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676400" y="3810000"/>
            <a:ext cx="1143000" cy="9906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495800" y="1905000"/>
            <a:ext cx="762000" cy="7620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4495800" y="3962400"/>
            <a:ext cx="762000" cy="76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4" idx="7"/>
            <a:endCxn id="4" idx="1"/>
          </p:cNvCxnSpPr>
          <p:nvPr/>
        </p:nvCxnSpPr>
        <p:spPr>
          <a:xfrm rot="16200000" flipV="1">
            <a:off x="2209800" y="1747184"/>
            <a:ext cx="12700" cy="538816"/>
          </a:xfrm>
          <a:prstGeom prst="curvedConnector3">
            <a:avLst>
              <a:gd name="adj1" fmla="val 353837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6" idx="2"/>
          </p:cNvCxnSpPr>
          <p:nvPr/>
        </p:nvCxnSpPr>
        <p:spPr>
          <a:xfrm>
            <a:off x="2590800" y="2286000"/>
            <a:ext cx="1905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7" idx="0"/>
          </p:cNvCxnSpPr>
          <p:nvPr/>
        </p:nvCxnSpPr>
        <p:spPr>
          <a:xfrm>
            <a:off x="4876800" y="2667000"/>
            <a:ext cx="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6" idx="1"/>
          </p:cNvCxnSpPr>
          <p:nvPr/>
        </p:nvCxnSpPr>
        <p:spPr>
          <a:xfrm rot="16200000" flipV="1">
            <a:off x="4876800" y="1747184"/>
            <a:ext cx="12700" cy="538816"/>
          </a:xfrm>
          <a:prstGeom prst="curvedConnector3">
            <a:avLst>
              <a:gd name="adj1" fmla="val 364584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7" idx="7"/>
            <a:endCxn id="7" idx="5"/>
          </p:cNvCxnSpPr>
          <p:nvPr/>
        </p:nvCxnSpPr>
        <p:spPr>
          <a:xfrm rot="16200000" flipH="1">
            <a:off x="4876800" y="4343400"/>
            <a:ext cx="538816" cy="12700"/>
          </a:xfrm>
          <a:prstGeom prst="curvedConnector5">
            <a:avLst>
              <a:gd name="adj1" fmla="val 3167"/>
              <a:gd name="adj2" fmla="val 3804907"/>
              <a:gd name="adj3" fmla="val 8923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</p:cNvCxnSpPr>
          <p:nvPr/>
        </p:nvCxnSpPr>
        <p:spPr>
          <a:xfrm flipH="1" flipV="1">
            <a:off x="2743200" y="4572000"/>
            <a:ext cx="1864192" cy="408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6"/>
            <a:endCxn id="7" idx="2"/>
          </p:cNvCxnSpPr>
          <p:nvPr/>
        </p:nvCxnSpPr>
        <p:spPr>
          <a:xfrm>
            <a:off x="2819400" y="4305300"/>
            <a:ext cx="1676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5" idx="5"/>
            <a:endCxn id="5" idx="3"/>
          </p:cNvCxnSpPr>
          <p:nvPr/>
        </p:nvCxnSpPr>
        <p:spPr>
          <a:xfrm rot="5400000">
            <a:off x="2247900" y="4251419"/>
            <a:ext cx="12700" cy="808222"/>
          </a:xfrm>
          <a:prstGeom prst="curvedConnector3">
            <a:avLst>
              <a:gd name="adj1" fmla="val 40169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2"/>
          </p:cNvCxnSpPr>
          <p:nvPr/>
        </p:nvCxnSpPr>
        <p:spPr>
          <a:xfrm>
            <a:off x="1219200" y="22860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28800" y="1524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43200" y="17526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95800" y="14478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48000" y="44958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5000" y="47244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48200" y="31242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76600" y="38862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05400" y="41148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Diagram State NFA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524000" y="2438400"/>
            <a:ext cx="762000" cy="76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524000" y="4038600"/>
            <a:ext cx="762000" cy="7620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733800" y="4038600"/>
            <a:ext cx="762000" cy="76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733800" y="2438400"/>
            <a:ext cx="762000" cy="7620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2667000"/>
            <a:ext cx="1447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86000" y="2971800"/>
            <a:ext cx="1447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1"/>
            <a:endCxn id="4" idx="7"/>
          </p:cNvCxnSpPr>
          <p:nvPr/>
        </p:nvCxnSpPr>
        <p:spPr>
          <a:xfrm rot="5400000" flipH="1" flipV="1">
            <a:off x="1905000" y="2280584"/>
            <a:ext cx="12700" cy="538816"/>
          </a:xfrm>
          <a:prstGeom prst="curvedConnector3">
            <a:avLst>
              <a:gd name="adj1" fmla="val 321599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6" idx="0"/>
          </p:cNvCxnSpPr>
          <p:nvPr/>
        </p:nvCxnSpPr>
        <p:spPr>
          <a:xfrm>
            <a:off x="4114800" y="3200400"/>
            <a:ext cx="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7" idx="7"/>
            <a:endCxn id="7" idx="5"/>
          </p:cNvCxnSpPr>
          <p:nvPr/>
        </p:nvCxnSpPr>
        <p:spPr>
          <a:xfrm rot="16200000" flipH="1">
            <a:off x="4114800" y="2819400"/>
            <a:ext cx="538816" cy="12700"/>
          </a:xfrm>
          <a:prstGeom prst="curvedConnector5">
            <a:avLst>
              <a:gd name="adj1" fmla="val -12031"/>
              <a:gd name="adj2" fmla="val 3697442"/>
              <a:gd name="adj3" fmla="val 1044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09800" y="4267200"/>
            <a:ext cx="16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86000" y="4572000"/>
            <a:ext cx="1447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3"/>
            <a:endCxn id="5" idx="5"/>
          </p:cNvCxnSpPr>
          <p:nvPr/>
        </p:nvCxnSpPr>
        <p:spPr>
          <a:xfrm rot="16200000" flipH="1">
            <a:off x="1905000" y="4419600"/>
            <a:ext cx="12700" cy="538816"/>
          </a:xfrm>
          <a:prstGeom prst="curvedConnector3">
            <a:avLst>
              <a:gd name="adj1" fmla="val 418315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2"/>
          </p:cNvCxnSpPr>
          <p:nvPr/>
        </p:nvCxnSpPr>
        <p:spPr>
          <a:xfrm>
            <a:off x="990600" y="28194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90600" y="20574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a, 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0800" y="2286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7000" y="28956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25908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sym typeface="Symbol"/>
              </a:rPr>
              <a:t>a,b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33528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67000" y="38862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67000" y="44958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00200" y="48006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962400" y="3200400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29000" y="33528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Content Placeholder 39"/>
          <p:cNvGraphicFramePr>
            <a:graphicFrameLocks/>
          </p:cNvGraphicFramePr>
          <p:nvPr/>
        </p:nvGraphicFramePr>
        <p:xfrm>
          <a:off x="5638800" y="2362200"/>
          <a:ext cx="3124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/>
                <a:gridCol w="1041400"/>
                <a:gridCol w="10414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{1,2}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2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{2,3}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{1,2}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{3,4}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{2,3}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4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{4}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{3}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6" name="Shape 45"/>
          <p:cNvCxnSpPr>
            <a:stCxn id="6" idx="6"/>
            <a:endCxn id="6" idx="4"/>
          </p:cNvCxnSpPr>
          <p:nvPr/>
        </p:nvCxnSpPr>
        <p:spPr>
          <a:xfrm flipH="1">
            <a:off x="4114800" y="4419600"/>
            <a:ext cx="381000" cy="381000"/>
          </a:xfrm>
          <a:prstGeom prst="curvedConnector4">
            <a:avLst>
              <a:gd name="adj1" fmla="val -60000"/>
              <a:gd name="adj2" fmla="val 16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114800" y="4572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sym typeface="Symbol"/>
              </a:rPr>
              <a:t>a,b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Reguler</a:t>
            </a:r>
            <a:r>
              <a:rPr lang="en-US" dirty="0" smtClean="0"/>
              <a:t>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Agar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token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Reguler</a:t>
            </a:r>
            <a:r>
              <a:rPr lang="en-US" dirty="0" smtClean="0"/>
              <a:t> Expression (RE).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RE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marL="573088" indent="-573088" algn="just">
              <a:buNone/>
              <a:tabLst>
                <a:tab pos="519113" algn="l"/>
                <a:tab pos="804863" algn="l"/>
              </a:tabLst>
            </a:pPr>
            <a:r>
              <a:rPr lang="en-US" dirty="0" err="1" smtClean="0"/>
              <a:t>b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=	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n.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 	b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= </a:t>
            </a:r>
            <a:r>
              <a:rPr lang="en-US" sz="2800" dirty="0" err="1" smtClean="0"/>
              <a:t>bbbbb</a:t>
            </a:r>
            <a:endParaRPr lang="en-US" sz="2800" dirty="0" smtClean="0"/>
          </a:p>
          <a:p>
            <a:pPr marL="573088" indent="-573088" algn="just">
              <a:buNone/>
              <a:tabLst>
                <a:tab pos="519113" algn="l"/>
                <a:tab pos="804863" algn="l"/>
              </a:tabLst>
            </a:pPr>
            <a:r>
              <a:rPr lang="en-US" sz="2800" dirty="0" smtClean="0"/>
              <a:t>b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	=	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0 s/d </a:t>
            </a:r>
            <a:r>
              <a:rPr lang="en-US" sz="2800" dirty="0" err="1" smtClean="0"/>
              <a:t>tak</a:t>
            </a:r>
            <a:r>
              <a:rPr lang="en-US" sz="2800" dirty="0" smtClean="0"/>
              <a:t> </a:t>
            </a:r>
            <a:r>
              <a:rPr lang="en-US" sz="2800" dirty="0" err="1" smtClean="0"/>
              <a:t>hingga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{ </a:t>
            </a:r>
            <a:r>
              <a:rPr lang="en-US" sz="2800" dirty="0" smtClean="0">
                <a:sym typeface="Symbol"/>
              </a:rPr>
              <a:t>, b, bb, </a:t>
            </a:r>
            <a:r>
              <a:rPr lang="en-US" sz="2800" dirty="0" err="1" smtClean="0">
                <a:sym typeface="Symbol"/>
              </a:rPr>
              <a:t>bbb</a:t>
            </a:r>
            <a:r>
              <a:rPr lang="en-US" sz="2800" dirty="0" smtClean="0">
                <a:sym typeface="Symbol"/>
              </a:rPr>
              <a:t>, …. }. </a:t>
            </a:r>
            <a:r>
              <a:rPr lang="en-US" sz="2800" dirty="0" err="1" smtClean="0">
                <a:sym typeface="Symbol"/>
              </a:rPr>
              <a:t>Bentuk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ini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sering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disebut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Kleene</a:t>
            </a:r>
            <a:r>
              <a:rPr lang="en-US" sz="2800" dirty="0" smtClean="0">
                <a:sym typeface="Symbol"/>
              </a:rPr>
              <a:t> Closure.</a:t>
            </a:r>
          </a:p>
          <a:p>
            <a:pPr marL="573088" indent="-573088" algn="just">
              <a:buNone/>
              <a:tabLst>
                <a:tab pos="519113" algn="l"/>
                <a:tab pos="804863" algn="l"/>
              </a:tabLst>
            </a:pPr>
            <a:r>
              <a:rPr lang="en-US" sz="2800" dirty="0" smtClean="0">
                <a:sym typeface="Symbol"/>
              </a:rPr>
              <a:t>b</a:t>
            </a:r>
            <a:r>
              <a:rPr lang="en-US" sz="2800" baseline="30000" dirty="0" smtClean="0">
                <a:sym typeface="Symbol"/>
              </a:rPr>
              <a:t>+</a:t>
            </a:r>
            <a:r>
              <a:rPr lang="en-US" sz="2800" dirty="0" smtClean="0">
                <a:sym typeface="Symbol"/>
              </a:rPr>
              <a:t>	=	</a:t>
            </a:r>
            <a:r>
              <a:rPr lang="en-US" sz="2800" dirty="0" err="1" smtClean="0">
                <a:sym typeface="Symbol"/>
              </a:rPr>
              <a:t>untuk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menyatakan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karakter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sebnayak</a:t>
            </a:r>
            <a:r>
              <a:rPr lang="en-US" sz="2800" dirty="0" smtClean="0">
                <a:sym typeface="Symbol"/>
              </a:rPr>
              <a:t> 1 s/d </a:t>
            </a:r>
            <a:r>
              <a:rPr lang="en-US" sz="2800" dirty="0" err="1" smtClean="0">
                <a:sym typeface="Symbol"/>
              </a:rPr>
              <a:t>tak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hingga</a:t>
            </a:r>
            <a:r>
              <a:rPr lang="en-US" sz="2800" dirty="0" smtClean="0">
                <a:sym typeface="Symbol"/>
              </a:rPr>
              <a:t>, </a:t>
            </a:r>
            <a:r>
              <a:rPr lang="en-US" sz="2800" dirty="0" err="1" smtClean="0">
                <a:sym typeface="Symbol"/>
              </a:rPr>
              <a:t>yaitu</a:t>
            </a:r>
            <a:r>
              <a:rPr lang="en-US" sz="2800" dirty="0" smtClean="0">
                <a:sym typeface="Symbol"/>
              </a:rPr>
              <a:t> {b, bb, </a:t>
            </a:r>
            <a:r>
              <a:rPr lang="en-US" sz="2800" dirty="0" err="1" smtClean="0">
                <a:sym typeface="Symbol"/>
              </a:rPr>
              <a:t>bbb</a:t>
            </a:r>
            <a:r>
              <a:rPr lang="en-US" sz="2800" dirty="0" smtClean="0">
                <a:sym typeface="Symbol"/>
              </a:rPr>
              <a:t>, </a:t>
            </a:r>
            <a:r>
              <a:rPr lang="en-US" sz="2800" dirty="0" err="1" smtClean="0">
                <a:sym typeface="Symbol"/>
              </a:rPr>
              <a:t>bbbb</a:t>
            </a:r>
            <a:r>
              <a:rPr lang="en-US" sz="2800" dirty="0" smtClean="0">
                <a:sym typeface="Symbol"/>
              </a:rPr>
              <a:t>, ….}</a:t>
            </a:r>
          </a:p>
          <a:p>
            <a:pPr marL="573088" indent="-573088" algn="just">
              <a:buNone/>
              <a:tabLst>
                <a:tab pos="519113" algn="l"/>
                <a:tab pos="804863" algn="l"/>
                <a:tab pos="1651000" algn="l"/>
                <a:tab pos="1882775" algn="l"/>
              </a:tabLst>
            </a:pPr>
            <a:r>
              <a:rPr lang="en-US" sz="2800" dirty="0" smtClean="0">
                <a:sym typeface="Symbol"/>
              </a:rPr>
              <a:t>123  456	=	</a:t>
            </a:r>
            <a:r>
              <a:rPr lang="en-US" sz="2800" dirty="0" err="1" smtClean="0">
                <a:sym typeface="Symbol"/>
              </a:rPr>
              <a:t>untuk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menyatakan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ada</a:t>
            </a:r>
            <a:r>
              <a:rPr lang="en-US" sz="2800" dirty="0" smtClean="0">
                <a:sym typeface="Symbol"/>
              </a:rPr>
              <a:t> 2 </a:t>
            </a:r>
            <a:r>
              <a:rPr lang="en-US" sz="2800" dirty="0" err="1" smtClean="0">
                <a:sym typeface="Symbol"/>
              </a:rPr>
              <a:t>pilihan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yaitu</a:t>
            </a:r>
            <a:r>
              <a:rPr lang="en-US" sz="2800" dirty="0" smtClean="0">
                <a:sym typeface="Symbol"/>
              </a:rPr>
              <a:t> 123 </a:t>
            </a:r>
            <a:r>
              <a:rPr lang="en-US" sz="2800" dirty="0" err="1" smtClean="0">
                <a:sym typeface="Symbol"/>
              </a:rPr>
              <a:t>atau</a:t>
            </a:r>
            <a:r>
              <a:rPr lang="en-US" sz="2800" dirty="0" smtClean="0">
                <a:sym typeface="Symbol"/>
              </a:rPr>
              <a:t> 456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Definisi</a:t>
            </a:r>
            <a:r>
              <a:rPr lang="en-US" dirty="0" smtClean="0"/>
              <a:t> formal </a:t>
            </a:r>
            <a:r>
              <a:rPr lang="en-US" dirty="0" err="1" smtClean="0"/>
              <a:t>dari</a:t>
            </a:r>
            <a:r>
              <a:rPr lang="en-US" dirty="0" smtClean="0"/>
              <a:t> 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alfabet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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: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ym typeface="Symbol"/>
              </a:rPr>
              <a:t>Setiap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karakter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dalam</a:t>
            </a:r>
            <a:r>
              <a:rPr lang="en-US" dirty="0" smtClean="0">
                <a:sym typeface="Symbol"/>
              </a:rPr>
              <a:t> 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RE</a:t>
            </a:r>
          </a:p>
          <a:p>
            <a:pPr marL="514350" indent="-514350">
              <a:buAutoNum type="arabicPeriod"/>
            </a:pPr>
            <a:r>
              <a:rPr lang="en-US" dirty="0" smtClean="0">
                <a:sym typeface="Symbol"/>
              </a:rPr>
              <a:t> 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RE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ym typeface="Symbol"/>
              </a:rPr>
              <a:t>Jika</a:t>
            </a:r>
            <a:r>
              <a:rPr lang="en-US" dirty="0" smtClean="0">
                <a:sym typeface="Symbol"/>
              </a:rPr>
              <a:t> R &amp; S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RE,maka</a:t>
            </a:r>
            <a:r>
              <a:rPr lang="en-US" dirty="0" smtClean="0">
                <a:sym typeface="Symbol"/>
              </a:rPr>
              <a:t> :</a:t>
            </a:r>
          </a:p>
          <a:p>
            <a:pPr marL="914400" indent="-914400">
              <a:buNone/>
              <a:tabLst>
                <a:tab pos="463550" algn="l"/>
              </a:tabLst>
            </a:pPr>
            <a:r>
              <a:rPr lang="en-US" dirty="0" smtClean="0">
                <a:sym typeface="Symbol"/>
              </a:rPr>
              <a:t>	a. RS (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R.S)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RE ( </a:t>
            </a:r>
            <a:r>
              <a:rPr lang="en-US" dirty="0" err="1" smtClean="0">
                <a:sym typeface="Symbol"/>
              </a:rPr>
              <a:t>menggabungkan</a:t>
            </a:r>
            <a:r>
              <a:rPr lang="en-US" dirty="0" smtClean="0">
                <a:sym typeface="Symbol"/>
              </a:rPr>
              <a:t> string)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	b. RS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RE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	c. R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RE (</a:t>
            </a:r>
            <a:r>
              <a:rPr lang="en-US" dirty="0" err="1" smtClean="0">
                <a:sym typeface="Symbol"/>
              </a:rPr>
              <a:t>begitu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juga</a:t>
            </a:r>
            <a:r>
              <a:rPr lang="en-US" dirty="0" smtClean="0">
                <a:sym typeface="Symbol"/>
              </a:rPr>
              <a:t> S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	d. R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RE (</a:t>
            </a:r>
            <a:r>
              <a:rPr lang="en-US" dirty="0" err="1" smtClean="0">
                <a:sym typeface="Symbol"/>
              </a:rPr>
              <a:t>begitu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juga</a:t>
            </a:r>
            <a:r>
              <a:rPr lang="en-US" dirty="0" smtClean="0">
                <a:sym typeface="Symbol"/>
              </a:rPr>
              <a:t> S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>
                <a:sym typeface="Symbol"/>
              </a:rPr>
              <a:t>Hanya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ekspresi</a:t>
            </a:r>
            <a:r>
              <a:rPr lang="en-US" dirty="0" smtClean="0">
                <a:sym typeface="Symbol"/>
              </a:rPr>
              <a:t> yang </a:t>
            </a:r>
            <a:r>
              <a:rPr lang="en-US" dirty="0" err="1" smtClean="0">
                <a:sym typeface="Symbol"/>
              </a:rPr>
              <a:t>di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bentuk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dengan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cara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ini</a:t>
            </a:r>
            <a:r>
              <a:rPr lang="en-US" dirty="0" smtClean="0">
                <a:sym typeface="Symbol"/>
              </a:rPr>
              <a:t> yang </a:t>
            </a:r>
            <a:r>
              <a:rPr lang="en-US" dirty="0" err="1" smtClean="0">
                <a:sym typeface="Symbol"/>
              </a:rPr>
              <a:t>reguler</a:t>
            </a:r>
            <a:r>
              <a:rPr lang="en-US" dirty="0" smtClean="0">
                <a:sym typeface="Symbol"/>
              </a:rPr>
              <a:t>.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n-US" dirty="0" err="1" smtClean="0"/>
              <a:t>Defenisi</a:t>
            </a:r>
            <a:r>
              <a:rPr lang="en-US" dirty="0" smtClean="0"/>
              <a:t> 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Sifat-sifat</a:t>
            </a:r>
            <a:r>
              <a:rPr lang="en-US" dirty="0" smtClean="0"/>
              <a:t>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R(ST) = (RS) T 		</a:t>
            </a:r>
            <a:r>
              <a:rPr lang="en-US" dirty="0" err="1" smtClean="0"/>
              <a:t>assosiative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</a:t>
            </a:r>
            <a:r>
              <a:rPr lang="en-US" dirty="0" smtClean="0">
                <a:sym typeface="Symbol"/>
              </a:rPr>
              <a:t>(ST) = (RS) T	</a:t>
            </a:r>
            <a:r>
              <a:rPr lang="en-US" dirty="0" err="1" smtClean="0">
                <a:sym typeface="Symbol"/>
              </a:rPr>
              <a:t>assosiative</a:t>
            </a: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RS = SR			commutative</a:t>
            </a:r>
          </a:p>
          <a:p>
            <a:pPr>
              <a:buNone/>
            </a:pPr>
            <a:r>
              <a:rPr lang="en-US" dirty="0" smtClean="0"/>
              <a:t>R</a:t>
            </a:r>
            <a:r>
              <a:rPr lang="en-US" dirty="0" smtClean="0">
                <a:sym typeface="Symbol"/>
              </a:rPr>
              <a:t>(ST) = RS  RT		distributive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R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 = RR</a:t>
            </a:r>
            <a:r>
              <a:rPr lang="en-US" baseline="30000" dirty="0" smtClean="0">
                <a:sym typeface="Symbol"/>
              </a:rPr>
              <a:t>*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R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   = R</a:t>
            </a:r>
            <a:r>
              <a:rPr lang="en-US" baseline="30000" dirty="0" smtClean="0">
                <a:sym typeface="Symbol"/>
              </a:rPr>
              <a:t>*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R = R = R		</a:t>
            </a:r>
            <a:r>
              <a:rPr lang="en-US" dirty="0" err="1" smtClean="0">
                <a:sym typeface="Symbol"/>
              </a:rPr>
              <a:t>identitas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770438"/>
          </a:xfrm>
        </p:spPr>
        <p:txBody>
          <a:bodyPr/>
          <a:lstStyle/>
          <a:p>
            <a:pPr>
              <a:tabLst>
                <a:tab pos="1938338" algn="l"/>
                <a:tab pos="2292350" algn="l"/>
              </a:tabLst>
            </a:pPr>
            <a:r>
              <a:rPr lang="en-US" dirty="0" smtClean="0"/>
              <a:t>a (b </a:t>
            </a:r>
            <a:r>
              <a:rPr lang="en-US" dirty="0" smtClean="0">
                <a:sym typeface="Symbol"/>
              </a:rPr>
              <a:t> c)	=	</a:t>
            </a:r>
            <a:r>
              <a:rPr lang="en-US" dirty="0" err="1" smtClean="0">
                <a:sym typeface="Symbol"/>
              </a:rPr>
              <a:t>ab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ac</a:t>
            </a:r>
          </a:p>
          <a:p>
            <a:pPr>
              <a:tabLst>
                <a:tab pos="1938338" algn="l"/>
                <a:tab pos="2292350" algn="l"/>
              </a:tabLst>
            </a:pPr>
            <a:r>
              <a:rPr lang="en-US" dirty="0" smtClean="0">
                <a:sym typeface="Symbol"/>
              </a:rPr>
              <a:t>a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b	=	b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ab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aab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aaab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		.......</a:t>
            </a:r>
          </a:p>
          <a:p>
            <a:pPr>
              <a:tabLst>
                <a:tab pos="1938338" algn="l"/>
                <a:tab pos="2292350" algn="l"/>
              </a:tabLst>
            </a:pP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ab</a:t>
            </a:r>
            <a:r>
              <a:rPr lang="en-US" dirty="0" smtClean="0">
                <a:sym typeface="Symbol"/>
              </a:rPr>
              <a:t>)(</a:t>
            </a:r>
            <a:r>
              <a:rPr lang="en-US" dirty="0" err="1" smtClean="0">
                <a:sym typeface="Symbol"/>
              </a:rPr>
              <a:t>cd</a:t>
            </a:r>
            <a:r>
              <a:rPr lang="en-US" dirty="0" smtClean="0">
                <a:sym typeface="Symbol"/>
              </a:rPr>
              <a:t>)	=	ac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ad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bd</a:t>
            </a:r>
            <a:endParaRPr lang="en-US" dirty="0" smtClean="0">
              <a:sym typeface="Symbol"/>
            </a:endParaRPr>
          </a:p>
          <a:p>
            <a:pPr>
              <a:tabLst>
                <a:tab pos="341313" algn="l"/>
                <a:tab pos="1938338" algn="l"/>
                <a:tab pos="2292350" algn="l"/>
              </a:tabLst>
            </a:pPr>
            <a:r>
              <a:rPr lang="en-US" dirty="0" smtClean="0">
                <a:sym typeface="Symbol"/>
              </a:rPr>
              <a:t>RE 0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0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 	=	</a:t>
            </a:r>
            <a:r>
              <a:rPr lang="en-US" dirty="0" err="1" smtClean="0">
                <a:sym typeface="Symbol"/>
              </a:rPr>
              <a:t>kombinasi</a:t>
            </a:r>
            <a:r>
              <a:rPr lang="en-US" dirty="0" smtClean="0">
                <a:sym typeface="Symbol"/>
              </a:rPr>
              <a:t> string {0,1} yang </a:t>
            </a:r>
            <a:r>
              <a:rPr lang="en-US" dirty="0" err="1" smtClean="0">
                <a:sym typeface="Symbol"/>
              </a:rPr>
              <a:t>terdiri</a:t>
            </a:r>
            <a:r>
              <a:rPr lang="en-US" dirty="0" smtClean="0">
                <a:sym typeface="Symbol"/>
              </a:rPr>
              <a:t> 			</a:t>
            </a:r>
            <a:r>
              <a:rPr lang="en-US" dirty="0" err="1" smtClean="0">
                <a:sym typeface="Symbol"/>
              </a:rPr>
              <a:t>hanya</a:t>
            </a:r>
            <a:r>
              <a:rPr lang="en-US" dirty="0" smtClean="0">
                <a:sym typeface="Symbol"/>
              </a:rPr>
              <a:t> 1</a:t>
            </a:r>
          </a:p>
          <a:p>
            <a:pPr>
              <a:tabLst>
                <a:tab pos="341313" algn="l"/>
                <a:tab pos="1938338" algn="l"/>
                <a:tab pos="2292350" algn="l"/>
              </a:tabLst>
            </a:pPr>
            <a:r>
              <a:rPr lang="en-US" dirty="0" err="1" smtClean="0">
                <a:sym typeface="Symbol"/>
              </a:rPr>
              <a:t>a</a:t>
            </a:r>
            <a:r>
              <a:rPr lang="en-US" baseline="30000" dirty="0" err="1" smtClean="0">
                <a:sym typeface="Symbol"/>
              </a:rPr>
              <a:t>+</a:t>
            </a:r>
            <a:r>
              <a:rPr lang="en-US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	=	</a:t>
            </a:r>
            <a:r>
              <a:rPr lang="en-US" dirty="0" err="1" smtClean="0">
                <a:sym typeface="Symbol"/>
              </a:rPr>
              <a:t>ab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aab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aaab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….</a:t>
            </a:r>
          </a:p>
          <a:p>
            <a:pPr>
              <a:tabLst>
                <a:tab pos="341313" algn="l"/>
                <a:tab pos="1938338" algn="l"/>
                <a:tab pos="2292350" algn="l"/>
              </a:tabLst>
            </a:pPr>
            <a:r>
              <a:rPr lang="en-US" dirty="0" smtClean="0">
                <a:sym typeface="Symbol"/>
              </a:rPr>
              <a:t>a</a:t>
            </a:r>
            <a:r>
              <a:rPr lang="en-US" baseline="30000" dirty="0" smtClean="0">
                <a:sym typeface="Symbol"/>
              </a:rPr>
              <a:t>6	</a:t>
            </a:r>
            <a:r>
              <a:rPr lang="en-US" dirty="0" smtClean="0">
                <a:sym typeface="Symbol"/>
              </a:rPr>
              <a:t>=	</a:t>
            </a:r>
            <a:r>
              <a:rPr lang="en-US" dirty="0" err="1" smtClean="0">
                <a:sym typeface="Symbol"/>
              </a:rPr>
              <a:t>aaaaaa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leksikal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466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Symbol"/>
              </a:rPr>
              <a:t> </a:t>
            </a:r>
            <a:r>
              <a:rPr lang="en-US" dirty="0" err="1" smtClean="0">
                <a:sym typeface="Symbol"/>
              </a:rPr>
              <a:t>dinyatakan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dengan</a:t>
            </a:r>
            <a:r>
              <a:rPr lang="en-US" dirty="0" smtClean="0">
                <a:sym typeface="Symbol"/>
              </a:rPr>
              <a:t>            </a:t>
            </a:r>
          </a:p>
          <a:p>
            <a:r>
              <a:rPr lang="en-US" dirty="0" smtClean="0">
                <a:sym typeface="Symbol"/>
              </a:rPr>
              <a:t>a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 </a:t>
            </a:r>
            <a:r>
              <a:rPr lang="en-US" dirty="0" err="1" smtClean="0">
                <a:sym typeface="Symbol"/>
              </a:rPr>
              <a:t>dinyatakan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dengan</a:t>
            </a:r>
            <a:r>
              <a:rPr lang="en-US" dirty="0" smtClean="0">
                <a:sym typeface="Symbol"/>
              </a:rPr>
              <a:t>             </a:t>
            </a:r>
          </a:p>
          <a:p>
            <a:r>
              <a:rPr lang="en-US" dirty="0" smtClean="0">
                <a:sym typeface="Symbol"/>
              </a:rPr>
              <a:t>R.S </a:t>
            </a:r>
            <a:r>
              <a:rPr lang="en-US" dirty="0" err="1" smtClean="0">
                <a:sym typeface="Symbol"/>
              </a:rPr>
              <a:t>yaitu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menggabungkan</a:t>
            </a:r>
            <a:r>
              <a:rPr lang="en-US" dirty="0" smtClean="0">
                <a:sym typeface="Symbol"/>
              </a:rPr>
              <a:t> token R </a:t>
            </a:r>
            <a:r>
              <a:rPr lang="en-US" dirty="0" err="1" smtClean="0">
                <a:sym typeface="Symbol"/>
              </a:rPr>
              <a:t>dan</a:t>
            </a:r>
            <a:r>
              <a:rPr lang="en-US" dirty="0" smtClean="0">
                <a:sym typeface="Symbol"/>
              </a:rPr>
              <a:t> token S, </a:t>
            </a:r>
            <a:r>
              <a:rPr lang="en-US" dirty="0" err="1" smtClean="0">
                <a:sym typeface="Symbol"/>
              </a:rPr>
              <a:t>dinyatakan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dengan</a:t>
            </a:r>
            <a:r>
              <a:rPr lang="en-US" dirty="0" smtClean="0">
                <a:sym typeface="Symbol"/>
              </a:rPr>
              <a:t>                       </a:t>
            </a:r>
          </a:p>
          <a:p>
            <a:r>
              <a:rPr lang="en-US" dirty="0" smtClean="0">
                <a:sym typeface="Symbol"/>
              </a:rPr>
              <a:t>R  S </a:t>
            </a:r>
            <a:r>
              <a:rPr lang="en-US" dirty="0" err="1" smtClean="0">
                <a:sym typeface="Symbol"/>
              </a:rPr>
              <a:t>dinyatakan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dengan</a:t>
            </a: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                 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R* </a:t>
            </a:r>
            <a:r>
              <a:rPr lang="en-US" dirty="0" err="1" smtClean="0">
                <a:sym typeface="Symbol"/>
              </a:rPr>
              <a:t>dinyatakan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dengan</a:t>
            </a:r>
            <a:r>
              <a:rPr lang="en-US" dirty="0" smtClean="0">
                <a:sym typeface="Symbol"/>
              </a:rPr>
              <a:t> </a:t>
            </a:r>
          </a:p>
          <a:p>
            <a:endParaRPr lang="en-US" dirty="0" smtClean="0">
              <a:sym typeface="Symbol"/>
            </a:endParaRP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1905000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19800" y="1905000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72200" y="25146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6781800" y="22860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848600" y="2286000"/>
            <a:ext cx="457200" cy="4572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67200" y="35814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4876800" y="33528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34000" y="35814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5943600" y="33528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00800" y="35814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7010400" y="3352800"/>
            <a:ext cx="457200" cy="4572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47800" y="4876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2057400" y="46482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048000" y="4343400"/>
            <a:ext cx="457200" cy="4572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048000" y="5334000"/>
            <a:ext cx="457200" cy="4572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6"/>
            <a:endCxn id="20" idx="2"/>
          </p:cNvCxnSpPr>
          <p:nvPr/>
        </p:nvCxnSpPr>
        <p:spPr>
          <a:xfrm flipV="1">
            <a:off x="2514600" y="4572000"/>
            <a:ext cx="533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1" idx="2"/>
          </p:cNvCxnSpPr>
          <p:nvPr/>
        </p:nvCxnSpPr>
        <p:spPr>
          <a:xfrm>
            <a:off x="2514600" y="4876800"/>
            <a:ext cx="5334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00600" y="6019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5410200" y="57912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6477000" y="57912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34200" y="6019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7543800" y="5791200"/>
            <a:ext cx="457200" cy="4572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867400" y="6019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8" idx="0"/>
            <a:endCxn id="27" idx="0"/>
          </p:cNvCxnSpPr>
          <p:nvPr/>
        </p:nvCxnSpPr>
        <p:spPr>
          <a:xfrm rot="16200000" flipV="1">
            <a:off x="6172200" y="5257800"/>
            <a:ext cx="12700" cy="1066800"/>
          </a:xfrm>
          <a:prstGeom prst="curvedConnector3">
            <a:avLst>
              <a:gd name="adj1" fmla="val 545373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86000" y="42672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38400" y="48006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91200" y="55626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0" y="55626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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91200" y="47244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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019800" y="5257800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81600" y="32004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48400" y="32004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86600" y="21336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7800" y="16002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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ab</a:t>
            </a:r>
            <a:r>
              <a:rPr lang="en-US" baseline="30000" dirty="0" smtClean="0"/>
              <a:t>*</a:t>
            </a:r>
            <a:r>
              <a:rPr lang="en-US" dirty="0" smtClean="0"/>
              <a:t>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5800" y="2590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1295400" y="23622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2600" y="2590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2362200" y="23622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2590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3429000" y="23622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6200" y="2590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4495800" y="23622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53000" y="2590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5562600" y="23622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19800" y="2590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6629400" y="2362200"/>
            <a:ext cx="457200" cy="4572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1905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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05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1905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00600" y="1905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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19050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Curved Connector 21"/>
          <p:cNvCxnSpPr>
            <a:stCxn id="11" idx="0"/>
            <a:endCxn id="9" idx="0"/>
          </p:cNvCxnSpPr>
          <p:nvPr/>
        </p:nvCxnSpPr>
        <p:spPr>
          <a:xfrm rot="16200000" flipV="1">
            <a:off x="4191000" y="1828800"/>
            <a:ext cx="12700" cy="1066800"/>
          </a:xfrm>
          <a:prstGeom prst="curvedConnector3">
            <a:avLst>
              <a:gd name="adj1" fmla="val 609851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038600" y="1752600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10000" y="10668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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Curved Connector 27"/>
          <p:cNvCxnSpPr>
            <a:stCxn id="7" idx="4"/>
            <a:endCxn id="13" idx="4"/>
          </p:cNvCxnSpPr>
          <p:nvPr/>
        </p:nvCxnSpPr>
        <p:spPr>
          <a:xfrm rot="16200000" flipH="1">
            <a:off x="4191000" y="1219200"/>
            <a:ext cx="12700" cy="3200400"/>
          </a:xfrm>
          <a:prstGeom prst="curvedConnector3">
            <a:avLst>
              <a:gd name="adj1" fmla="val 523880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0" y="32766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38200" y="5257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1447800" y="50292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905000" y="5257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2514600" y="50292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971800" y="5257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/>
          <p:cNvSpPr/>
          <p:nvPr/>
        </p:nvSpPr>
        <p:spPr>
          <a:xfrm>
            <a:off x="3581400" y="5029200"/>
            <a:ext cx="457200" cy="457200"/>
          </a:xfrm>
          <a:prstGeom prst="flowChartConnector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52600" y="47244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19400" y="4800600"/>
            <a:ext cx="762000" cy="457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Symbol"/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err="1" smtClean="0">
                <a:sym typeface="Symbol"/>
              </a:rPr>
              <a:t>ab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a)</a:t>
            </a:r>
            <a:r>
              <a:rPr lang="en-US" baseline="30000" dirty="0" smtClean="0">
                <a:sym typeface="Symbol"/>
              </a:rPr>
              <a:t>*</a:t>
            </a:r>
            <a:endParaRPr lang="en-US" baseline="30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1000" y="38100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990600" y="35814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219200" y="31242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</p:cNvCxnSpPr>
          <p:nvPr/>
        </p:nvCxnSpPr>
        <p:spPr>
          <a:xfrm>
            <a:off x="1219200" y="40386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905000" y="28956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62200" y="31242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971800" y="2895600"/>
            <a:ext cx="457200" cy="4572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Aplikasi</a:t>
            </a:r>
            <a:r>
              <a:rPr lang="en-US" dirty="0" smtClean="0"/>
              <a:t> RE </a:t>
            </a:r>
            <a:r>
              <a:rPr lang="en-US" dirty="0" err="1" smtClean="0"/>
              <a:t>dan</a:t>
            </a:r>
            <a:r>
              <a:rPr lang="en-US" dirty="0" smtClean="0"/>
              <a:t> FSA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pascal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praktis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mendalami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leksikal</a:t>
            </a:r>
            <a:r>
              <a:rPr lang="en-US" dirty="0" smtClean="0"/>
              <a:t>,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diambilkan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token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turbo </a:t>
            </a:r>
            <a:r>
              <a:rPr lang="en-US" dirty="0" err="1" smtClean="0"/>
              <a:t>pascal</a:t>
            </a:r>
            <a:r>
              <a:rPr lang="en-US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Identifier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integer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Keyword</a:t>
            </a:r>
          </a:p>
          <a:p>
            <a:pPr marL="514350" indent="-514350" algn="just">
              <a:buNone/>
            </a:pPr>
            <a:r>
              <a:rPr lang="en-US" dirty="0" smtClean="0"/>
              <a:t>	absolute, and, array, begin, case, const, div, </a:t>
            </a:r>
            <a:r>
              <a:rPr lang="en-US" dirty="0" err="1" smtClean="0"/>
              <a:t>do,downto</a:t>
            </a:r>
            <a:r>
              <a:rPr lang="en-US" dirty="0" smtClean="0"/>
              <a:t>, else, end, external, file, for, forward, function, </a:t>
            </a:r>
            <a:r>
              <a:rPr lang="en-US" dirty="0" err="1" smtClean="0"/>
              <a:t>goto</a:t>
            </a:r>
            <a:r>
              <a:rPr lang="en-US" dirty="0" smtClean="0"/>
              <a:t>, if, in, in line, label, mod, nil, not, of, or, overlay, packed, procedure, program, record, repeat, set, </a:t>
            </a:r>
            <a:r>
              <a:rPr lang="en-US" dirty="0" err="1" smtClean="0"/>
              <a:t>shl</a:t>
            </a:r>
            <a:r>
              <a:rPr lang="en-US" dirty="0" smtClean="0"/>
              <a:t>, string, then, to, type, until, </a:t>
            </a:r>
            <a:r>
              <a:rPr lang="en-US" dirty="0" err="1" smtClean="0"/>
              <a:t>var</a:t>
            </a:r>
            <a:r>
              <a:rPr lang="en-US" dirty="0" smtClean="0"/>
              <a:t>, while, with, </a:t>
            </a:r>
            <a:r>
              <a:rPr lang="en-US" dirty="0" err="1" smtClean="0"/>
              <a:t>xor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3"/>
              <a:tabLst>
                <a:tab pos="519113" algn="l"/>
              </a:tabLst>
            </a:pPr>
            <a:r>
              <a:rPr lang="en-US" dirty="0" smtClean="0"/>
              <a:t>Operator </a:t>
            </a:r>
            <a:r>
              <a:rPr lang="en-US" dirty="0" err="1" smtClean="0"/>
              <a:t>sederhana</a:t>
            </a:r>
            <a:endParaRPr lang="en-US" dirty="0" smtClean="0"/>
          </a:p>
          <a:p>
            <a:pPr marL="514350" indent="-514350">
              <a:buNone/>
              <a:tabLst>
                <a:tab pos="519113" algn="l"/>
              </a:tabLst>
            </a:pPr>
            <a:r>
              <a:rPr lang="en-US" dirty="0" smtClean="0"/>
              <a:t>	: ; , . + - / * = ^ ( ) &lt; &gt; [ ] { } # $</a:t>
            </a:r>
          </a:p>
          <a:p>
            <a:pPr marL="514350" indent="-514350">
              <a:buAutoNum type="arabicPeriod" startAt="4"/>
              <a:tabLst>
                <a:tab pos="519113" algn="l"/>
              </a:tabLst>
            </a:pPr>
            <a:r>
              <a:rPr lang="en-US" dirty="0" smtClean="0"/>
              <a:t>Operator </a:t>
            </a:r>
            <a:r>
              <a:rPr lang="en-US" dirty="0" err="1" smtClean="0"/>
              <a:t>gabungan</a:t>
            </a:r>
            <a:endParaRPr lang="en-US" dirty="0" smtClean="0"/>
          </a:p>
          <a:p>
            <a:pPr marL="514350" indent="-514350">
              <a:buNone/>
              <a:tabLst>
                <a:tab pos="519113" algn="l"/>
              </a:tabLst>
            </a:pPr>
            <a:r>
              <a:rPr lang="en-US" dirty="0" smtClean="0"/>
              <a:t>	:= , &gt;= , &lt;= , &lt;&gt; ,(* *)</a:t>
            </a:r>
          </a:p>
          <a:p>
            <a:pPr marL="514350" indent="-51435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state </a:t>
            </a:r>
            <a:r>
              <a:rPr lang="en-US" dirty="0" err="1" smtClean="0"/>
              <a:t>pada</a:t>
            </a:r>
            <a:r>
              <a:rPr lang="en-US" dirty="0" smtClean="0"/>
              <a:t> state table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514350" indent="-514350">
              <a:buAutoNum type="arabicPlain"/>
              <a:tabLst>
                <a:tab pos="519113" algn="l"/>
                <a:tab pos="4052888" algn="l"/>
                <a:tab pos="4913313" algn="l"/>
              </a:tabLst>
            </a:pPr>
            <a:r>
              <a:rPr lang="en-US" dirty="0" smtClean="0"/>
              <a:t>Stating state	11.	End of (* *)</a:t>
            </a:r>
          </a:p>
          <a:p>
            <a:pPr marL="514350" indent="-514350">
              <a:buAutoNum type="arabicPlain"/>
              <a:tabLst>
                <a:tab pos="519113" algn="l"/>
                <a:tab pos="4052888" algn="l"/>
                <a:tab pos="4913313" algn="l"/>
              </a:tabLst>
            </a:pPr>
            <a:r>
              <a:rPr lang="en-US" dirty="0" smtClean="0"/>
              <a:t>In identifier	12.	Found :</a:t>
            </a:r>
          </a:p>
          <a:p>
            <a:pPr marL="514350" indent="-514350">
              <a:buAutoNum type="arabicPlain"/>
              <a:tabLst>
                <a:tab pos="519113" algn="l"/>
                <a:tab pos="4052888" algn="l"/>
                <a:tab pos="4913313" algn="l"/>
              </a:tabLst>
            </a:pPr>
            <a:r>
              <a:rPr lang="en-US" dirty="0" smtClean="0"/>
              <a:t>End of identifier	13.	Token :=</a:t>
            </a:r>
          </a:p>
          <a:p>
            <a:pPr marL="514350" indent="-514350">
              <a:buAutoNum type="arabicPlain"/>
              <a:tabLst>
                <a:tab pos="519113" algn="l"/>
                <a:tab pos="4052888" algn="l"/>
                <a:tab pos="4913313" algn="l"/>
              </a:tabLst>
            </a:pPr>
            <a:r>
              <a:rPr lang="en-US" dirty="0" smtClean="0"/>
              <a:t>In Number	14.	Found &lt;</a:t>
            </a:r>
          </a:p>
          <a:p>
            <a:pPr marL="514350" indent="-514350">
              <a:buAutoNum type="arabicPlain"/>
              <a:tabLst>
                <a:tab pos="519113" algn="l"/>
                <a:tab pos="4052888" algn="l"/>
                <a:tab pos="4913313" algn="l"/>
              </a:tabLst>
            </a:pPr>
            <a:r>
              <a:rPr lang="en-US" dirty="0" smtClean="0"/>
              <a:t>End of number	15. 	Token &lt;=</a:t>
            </a:r>
          </a:p>
          <a:p>
            <a:pPr marL="514350" indent="-514350">
              <a:buAutoNum type="arabicPlain"/>
              <a:tabLst>
                <a:tab pos="519113" algn="l"/>
                <a:tab pos="4052888" algn="l"/>
                <a:tab pos="4913313" algn="l"/>
              </a:tabLst>
            </a:pPr>
            <a:r>
              <a:rPr lang="en-US" dirty="0" smtClean="0"/>
              <a:t>In {} comment	16. 	Token &lt;&gt;</a:t>
            </a:r>
          </a:p>
          <a:p>
            <a:pPr marL="514350" indent="-514350">
              <a:buAutoNum type="arabicPlain"/>
              <a:tabLst>
                <a:tab pos="519113" algn="l"/>
                <a:tab pos="4052888" algn="l"/>
                <a:tab pos="4913313" algn="l"/>
              </a:tabLst>
            </a:pPr>
            <a:r>
              <a:rPr lang="en-US" dirty="0" smtClean="0"/>
              <a:t>End of {} comment	17. 	Found &gt;</a:t>
            </a:r>
          </a:p>
          <a:p>
            <a:pPr marL="514350" indent="-514350">
              <a:buAutoNum type="arabicPlain"/>
              <a:tabLst>
                <a:tab pos="519113" algn="l"/>
                <a:tab pos="4052888" algn="l"/>
                <a:tab pos="4913313" algn="l"/>
              </a:tabLst>
            </a:pPr>
            <a:r>
              <a:rPr lang="en-US" dirty="0" smtClean="0"/>
              <a:t>Found (	18.	Token &gt;=</a:t>
            </a:r>
          </a:p>
          <a:p>
            <a:pPr marL="514350" indent="-514350">
              <a:buAutoNum type="arabicPlain"/>
              <a:tabLst>
                <a:tab pos="519113" algn="l"/>
                <a:tab pos="4052888" algn="l"/>
                <a:tab pos="4913313" algn="l"/>
              </a:tabLst>
            </a:pPr>
            <a:r>
              <a:rPr lang="en-US" dirty="0" smtClean="0"/>
              <a:t>In (* *) </a:t>
            </a:r>
            <a:r>
              <a:rPr lang="en-US" dirty="0" err="1" smtClean="0"/>
              <a:t>commant</a:t>
            </a:r>
            <a:r>
              <a:rPr lang="en-US" dirty="0" smtClean="0"/>
              <a:t>	19.	General punctuation</a:t>
            </a:r>
          </a:p>
          <a:p>
            <a:pPr marL="514350" indent="-514350">
              <a:buAutoNum type="arabicPlain"/>
              <a:tabLst>
                <a:tab pos="519113" algn="l"/>
                <a:tab pos="4052888" algn="l"/>
                <a:tab pos="4913313" algn="l"/>
              </a:tabLst>
            </a:pPr>
            <a:r>
              <a:rPr lang="en-US" dirty="0" smtClean="0"/>
              <a:t>Found * in (* *)	20.	General Punctuation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State yang </a:t>
            </a:r>
            <a:r>
              <a:rPr lang="en-US" dirty="0" err="1" smtClean="0"/>
              <a:t>tercetak</a:t>
            </a:r>
            <a:r>
              <a:rPr lang="en-US" dirty="0" smtClean="0"/>
              <a:t> </a:t>
            </a:r>
            <a:r>
              <a:rPr lang="en-US" dirty="0" err="1" smtClean="0"/>
              <a:t>tebal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accepting state.</a:t>
            </a:r>
          </a:p>
          <a:p>
            <a:pPr algn="just"/>
            <a:r>
              <a:rPr lang="en-US" dirty="0" smtClean="0"/>
              <a:t>l = letter (</a:t>
            </a:r>
            <a:r>
              <a:rPr lang="en-US" dirty="0" err="1" smtClean="0"/>
              <a:t>huruf</a:t>
            </a:r>
            <a:r>
              <a:rPr lang="en-US" dirty="0" smtClean="0"/>
              <a:t>), d = digit (</a:t>
            </a:r>
            <a:r>
              <a:rPr lang="en-US" dirty="0" err="1" smtClean="0"/>
              <a:t>angka</a:t>
            </a:r>
            <a:r>
              <a:rPr lang="en-US" dirty="0" smtClean="0"/>
              <a:t>), sp = </a:t>
            </a:r>
            <a:r>
              <a:rPr lang="en-US" dirty="0" err="1" smtClean="0"/>
              <a:t>spasi</a:t>
            </a:r>
            <a:r>
              <a:rPr lang="en-US" dirty="0" smtClean="0"/>
              <a:t>, p = punctuation mark (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r>
              <a:rPr lang="en-US" dirty="0" smtClean="0"/>
              <a:t>/</a:t>
            </a:r>
            <a:r>
              <a:rPr lang="en-US" dirty="0" err="1" smtClean="0"/>
              <a:t>karakter-karakter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back-up, y=yes,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tokennya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kenali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pointernya</a:t>
            </a:r>
            <a:r>
              <a:rPr lang="en-US" dirty="0" smtClean="0"/>
              <a:t> (cp) </a:t>
            </a:r>
            <a:r>
              <a:rPr lang="en-US" dirty="0" err="1" smtClean="0"/>
              <a:t>disimpan</a:t>
            </a:r>
            <a:r>
              <a:rPr lang="en-US" dirty="0" smtClean="0"/>
              <a:t>, n = no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pointernya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97000"/>
          <a:ext cx="8610600" cy="5156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  <a:gridCol w="574040"/>
              </a:tblGrid>
              <a:tr h="234373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err="1" smtClean="0"/>
                        <a:t>Currentstate</a:t>
                      </a:r>
                      <a:endParaRPr lang="en-US" sz="900" dirty="0"/>
                    </a:p>
                  </a:txBody>
                  <a:tcPr anchor="ctr"/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input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Back-up</a:t>
                      </a:r>
                      <a:endParaRPr lang="en-US" sz="900" dirty="0"/>
                    </a:p>
                  </a:txBody>
                  <a:tcPr anchor="ctr"/>
                </a:tc>
              </a:tr>
              <a:tr h="234373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l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{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}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*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(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: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=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&lt;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&gt;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sp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</a:t>
                      </a:r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smtClean="0"/>
                        <a:t>3</a:t>
                      </a:r>
                      <a:endParaRPr lang="en-US" sz="9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smtClean="0"/>
                        <a:t>5</a:t>
                      </a:r>
                      <a:endParaRPr lang="en-US" sz="9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smtClean="0"/>
                        <a:t>7</a:t>
                      </a:r>
                      <a:endParaRPr lang="en-US" sz="9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</a:t>
                      </a:r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smtClean="0"/>
                        <a:t>11</a:t>
                      </a:r>
                      <a:endParaRPr lang="en-US" sz="9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</a:t>
                      </a:r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smtClean="0"/>
                        <a:t>13</a:t>
                      </a:r>
                      <a:endParaRPr lang="en-US" sz="9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</a:t>
                      </a:r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smtClean="0"/>
                        <a:t>15</a:t>
                      </a:r>
                      <a:endParaRPr lang="en-US" sz="9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</a:t>
                      </a:r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smtClean="0"/>
                        <a:t>16</a:t>
                      </a:r>
                      <a:endParaRPr lang="en-US" sz="9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</a:t>
                      </a:r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smtClean="0"/>
                        <a:t>18</a:t>
                      </a:r>
                      <a:endParaRPr lang="en-US" sz="9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</a:t>
                      </a:r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smtClean="0"/>
                        <a:t>19</a:t>
                      </a:r>
                      <a:endParaRPr lang="en-US" sz="9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n</a:t>
                      </a:r>
                      <a:endParaRPr lang="en-US" sz="900" dirty="0"/>
                    </a:p>
                  </a:txBody>
                  <a:tcPr anchor="ctr"/>
                </a:tc>
              </a:tr>
              <a:tr h="234373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smtClean="0"/>
                        <a:t>20</a:t>
                      </a:r>
                      <a:endParaRPr lang="en-US" sz="9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:= </a:t>
            </a:r>
            <a:r>
              <a:rPr lang="en-US" dirty="0" err="1" smtClean="0"/>
              <a:t>ab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Source program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438400"/>
            <a:ext cx="698373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&amp;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Token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lexemes-lexemes. Token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identifier (id)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(</a:t>
            </a:r>
            <a:r>
              <a:rPr lang="en-US" dirty="0" err="1" smtClean="0"/>
              <a:t>relop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Lexemes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anggota-anggota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token </a:t>
            </a:r>
            <a:r>
              <a:rPr lang="en-US" dirty="0" err="1" smtClean="0"/>
              <a:t>bersangkutan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if distance &gt;= rate*(</a:t>
            </a:r>
            <a:r>
              <a:rPr lang="en-US" dirty="0" err="1" smtClean="0"/>
              <a:t>end_time</a:t>
            </a:r>
            <a:r>
              <a:rPr lang="en-US" dirty="0" smtClean="0"/>
              <a:t> – </a:t>
            </a:r>
            <a:r>
              <a:rPr lang="en-US" dirty="0" err="1" smtClean="0"/>
              <a:t>Start_time</a:t>
            </a:r>
            <a:r>
              <a:rPr lang="en-US" dirty="0" smtClean="0"/>
              <a:t>) then distance:=</a:t>
            </a:r>
            <a:r>
              <a:rPr lang="en-US" dirty="0" err="1" smtClean="0"/>
              <a:t>maxdist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&amp; Lexemes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868" t="12500" r="27965" b="4167"/>
          <a:stretch>
            <a:fillRect/>
          </a:stretch>
        </p:blipFill>
        <p:spPr bwMode="auto">
          <a:xfrm>
            <a:off x="381000" y="1371600"/>
            <a:ext cx="6096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5562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Parser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leksikal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:</a:t>
            </a:r>
          </a:p>
          <a:p>
            <a:r>
              <a:rPr lang="en-US" dirty="0" smtClean="0"/>
              <a:t>      if id </a:t>
            </a:r>
            <a:r>
              <a:rPr lang="en-US" dirty="0" err="1" smtClean="0"/>
              <a:t>relop</a:t>
            </a:r>
            <a:r>
              <a:rPr lang="en-US" dirty="0" smtClean="0"/>
              <a:t> id*(id-id) then id:=id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sehimpunan</a:t>
            </a:r>
            <a:r>
              <a:rPr lang="en-US" dirty="0" smtClean="0"/>
              <a:t> state (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himpunannya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)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</a:t>
            </a:r>
            <a:r>
              <a:rPr lang="en-US" dirty="0" err="1" smtClean="0"/>
              <a:t>perpindahan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state </a:t>
            </a:r>
            <a:r>
              <a:rPr lang="en-US" dirty="0" err="1" smtClean="0"/>
              <a:t>ke</a:t>
            </a:r>
            <a:r>
              <a:rPr lang="en-US" dirty="0" smtClean="0"/>
              <a:t> state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  <a:r>
              <a:rPr lang="en-US" dirty="0" err="1" smtClean="0"/>
              <a:t>Sehimpunan</a:t>
            </a:r>
            <a:r>
              <a:rPr lang="en-US" dirty="0" smtClean="0"/>
              <a:t> state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aturan-aturannya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kemungkinan-kemungkinan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1123</TotalTime>
  <Words>1734</Words>
  <Application>Microsoft Office PowerPoint</Application>
  <PresentationFormat>On-screen Show (4:3)</PresentationFormat>
  <Paragraphs>870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Trek</vt:lpstr>
      <vt:lpstr>DISUSUN OLEH :  ELISAWATI,M.KOM</vt:lpstr>
      <vt:lpstr>Analisa leksikal</vt:lpstr>
      <vt:lpstr>Tugas-tugas secara detail</vt:lpstr>
      <vt:lpstr>Besaran leksikal</vt:lpstr>
      <vt:lpstr>contoh</vt:lpstr>
      <vt:lpstr>Contoh Source program</vt:lpstr>
      <vt:lpstr>Token &amp; lexemes</vt:lpstr>
      <vt:lpstr>Token &amp; Lexemes</vt:lpstr>
      <vt:lpstr>Finite state automata</vt:lpstr>
      <vt:lpstr>Cara kerja FSA</vt:lpstr>
      <vt:lpstr>Contoh FSA</vt:lpstr>
      <vt:lpstr>Penerima (Acceptance)</vt:lpstr>
      <vt:lpstr>Soal </vt:lpstr>
      <vt:lpstr>Diagram State</vt:lpstr>
      <vt:lpstr>tabel</vt:lpstr>
      <vt:lpstr>Contoh :</vt:lpstr>
      <vt:lpstr>Diagram state</vt:lpstr>
      <vt:lpstr>Tabel</vt:lpstr>
      <vt:lpstr>Diagram state fsa</vt:lpstr>
      <vt:lpstr>Non-Deterministic FSA (NFA)</vt:lpstr>
      <vt:lpstr>NFA</vt:lpstr>
      <vt:lpstr>Directed Graph</vt:lpstr>
      <vt:lpstr>Directed graph</vt:lpstr>
      <vt:lpstr>Bentuk NFA yang lain</vt:lpstr>
      <vt:lpstr>Directed Graph</vt:lpstr>
      <vt:lpstr>Directed graph</vt:lpstr>
      <vt:lpstr>Slide 27</vt:lpstr>
      <vt:lpstr>Konversi nfa ke dfa</vt:lpstr>
      <vt:lpstr>Slide 29</vt:lpstr>
      <vt:lpstr>Deterministic finite state</vt:lpstr>
      <vt:lpstr>Diagram State</vt:lpstr>
      <vt:lpstr>Slide 32</vt:lpstr>
      <vt:lpstr>Penyederhanaan DFA</vt:lpstr>
      <vt:lpstr>Diagram State</vt:lpstr>
      <vt:lpstr>Tugas</vt:lpstr>
      <vt:lpstr>Reguler Expression (RE)</vt:lpstr>
      <vt:lpstr>Defenisi re</vt:lpstr>
      <vt:lpstr>Sifat-sifat re</vt:lpstr>
      <vt:lpstr>Contoh </vt:lpstr>
      <vt:lpstr>Re dan fsa</vt:lpstr>
      <vt:lpstr>Contoh soal :</vt:lpstr>
      <vt:lpstr>Tugas</vt:lpstr>
      <vt:lpstr>Aplikasi RE dan FSA pada pascal</vt:lpstr>
      <vt:lpstr>Slide 44</vt:lpstr>
      <vt:lpstr>Slide 45</vt:lpstr>
      <vt:lpstr>State table</vt:lpstr>
      <vt:lpstr>soal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DISUSUN OLEH :  ELISAWATI,M.KOM</dc:title>
  <dc:creator>elisa</dc:creator>
  <cp:lastModifiedBy>elisa</cp:lastModifiedBy>
  <cp:revision>86</cp:revision>
  <dcterms:created xsi:type="dcterms:W3CDTF">2017-09-04T06:48:31Z</dcterms:created>
  <dcterms:modified xsi:type="dcterms:W3CDTF">2017-10-23T03:58:05Z</dcterms:modified>
</cp:coreProperties>
</file>