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2" r:id="rId16"/>
    <p:sldId id="283"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4" r:id="rId30"/>
    <p:sldId id="286" r:id="rId31"/>
    <p:sldId id="287" r:id="rId32"/>
    <p:sldId id="288" r:id="rId33"/>
    <p:sldId id="289" r:id="rId34"/>
    <p:sldId id="290" r:id="rId35"/>
    <p:sldId id="291" r:id="rId36"/>
    <p:sldId id="2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70" d="100"/>
          <a:sy n="70" d="100"/>
        </p:scale>
        <p:origin x="-4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2A7CCF64-81CC-49C7-A4C9-CA8952340E7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2A7CCF64-81CC-49C7-A4C9-CA8952340E7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2A7CCF64-81CC-49C7-A4C9-CA8952340E74}"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2A7CCF64-81CC-49C7-A4C9-CA8952340E74}"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ECF113C-9192-4152-873F-55FC2E05549B}"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2A7CCF64-81CC-49C7-A4C9-CA8952340E74}"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ECF113C-9192-4152-873F-55FC2E05549B}" type="datetimeFigureOut">
              <a:rPr lang="en-US" smtClean="0"/>
              <a:pPr/>
              <a:t>10/25/2017</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A7CCF64-81CC-49C7-A4C9-CA8952340E74}"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1000" y="3505200"/>
            <a:ext cx="8458200" cy="1143000"/>
          </a:xfrm>
          <a:prstGeom prst="rect">
            <a:avLst/>
          </a:prstGeom>
        </p:spPr>
        <p:txBody>
          <a:bodyPr vert="horz" anchor="b">
            <a:normAutofit fontScale="92500" lnSpcReduction="20000"/>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4000" b="0" i="0" u="none" strike="noStrike" kern="1200" cap="none" spc="0" normalizeH="0" baseline="0" noProof="0" dirty="0" smtClean="0">
                <a:ln>
                  <a:noFill/>
                </a:ln>
                <a:solidFill>
                  <a:schemeClr val="tx2">
                    <a:shade val="75000"/>
                  </a:schemeClr>
                </a:solidFill>
                <a:effectLst/>
                <a:uLnTx/>
                <a:uFillTx/>
                <a:latin typeface="Aharoni" pitchFamily="2" charset="-79"/>
                <a:ea typeface="+mn-ea"/>
                <a:cs typeface="Aharoni" pitchFamily="2" charset="-79"/>
              </a:rPr>
              <a:t>TEKNIK KOMPILASI IV</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4000" b="0" i="0" u="none" strike="noStrike" kern="1200" cap="none" spc="0" normalizeH="0" baseline="0" noProof="0" dirty="0" err="1" smtClean="0">
                <a:ln>
                  <a:noFill/>
                </a:ln>
                <a:solidFill>
                  <a:schemeClr val="tx2">
                    <a:shade val="75000"/>
                  </a:schemeClr>
                </a:solidFill>
                <a:effectLst/>
                <a:uLnTx/>
                <a:uFillTx/>
                <a:latin typeface="Aharoni" pitchFamily="2" charset="-79"/>
                <a:ea typeface="+mn-ea"/>
                <a:cs typeface="Aharoni" pitchFamily="2" charset="-79"/>
              </a:rPr>
              <a:t>Analisa</a:t>
            </a:r>
            <a:r>
              <a:rPr kumimoji="0" lang="en-US" sz="4000" b="0" i="0" u="none" strike="noStrike" kern="1200" cap="none" spc="0" normalizeH="0" baseline="0" noProof="0" dirty="0" smtClean="0">
                <a:ln>
                  <a:noFill/>
                </a:ln>
                <a:solidFill>
                  <a:schemeClr val="tx2">
                    <a:shade val="75000"/>
                  </a:schemeClr>
                </a:solidFill>
                <a:effectLst/>
                <a:uLnTx/>
                <a:uFillTx/>
                <a:latin typeface="Aharoni" pitchFamily="2" charset="-79"/>
                <a:ea typeface="+mn-ea"/>
                <a:cs typeface="Aharoni" pitchFamily="2" charset="-79"/>
              </a:rPr>
              <a:t> </a:t>
            </a:r>
            <a:r>
              <a:rPr kumimoji="0" lang="en-US" sz="4000" b="0" i="0" u="none" strike="noStrike" kern="1200" cap="none" spc="0" normalizeH="0" baseline="0" noProof="0" dirty="0" err="1" smtClean="0">
                <a:ln>
                  <a:noFill/>
                </a:ln>
                <a:solidFill>
                  <a:schemeClr val="tx2">
                    <a:shade val="75000"/>
                  </a:schemeClr>
                </a:solidFill>
                <a:effectLst/>
                <a:uLnTx/>
                <a:uFillTx/>
                <a:latin typeface="Aharoni" pitchFamily="2" charset="-79"/>
                <a:ea typeface="+mn-ea"/>
                <a:cs typeface="Aharoni" pitchFamily="2" charset="-79"/>
              </a:rPr>
              <a:t>Sintaktik</a:t>
            </a:r>
            <a:endParaRPr kumimoji="0" lang="en-US" sz="4000" b="0" i="0" u="none" strike="noStrike" kern="1200" cap="none" spc="0" normalizeH="0" baseline="0" noProof="0" dirty="0">
              <a:ln>
                <a:noFill/>
              </a:ln>
              <a:solidFill>
                <a:schemeClr val="tx2">
                  <a:shade val="75000"/>
                </a:schemeClr>
              </a:solidFill>
              <a:effectLst/>
              <a:uLnTx/>
              <a:uFillTx/>
              <a:latin typeface="Aharoni" pitchFamily="2" charset="-79"/>
              <a:ea typeface="+mn-ea"/>
              <a:cs typeface="Aharoni" pitchFamily="2" charset="-79"/>
            </a:endParaRPr>
          </a:p>
        </p:txBody>
      </p:sp>
      <p:sp>
        <p:nvSpPr>
          <p:cNvPr id="7" name="Title 1"/>
          <p:cNvSpPr>
            <a:spLocks noGrp="1"/>
          </p:cNvSpPr>
          <p:nvPr>
            <p:ph type="ctrTitle"/>
          </p:nvPr>
        </p:nvSpPr>
        <p:spPr>
          <a:xfrm>
            <a:off x="381000" y="4853411"/>
            <a:ext cx="8458200" cy="1222375"/>
          </a:xfrm>
        </p:spPr>
        <p:txBody>
          <a:bodyPr/>
          <a:lstStyle/>
          <a:p>
            <a:pPr algn="r"/>
            <a:r>
              <a:rPr lang="en-US" dirty="0" smtClean="0"/>
              <a:t>DISUSUN OLEH :</a:t>
            </a:r>
            <a:br>
              <a:rPr lang="en-US" dirty="0" smtClean="0"/>
            </a:br>
            <a:r>
              <a:rPr lang="en-US" dirty="0" smtClean="0"/>
              <a:t> ELISAWATI,M.KOM</a:t>
            </a:r>
            <a:endParaRPr lang="en-US" dirty="0"/>
          </a:p>
        </p:txBody>
      </p:sp>
      <p:sp>
        <p:nvSpPr>
          <p:cNvPr id="4" name="Subtitle 2"/>
          <p:cNvSpPr txBox="1">
            <a:spLocks/>
          </p:cNvSpPr>
          <p:nvPr/>
        </p:nvSpPr>
        <p:spPr>
          <a:xfrm>
            <a:off x="533400" y="76200"/>
            <a:ext cx="8458200" cy="609600"/>
          </a:xfrm>
          <a:prstGeom prst="rect">
            <a:avLst/>
          </a:prstGeom>
        </p:spPr>
        <p:txBody>
          <a:bodyPr vert="horz"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3200" b="0" i="0" u="none" strike="noStrike" kern="1200" cap="none" spc="0" normalizeH="0" baseline="0" noProof="0" dirty="0" err="1" smtClean="0">
                <a:ln>
                  <a:noFill/>
                </a:ln>
                <a:solidFill>
                  <a:schemeClr val="tx2">
                    <a:shade val="75000"/>
                  </a:schemeClr>
                </a:solidFill>
                <a:effectLst/>
                <a:uLnTx/>
                <a:uFillTx/>
                <a:latin typeface="Aharoni" pitchFamily="2" charset="-79"/>
                <a:ea typeface="+mn-ea"/>
                <a:cs typeface="Aharoni" pitchFamily="2" charset="-79"/>
              </a:rPr>
              <a:t>Pertemuan</a:t>
            </a:r>
            <a:r>
              <a:rPr kumimoji="0" lang="en-US" sz="3200" b="0" i="0" u="none" strike="noStrike" kern="1200" cap="none" spc="0" normalizeH="0" baseline="0" noProof="0" dirty="0" smtClean="0">
                <a:ln>
                  <a:noFill/>
                </a:ln>
                <a:solidFill>
                  <a:schemeClr val="tx2">
                    <a:shade val="75000"/>
                  </a:schemeClr>
                </a:solidFill>
                <a:effectLst/>
                <a:uLnTx/>
                <a:uFillTx/>
                <a:latin typeface="Aharoni" pitchFamily="2" charset="-79"/>
                <a:ea typeface="+mn-ea"/>
                <a:cs typeface="Aharoni" pitchFamily="2" charset="-79"/>
              </a:rPr>
              <a:t> </a:t>
            </a:r>
            <a:r>
              <a:rPr lang="en-US" sz="3200" dirty="0" smtClean="0">
                <a:solidFill>
                  <a:schemeClr val="tx2">
                    <a:shade val="75000"/>
                  </a:schemeClr>
                </a:solidFill>
                <a:latin typeface="Aharoni" pitchFamily="2" charset="-79"/>
                <a:cs typeface="Aharoni" pitchFamily="2" charset="-79"/>
              </a:rPr>
              <a:t>9,10</a:t>
            </a:r>
            <a:endParaRPr kumimoji="0" lang="en-US" sz="3200" b="0" i="0" u="none" strike="noStrike" kern="1200" cap="none" spc="0" normalizeH="0" baseline="0" noProof="0" dirty="0">
              <a:ln>
                <a:noFill/>
              </a:ln>
              <a:solidFill>
                <a:schemeClr val="tx2">
                  <a:shade val="75000"/>
                </a:schemeClr>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71480"/>
            <a:ext cx="8043890" cy="5643602"/>
          </a:xfrm>
        </p:spPr>
        <p:txBody>
          <a:bodyPr>
            <a:normAutofit fontScale="92500" lnSpcReduction="20000"/>
          </a:bodyPr>
          <a:lstStyle/>
          <a:p>
            <a:pPr marL="0" indent="0" algn="just">
              <a:buNone/>
            </a:pPr>
            <a:r>
              <a:rPr lang="id-ID" sz="3300" dirty="0" smtClean="0">
                <a:sym typeface="Wingdings" pitchFamily="2" charset="2"/>
              </a:rPr>
              <a:t>Cara penulisan grammar tersebut adalah cara penulisan yang lengkap menurut chomsky, untuk selanjutnya hanya dituliskan bagian produksinya saja.</a:t>
            </a:r>
          </a:p>
          <a:p>
            <a:pPr marL="0" indent="0" algn="just">
              <a:buNone/>
            </a:pPr>
            <a:r>
              <a:rPr lang="id-ID" sz="3300" dirty="0" smtClean="0">
                <a:sym typeface="Wingdings" pitchFamily="2" charset="2"/>
              </a:rPr>
              <a:t>Dengan menggunakan grammar di atas, dianalisis ekspresi :</a:t>
            </a:r>
          </a:p>
          <a:p>
            <a:pPr marL="0" indent="0" algn="just">
              <a:buNone/>
            </a:pPr>
            <a:r>
              <a:rPr lang="id-ID" sz="3300" dirty="0" smtClean="0">
                <a:sym typeface="Wingdings" pitchFamily="2" charset="2"/>
              </a:rPr>
              <a:t>    (a + b) / (a – b)</a:t>
            </a:r>
          </a:p>
          <a:p>
            <a:pPr marL="0" indent="0" algn="just">
              <a:buNone/>
            </a:pPr>
            <a:r>
              <a:rPr lang="id-ID" sz="3300" dirty="0" smtClean="0">
                <a:sym typeface="Wingdings" pitchFamily="2" charset="2"/>
              </a:rPr>
              <a:t>Dari penganalisis leksikal diperoleh ekspresi yang berbentuk token (i + i) / (i – i)</a:t>
            </a:r>
          </a:p>
          <a:p>
            <a:pPr marL="0" indent="0" algn="just">
              <a:buNone/>
            </a:pPr>
            <a:r>
              <a:rPr lang="id-ID" sz="3300" dirty="0" smtClean="0">
                <a:sym typeface="Wingdings" pitchFamily="2" charset="2"/>
              </a:rPr>
              <a:t>Kita mengenal ekspresi di atas adalah pembagian, dengan pembilang (i+i) dan penyebut (i-i). Oleh karena itu produksi yang cocok adalah EE/E.</a:t>
            </a:r>
          </a:p>
          <a:p>
            <a:pPr marL="0" indent="0" algn="just">
              <a:buNone/>
            </a:pPr>
            <a:endParaRPr lang="id-ID" sz="3300" dirty="0" smtClean="0">
              <a:sym typeface="Wingding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71480"/>
            <a:ext cx="8043890" cy="5643602"/>
          </a:xfrm>
        </p:spPr>
        <p:txBody>
          <a:bodyPr>
            <a:normAutofit fontScale="92500"/>
          </a:bodyPr>
          <a:lstStyle/>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r>
              <a:rPr lang="id-ID" sz="3300" dirty="0" smtClean="0">
                <a:sym typeface="Wingdings" pitchFamily="2" charset="2"/>
              </a:rPr>
              <a:t>Perhatikan bahwa sisi kiri menjadi induk dan bagian kanan menjadi anak dari parse-tree.</a:t>
            </a:r>
          </a:p>
          <a:p>
            <a:pPr marL="0" indent="0" algn="just">
              <a:buNone/>
            </a:pPr>
            <a:r>
              <a:rPr lang="id-ID" sz="3300" dirty="0" smtClean="0">
                <a:sym typeface="Wingdings" pitchFamily="2" charset="2"/>
              </a:rPr>
              <a:t>Selanjutnya, karena pembilang dan penyebut adalah ekspresi bertanda kurung maka produksi untuk E adalah E(E)</a:t>
            </a:r>
          </a:p>
        </p:txBody>
      </p:sp>
      <p:sp>
        <p:nvSpPr>
          <p:cNvPr id="4" name="Rectangle 3"/>
          <p:cNvSpPr/>
          <p:nvPr/>
        </p:nvSpPr>
        <p:spPr>
          <a:xfrm>
            <a:off x="2071670" y="100010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5" name="Rectangle 4"/>
          <p:cNvSpPr/>
          <p:nvPr/>
        </p:nvSpPr>
        <p:spPr>
          <a:xfrm>
            <a:off x="714348" y="236695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6" name="Rectangle 5"/>
          <p:cNvSpPr/>
          <p:nvPr/>
        </p:nvSpPr>
        <p:spPr>
          <a:xfrm>
            <a:off x="3581392" y="236695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7" name="Rectangle 6"/>
          <p:cNvSpPr/>
          <p:nvPr/>
        </p:nvSpPr>
        <p:spPr>
          <a:xfrm>
            <a:off x="2071670" y="2357430"/>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t>
            </a:r>
            <a:endParaRPr lang="en-US" sz="2000" dirty="0">
              <a:solidFill>
                <a:schemeClr val="tx1"/>
              </a:solidFill>
            </a:endParaRPr>
          </a:p>
        </p:txBody>
      </p:sp>
      <p:cxnSp>
        <p:nvCxnSpPr>
          <p:cNvPr id="9" name="Straight Connector 8"/>
          <p:cNvCxnSpPr>
            <a:stCxn id="4" idx="2"/>
            <a:endCxn id="5" idx="0"/>
          </p:cNvCxnSpPr>
          <p:nvPr/>
        </p:nvCxnSpPr>
        <p:spPr>
          <a:xfrm rot="5400000">
            <a:off x="1378723" y="1250141"/>
            <a:ext cx="87630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7" idx="0"/>
          </p:cNvCxnSpPr>
          <p:nvPr/>
        </p:nvCxnSpPr>
        <p:spPr>
          <a:xfrm rot="5400000">
            <a:off x="2062146" y="1924040"/>
            <a:ext cx="8667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6" idx="0"/>
          </p:cNvCxnSpPr>
          <p:nvPr/>
        </p:nvCxnSpPr>
        <p:spPr>
          <a:xfrm rot="16200000" flipH="1">
            <a:off x="2812245" y="1173941"/>
            <a:ext cx="876304" cy="150972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329642" cy="6072230"/>
          </a:xfrm>
        </p:spPr>
        <p:txBody>
          <a:bodyPr>
            <a:normAutofit lnSpcReduction="10000"/>
          </a:bodyPr>
          <a:lstStyle/>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r>
              <a:rPr lang="id-ID" sz="3300" dirty="0" smtClean="0">
                <a:sym typeface="Wingdings" pitchFamily="2" charset="2"/>
              </a:rPr>
              <a:t>Ekspresi E yang ada di dalam kurung pertama adalah penjumlahan, maka kita gunakan produksi EE+E dan E yang kedua adalah pengurangan sehingga digunakan produksi EE-E, dan E yang terakhir menghasilkan i sehingga digunakan produksi Ei </a:t>
            </a:r>
          </a:p>
        </p:txBody>
      </p:sp>
      <p:sp>
        <p:nvSpPr>
          <p:cNvPr id="4" name="Rectangle 3"/>
          <p:cNvSpPr/>
          <p:nvPr/>
        </p:nvSpPr>
        <p:spPr>
          <a:xfrm>
            <a:off x="2071670" y="50004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5" name="Rectangle 4"/>
          <p:cNvSpPr/>
          <p:nvPr/>
        </p:nvSpPr>
        <p:spPr>
          <a:xfrm>
            <a:off x="714348" y="135729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6" name="Rectangle 5"/>
          <p:cNvSpPr/>
          <p:nvPr/>
        </p:nvSpPr>
        <p:spPr>
          <a:xfrm>
            <a:off x="3428992" y="135729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7" name="Rectangle 6"/>
          <p:cNvSpPr/>
          <p:nvPr/>
        </p:nvSpPr>
        <p:spPr>
          <a:xfrm>
            <a:off x="2071670" y="135729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t>
            </a:r>
            <a:endParaRPr lang="en-US" sz="2000" dirty="0">
              <a:solidFill>
                <a:schemeClr val="tx1"/>
              </a:solidFill>
            </a:endParaRPr>
          </a:p>
        </p:txBody>
      </p:sp>
      <p:cxnSp>
        <p:nvCxnSpPr>
          <p:cNvPr id="9" name="Straight Connector 8"/>
          <p:cNvCxnSpPr>
            <a:stCxn id="4" idx="2"/>
            <a:endCxn id="5" idx="0"/>
          </p:cNvCxnSpPr>
          <p:nvPr/>
        </p:nvCxnSpPr>
        <p:spPr>
          <a:xfrm rot="5400000">
            <a:off x="1633518" y="495280"/>
            <a:ext cx="36671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7" idx="0"/>
          </p:cNvCxnSpPr>
          <p:nvPr/>
        </p:nvCxnSpPr>
        <p:spPr>
          <a:xfrm rot="5400000">
            <a:off x="2312179" y="1173941"/>
            <a:ext cx="3667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6" idx="0"/>
          </p:cNvCxnSpPr>
          <p:nvPr/>
        </p:nvCxnSpPr>
        <p:spPr>
          <a:xfrm rot="16200000" flipH="1">
            <a:off x="2990840" y="495280"/>
            <a:ext cx="366714" cy="135732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14348" y="229551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 E )</a:t>
            </a:r>
            <a:endParaRPr lang="en-US" sz="2000" dirty="0">
              <a:solidFill>
                <a:schemeClr val="tx1"/>
              </a:solidFill>
            </a:endParaRPr>
          </a:p>
        </p:txBody>
      </p:sp>
      <p:sp>
        <p:nvSpPr>
          <p:cNvPr id="16" name="Rectangle 15"/>
          <p:cNvSpPr/>
          <p:nvPr/>
        </p:nvSpPr>
        <p:spPr>
          <a:xfrm>
            <a:off x="3428992" y="244791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 E )</a:t>
            </a:r>
            <a:endParaRPr lang="en-US" sz="2000" dirty="0">
              <a:solidFill>
                <a:schemeClr val="tx1"/>
              </a:solidFill>
            </a:endParaRPr>
          </a:p>
        </p:txBody>
      </p:sp>
      <p:cxnSp>
        <p:nvCxnSpPr>
          <p:cNvPr id="18" name="Straight Connector 17"/>
          <p:cNvCxnSpPr>
            <a:stCxn id="5" idx="2"/>
            <a:endCxn id="15" idx="0"/>
          </p:cNvCxnSpPr>
          <p:nvPr/>
        </p:nvCxnSpPr>
        <p:spPr>
          <a:xfrm rot="5400000">
            <a:off x="914376" y="2071678"/>
            <a:ext cx="4476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p:cNvCxnSpPr>
          <p:nvPr/>
        </p:nvCxnSpPr>
        <p:spPr>
          <a:xfrm rot="5400000">
            <a:off x="742924" y="1890702"/>
            <a:ext cx="438152" cy="35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p:cNvCxnSpPr>
          <p:nvPr/>
        </p:nvCxnSpPr>
        <p:spPr>
          <a:xfrm rot="16200000" flipH="1">
            <a:off x="1100114" y="1885940"/>
            <a:ext cx="438152" cy="36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16" idx="0"/>
          </p:cNvCxnSpPr>
          <p:nvPr/>
        </p:nvCxnSpPr>
        <p:spPr>
          <a:xfrm rot="5400000">
            <a:off x="3552820" y="2147878"/>
            <a:ext cx="6000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2"/>
          </p:cNvCxnSpPr>
          <p:nvPr/>
        </p:nvCxnSpPr>
        <p:spPr>
          <a:xfrm rot="5400000">
            <a:off x="3386130" y="1962140"/>
            <a:ext cx="581028" cy="35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p:cNvCxnSpPr>
          <p:nvPr/>
        </p:nvCxnSpPr>
        <p:spPr>
          <a:xfrm rot="16200000" flipH="1">
            <a:off x="3743320" y="1957378"/>
            <a:ext cx="581028" cy="3619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329642" cy="6286544"/>
          </a:xfrm>
        </p:spPr>
        <p:txBody>
          <a:bodyPr>
            <a:normAutofit fontScale="92500" lnSpcReduction="10000"/>
          </a:bodyPr>
          <a:lstStyle/>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r>
              <a:rPr lang="id-ID" sz="3300" dirty="0" smtClean="0">
                <a:sym typeface="Wingdings" pitchFamily="2" charset="2"/>
              </a:rPr>
              <a:t>Parse tree di atas dapat dinyatakan dalam bentuk turunan (derivation) dengan notasi </a:t>
            </a:r>
            <a:r>
              <a:rPr lang="id-ID" sz="3300" dirty="0" smtClean="0">
                <a:sym typeface="Symbol"/>
              </a:rPr>
              <a:t></a:t>
            </a:r>
            <a:r>
              <a:rPr lang="id-ID" sz="3300" baseline="-25000" dirty="0" smtClean="0">
                <a:sym typeface="Symbol"/>
              </a:rPr>
              <a:t>1</a:t>
            </a:r>
            <a:r>
              <a:rPr lang="id-ID" sz="3300" dirty="0" smtClean="0">
                <a:sym typeface="Symbol"/>
              </a:rPr>
              <a:t> </a:t>
            </a:r>
            <a:r>
              <a:rPr lang="id-ID" sz="3300" dirty="0" smtClean="0">
                <a:sym typeface="Wingdings" pitchFamily="2" charset="2"/>
              </a:rPr>
              <a:t> </a:t>
            </a:r>
            <a:r>
              <a:rPr lang="id-ID" sz="3300" dirty="0" smtClean="0">
                <a:sym typeface="Symbol"/>
              </a:rPr>
              <a:t></a:t>
            </a:r>
            <a:r>
              <a:rPr lang="id-ID" sz="3300" baseline="-25000" dirty="0" smtClean="0">
                <a:sym typeface="Symbol"/>
              </a:rPr>
              <a:t>2. </a:t>
            </a:r>
            <a:r>
              <a:rPr lang="id-ID" sz="3300" dirty="0" smtClean="0">
                <a:sym typeface="Symbol"/>
              </a:rPr>
              <a:t> sebagai berikut :</a:t>
            </a:r>
            <a:endParaRPr lang="id-ID" sz="3300" baseline="-25000" dirty="0" smtClean="0">
              <a:sym typeface="Wingdings" pitchFamily="2" charset="2"/>
            </a:endParaRPr>
          </a:p>
        </p:txBody>
      </p:sp>
      <p:sp>
        <p:nvSpPr>
          <p:cNvPr id="4" name="Rectangle 3"/>
          <p:cNvSpPr/>
          <p:nvPr/>
        </p:nvSpPr>
        <p:spPr>
          <a:xfrm>
            <a:off x="3428992" y="50004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5" name="Rectangle 4"/>
          <p:cNvSpPr/>
          <p:nvPr/>
        </p:nvSpPr>
        <p:spPr>
          <a:xfrm>
            <a:off x="2071670" y="135729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6" name="Rectangle 5"/>
          <p:cNvSpPr/>
          <p:nvPr/>
        </p:nvSpPr>
        <p:spPr>
          <a:xfrm>
            <a:off x="4786314" y="135729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7" name="Rectangle 6"/>
          <p:cNvSpPr/>
          <p:nvPr/>
        </p:nvSpPr>
        <p:spPr>
          <a:xfrm>
            <a:off x="3428992" y="135729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t>
            </a:r>
            <a:endParaRPr lang="en-US" sz="2000" dirty="0">
              <a:solidFill>
                <a:schemeClr val="tx1"/>
              </a:solidFill>
            </a:endParaRPr>
          </a:p>
        </p:txBody>
      </p:sp>
      <p:cxnSp>
        <p:nvCxnSpPr>
          <p:cNvPr id="9" name="Straight Connector 8"/>
          <p:cNvCxnSpPr>
            <a:stCxn id="4" idx="2"/>
            <a:endCxn id="5" idx="0"/>
          </p:cNvCxnSpPr>
          <p:nvPr/>
        </p:nvCxnSpPr>
        <p:spPr>
          <a:xfrm rot="5400000">
            <a:off x="2990840" y="495280"/>
            <a:ext cx="36671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7" idx="0"/>
          </p:cNvCxnSpPr>
          <p:nvPr/>
        </p:nvCxnSpPr>
        <p:spPr>
          <a:xfrm rot="5400000">
            <a:off x="3669501" y="1173941"/>
            <a:ext cx="3667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6" idx="0"/>
          </p:cNvCxnSpPr>
          <p:nvPr/>
        </p:nvCxnSpPr>
        <p:spPr>
          <a:xfrm rot="16200000" flipH="1">
            <a:off x="4348162" y="495280"/>
            <a:ext cx="366714" cy="135732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071670" y="229551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 E )</a:t>
            </a:r>
            <a:endParaRPr lang="en-US" sz="2000" dirty="0">
              <a:solidFill>
                <a:schemeClr val="tx1"/>
              </a:solidFill>
            </a:endParaRPr>
          </a:p>
        </p:txBody>
      </p:sp>
      <p:sp>
        <p:nvSpPr>
          <p:cNvPr id="16" name="Rectangle 15"/>
          <p:cNvSpPr/>
          <p:nvPr/>
        </p:nvSpPr>
        <p:spPr>
          <a:xfrm>
            <a:off x="4786314" y="228599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 E )</a:t>
            </a:r>
            <a:endParaRPr lang="en-US" sz="2000" dirty="0">
              <a:solidFill>
                <a:schemeClr val="tx1"/>
              </a:solidFill>
            </a:endParaRPr>
          </a:p>
        </p:txBody>
      </p:sp>
      <p:cxnSp>
        <p:nvCxnSpPr>
          <p:cNvPr id="18" name="Straight Connector 17"/>
          <p:cNvCxnSpPr>
            <a:stCxn id="5" idx="2"/>
            <a:endCxn id="15" idx="0"/>
          </p:cNvCxnSpPr>
          <p:nvPr/>
        </p:nvCxnSpPr>
        <p:spPr>
          <a:xfrm rot="5400000">
            <a:off x="2271698" y="2071678"/>
            <a:ext cx="4476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p:cNvCxnSpPr>
          <p:nvPr/>
        </p:nvCxnSpPr>
        <p:spPr>
          <a:xfrm rot="5400000">
            <a:off x="2100246" y="1890702"/>
            <a:ext cx="438152" cy="35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p:cNvCxnSpPr>
          <p:nvPr/>
        </p:nvCxnSpPr>
        <p:spPr>
          <a:xfrm rot="16200000" flipH="1">
            <a:off x="2457436" y="1885940"/>
            <a:ext cx="438152" cy="36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16" idx="0"/>
          </p:cNvCxnSpPr>
          <p:nvPr/>
        </p:nvCxnSpPr>
        <p:spPr>
          <a:xfrm rot="5400000">
            <a:off x="4991104" y="2066916"/>
            <a:ext cx="4381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2"/>
          </p:cNvCxnSpPr>
          <p:nvPr/>
        </p:nvCxnSpPr>
        <p:spPr>
          <a:xfrm rot="5400000">
            <a:off x="4850609" y="1926421"/>
            <a:ext cx="438152" cy="280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p:cNvCxnSpPr>
          <p:nvPr/>
        </p:nvCxnSpPr>
        <p:spPr>
          <a:xfrm rot="16200000" flipH="1">
            <a:off x="5172080" y="1885940"/>
            <a:ext cx="366714" cy="2905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28662" y="321468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 </a:t>
            </a:r>
            <a:endParaRPr lang="en-US" sz="2000" dirty="0">
              <a:solidFill>
                <a:schemeClr val="tx1"/>
              </a:solidFill>
            </a:endParaRPr>
          </a:p>
        </p:txBody>
      </p:sp>
      <p:sp>
        <p:nvSpPr>
          <p:cNvPr id="25" name="Rectangle 24"/>
          <p:cNvSpPr/>
          <p:nvPr/>
        </p:nvSpPr>
        <p:spPr>
          <a:xfrm>
            <a:off x="2214546" y="321468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t>
            </a:r>
            <a:endParaRPr lang="en-US" sz="2000" dirty="0">
              <a:solidFill>
                <a:schemeClr val="tx1"/>
              </a:solidFill>
            </a:endParaRPr>
          </a:p>
        </p:txBody>
      </p:sp>
      <p:sp>
        <p:nvSpPr>
          <p:cNvPr id="26" name="Rectangle 25"/>
          <p:cNvSpPr/>
          <p:nvPr/>
        </p:nvSpPr>
        <p:spPr>
          <a:xfrm>
            <a:off x="3367078" y="321468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28" name="Rectangle 27"/>
          <p:cNvSpPr/>
          <p:nvPr/>
        </p:nvSpPr>
        <p:spPr>
          <a:xfrm>
            <a:off x="4510086" y="321468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a:t>
            </a:r>
            <a:endParaRPr lang="en-US" sz="2000" dirty="0">
              <a:solidFill>
                <a:schemeClr val="tx1"/>
              </a:solidFill>
            </a:endParaRPr>
          </a:p>
        </p:txBody>
      </p:sp>
      <p:sp>
        <p:nvSpPr>
          <p:cNvPr id="30" name="Rectangle 29"/>
          <p:cNvSpPr/>
          <p:nvPr/>
        </p:nvSpPr>
        <p:spPr>
          <a:xfrm>
            <a:off x="5724532" y="321468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t>
            </a:r>
            <a:endParaRPr lang="en-US" sz="2000" dirty="0">
              <a:solidFill>
                <a:schemeClr val="tx1"/>
              </a:solidFill>
            </a:endParaRPr>
          </a:p>
        </p:txBody>
      </p:sp>
      <p:sp>
        <p:nvSpPr>
          <p:cNvPr id="31" name="Rectangle 30"/>
          <p:cNvSpPr/>
          <p:nvPr/>
        </p:nvSpPr>
        <p:spPr>
          <a:xfrm>
            <a:off x="6796102" y="321468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E </a:t>
            </a:r>
            <a:endParaRPr lang="en-US" sz="2000" dirty="0">
              <a:solidFill>
                <a:schemeClr val="tx1"/>
              </a:solidFill>
            </a:endParaRPr>
          </a:p>
        </p:txBody>
      </p:sp>
      <p:cxnSp>
        <p:nvCxnSpPr>
          <p:cNvPr id="33" name="Straight Connector 32"/>
          <p:cNvCxnSpPr>
            <a:stCxn id="15" idx="2"/>
            <a:endCxn id="25" idx="0"/>
          </p:cNvCxnSpPr>
          <p:nvPr/>
        </p:nvCxnSpPr>
        <p:spPr>
          <a:xfrm rot="16200000" flipH="1">
            <a:off x="2352660" y="2928934"/>
            <a:ext cx="428628"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5" idx="2"/>
            <a:endCxn id="23" idx="0"/>
          </p:cNvCxnSpPr>
          <p:nvPr/>
        </p:nvCxnSpPr>
        <p:spPr>
          <a:xfrm rot="5400000">
            <a:off x="1709718" y="2428868"/>
            <a:ext cx="428628"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2"/>
            <a:endCxn id="26" idx="0"/>
          </p:cNvCxnSpPr>
          <p:nvPr/>
        </p:nvCxnSpPr>
        <p:spPr>
          <a:xfrm rot="16200000" flipH="1">
            <a:off x="2928926" y="2352668"/>
            <a:ext cx="428628" cy="1295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6" idx="2"/>
            <a:endCxn id="28" idx="0"/>
          </p:cNvCxnSpPr>
          <p:nvPr/>
        </p:nvCxnSpPr>
        <p:spPr>
          <a:xfrm rot="5400000">
            <a:off x="4852990" y="2857496"/>
            <a:ext cx="438152" cy="276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6" idx="2"/>
            <a:endCxn id="30" idx="0"/>
          </p:cNvCxnSpPr>
          <p:nvPr/>
        </p:nvCxnSpPr>
        <p:spPr>
          <a:xfrm rot="16200000" flipH="1">
            <a:off x="5460213" y="2526501"/>
            <a:ext cx="438152" cy="93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6" idx="2"/>
            <a:endCxn id="31" idx="0"/>
          </p:cNvCxnSpPr>
          <p:nvPr/>
        </p:nvCxnSpPr>
        <p:spPr>
          <a:xfrm rot="16200000" flipH="1">
            <a:off x="5995998" y="1990716"/>
            <a:ext cx="438152" cy="2009788"/>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28662" y="407194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i </a:t>
            </a:r>
            <a:endParaRPr lang="en-US" sz="2000" dirty="0">
              <a:solidFill>
                <a:schemeClr val="tx1"/>
              </a:solidFill>
            </a:endParaRPr>
          </a:p>
        </p:txBody>
      </p:sp>
      <p:sp>
        <p:nvSpPr>
          <p:cNvPr id="45" name="Rectangle 44"/>
          <p:cNvSpPr/>
          <p:nvPr/>
        </p:nvSpPr>
        <p:spPr>
          <a:xfrm>
            <a:off x="3357554" y="4143380"/>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i</a:t>
            </a:r>
            <a:endParaRPr lang="en-US" sz="2000" dirty="0">
              <a:solidFill>
                <a:schemeClr val="tx1"/>
              </a:solidFill>
            </a:endParaRPr>
          </a:p>
        </p:txBody>
      </p:sp>
      <p:sp>
        <p:nvSpPr>
          <p:cNvPr id="46" name="Rectangle 45"/>
          <p:cNvSpPr/>
          <p:nvPr/>
        </p:nvSpPr>
        <p:spPr>
          <a:xfrm>
            <a:off x="4500562" y="4143380"/>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i</a:t>
            </a:r>
            <a:endParaRPr lang="en-US" sz="2000" dirty="0">
              <a:solidFill>
                <a:schemeClr val="tx1"/>
              </a:solidFill>
            </a:endParaRPr>
          </a:p>
        </p:txBody>
      </p:sp>
      <p:sp>
        <p:nvSpPr>
          <p:cNvPr id="47" name="Rectangle 46"/>
          <p:cNvSpPr/>
          <p:nvPr/>
        </p:nvSpPr>
        <p:spPr>
          <a:xfrm>
            <a:off x="6810024" y="408146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i </a:t>
            </a:r>
            <a:endParaRPr lang="en-US" sz="2000" dirty="0">
              <a:solidFill>
                <a:schemeClr val="tx1"/>
              </a:solidFill>
            </a:endParaRPr>
          </a:p>
        </p:txBody>
      </p:sp>
      <p:cxnSp>
        <p:nvCxnSpPr>
          <p:cNvPr id="49" name="Straight Connector 48"/>
          <p:cNvCxnSpPr>
            <a:stCxn id="23" idx="2"/>
            <a:endCxn id="44" idx="0"/>
          </p:cNvCxnSpPr>
          <p:nvPr/>
        </p:nvCxnSpPr>
        <p:spPr>
          <a:xfrm rot="5400000">
            <a:off x="1169171" y="3888585"/>
            <a:ext cx="3667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6" idx="2"/>
            <a:endCxn id="45" idx="0"/>
          </p:cNvCxnSpPr>
          <p:nvPr/>
        </p:nvCxnSpPr>
        <p:spPr>
          <a:xfrm rot="5400000">
            <a:off x="3567106" y="3919542"/>
            <a:ext cx="438152"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8" idx="2"/>
            <a:endCxn id="46" idx="0"/>
          </p:cNvCxnSpPr>
          <p:nvPr/>
        </p:nvCxnSpPr>
        <p:spPr>
          <a:xfrm rot="5400000">
            <a:off x="4710114" y="3919542"/>
            <a:ext cx="438152"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1" idx="2"/>
            <a:endCxn id="47" idx="0"/>
          </p:cNvCxnSpPr>
          <p:nvPr/>
        </p:nvCxnSpPr>
        <p:spPr>
          <a:xfrm rot="16200000" flipH="1">
            <a:off x="7038810" y="3886386"/>
            <a:ext cx="376238" cy="1392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329642" cy="6286544"/>
          </a:xfrm>
        </p:spPr>
        <p:txBody>
          <a:bodyPr>
            <a:normAutofit/>
          </a:bodyPr>
          <a:lstStyle/>
          <a:p>
            <a:pPr marL="0" indent="0" algn="just">
              <a:buNone/>
            </a:pPr>
            <a:r>
              <a:rPr lang="id-ID" sz="2800" b="1" dirty="0" smtClean="0">
                <a:sym typeface="Wingdings" pitchFamily="2" charset="2"/>
              </a:rPr>
              <a:t>Turunan (Rightmost derivation)</a:t>
            </a:r>
            <a:r>
              <a:rPr lang="id-ID" sz="3300" b="1" dirty="0" smtClean="0">
                <a:sym typeface="Wingdings" pitchFamily="2" charset="2"/>
              </a:rPr>
              <a:t>	</a:t>
            </a:r>
            <a:r>
              <a:rPr lang="id-ID" sz="2800" b="1" dirty="0" smtClean="0">
                <a:sym typeface="Wingdings" pitchFamily="2" charset="2"/>
              </a:rPr>
              <a:t>Produksi</a:t>
            </a:r>
          </a:p>
          <a:p>
            <a:pPr marL="0" indent="0" algn="just">
              <a:buNone/>
            </a:pPr>
            <a:r>
              <a:rPr lang="id-ID" sz="3300" dirty="0" smtClean="0">
                <a:sym typeface="Wingdings" pitchFamily="2" charset="2"/>
              </a:rPr>
              <a:t>E E/E					EE/E</a:t>
            </a:r>
          </a:p>
          <a:p>
            <a:pPr marL="0" indent="0" algn="just">
              <a:buNone/>
              <a:tabLst>
                <a:tab pos="727075" algn="l"/>
                <a:tab pos="5462588" algn="l"/>
              </a:tabLst>
            </a:pPr>
            <a:r>
              <a:rPr lang="id-ID" sz="3300" dirty="0" smtClean="0">
                <a:sym typeface="Wingdings" pitchFamily="2" charset="2"/>
              </a:rPr>
              <a:t>	E/(E)	E(E)</a:t>
            </a:r>
          </a:p>
          <a:p>
            <a:pPr marL="0" indent="0" algn="just">
              <a:buNone/>
              <a:tabLst>
                <a:tab pos="727075" algn="l"/>
                <a:tab pos="5462588" algn="l"/>
              </a:tabLst>
            </a:pPr>
            <a:r>
              <a:rPr lang="id-ID" sz="3300" dirty="0" smtClean="0">
                <a:sym typeface="Wingdings" pitchFamily="2" charset="2"/>
              </a:rPr>
              <a:t>	E/(E-E)	E(E-E)</a:t>
            </a:r>
          </a:p>
          <a:p>
            <a:pPr marL="0" indent="0" algn="just">
              <a:buNone/>
              <a:tabLst>
                <a:tab pos="727075" algn="l"/>
                <a:tab pos="5462588" algn="l"/>
              </a:tabLst>
            </a:pPr>
            <a:r>
              <a:rPr lang="id-ID" sz="3300" dirty="0" smtClean="0">
                <a:sym typeface="Wingdings" pitchFamily="2" charset="2"/>
              </a:rPr>
              <a:t>	E/(E-i)	Ei</a:t>
            </a:r>
          </a:p>
          <a:p>
            <a:pPr marL="0" indent="0" algn="just">
              <a:buNone/>
              <a:tabLst>
                <a:tab pos="727075" algn="l"/>
                <a:tab pos="5462588" algn="l"/>
              </a:tabLst>
            </a:pPr>
            <a:r>
              <a:rPr lang="id-ID" sz="3300" dirty="0" smtClean="0">
                <a:sym typeface="Wingdings" pitchFamily="2" charset="2"/>
              </a:rPr>
              <a:t>	E/(i-i)	Ei</a:t>
            </a:r>
          </a:p>
          <a:p>
            <a:pPr marL="0" indent="0" algn="just">
              <a:buNone/>
              <a:tabLst>
                <a:tab pos="727075" algn="l"/>
                <a:tab pos="5462588" algn="l"/>
              </a:tabLst>
            </a:pPr>
            <a:r>
              <a:rPr lang="id-ID" sz="3300" dirty="0" smtClean="0">
                <a:sym typeface="Wingdings" pitchFamily="2" charset="2"/>
              </a:rPr>
              <a:t>	(E)/(i-i)	E(E)</a:t>
            </a:r>
          </a:p>
          <a:p>
            <a:pPr marL="0" indent="0" algn="just">
              <a:buNone/>
              <a:tabLst>
                <a:tab pos="727075" algn="l"/>
                <a:tab pos="5462588" algn="l"/>
              </a:tabLst>
            </a:pPr>
            <a:r>
              <a:rPr lang="id-ID" sz="3300" dirty="0" smtClean="0">
                <a:sym typeface="Wingdings" pitchFamily="2" charset="2"/>
              </a:rPr>
              <a:t>	(E+E)/(i-i)	EE+E</a:t>
            </a:r>
          </a:p>
          <a:p>
            <a:pPr marL="0" indent="0" algn="just">
              <a:buNone/>
              <a:tabLst>
                <a:tab pos="727075" algn="l"/>
                <a:tab pos="5462588" algn="l"/>
              </a:tabLst>
            </a:pPr>
            <a:r>
              <a:rPr lang="id-ID" sz="3300" dirty="0" smtClean="0">
                <a:sym typeface="Wingdings" pitchFamily="2" charset="2"/>
              </a:rPr>
              <a:t>	(E+i)/(i-i)	Ei</a:t>
            </a:r>
          </a:p>
          <a:p>
            <a:pPr marL="0" indent="0" algn="just">
              <a:buNone/>
              <a:tabLst>
                <a:tab pos="727075" algn="l"/>
                <a:tab pos="5462588" algn="l"/>
              </a:tabLst>
            </a:pPr>
            <a:r>
              <a:rPr lang="id-ID" sz="3300" smtClean="0">
                <a:sym typeface="Wingdings" pitchFamily="2" charset="2"/>
              </a:rPr>
              <a:t>	(i+i)/(i-i)	Ei</a:t>
            </a:r>
            <a:endParaRPr lang="id-ID" sz="3300" dirty="0" smtClean="0">
              <a:sym typeface="Wingdings" pitchFamily="2"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2050"/>
            <a:ext cx="8258204" cy="5665262"/>
          </a:xfrm>
        </p:spPr>
        <p:txBody>
          <a:bodyPr>
            <a:normAutofit fontScale="92500" lnSpcReduction="20000"/>
          </a:bodyPr>
          <a:lstStyle/>
          <a:p>
            <a:pPr marL="446088" indent="-446088" algn="just">
              <a:buNone/>
            </a:pPr>
            <a:r>
              <a:rPr lang="id-ID" sz="3600" dirty="0" smtClean="0"/>
              <a:t>Terdapat Grammar/tata bahasa G=(T,N,S,R)</a:t>
            </a:r>
          </a:p>
          <a:p>
            <a:pPr marL="446088" indent="-446088" algn="just">
              <a:buNone/>
            </a:pPr>
            <a:r>
              <a:rPr lang="id-ID" sz="3600" dirty="0" smtClean="0"/>
              <a:t>Dimana T ={i,*,/,+,-)</a:t>
            </a:r>
          </a:p>
          <a:p>
            <a:pPr marL="446088" indent="-446088" algn="just">
              <a:buNone/>
            </a:pPr>
            <a:r>
              <a:rPr lang="id-ID" sz="3600" dirty="0" smtClean="0"/>
              <a:t>N = {E,T,F}</a:t>
            </a:r>
          </a:p>
          <a:p>
            <a:pPr marL="446088" indent="-446088" algn="just">
              <a:buNone/>
            </a:pPr>
            <a:r>
              <a:rPr lang="id-ID" sz="3600" dirty="0" smtClean="0"/>
              <a:t>S = {E}</a:t>
            </a:r>
          </a:p>
          <a:p>
            <a:pPr marL="446088" indent="-446088" algn="just">
              <a:buNone/>
            </a:pPr>
            <a:r>
              <a:rPr lang="id-ID" sz="3600" dirty="0" smtClean="0"/>
              <a:t>String yang dicoba adalah : i*i</a:t>
            </a:r>
            <a:endParaRPr lang="en-US" sz="3600" dirty="0" smtClean="0"/>
          </a:p>
          <a:p>
            <a:pPr marL="446088" indent="-446088" algn="just">
              <a:buNone/>
            </a:pPr>
            <a:endParaRPr lang="id-ID" sz="3600" dirty="0" smtClean="0"/>
          </a:p>
          <a:p>
            <a:pPr marL="0" indent="0" algn="just">
              <a:buNone/>
            </a:pPr>
            <a:r>
              <a:rPr lang="id-ID" sz="3600" dirty="0" smtClean="0"/>
              <a:t>Disini dicobakan untuk aturan produksi berikut:</a:t>
            </a:r>
          </a:p>
          <a:p>
            <a:pPr marL="742950" indent="-742950" algn="just">
              <a:buAutoNum type="arabicPeriod"/>
            </a:pPr>
            <a:r>
              <a:rPr lang="id-ID" sz="3600" dirty="0" smtClean="0"/>
              <a:t>E</a:t>
            </a:r>
            <a:r>
              <a:rPr lang="id-ID" sz="3600" dirty="0" smtClean="0">
                <a:sym typeface="Wingdings" pitchFamily="2" charset="2"/>
              </a:rPr>
              <a:t>T|T+E|T-E</a:t>
            </a:r>
          </a:p>
          <a:p>
            <a:pPr marL="742950" indent="-742950" algn="just">
              <a:buNone/>
            </a:pPr>
            <a:r>
              <a:rPr lang="id-ID" sz="3600" dirty="0" smtClean="0">
                <a:sym typeface="Wingdings" pitchFamily="2" charset="2"/>
              </a:rPr>
              <a:t>	TF|F*T|F/T</a:t>
            </a:r>
          </a:p>
          <a:p>
            <a:pPr marL="742950" indent="-742950" algn="just">
              <a:buNone/>
            </a:pPr>
            <a:r>
              <a:rPr lang="id-ID" sz="3600" dirty="0" smtClean="0">
                <a:sym typeface="Wingdings" pitchFamily="2" charset="2"/>
              </a:rPr>
              <a:t>	Fi</a:t>
            </a:r>
            <a:endParaRPr lang="id-ID" sz="3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40768"/>
            <a:ext cx="8258204" cy="5160066"/>
          </a:xfrm>
        </p:spPr>
        <p:txBody>
          <a:bodyPr>
            <a:normAutofit fontScale="77500" lnSpcReduction="20000"/>
          </a:bodyPr>
          <a:lstStyle/>
          <a:p>
            <a:pPr marL="446088" indent="-446088" algn="just">
              <a:buNone/>
            </a:pPr>
            <a:r>
              <a:rPr lang="id-ID" sz="3600" dirty="0" smtClean="0"/>
              <a:t>2.   E</a:t>
            </a:r>
            <a:r>
              <a:rPr lang="id-ID" sz="3600" dirty="0" smtClean="0">
                <a:sym typeface="Wingdings" pitchFamily="2" charset="2"/>
              </a:rPr>
              <a:t>T|E+T|E-T</a:t>
            </a:r>
          </a:p>
          <a:p>
            <a:pPr marL="446088" indent="-446088" algn="just">
              <a:buNone/>
              <a:tabLst>
                <a:tab pos="633413" algn="l"/>
              </a:tabLst>
            </a:pPr>
            <a:r>
              <a:rPr lang="id-ID" sz="3600" dirty="0" smtClean="0">
                <a:sym typeface="Wingdings" pitchFamily="2" charset="2"/>
              </a:rPr>
              <a:t>		TF|T*F|T/E</a:t>
            </a:r>
          </a:p>
          <a:p>
            <a:pPr marL="446088" indent="-446088" algn="just">
              <a:buNone/>
              <a:tabLst>
                <a:tab pos="633413" algn="l"/>
              </a:tabLst>
            </a:pPr>
            <a:r>
              <a:rPr lang="id-ID" sz="3600" dirty="0" smtClean="0">
                <a:sym typeface="Wingdings" pitchFamily="2" charset="2"/>
              </a:rPr>
              <a:t>		Fi</a:t>
            </a:r>
          </a:p>
          <a:p>
            <a:pPr marL="446088" indent="-446088" algn="just">
              <a:buNone/>
              <a:tabLst>
                <a:tab pos="633413" algn="l"/>
              </a:tabLst>
            </a:pPr>
            <a:endParaRPr lang="id-ID" sz="3600" dirty="0" smtClean="0">
              <a:sym typeface="Wingdings" pitchFamily="2" charset="2"/>
            </a:endParaRPr>
          </a:p>
          <a:p>
            <a:pPr marL="633413" indent="-633413" algn="just">
              <a:buAutoNum type="arabicPeriod" startAt="3"/>
              <a:tabLst>
                <a:tab pos="257175" algn="l"/>
              </a:tabLst>
            </a:pPr>
            <a:r>
              <a:rPr lang="id-ID" sz="3600" dirty="0" smtClean="0">
                <a:sym typeface="Wingdings" pitchFamily="2" charset="2"/>
              </a:rPr>
              <a:t>EE+T|E-T|T</a:t>
            </a:r>
          </a:p>
          <a:p>
            <a:pPr marL="633413" indent="-633413" algn="just">
              <a:buNone/>
              <a:tabLst>
                <a:tab pos="257175" algn="l"/>
              </a:tabLst>
            </a:pPr>
            <a:r>
              <a:rPr lang="id-ID" sz="3600" dirty="0" smtClean="0">
                <a:sym typeface="Wingdings" pitchFamily="2" charset="2"/>
              </a:rPr>
              <a:t>		TT*F|T/F|F</a:t>
            </a:r>
          </a:p>
          <a:p>
            <a:pPr marL="633413" indent="-633413" algn="just">
              <a:buNone/>
              <a:tabLst>
                <a:tab pos="257175" algn="l"/>
              </a:tabLst>
            </a:pPr>
            <a:r>
              <a:rPr lang="id-ID" sz="3600" dirty="0" smtClean="0">
                <a:sym typeface="Wingdings" pitchFamily="2" charset="2"/>
              </a:rPr>
              <a:t>		Fi</a:t>
            </a:r>
          </a:p>
          <a:p>
            <a:pPr marL="633413" indent="-633413" algn="just">
              <a:buNone/>
              <a:tabLst>
                <a:tab pos="257175" algn="l"/>
              </a:tabLst>
            </a:pPr>
            <a:endParaRPr lang="id-ID" sz="3600" dirty="0" smtClean="0">
              <a:sym typeface="Wingdings" pitchFamily="2" charset="2"/>
            </a:endParaRPr>
          </a:p>
          <a:p>
            <a:pPr marL="633413" indent="-633413" algn="just">
              <a:buAutoNum type="arabicPeriod" startAt="4"/>
              <a:tabLst>
                <a:tab pos="257175" algn="l"/>
              </a:tabLst>
            </a:pPr>
            <a:r>
              <a:rPr lang="id-ID" sz="3600" dirty="0" smtClean="0">
                <a:sym typeface="Wingdings" pitchFamily="2" charset="2"/>
              </a:rPr>
              <a:t>ET+E|T-E|T</a:t>
            </a:r>
          </a:p>
          <a:p>
            <a:pPr marL="633413" indent="-633413" algn="just">
              <a:buNone/>
              <a:tabLst>
                <a:tab pos="257175" algn="l"/>
              </a:tabLst>
            </a:pPr>
            <a:r>
              <a:rPr lang="id-ID" sz="3600" dirty="0" smtClean="0">
                <a:sym typeface="Wingdings" pitchFamily="2" charset="2"/>
              </a:rPr>
              <a:t>		TF*T|F/T|F</a:t>
            </a:r>
          </a:p>
          <a:p>
            <a:pPr marL="633413" indent="-633413" algn="just">
              <a:buNone/>
              <a:tabLst>
                <a:tab pos="257175" algn="l"/>
              </a:tabLst>
            </a:pPr>
            <a:r>
              <a:rPr lang="id-ID" sz="3600" dirty="0" smtClean="0">
                <a:sym typeface="Wingdings" pitchFamily="2" charset="2"/>
              </a:rPr>
              <a:t>		Fi</a:t>
            </a:r>
          </a:p>
          <a:p>
            <a:pPr marL="742950" indent="-742950" algn="just">
              <a:buAutoNum type="arabicPeriod" startAt="4"/>
              <a:tabLst>
                <a:tab pos="257175" algn="l"/>
              </a:tabLst>
            </a:pPr>
            <a:endParaRPr lang="id-ID" sz="3600" dirty="0" smtClean="0">
              <a:sym typeface="Wingdings" pitchFamily="2" charset="2"/>
            </a:endParaRPr>
          </a:p>
          <a:p>
            <a:pPr marL="742950" indent="-742950" algn="just">
              <a:buAutoNum type="arabicPeriod" startAt="3"/>
              <a:tabLst>
                <a:tab pos="633413" algn="l"/>
              </a:tabLst>
            </a:pPr>
            <a:endParaRPr lang="id-ID" sz="3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48680"/>
            <a:ext cx="8329642" cy="6023592"/>
          </a:xfrm>
        </p:spPr>
        <p:txBody>
          <a:bodyPr>
            <a:normAutofit fontScale="92500" lnSpcReduction="20000"/>
          </a:bodyPr>
          <a:lstStyle/>
          <a:p>
            <a:pPr marL="0" indent="0" algn="just">
              <a:buNone/>
            </a:pPr>
            <a:r>
              <a:rPr lang="id-ID" sz="3300" dirty="0" smtClean="0">
                <a:sym typeface="Wingdings" pitchFamily="2" charset="2"/>
              </a:rPr>
              <a:t>Proses penurunan atau parsing bisa dilakukan  dengan cara sebagai berikut :</a:t>
            </a:r>
          </a:p>
          <a:p>
            <a:pPr marL="0" indent="0" algn="just"/>
            <a:r>
              <a:rPr lang="id-ID" sz="3300" dirty="0" smtClean="0">
                <a:sym typeface="Wingdings" pitchFamily="2" charset="2"/>
              </a:rPr>
              <a:t> Penurunan terkiri (leftmost derivation) : simbol  </a:t>
            </a:r>
          </a:p>
          <a:p>
            <a:pPr marL="0" indent="0" algn="just">
              <a:buNone/>
            </a:pPr>
            <a:r>
              <a:rPr lang="id-ID" sz="3300" dirty="0" smtClean="0">
                <a:sym typeface="Wingdings" pitchFamily="2" charset="2"/>
              </a:rPr>
              <a:t>   variabel terkiri yang diperluas terlebih dulu. </a:t>
            </a:r>
          </a:p>
          <a:p>
            <a:pPr marL="0" indent="0" algn="just"/>
            <a:r>
              <a:rPr lang="id-ID" sz="3300" dirty="0" smtClean="0">
                <a:sym typeface="Wingdings" pitchFamily="2" charset="2"/>
              </a:rPr>
              <a:t> Penurunan terkanan (rightmost derivation) : simbol </a:t>
            </a:r>
          </a:p>
          <a:p>
            <a:pPr marL="0" indent="0" algn="just">
              <a:buNone/>
            </a:pPr>
            <a:r>
              <a:rPr lang="id-ID" sz="3300" dirty="0" smtClean="0">
                <a:sym typeface="Wingdings" pitchFamily="2" charset="2"/>
              </a:rPr>
              <a:t>   variabel terkanan yang diperlukan terlebih dahulu.</a:t>
            </a:r>
          </a:p>
          <a:p>
            <a:pPr marL="0" indent="0" algn="just">
              <a:buNone/>
            </a:pPr>
            <a:r>
              <a:rPr lang="id-ID" sz="3300" dirty="0" smtClean="0">
                <a:sym typeface="Wingdings" pitchFamily="2" charset="2"/>
              </a:rPr>
              <a:t>   Misalnya, terdapat tata bahasa bebas konteks :</a:t>
            </a:r>
          </a:p>
          <a:p>
            <a:pPr marL="1617663" indent="0" algn="just">
              <a:buNone/>
            </a:pPr>
            <a:r>
              <a:rPr lang="id-ID" sz="3300" dirty="0" smtClean="0">
                <a:sym typeface="Wingdings" pitchFamily="2" charset="2"/>
              </a:rPr>
              <a:t>   S  aAS | a</a:t>
            </a:r>
          </a:p>
          <a:p>
            <a:pPr marL="1617663" indent="0" algn="just">
              <a:buNone/>
            </a:pPr>
            <a:r>
              <a:rPr lang="id-ID" sz="3300" dirty="0" smtClean="0">
                <a:sym typeface="Wingdings" pitchFamily="2" charset="2"/>
              </a:rPr>
              <a:t>   A  SbA | ba </a:t>
            </a:r>
          </a:p>
          <a:p>
            <a:pPr marL="0" indent="0" algn="just">
              <a:buNone/>
            </a:pPr>
            <a:r>
              <a:rPr lang="id-ID" sz="3300" dirty="0" smtClean="0">
                <a:sym typeface="Wingdings" pitchFamily="2" charset="2"/>
              </a:rPr>
              <a:t> Pohon Parse Tree adalah :</a:t>
            </a:r>
          </a:p>
          <a:p>
            <a:pPr marL="93663"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329642" cy="6286544"/>
          </a:xfrm>
        </p:spPr>
        <p:txBody>
          <a:bodyPr>
            <a:normAutofit/>
          </a:bodyPr>
          <a:lstStyle/>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endParaRPr lang="id-ID" sz="3300" dirty="0" smtClean="0">
              <a:sym typeface="Wingdings" pitchFamily="2" charset="2"/>
            </a:endParaRPr>
          </a:p>
          <a:p>
            <a:pPr marL="0" indent="0" algn="just">
              <a:buNone/>
            </a:pPr>
            <a:r>
              <a:rPr lang="id-ID" sz="3300" dirty="0" smtClean="0">
                <a:sym typeface="Wingdings" pitchFamily="2" charset="2"/>
              </a:rPr>
              <a:t>Nilai String yang di dapat adalah : aabbaa.</a:t>
            </a:r>
          </a:p>
        </p:txBody>
      </p:sp>
      <p:sp>
        <p:nvSpPr>
          <p:cNvPr id="4" name="Rectangle 3"/>
          <p:cNvSpPr/>
          <p:nvPr/>
        </p:nvSpPr>
        <p:spPr>
          <a:xfrm>
            <a:off x="3428992" y="50004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5" name="Rectangle 4"/>
          <p:cNvSpPr/>
          <p:nvPr/>
        </p:nvSpPr>
        <p:spPr>
          <a:xfrm>
            <a:off x="928662" y="178592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6" name="Rectangle 5"/>
          <p:cNvSpPr/>
          <p:nvPr/>
        </p:nvSpPr>
        <p:spPr>
          <a:xfrm>
            <a:off x="6429388" y="178592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7" name="Rectangle 6"/>
          <p:cNvSpPr/>
          <p:nvPr/>
        </p:nvSpPr>
        <p:spPr>
          <a:xfrm>
            <a:off x="3428992" y="1643050"/>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cxnSp>
        <p:nvCxnSpPr>
          <p:cNvPr id="9" name="Straight Connector 8"/>
          <p:cNvCxnSpPr>
            <a:stCxn id="4" idx="2"/>
            <a:endCxn id="5" idx="0"/>
          </p:cNvCxnSpPr>
          <p:nvPr/>
        </p:nvCxnSpPr>
        <p:spPr>
          <a:xfrm rot="5400000">
            <a:off x="2205022" y="138090"/>
            <a:ext cx="795342" cy="250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7" idx="0"/>
          </p:cNvCxnSpPr>
          <p:nvPr/>
        </p:nvCxnSpPr>
        <p:spPr>
          <a:xfrm rot="5400000">
            <a:off x="3526625" y="1316817"/>
            <a:ext cx="6524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6" idx="0"/>
          </p:cNvCxnSpPr>
          <p:nvPr/>
        </p:nvCxnSpPr>
        <p:spPr>
          <a:xfrm rot="16200000" flipH="1">
            <a:off x="4955385" y="-111943"/>
            <a:ext cx="795342" cy="300039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5984" y="292893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48" name="Rectangle 47"/>
          <p:cNvSpPr/>
          <p:nvPr/>
        </p:nvSpPr>
        <p:spPr>
          <a:xfrm>
            <a:off x="3500430" y="292893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50" name="Rectangle 49"/>
          <p:cNvSpPr/>
          <p:nvPr/>
        </p:nvSpPr>
        <p:spPr>
          <a:xfrm>
            <a:off x="4714876" y="292893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cxnSp>
        <p:nvCxnSpPr>
          <p:cNvPr id="59" name="Straight Connector 58"/>
          <p:cNvCxnSpPr>
            <a:stCxn id="7" idx="2"/>
            <a:endCxn id="15" idx="0"/>
          </p:cNvCxnSpPr>
          <p:nvPr/>
        </p:nvCxnSpPr>
        <p:spPr>
          <a:xfrm rot="5400000">
            <a:off x="2883683" y="1959759"/>
            <a:ext cx="795342"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 idx="2"/>
            <a:endCxn id="48" idx="0"/>
          </p:cNvCxnSpPr>
          <p:nvPr/>
        </p:nvCxnSpPr>
        <p:spPr>
          <a:xfrm rot="16200000" flipH="1">
            <a:off x="3490906" y="2495544"/>
            <a:ext cx="79534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 idx="2"/>
            <a:endCxn id="50" idx="0"/>
          </p:cNvCxnSpPr>
          <p:nvPr/>
        </p:nvCxnSpPr>
        <p:spPr>
          <a:xfrm rot="16200000" flipH="1">
            <a:off x="4098129" y="1888321"/>
            <a:ext cx="795342" cy="1285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5" idx="2"/>
          </p:cNvCxnSpPr>
          <p:nvPr/>
        </p:nvCxnSpPr>
        <p:spPr>
          <a:xfrm rot="16200000" flipH="1">
            <a:off x="2385998" y="3743328"/>
            <a:ext cx="652466" cy="4762"/>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285984" y="407194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67" name="Rectangle 66"/>
          <p:cNvSpPr/>
          <p:nvPr/>
        </p:nvSpPr>
        <p:spPr>
          <a:xfrm>
            <a:off x="4010020" y="408146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68" name="Rectangle 67"/>
          <p:cNvSpPr/>
          <p:nvPr/>
        </p:nvSpPr>
        <p:spPr>
          <a:xfrm>
            <a:off x="5795970" y="408146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cxnSp>
        <p:nvCxnSpPr>
          <p:cNvPr id="70" name="Straight Connector 69"/>
          <p:cNvCxnSpPr>
            <a:stCxn id="50" idx="2"/>
            <a:endCxn id="67" idx="0"/>
          </p:cNvCxnSpPr>
          <p:nvPr/>
        </p:nvCxnSpPr>
        <p:spPr>
          <a:xfrm rot="5400000">
            <a:off x="4455319" y="3398043"/>
            <a:ext cx="661990" cy="704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0" idx="2"/>
            <a:endCxn id="68" idx="0"/>
          </p:cNvCxnSpPr>
          <p:nvPr/>
        </p:nvCxnSpPr>
        <p:spPr>
          <a:xfrm rot="16200000" flipH="1">
            <a:off x="5348294" y="3209924"/>
            <a:ext cx="661990" cy="10810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429388" y="292893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cxnSp>
        <p:nvCxnSpPr>
          <p:cNvPr id="79" name="Straight Connector 78"/>
          <p:cNvCxnSpPr>
            <a:stCxn id="6" idx="2"/>
            <a:endCxn id="75" idx="0"/>
          </p:cNvCxnSpPr>
          <p:nvPr/>
        </p:nvCxnSpPr>
        <p:spPr>
          <a:xfrm rot="5400000">
            <a:off x="6527021" y="2602701"/>
            <a:ext cx="65246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329642" cy="6286544"/>
          </a:xfrm>
        </p:spPr>
        <p:txBody>
          <a:bodyPr>
            <a:normAutofit fontScale="92500" lnSpcReduction="10000"/>
          </a:bodyPr>
          <a:lstStyle/>
          <a:p>
            <a:pPr marL="0" indent="0" algn="just">
              <a:buNone/>
            </a:pPr>
            <a:r>
              <a:rPr lang="id-ID" sz="3300" dirty="0" smtClean="0">
                <a:sym typeface="Wingdings" pitchFamily="2" charset="2"/>
              </a:rPr>
              <a:t>Biasanya persoalan yang di berikan berkaitan dengan pohon penurunan, adalah untuk mencari penurunan yang hasilnya menuju kepada suatu untai yang ditentukan. Dalam hal ini, perlu untuk melakukan percobaan pemilihan aturan produksi yang bisa menuju ke solusi. Misalkan sebuah tata bahasa bebas konteks memiliki aturan produksi :</a:t>
            </a:r>
          </a:p>
          <a:p>
            <a:pPr marL="1876425" indent="0" algn="just">
              <a:buNone/>
            </a:pPr>
            <a:r>
              <a:rPr lang="id-ID" sz="3300" dirty="0" smtClean="0">
                <a:sym typeface="Wingdings" pitchFamily="2" charset="2"/>
              </a:rPr>
              <a:t>S  aB | bA</a:t>
            </a:r>
          </a:p>
          <a:p>
            <a:pPr marL="1876425" indent="0" algn="just">
              <a:buNone/>
            </a:pPr>
            <a:r>
              <a:rPr lang="id-ID" sz="3300" dirty="0" smtClean="0">
                <a:sym typeface="Wingdings" pitchFamily="2" charset="2"/>
              </a:rPr>
              <a:t>A  a | aS | bAA</a:t>
            </a:r>
          </a:p>
          <a:p>
            <a:pPr marL="1876425" indent="0" algn="just">
              <a:buNone/>
            </a:pPr>
            <a:r>
              <a:rPr lang="id-ID" sz="3300" dirty="0" smtClean="0">
                <a:sym typeface="Wingdings" pitchFamily="2" charset="2"/>
              </a:rPr>
              <a:t> B  b | bS | aBB</a:t>
            </a:r>
          </a:p>
          <a:p>
            <a:pPr marL="93663" indent="0" algn="just">
              <a:buNone/>
            </a:pPr>
            <a:r>
              <a:rPr lang="id-ID" sz="3300" dirty="0" smtClean="0">
                <a:sym typeface="Wingdings" pitchFamily="2" charset="2"/>
              </a:rPr>
              <a:t>Pohon penurunan untuk memperoleh : ‘aaabbabbba’ adalah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868346"/>
          </a:xfrm>
        </p:spPr>
        <p:txBody>
          <a:bodyPr/>
          <a:lstStyle/>
          <a:p>
            <a:r>
              <a:rPr lang="id-ID" b="1" dirty="0" smtClean="0"/>
              <a:t>ANALISA SINTAKTIK</a:t>
            </a:r>
            <a:endParaRPr lang="en-US" b="1" dirty="0"/>
          </a:p>
        </p:txBody>
      </p:sp>
      <p:sp>
        <p:nvSpPr>
          <p:cNvPr id="3" name="Content Placeholder 2"/>
          <p:cNvSpPr>
            <a:spLocks noGrp="1"/>
          </p:cNvSpPr>
          <p:nvPr>
            <p:ph idx="1"/>
          </p:nvPr>
        </p:nvSpPr>
        <p:spPr>
          <a:xfrm>
            <a:off x="642910" y="1357298"/>
            <a:ext cx="8043890" cy="4662502"/>
          </a:xfrm>
        </p:spPr>
        <p:txBody>
          <a:bodyPr>
            <a:normAutofit fontScale="92500" lnSpcReduction="10000"/>
          </a:bodyPr>
          <a:lstStyle/>
          <a:p>
            <a:pPr marL="0" indent="0" algn="just">
              <a:buNone/>
            </a:pPr>
            <a:r>
              <a:rPr lang="id-ID" sz="4000" dirty="0" smtClean="0"/>
              <a:t>Sintak adalah susunan kalimat atau aturan-aturan dalam membentuk kalimat disebut Grammar. Penganalisis sintak dalam bidang kompilasi sering disebut dengan </a:t>
            </a:r>
            <a:r>
              <a:rPr lang="id-ID" sz="4000" i="1" dirty="0" smtClean="0"/>
              <a:t>parser</a:t>
            </a:r>
            <a:r>
              <a:rPr lang="id-ID" sz="4000" dirty="0" smtClean="0"/>
              <a:t>. </a:t>
            </a:r>
          </a:p>
          <a:p>
            <a:pPr marL="0" indent="0" algn="just">
              <a:buNone/>
            </a:pPr>
            <a:endParaRPr lang="id-ID" sz="4000" dirty="0" smtClean="0"/>
          </a:p>
          <a:p>
            <a:pPr marL="0" indent="0" algn="just">
              <a:buNone/>
            </a:pPr>
            <a:r>
              <a:rPr lang="id-ID" sz="4000" dirty="0" smtClean="0"/>
              <a:t>Untuk menganalisis kalimat biasanya di gunakan batuan </a:t>
            </a:r>
            <a:r>
              <a:rPr lang="id-ID" sz="4000" i="1" dirty="0" smtClean="0"/>
              <a:t>parse-tree.</a:t>
            </a:r>
          </a:p>
          <a:p>
            <a:pPr marL="0" indent="0" algn="just">
              <a:buNone/>
            </a:pPr>
            <a:endParaRPr lang="en-US" sz="36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9270" y="214290"/>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5" name="Rectangle 4"/>
          <p:cNvSpPr/>
          <p:nvPr/>
        </p:nvSpPr>
        <p:spPr>
          <a:xfrm>
            <a:off x="857224" y="114298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6" name="Rectangle 5"/>
          <p:cNvSpPr/>
          <p:nvPr/>
        </p:nvSpPr>
        <p:spPr>
          <a:xfrm>
            <a:off x="3214678" y="107154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cxnSp>
        <p:nvCxnSpPr>
          <p:cNvPr id="25" name="Straight Connector 24"/>
          <p:cNvCxnSpPr>
            <a:stCxn id="4" idx="2"/>
            <a:endCxn id="5" idx="0"/>
          </p:cNvCxnSpPr>
          <p:nvPr/>
        </p:nvCxnSpPr>
        <p:spPr>
          <a:xfrm rot="5400000">
            <a:off x="1593037" y="392885"/>
            <a:ext cx="438152" cy="1062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a:endCxn id="6" idx="0"/>
          </p:cNvCxnSpPr>
          <p:nvPr/>
        </p:nvCxnSpPr>
        <p:spPr>
          <a:xfrm rot="16200000" flipH="1">
            <a:off x="2807483" y="240485"/>
            <a:ext cx="366714" cy="1295408"/>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990708" y="214311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29" name="Rectangle 28"/>
          <p:cNvSpPr/>
          <p:nvPr/>
        </p:nvSpPr>
        <p:spPr>
          <a:xfrm>
            <a:off x="3286116" y="214311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30" name="Rectangle 29"/>
          <p:cNvSpPr/>
          <p:nvPr/>
        </p:nvSpPr>
        <p:spPr>
          <a:xfrm>
            <a:off x="4572000" y="214311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cxnSp>
        <p:nvCxnSpPr>
          <p:cNvPr id="32" name="Straight Connector 31"/>
          <p:cNvCxnSpPr>
            <a:stCxn id="6" idx="2"/>
            <a:endCxn id="28" idx="0"/>
          </p:cNvCxnSpPr>
          <p:nvPr/>
        </p:nvCxnSpPr>
        <p:spPr>
          <a:xfrm rot="5400000">
            <a:off x="2736045" y="1240617"/>
            <a:ext cx="581028" cy="1223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29" idx="0"/>
          </p:cNvCxnSpPr>
          <p:nvPr/>
        </p:nvCxnSpPr>
        <p:spPr>
          <a:xfrm rot="16200000" flipH="1">
            <a:off x="3383749" y="1816883"/>
            <a:ext cx="58102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2"/>
            <a:endCxn id="30" idx="0"/>
          </p:cNvCxnSpPr>
          <p:nvPr/>
        </p:nvCxnSpPr>
        <p:spPr>
          <a:xfrm rot="16200000" flipH="1">
            <a:off x="4026691" y="1173941"/>
            <a:ext cx="581028" cy="1357322"/>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990972" y="315277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38" name="Rectangle 37"/>
          <p:cNvSpPr/>
          <p:nvPr/>
        </p:nvSpPr>
        <p:spPr>
          <a:xfrm>
            <a:off x="2919402" y="314324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39" name="Rectangle 38"/>
          <p:cNvSpPr/>
          <p:nvPr/>
        </p:nvSpPr>
        <p:spPr>
          <a:xfrm>
            <a:off x="1857356" y="315277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40" name="Rectangle 39"/>
          <p:cNvSpPr/>
          <p:nvPr/>
        </p:nvSpPr>
        <p:spPr>
          <a:xfrm>
            <a:off x="6919930" y="314324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41" name="Rectangle 40"/>
          <p:cNvSpPr/>
          <p:nvPr/>
        </p:nvSpPr>
        <p:spPr>
          <a:xfrm>
            <a:off x="5562608" y="314324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cxnSp>
        <p:nvCxnSpPr>
          <p:cNvPr id="43" name="Straight Connector 42"/>
          <p:cNvCxnSpPr>
            <a:stCxn id="29" idx="2"/>
            <a:endCxn id="39" idx="0"/>
          </p:cNvCxnSpPr>
          <p:nvPr/>
        </p:nvCxnSpPr>
        <p:spPr>
          <a:xfrm rot="5400000">
            <a:off x="2736045" y="2178835"/>
            <a:ext cx="519114" cy="142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9" idx="2"/>
            <a:endCxn id="38" idx="0"/>
          </p:cNvCxnSpPr>
          <p:nvPr/>
        </p:nvCxnSpPr>
        <p:spPr>
          <a:xfrm rot="5400000">
            <a:off x="3271830" y="2705096"/>
            <a:ext cx="509590" cy="36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9" idx="2"/>
            <a:endCxn id="37" idx="0"/>
          </p:cNvCxnSpPr>
          <p:nvPr/>
        </p:nvCxnSpPr>
        <p:spPr>
          <a:xfrm rot="16200000" flipH="1">
            <a:off x="3802853" y="2540787"/>
            <a:ext cx="519114" cy="704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40" idx="0"/>
          </p:cNvCxnSpPr>
          <p:nvPr/>
        </p:nvCxnSpPr>
        <p:spPr>
          <a:xfrm rot="16200000" flipH="1">
            <a:off x="5915036" y="1714488"/>
            <a:ext cx="509590" cy="2347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0" idx="2"/>
            <a:endCxn id="41" idx="0"/>
          </p:cNvCxnSpPr>
          <p:nvPr/>
        </p:nvCxnSpPr>
        <p:spPr>
          <a:xfrm rot="16200000" flipH="1">
            <a:off x="5236375" y="2393149"/>
            <a:ext cx="509590" cy="990608"/>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928926" y="407194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57" name="Rectangle 56"/>
          <p:cNvSpPr/>
          <p:nvPr/>
        </p:nvSpPr>
        <p:spPr>
          <a:xfrm>
            <a:off x="4081458" y="420529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58" name="Rectangle 57"/>
          <p:cNvSpPr/>
          <p:nvPr/>
        </p:nvSpPr>
        <p:spPr>
          <a:xfrm>
            <a:off x="5367342" y="421481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cxnSp>
        <p:nvCxnSpPr>
          <p:cNvPr id="62" name="Straight Connector 61"/>
          <p:cNvCxnSpPr>
            <a:stCxn id="38" idx="2"/>
            <a:endCxn id="56" idx="0"/>
          </p:cNvCxnSpPr>
          <p:nvPr/>
        </p:nvCxnSpPr>
        <p:spPr>
          <a:xfrm rot="16200000" flipH="1">
            <a:off x="3128954" y="3848104"/>
            <a:ext cx="438152"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7" idx="2"/>
            <a:endCxn id="57" idx="0"/>
          </p:cNvCxnSpPr>
          <p:nvPr/>
        </p:nvCxnSpPr>
        <p:spPr>
          <a:xfrm rot="16200000" flipH="1">
            <a:off x="4179091" y="3879061"/>
            <a:ext cx="561980" cy="90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7" idx="2"/>
            <a:endCxn id="58" idx="0"/>
          </p:cNvCxnSpPr>
          <p:nvPr/>
        </p:nvCxnSpPr>
        <p:spPr>
          <a:xfrm rot="16200000" flipH="1">
            <a:off x="4817271" y="3240881"/>
            <a:ext cx="571504" cy="137637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6643702" y="420529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76" name="Rectangle 75"/>
          <p:cNvSpPr/>
          <p:nvPr/>
        </p:nvSpPr>
        <p:spPr>
          <a:xfrm>
            <a:off x="8010548" y="428625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cxnSp>
        <p:nvCxnSpPr>
          <p:cNvPr id="78" name="Straight Connector 77"/>
          <p:cNvCxnSpPr>
            <a:stCxn id="40" idx="2"/>
            <a:endCxn id="74" idx="0"/>
          </p:cNvCxnSpPr>
          <p:nvPr/>
        </p:nvCxnSpPr>
        <p:spPr>
          <a:xfrm rot="5400000">
            <a:off x="6919930" y="3781428"/>
            <a:ext cx="571504" cy="276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0" idx="2"/>
            <a:endCxn id="76" idx="0"/>
          </p:cNvCxnSpPr>
          <p:nvPr/>
        </p:nvCxnSpPr>
        <p:spPr>
          <a:xfrm rot="16200000" flipH="1">
            <a:off x="7562872" y="3414714"/>
            <a:ext cx="652466" cy="1090618"/>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929058" y="507207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83" name="Rectangle 82"/>
          <p:cNvSpPr/>
          <p:nvPr/>
        </p:nvSpPr>
        <p:spPr>
          <a:xfrm>
            <a:off x="8001024" y="514351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85" name="Rectangle 84"/>
          <p:cNvSpPr/>
          <p:nvPr/>
        </p:nvSpPr>
        <p:spPr>
          <a:xfrm>
            <a:off x="5357818" y="507207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cxnSp>
        <p:nvCxnSpPr>
          <p:cNvPr id="87" name="Straight Connector 86"/>
          <p:cNvCxnSpPr>
            <a:stCxn id="76" idx="2"/>
            <a:endCxn id="83" idx="0"/>
          </p:cNvCxnSpPr>
          <p:nvPr/>
        </p:nvCxnSpPr>
        <p:spPr>
          <a:xfrm rot="5400000">
            <a:off x="8246295" y="4955393"/>
            <a:ext cx="366714"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8" idx="2"/>
            <a:endCxn id="82" idx="0"/>
          </p:cNvCxnSpPr>
          <p:nvPr/>
        </p:nvCxnSpPr>
        <p:spPr>
          <a:xfrm rot="5400000">
            <a:off x="4888709" y="4169575"/>
            <a:ext cx="366714" cy="1438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58" idx="2"/>
            <a:endCxn id="85" idx="0"/>
          </p:cNvCxnSpPr>
          <p:nvPr/>
        </p:nvCxnSpPr>
        <p:spPr>
          <a:xfrm rot="5400000">
            <a:off x="5603089" y="4883955"/>
            <a:ext cx="366714" cy="9524"/>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5357818" y="601029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cxnSp>
        <p:nvCxnSpPr>
          <p:cNvPr id="96" name="Straight Connector 95"/>
          <p:cNvCxnSpPr>
            <a:stCxn id="85" idx="2"/>
            <a:endCxn id="94" idx="0"/>
          </p:cNvCxnSpPr>
          <p:nvPr/>
        </p:nvCxnSpPr>
        <p:spPr>
          <a:xfrm rot="5400000">
            <a:off x="5557846" y="5786454"/>
            <a:ext cx="44767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868346"/>
          </a:xfrm>
        </p:spPr>
        <p:txBody>
          <a:bodyPr/>
          <a:lstStyle/>
          <a:p>
            <a:r>
              <a:rPr lang="id-ID" b="1" dirty="0" smtClean="0"/>
              <a:t>METODE PARSING</a:t>
            </a:r>
            <a:endParaRPr lang="en-US" b="1" dirty="0"/>
          </a:p>
        </p:txBody>
      </p:sp>
      <p:sp>
        <p:nvSpPr>
          <p:cNvPr id="3" name="Content Placeholder 2"/>
          <p:cNvSpPr>
            <a:spLocks noGrp="1"/>
          </p:cNvSpPr>
          <p:nvPr>
            <p:ph idx="1"/>
          </p:nvPr>
        </p:nvSpPr>
        <p:spPr>
          <a:xfrm>
            <a:off x="428596" y="1357298"/>
            <a:ext cx="8258204" cy="5143536"/>
          </a:xfrm>
        </p:spPr>
        <p:txBody>
          <a:bodyPr>
            <a:normAutofit lnSpcReduction="10000"/>
          </a:bodyPr>
          <a:lstStyle/>
          <a:p>
            <a:pPr marL="0" indent="0" algn="just">
              <a:buNone/>
              <a:tabLst>
                <a:tab pos="1171575" algn="l"/>
              </a:tabLst>
            </a:pPr>
            <a:r>
              <a:rPr lang="id-ID" sz="3600" dirty="0" smtClean="0"/>
              <a:t>Proses Parsing merupakan tahapan analisis sintaksis yang berguna untuk memeriksa urutan kemunculan token. Di dalam mengimplementasikan sebuah metode parsing ke dalama program perlu di perhatikan tiga hal sebagai berikut :</a:t>
            </a:r>
          </a:p>
          <a:p>
            <a:pPr marL="0" indent="0" algn="just">
              <a:tabLst>
                <a:tab pos="1171575" algn="l"/>
              </a:tabLst>
            </a:pPr>
            <a:r>
              <a:rPr lang="id-ID" sz="3600" dirty="0" smtClean="0"/>
              <a:t> Rentang waktu eksekusi</a:t>
            </a:r>
          </a:p>
          <a:p>
            <a:pPr marL="0" indent="0" algn="just">
              <a:tabLst>
                <a:tab pos="1171575" algn="l"/>
              </a:tabLst>
            </a:pPr>
            <a:r>
              <a:rPr lang="id-ID" sz="3600" dirty="0" smtClean="0"/>
              <a:t> Penanganan kesalahan</a:t>
            </a:r>
          </a:p>
          <a:p>
            <a:pPr marL="0" indent="0" algn="just">
              <a:tabLst>
                <a:tab pos="1171575" algn="l"/>
              </a:tabLst>
            </a:pPr>
            <a:r>
              <a:rPr lang="id-ID" sz="3600" dirty="0" smtClean="0"/>
              <a:t> Pen</a:t>
            </a:r>
            <a:r>
              <a:rPr lang="en-US" sz="3600" dirty="0" smtClean="0"/>
              <a:t>an</a:t>
            </a:r>
            <a:r>
              <a:rPr lang="id-ID" sz="3600" dirty="0" smtClean="0"/>
              <a:t>ganan kode</a:t>
            </a:r>
          </a:p>
          <a:p>
            <a:pPr marL="0" indent="0" algn="just">
              <a:buNone/>
            </a:pPr>
            <a:endParaRPr lang="en-US" sz="3600"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58204" cy="6000792"/>
          </a:xfrm>
        </p:spPr>
        <p:txBody>
          <a:bodyPr>
            <a:normAutofit fontScale="92500" lnSpcReduction="10000"/>
          </a:bodyPr>
          <a:lstStyle/>
          <a:p>
            <a:pPr marL="0" indent="0" algn="just">
              <a:buNone/>
            </a:pPr>
            <a:r>
              <a:rPr lang="id-ID" sz="3600" dirty="0" smtClean="0"/>
              <a:t>Metode parsing bisa digolongkan sebagai berikut:</a:t>
            </a:r>
          </a:p>
          <a:p>
            <a:pPr marL="446088" indent="-446088" algn="just">
              <a:buAutoNum type="arabicPeriod"/>
              <a:tabLst>
                <a:tab pos="446088" algn="l"/>
              </a:tabLst>
            </a:pPr>
            <a:r>
              <a:rPr lang="id-ID" sz="3600" dirty="0" smtClean="0"/>
              <a:t>Top Down</a:t>
            </a:r>
          </a:p>
          <a:p>
            <a:pPr marL="446088" indent="-446088" algn="just">
              <a:buNone/>
              <a:tabLst>
                <a:tab pos="446088" algn="l"/>
              </a:tabLst>
            </a:pPr>
            <a:r>
              <a:rPr lang="id-ID" sz="3600" dirty="0" smtClean="0"/>
              <a:t>	 Kalau  dilihat dari terminologi pohon penurunan, metode ini melakukan penelusuran dari root/puncak menuju ke leaf/daun (simbol awal sampai simbol terminal). Metode top down sendiri meliputi:</a:t>
            </a:r>
          </a:p>
          <a:p>
            <a:pPr marL="446088" indent="-446088" algn="just">
              <a:buNone/>
              <a:tabLst>
                <a:tab pos="446088" algn="l"/>
              </a:tabLst>
            </a:pPr>
            <a:r>
              <a:rPr lang="id-ID" sz="3600" dirty="0" smtClean="0"/>
              <a:t>	a. Backtrack/backup : Brute Force</a:t>
            </a:r>
          </a:p>
          <a:p>
            <a:pPr marL="446088" indent="-446088" algn="just">
              <a:buNone/>
              <a:tabLst>
                <a:tab pos="446088" algn="l"/>
              </a:tabLst>
            </a:pPr>
            <a:r>
              <a:rPr lang="id-ID" sz="3600" dirty="0" smtClean="0"/>
              <a:t>	b. No backtrack : recursive Descent parser</a:t>
            </a:r>
          </a:p>
          <a:p>
            <a:pPr marL="742950" indent="-742950" algn="just">
              <a:buAutoNum type="arabicPeriod"/>
            </a:pPr>
            <a:endParaRPr lang="en-US"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58204" cy="6000792"/>
          </a:xfrm>
        </p:spPr>
        <p:txBody>
          <a:bodyPr>
            <a:normAutofit lnSpcReduction="10000"/>
          </a:bodyPr>
          <a:lstStyle/>
          <a:p>
            <a:pPr marL="742950" indent="-742950" algn="just">
              <a:buNone/>
            </a:pPr>
            <a:r>
              <a:rPr lang="id-ID" sz="3600" dirty="0" smtClean="0"/>
              <a:t>2. Bottom Up</a:t>
            </a:r>
          </a:p>
          <a:p>
            <a:pPr marL="446088" indent="-446088" algn="just">
              <a:buNone/>
            </a:pPr>
            <a:r>
              <a:rPr lang="id-ID" sz="3600" dirty="0" smtClean="0"/>
              <a:t>	Metode ini melakukan penelusuran dari leaf/daun menuju ke root/puncak.</a:t>
            </a:r>
          </a:p>
          <a:p>
            <a:pPr marL="446088" indent="-446088" algn="just">
              <a:buNone/>
            </a:pPr>
            <a:endParaRPr lang="id-ID" sz="3600" dirty="0" smtClean="0"/>
          </a:p>
          <a:p>
            <a:pPr marL="446088" indent="-446088" algn="just">
              <a:buNone/>
            </a:pPr>
            <a:r>
              <a:rPr lang="id-ID" sz="3600" b="1" dirty="0" smtClean="0">
                <a:solidFill>
                  <a:schemeClr val="bg1">
                    <a:lumMod val="50000"/>
                  </a:schemeClr>
                </a:solidFill>
              </a:rPr>
              <a:t>PARSING DENGAN BRUTE FORCE</a:t>
            </a:r>
          </a:p>
          <a:p>
            <a:pPr marL="0" indent="0" algn="just">
              <a:buNone/>
            </a:pPr>
            <a:r>
              <a:rPr lang="id-ID" sz="3600" dirty="0" smtClean="0"/>
              <a:t>Metode ini akan memilih aturan produksi mulai dari paling kiri, dan melakukan expand semua non terminal pada aturan produksi  sampai yang tertinggal adalah simbol terminal.</a:t>
            </a:r>
          </a:p>
          <a:p>
            <a:pPr marL="446088" indent="-446088" algn="just">
              <a:buNone/>
            </a:pPr>
            <a:endParaRPr lang="id-ID" sz="3600" b="1" dirty="0" smtClean="0">
              <a:solidFill>
                <a:schemeClr val="bg1">
                  <a:lumMod val="50000"/>
                </a:schemeClr>
              </a:solidFill>
            </a:endParaRPr>
          </a:p>
          <a:p>
            <a:pPr marL="446088" indent="-446088" algn="just">
              <a:buNone/>
            </a:pPr>
            <a:endParaRPr lang="en-US" sz="36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58204" cy="6000792"/>
          </a:xfrm>
        </p:spPr>
        <p:txBody>
          <a:bodyPr>
            <a:normAutofit fontScale="92500" lnSpcReduction="10000"/>
          </a:bodyPr>
          <a:lstStyle/>
          <a:p>
            <a:pPr marL="0" indent="0" algn="just">
              <a:buNone/>
            </a:pPr>
            <a:r>
              <a:rPr lang="id-ID" sz="3600" dirty="0" smtClean="0"/>
              <a:t>Kemungkinan pertama string masukan sukses di-parsing , bisa juga bila terjadi expansi yang salah untuk suatu simbol variabel maka akan dilakukan backtrack. Algoritma ini membangun pohon parsing yang top down, yaitu mencoba segala kemungkinan untuk setiap simbol non terminal.</a:t>
            </a:r>
          </a:p>
          <a:p>
            <a:pPr marL="0" indent="0" algn="just">
              <a:buNone/>
            </a:pPr>
            <a:r>
              <a:rPr lang="id-ID" sz="3600" dirty="0" smtClean="0"/>
              <a:t>Contoh : suatu bahasa dgn aturan produksi :</a:t>
            </a:r>
          </a:p>
          <a:p>
            <a:pPr marL="1617663" indent="0" algn="just">
              <a:buNone/>
            </a:pPr>
            <a:r>
              <a:rPr lang="id-ID" sz="3600" dirty="0" smtClean="0"/>
              <a:t>S </a:t>
            </a:r>
            <a:r>
              <a:rPr lang="id-ID" sz="3600" dirty="0" smtClean="0">
                <a:sym typeface="Wingdings" pitchFamily="2" charset="2"/>
              </a:rPr>
              <a:t> aAd | aB</a:t>
            </a:r>
          </a:p>
          <a:p>
            <a:pPr marL="1617663" indent="0" algn="just">
              <a:buNone/>
            </a:pPr>
            <a:r>
              <a:rPr lang="id-ID" sz="3600" dirty="0" smtClean="0">
                <a:sym typeface="Wingdings" pitchFamily="2" charset="2"/>
              </a:rPr>
              <a:t>A </a:t>
            </a:r>
            <a:r>
              <a:rPr lang="en-US" sz="3600" dirty="0" smtClean="0">
                <a:sym typeface="Wingdings" pitchFamily="2" charset="2"/>
              </a:rPr>
              <a:t> </a:t>
            </a:r>
            <a:r>
              <a:rPr lang="id-ID" sz="3600" dirty="0" smtClean="0">
                <a:sym typeface="Wingdings" pitchFamily="2" charset="2"/>
              </a:rPr>
              <a:t>b | c</a:t>
            </a:r>
          </a:p>
          <a:p>
            <a:pPr marL="1617663" indent="0" algn="just">
              <a:buNone/>
            </a:pPr>
            <a:r>
              <a:rPr lang="id-ID" sz="3600" dirty="0" smtClean="0">
                <a:sym typeface="Wingdings" pitchFamily="2" charset="2"/>
              </a:rPr>
              <a:t>B  ccd | ddc</a:t>
            </a:r>
            <a:endParaRPr lang="id-ID" sz="3600" dirty="0" smtClean="0"/>
          </a:p>
          <a:p>
            <a:pPr marL="446088" indent="-446088" algn="just">
              <a:buNone/>
            </a:pPr>
            <a:endParaRPr lang="en-US" sz="3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58204" cy="6000792"/>
          </a:xfrm>
        </p:spPr>
        <p:txBody>
          <a:bodyPr>
            <a:normAutofit/>
          </a:bodyPr>
          <a:lstStyle/>
          <a:p>
            <a:pPr marL="0" indent="0" algn="just">
              <a:buNone/>
            </a:pPr>
            <a:r>
              <a:rPr lang="id-ID" sz="3600" dirty="0" smtClean="0"/>
              <a:t>Misal ingin dilakukan parsing  untuk string:’accd’ tahapan yang terjadi bisa dilihat  di bawah ini.</a:t>
            </a:r>
          </a:p>
          <a:p>
            <a:pPr marL="0" indent="0" algn="just">
              <a:buNone/>
            </a:pPr>
            <a:r>
              <a:rPr lang="id-ID" sz="3600" dirty="0" smtClean="0"/>
              <a:t>ii)                                              iii)             </a:t>
            </a:r>
            <a:endParaRPr lang="en-US" sz="3600" dirty="0"/>
          </a:p>
        </p:txBody>
      </p:sp>
      <p:sp>
        <p:nvSpPr>
          <p:cNvPr id="5" name="Rectangle 4"/>
          <p:cNvSpPr/>
          <p:nvPr/>
        </p:nvSpPr>
        <p:spPr>
          <a:xfrm>
            <a:off x="2357422" y="214311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8" name="Rectangle 7"/>
          <p:cNvSpPr/>
          <p:nvPr/>
        </p:nvSpPr>
        <p:spPr>
          <a:xfrm>
            <a:off x="1000100" y="350996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9" name="Rectangle 8"/>
          <p:cNvSpPr/>
          <p:nvPr/>
        </p:nvSpPr>
        <p:spPr>
          <a:xfrm>
            <a:off x="2357422" y="350996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10" name="Rectangle 9"/>
          <p:cNvSpPr/>
          <p:nvPr/>
        </p:nvSpPr>
        <p:spPr>
          <a:xfrm>
            <a:off x="3652830" y="350996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d</a:t>
            </a:r>
            <a:endParaRPr lang="en-US" sz="2000" dirty="0">
              <a:solidFill>
                <a:schemeClr val="tx1"/>
              </a:solidFill>
            </a:endParaRPr>
          </a:p>
        </p:txBody>
      </p:sp>
      <p:cxnSp>
        <p:nvCxnSpPr>
          <p:cNvPr id="12" name="Straight Connector 11"/>
          <p:cNvCxnSpPr>
            <a:stCxn id="5" idx="2"/>
            <a:endCxn id="8" idx="0"/>
          </p:cNvCxnSpPr>
          <p:nvPr/>
        </p:nvCxnSpPr>
        <p:spPr>
          <a:xfrm rot="5400000">
            <a:off x="1664475" y="2393149"/>
            <a:ext cx="87630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2"/>
            <a:endCxn id="9" idx="0"/>
          </p:cNvCxnSpPr>
          <p:nvPr/>
        </p:nvCxnSpPr>
        <p:spPr>
          <a:xfrm rot="5400000">
            <a:off x="2343136" y="3071810"/>
            <a:ext cx="8763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10" idx="0"/>
          </p:cNvCxnSpPr>
          <p:nvPr/>
        </p:nvCxnSpPr>
        <p:spPr>
          <a:xfrm rot="16200000" flipH="1">
            <a:off x="2990840" y="2424106"/>
            <a:ext cx="876304" cy="129540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572264" y="207167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18" name="Rectangle 17"/>
          <p:cNvSpPr/>
          <p:nvPr/>
        </p:nvSpPr>
        <p:spPr>
          <a:xfrm>
            <a:off x="5214942" y="343852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19" name="Rectangle 18"/>
          <p:cNvSpPr/>
          <p:nvPr/>
        </p:nvSpPr>
        <p:spPr>
          <a:xfrm>
            <a:off x="6572264" y="343852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20" name="Rectangle 19"/>
          <p:cNvSpPr/>
          <p:nvPr/>
        </p:nvSpPr>
        <p:spPr>
          <a:xfrm>
            <a:off x="7867672" y="343852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d</a:t>
            </a:r>
            <a:endParaRPr lang="en-US" sz="2000" dirty="0">
              <a:solidFill>
                <a:schemeClr val="tx1"/>
              </a:solidFill>
            </a:endParaRPr>
          </a:p>
        </p:txBody>
      </p:sp>
      <p:cxnSp>
        <p:nvCxnSpPr>
          <p:cNvPr id="21" name="Straight Connector 20"/>
          <p:cNvCxnSpPr>
            <a:stCxn id="17" idx="2"/>
            <a:endCxn id="18" idx="0"/>
          </p:cNvCxnSpPr>
          <p:nvPr/>
        </p:nvCxnSpPr>
        <p:spPr>
          <a:xfrm rot="5400000">
            <a:off x="5879317" y="2321711"/>
            <a:ext cx="87630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2"/>
            <a:endCxn id="19" idx="0"/>
          </p:cNvCxnSpPr>
          <p:nvPr/>
        </p:nvCxnSpPr>
        <p:spPr>
          <a:xfrm rot="5400000">
            <a:off x="6557978" y="3000372"/>
            <a:ext cx="8763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2"/>
            <a:endCxn id="20" idx="0"/>
          </p:cNvCxnSpPr>
          <p:nvPr/>
        </p:nvCxnSpPr>
        <p:spPr>
          <a:xfrm rot="16200000" flipH="1">
            <a:off x="7205682" y="2352668"/>
            <a:ext cx="876304" cy="1295408"/>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581788" y="528638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cxnSp>
        <p:nvCxnSpPr>
          <p:cNvPr id="33" name="Straight Connector 32"/>
          <p:cNvCxnSpPr>
            <a:stCxn id="19" idx="2"/>
            <a:endCxn id="31" idx="0"/>
          </p:cNvCxnSpPr>
          <p:nvPr/>
        </p:nvCxnSpPr>
        <p:spPr>
          <a:xfrm rot="16200000" flipH="1">
            <a:off x="6322231" y="4602965"/>
            <a:ext cx="1357322" cy="952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58204" cy="6000792"/>
          </a:xfrm>
        </p:spPr>
        <p:txBody>
          <a:bodyPr>
            <a:normAutofit/>
          </a:bodyPr>
          <a:lstStyle/>
          <a:p>
            <a:pPr marL="0" indent="0" algn="just">
              <a:buNone/>
            </a:pPr>
            <a:r>
              <a:rPr lang="id-ID" sz="3600" dirty="0" smtClean="0"/>
              <a:t>iv)                                              v)</a:t>
            </a:r>
          </a:p>
          <a:p>
            <a:pPr marL="0" indent="0" algn="just">
              <a:buNone/>
            </a:pPr>
            <a:endParaRPr lang="id-ID" sz="3600" dirty="0" smtClean="0"/>
          </a:p>
          <a:p>
            <a:pPr marL="0" indent="0" algn="just">
              <a:buNone/>
            </a:pPr>
            <a:endParaRPr lang="id-ID" sz="3600" dirty="0" smtClean="0"/>
          </a:p>
          <a:p>
            <a:pPr marL="0" indent="0" algn="just">
              <a:buNone/>
            </a:pPr>
            <a:endParaRPr lang="id-ID" sz="3600" dirty="0" smtClean="0"/>
          </a:p>
          <a:p>
            <a:pPr marL="0" indent="0" algn="just">
              <a:buNone/>
            </a:pPr>
            <a:r>
              <a:rPr lang="id-ID" sz="3600" dirty="0" smtClean="0"/>
              <a:t>                                               vi)</a:t>
            </a:r>
          </a:p>
          <a:p>
            <a:pPr marL="0" indent="0" algn="just">
              <a:buNone/>
            </a:pPr>
            <a:r>
              <a:rPr lang="id-ID" sz="3600" dirty="0" smtClean="0"/>
              <a:t>                                                           </a:t>
            </a:r>
            <a:endParaRPr lang="en-US" sz="3600" dirty="0"/>
          </a:p>
        </p:txBody>
      </p:sp>
      <p:sp>
        <p:nvSpPr>
          <p:cNvPr id="5" name="Rectangle 4"/>
          <p:cNvSpPr/>
          <p:nvPr/>
        </p:nvSpPr>
        <p:spPr>
          <a:xfrm>
            <a:off x="2357422" y="64291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8" name="Rectangle 7"/>
          <p:cNvSpPr/>
          <p:nvPr/>
        </p:nvSpPr>
        <p:spPr>
          <a:xfrm>
            <a:off x="1000100" y="200976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9" name="Rectangle 8"/>
          <p:cNvSpPr/>
          <p:nvPr/>
        </p:nvSpPr>
        <p:spPr>
          <a:xfrm>
            <a:off x="2357422" y="200976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10" name="Rectangle 9"/>
          <p:cNvSpPr/>
          <p:nvPr/>
        </p:nvSpPr>
        <p:spPr>
          <a:xfrm>
            <a:off x="3652830" y="200976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d</a:t>
            </a:r>
            <a:endParaRPr lang="en-US" sz="2000" dirty="0">
              <a:solidFill>
                <a:schemeClr val="tx1"/>
              </a:solidFill>
            </a:endParaRPr>
          </a:p>
        </p:txBody>
      </p:sp>
      <p:cxnSp>
        <p:nvCxnSpPr>
          <p:cNvPr id="12" name="Straight Connector 11"/>
          <p:cNvCxnSpPr>
            <a:stCxn id="5" idx="2"/>
            <a:endCxn id="8" idx="0"/>
          </p:cNvCxnSpPr>
          <p:nvPr/>
        </p:nvCxnSpPr>
        <p:spPr>
          <a:xfrm rot="5400000">
            <a:off x="1664475" y="892951"/>
            <a:ext cx="87630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2"/>
            <a:endCxn id="9" idx="0"/>
          </p:cNvCxnSpPr>
          <p:nvPr/>
        </p:nvCxnSpPr>
        <p:spPr>
          <a:xfrm rot="5400000">
            <a:off x="2343136" y="1571612"/>
            <a:ext cx="8763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10" idx="0"/>
          </p:cNvCxnSpPr>
          <p:nvPr/>
        </p:nvCxnSpPr>
        <p:spPr>
          <a:xfrm rot="16200000" flipH="1">
            <a:off x="2990840" y="923908"/>
            <a:ext cx="876304" cy="129540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6578" y="571480"/>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18" name="Rectangle 17"/>
          <p:cNvSpPr/>
          <p:nvPr/>
        </p:nvSpPr>
        <p:spPr>
          <a:xfrm>
            <a:off x="5429256" y="193832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20" name="Rectangle 19"/>
          <p:cNvSpPr/>
          <p:nvPr/>
        </p:nvSpPr>
        <p:spPr>
          <a:xfrm>
            <a:off x="8081986" y="193832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cxnSp>
        <p:nvCxnSpPr>
          <p:cNvPr id="21" name="Straight Connector 20"/>
          <p:cNvCxnSpPr>
            <a:stCxn id="17" idx="2"/>
            <a:endCxn id="18" idx="0"/>
          </p:cNvCxnSpPr>
          <p:nvPr/>
        </p:nvCxnSpPr>
        <p:spPr>
          <a:xfrm rot="5400000">
            <a:off x="6093631" y="821513"/>
            <a:ext cx="87630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2"/>
            <a:endCxn id="20" idx="0"/>
          </p:cNvCxnSpPr>
          <p:nvPr/>
        </p:nvCxnSpPr>
        <p:spPr>
          <a:xfrm rot="16200000" flipH="1">
            <a:off x="7419996" y="852470"/>
            <a:ext cx="876304" cy="129540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357422" y="385762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c</a:t>
            </a:r>
            <a:endParaRPr lang="en-US" sz="2000" dirty="0">
              <a:solidFill>
                <a:schemeClr val="tx1"/>
              </a:solidFill>
            </a:endParaRPr>
          </a:p>
        </p:txBody>
      </p:sp>
      <p:cxnSp>
        <p:nvCxnSpPr>
          <p:cNvPr id="26" name="Straight Connector 25"/>
          <p:cNvCxnSpPr>
            <a:stCxn id="9" idx="2"/>
            <a:endCxn id="24" idx="0"/>
          </p:cNvCxnSpPr>
          <p:nvPr/>
        </p:nvCxnSpPr>
        <p:spPr>
          <a:xfrm rot="5400000">
            <a:off x="2102627" y="3178967"/>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357950" y="3071810"/>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S</a:t>
            </a:r>
            <a:endParaRPr lang="en-US" sz="2000" dirty="0">
              <a:solidFill>
                <a:schemeClr val="tx1"/>
              </a:solidFill>
            </a:endParaRPr>
          </a:p>
        </p:txBody>
      </p:sp>
      <p:sp>
        <p:nvSpPr>
          <p:cNvPr id="28" name="Rectangle 27"/>
          <p:cNvSpPr/>
          <p:nvPr/>
        </p:nvSpPr>
        <p:spPr>
          <a:xfrm>
            <a:off x="5000628" y="443865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29" name="Rectangle 28"/>
          <p:cNvSpPr/>
          <p:nvPr/>
        </p:nvSpPr>
        <p:spPr>
          <a:xfrm>
            <a:off x="7072330" y="442913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cxnSp>
        <p:nvCxnSpPr>
          <p:cNvPr id="30" name="Straight Connector 29"/>
          <p:cNvCxnSpPr>
            <a:stCxn id="27" idx="2"/>
            <a:endCxn id="28" idx="0"/>
          </p:cNvCxnSpPr>
          <p:nvPr/>
        </p:nvCxnSpPr>
        <p:spPr>
          <a:xfrm rot="5400000">
            <a:off x="5665003" y="3321843"/>
            <a:ext cx="876304"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2"/>
            <a:endCxn id="29" idx="0"/>
          </p:cNvCxnSpPr>
          <p:nvPr/>
        </p:nvCxnSpPr>
        <p:spPr>
          <a:xfrm rot="16200000" flipH="1">
            <a:off x="6705616" y="3638552"/>
            <a:ext cx="866780" cy="71438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500694" y="579597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c</a:t>
            </a:r>
            <a:endParaRPr lang="en-US" sz="2000" dirty="0">
              <a:solidFill>
                <a:schemeClr val="tx1"/>
              </a:solidFill>
            </a:endParaRPr>
          </a:p>
        </p:txBody>
      </p:sp>
      <p:sp>
        <p:nvSpPr>
          <p:cNvPr id="37" name="Rectangle 36"/>
          <p:cNvSpPr/>
          <p:nvPr/>
        </p:nvSpPr>
        <p:spPr>
          <a:xfrm>
            <a:off x="7939110" y="579597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d</a:t>
            </a:r>
            <a:endParaRPr lang="en-US" sz="2000" dirty="0">
              <a:solidFill>
                <a:schemeClr val="tx1"/>
              </a:solidFill>
            </a:endParaRPr>
          </a:p>
        </p:txBody>
      </p:sp>
      <p:sp>
        <p:nvSpPr>
          <p:cNvPr id="38" name="Rectangle 37"/>
          <p:cNvSpPr/>
          <p:nvPr/>
        </p:nvSpPr>
        <p:spPr>
          <a:xfrm>
            <a:off x="6724664" y="5786454"/>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c</a:t>
            </a:r>
            <a:endParaRPr lang="en-US" sz="2000" dirty="0">
              <a:solidFill>
                <a:schemeClr val="tx1"/>
              </a:solidFill>
            </a:endParaRPr>
          </a:p>
        </p:txBody>
      </p:sp>
      <p:cxnSp>
        <p:nvCxnSpPr>
          <p:cNvPr id="40" name="Straight Connector 39"/>
          <p:cNvCxnSpPr>
            <a:stCxn id="29" idx="2"/>
            <a:endCxn id="36" idx="0"/>
          </p:cNvCxnSpPr>
          <p:nvPr/>
        </p:nvCxnSpPr>
        <p:spPr>
          <a:xfrm rot="5400000">
            <a:off x="6272226" y="4572008"/>
            <a:ext cx="876304" cy="1571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9" idx="2"/>
            <a:endCxn id="38" idx="0"/>
          </p:cNvCxnSpPr>
          <p:nvPr/>
        </p:nvCxnSpPr>
        <p:spPr>
          <a:xfrm rot="5400000">
            <a:off x="6888973" y="5179231"/>
            <a:ext cx="866780" cy="347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9" idx="2"/>
            <a:endCxn id="37" idx="0"/>
          </p:cNvCxnSpPr>
          <p:nvPr/>
        </p:nvCxnSpPr>
        <p:spPr>
          <a:xfrm rot="16200000" flipH="1">
            <a:off x="7491434" y="4924436"/>
            <a:ext cx="876304" cy="8667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58204" cy="6000792"/>
          </a:xfrm>
        </p:spPr>
        <p:txBody>
          <a:bodyPr>
            <a:normAutofit/>
          </a:bodyPr>
          <a:lstStyle/>
          <a:p>
            <a:pPr marL="0" indent="0" algn="just">
              <a:buNone/>
            </a:pPr>
            <a:r>
              <a:rPr lang="id-ID" sz="3600" dirty="0" smtClean="0"/>
              <a:t>Terlihat pada penurunan iii) A</a:t>
            </a:r>
            <a:r>
              <a:rPr lang="id-ID" sz="3600" dirty="0" smtClean="0">
                <a:sym typeface="Wingdings" pitchFamily="2" charset="2"/>
              </a:rPr>
              <a:t>b , terjadi kegagalan maka dilakukan backtrack dan pada penurunan iv) yang di lakukan adalah expansi Ac. Karena terjadi kegagalan maka backtrack lagi, dan naik ke atas sampai terjadi penurunan v) S aB. Penurunan vi) Bccd memberikan hasil akhir bahwa string ‘accd’ diterima oleh bahasa tersebut.</a:t>
            </a:r>
            <a:endParaRPr 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58204" cy="6000792"/>
          </a:xfrm>
        </p:spPr>
        <p:txBody>
          <a:bodyPr>
            <a:normAutofit/>
          </a:bodyPr>
          <a:lstStyle/>
          <a:p>
            <a:pPr marL="446088" indent="-446088" algn="just">
              <a:buNone/>
            </a:pPr>
            <a:r>
              <a:rPr lang="id-ID" sz="3600" dirty="0" smtClean="0"/>
              <a:t>Kelemahan dari metode brute force adalah :</a:t>
            </a:r>
          </a:p>
          <a:p>
            <a:pPr marL="446088" indent="-446088" algn="just"/>
            <a:r>
              <a:rPr lang="id-ID" sz="3600" dirty="0" smtClean="0"/>
              <a:t>Mencoba untuk semua aturan produksi yang ada sehingga menjadi lambat (rentang waktu expansi tidak jelas)</a:t>
            </a:r>
          </a:p>
          <a:p>
            <a:pPr marL="446088" indent="-446088" algn="just"/>
            <a:r>
              <a:rPr lang="id-ID" sz="3600" dirty="0" smtClean="0"/>
              <a:t>Menyulitkan untuk melakukan pemulihan kesalahan</a:t>
            </a:r>
          </a:p>
          <a:p>
            <a:pPr marL="446088" indent="-446088" algn="just"/>
            <a:r>
              <a:rPr lang="id-ID" sz="3600" dirty="0" smtClean="0"/>
              <a:t>Memakan banyak memory karena perlu mencata (backup) lokasi backtrack.</a:t>
            </a:r>
            <a:endParaRPr lang="en-US" sz="3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ATURAN PRODUKSI REKURSIF</a:t>
            </a:r>
            <a:endParaRPr lang="en-US" dirty="0"/>
          </a:p>
        </p:txBody>
      </p:sp>
      <p:sp>
        <p:nvSpPr>
          <p:cNvPr id="3" name="Content Placeholder 2"/>
          <p:cNvSpPr>
            <a:spLocks noGrp="1"/>
          </p:cNvSpPr>
          <p:nvPr>
            <p:ph idx="1"/>
          </p:nvPr>
        </p:nvSpPr>
        <p:spPr/>
        <p:txBody>
          <a:bodyPr/>
          <a:lstStyle/>
          <a:p>
            <a:pPr algn="just"/>
            <a:r>
              <a:rPr lang="en-US" dirty="0" err="1" smtClean="0"/>
              <a:t>Aturan</a:t>
            </a:r>
            <a:r>
              <a:rPr lang="en-US" dirty="0" smtClean="0"/>
              <a:t> </a:t>
            </a:r>
            <a:r>
              <a:rPr lang="en-US" dirty="0" err="1" smtClean="0"/>
              <a:t>produksi</a:t>
            </a:r>
            <a:r>
              <a:rPr lang="en-US" dirty="0" smtClean="0"/>
              <a:t> yang </a:t>
            </a:r>
            <a:r>
              <a:rPr lang="en-US" dirty="0" err="1" smtClean="0"/>
              <a:t>rekursif</a:t>
            </a:r>
            <a:r>
              <a:rPr lang="en-US" dirty="0" smtClean="0"/>
              <a:t> </a:t>
            </a:r>
            <a:r>
              <a:rPr lang="en-US" dirty="0" err="1" smtClean="0"/>
              <a:t>memiliki</a:t>
            </a:r>
            <a:r>
              <a:rPr lang="en-US" dirty="0" smtClean="0"/>
              <a:t> </a:t>
            </a:r>
            <a:r>
              <a:rPr lang="en-US" dirty="0" err="1" smtClean="0"/>
              <a:t>ruas</a:t>
            </a:r>
            <a:r>
              <a:rPr lang="en-US" dirty="0" smtClean="0"/>
              <a:t> </a:t>
            </a:r>
            <a:r>
              <a:rPr lang="en-US" dirty="0" err="1" smtClean="0"/>
              <a:t>kanan</a:t>
            </a:r>
            <a:r>
              <a:rPr lang="en-US" dirty="0" smtClean="0"/>
              <a:t> (</a:t>
            </a:r>
            <a:r>
              <a:rPr lang="en-US" dirty="0" err="1" smtClean="0"/>
              <a:t>hasil</a:t>
            </a:r>
            <a:r>
              <a:rPr lang="en-US" dirty="0" smtClean="0"/>
              <a:t> </a:t>
            </a:r>
            <a:r>
              <a:rPr lang="en-US" dirty="0" err="1" smtClean="0"/>
              <a:t>produksi</a:t>
            </a:r>
            <a:r>
              <a:rPr lang="en-US" dirty="0" smtClean="0"/>
              <a:t>) yang </a:t>
            </a:r>
            <a:r>
              <a:rPr lang="en-US" dirty="0" err="1" smtClean="0"/>
              <a:t>memuat</a:t>
            </a:r>
            <a:r>
              <a:rPr lang="en-US" dirty="0" smtClean="0"/>
              <a:t> </a:t>
            </a:r>
            <a:r>
              <a:rPr lang="en-US" dirty="0" err="1" smtClean="0"/>
              <a:t>simbol</a:t>
            </a:r>
            <a:r>
              <a:rPr lang="en-US" dirty="0" smtClean="0"/>
              <a:t> </a:t>
            </a:r>
            <a:r>
              <a:rPr lang="en-US" dirty="0" err="1" smtClean="0"/>
              <a:t>variabel</a:t>
            </a:r>
            <a:r>
              <a:rPr lang="en-US" dirty="0" smtClean="0"/>
              <a:t> </a:t>
            </a:r>
            <a:r>
              <a:rPr lang="en-US" dirty="0" err="1" smtClean="0"/>
              <a:t>pada</a:t>
            </a:r>
            <a:r>
              <a:rPr lang="en-US" dirty="0" smtClean="0"/>
              <a:t> </a:t>
            </a:r>
            <a:r>
              <a:rPr lang="en-US" dirty="0" err="1" smtClean="0"/>
              <a:t>ruas</a:t>
            </a:r>
            <a:r>
              <a:rPr lang="en-US" dirty="0" smtClean="0"/>
              <a:t> </a:t>
            </a:r>
            <a:r>
              <a:rPr lang="en-US" dirty="0" err="1" smtClean="0"/>
              <a:t>kiri</a:t>
            </a:r>
            <a:r>
              <a:rPr lang="en-US" dirty="0" smtClean="0"/>
              <a:t>.</a:t>
            </a:r>
          </a:p>
          <a:p>
            <a:pPr algn="just"/>
            <a:endParaRPr lang="en-US" dirty="0" smtClean="0"/>
          </a:p>
          <a:p>
            <a:pPr algn="just"/>
            <a:r>
              <a:rPr lang="en-US" dirty="0" err="1" smtClean="0"/>
              <a:t>Sebuah</a:t>
            </a:r>
            <a:r>
              <a:rPr lang="en-US" dirty="0" smtClean="0"/>
              <a:t> </a:t>
            </a:r>
            <a:r>
              <a:rPr lang="en-US" dirty="0" err="1" smtClean="0"/>
              <a:t>produksi</a:t>
            </a:r>
            <a:r>
              <a:rPr lang="en-US" dirty="0" smtClean="0"/>
              <a:t> </a:t>
            </a:r>
            <a:r>
              <a:rPr lang="en-US" dirty="0" err="1" smtClean="0"/>
              <a:t>dalam</a:t>
            </a:r>
            <a:r>
              <a:rPr lang="en-US" dirty="0" smtClean="0"/>
              <a:t> </a:t>
            </a:r>
            <a:r>
              <a:rPr lang="en-US" dirty="0" err="1" smtClean="0"/>
              <a:t>bentuk</a:t>
            </a:r>
            <a:r>
              <a:rPr lang="en-US" dirty="0" smtClean="0"/>
              <a:t> :</a:t>
            </a:r>
          </a:p>
          <a:p>
            <a:pPr algn="just">
              <a:buNone/>
            </a:pPr>
            <a:r>
              <a:rPr lang="en-US" dirty="0" smtClean="0"/>
              <a:t>	A </a:t>
            </a:r>
            <a:r>
              <a:rPr lang="en-US" dirty="0" smtClean="0">
                <a:sym typeface="Wingdings" pitchFamily="2" charset="2"/>
              </a:rPr>
              <a:t> </a:t>
            </a:r>
            <a:r>
              <a:rPr lang="en-US" dirty="0" smtClean="0">
                <a:sym typeface="Symbol"/>
              </a:rPr>
              <a:t>A	</a:t>
            </a:r>
            <a:r>
              <a:rPr lang="en-US" dirty="0" err="1" smtClean="0">
                <a:sym typeface="Symbol"/>
              </a:rPr>
              <a:t>merupakan</a:t>
            </a:r>
            <a:r>
              <a:rPr lang="en-US" dirty="0" smtClean="0">
                <a:sym typeface="Symbol"/>
              </a:rPr>
              <a:t> </a:t>
            </a:r>
            <a:r>
              <a:rPr lang="en-US" dirty="0" err="1" smtClean="0">
                <a:sym typeface="Symbol"/>
              </a:rPr>
              <a:t>produksi</a:t>
            </a:r>
            <a:r>
              <a:rPr lang="en-US" dirty="0" smtClean="0">
                <a:sym typeface="Symbol"/>
              </a:rPr>
              <a:t> </a:t>
            </a:r>
            <a:r>
              <a:rPr lang="en-US" dirty="0" err="1" smtClean="0">
                <a:sym typeface="Symbol"/>
              </a:rPr>
              <a:t>rekursif</a:t>
            </a:r>
            <a:r>
              <a:rPr lang="en-US" dirty="0" smtClean="0">
                <a:sym typeface="Symbol"/>
              </a:rPr>
              <a:t> </a:t>
            </a:r>
            <a:r>
              <a:rPr lang="en-US" dirty="0" err="1" smtClean="0">
                <a:sym typeface="Symbol"/>
              </a:rPr>
              <a:t>kanan</a:t>
            </a:r>
            <a:endParaRPr lang="en-US" dirty="0" smtClean="0">
              <a:sym typeface="Symbol"/>
            </a:endParaRPr>
          </a:p>
          <a:p>
            <a:pPr algn="just">
              <a:buNone/>
            </a:pPr>
            <a:r>
              <a:rPr lang="en-US" dirty="0" smtClean="0">
                <a:sym typeface="Symbol"/>
              </a:rPr>
              <a:t>			 </a:t>
            </a:r>
            <a:r>
              <a:rPr lang="en-US" dirty="0" smtClean="0">
                <a:sym typeface="Wingdings" pitchFamily="2" charset="2"/>
              </a:rPr>
              <a:t> </a:t>
            </a:r>
            <a:r>
              <a:rPr lang="en-US" dirty="0" err="1" smtClean="0">
                <a:sym typeface="Wingdings" pitchFamily="2" charset="2"/>
              </a:rPr>
              <a:t>berupa</a:t>
            </a:r>
            <a:r>
              <a:rPr lang="en-US" dirty="0" smtClean="0">
                <a:sym typeface="Wingdings" pitchFamily="2" charset="2"/>
              </a:rPr>
              <a:t> </a:t>
            </a:r>
            <a:r>
              <a:rPr lang="en-US" dirty="0" err="1" smtClean="0">
                <a:sym typeface="Wingdings" pitchFamily="2" charset="2"/>
              </a:rPr>
              <a:t>kumpulan</a:t>
            </a:r>
            <a:r>
              <a:rPr lang="en-US" dirty="0" smtClean="0">
                <a:sym typeface="Wingdings" pitchFamily="2" charset="2"/>
              </a:rPr>
              <a:t> </a:t>
            </a:r>
            <a:r>
              <a:rPr lang="en-US" dirty="0" err="1" smtClean="0">
                <a:sym typeface="Wingdings" pitchFamily="2" charset="2"/>
              </a:rPr>
              <a:t>simbol</a:t>
            </a:r>
            <a:r>
              <a:rPr lang="en-US" dirty="0" smtClean="0">
                <a:sym typeface="Wingdings" pitchFamily="2" charset="2"/>
              </a:rPr>
              <a:t> </a:t>
            </a:r>
            <a:r>
              <a:rPr lang="en-US" dirty="0" err="1" smtClean="0">
                <a:sym typeface="Wingdings" pitchFamily="2" charset="2"/>
              </a:rPr>
              <a:t>variabel</a:t>
            </a:r>
            <a:r>
              <a:rPr lang="en-US" dirty="0" smtClean="0">
                <a:sym typeface="Wingdings" pitchFamily="2" charset="2"/>
              </a:rPr>
              <a:t> 			</a:t>
            </a:r>
            <a:r>
              <a:rPr lang="en-US" dirty="0" err="1" smtClean="0">
                <a:sym typeface="Wingdings" pitchFamily="2" charset="2"/>
              </a:rPr>
              <a:t>dan</a:t>
            </a:r>
            <a:r>
              <a:rPr lang="en-US" dirty="0" smtClean="0">
                <a:sym typeface="Wingdings" pitchFamily="2" charset="2"/>
              </a:rPr>
              <a:t> terminal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043890" cy="5448320"/>
          </a:xfrm>
        </p:spPr>
        <p:txBody>
          <a:bodyPr>
            <a:normAutofit/>
          </a:bodyPr>
          <a:lstStyle/>
          <a:p>
            <a:pPr marL="0" indent="0" algn="just">
              <a:buNone/>
            </a:pPr>
            <a:r>
              <a:rPr lang="id-ID" sz="3600" dirty="0" smtClean="0"/>
              <a:t>Contoh : Perhatikan kalimat ini “The dog gnawed the bone”. Kalimat tersebut disusun dalam bentuk </a:t>
            </a:r>
            <a:r>
              <a:rPr lang="id-ID" sz="3600" i="1" dirty="0" smtClean="0"/>
              <a:t>parse-tree</a:t>
            </a:r>
            <a:r>
              <a:rPr lang="id-ID" sz="3600" dirty="0" smtClean="0"/>
              <a:t> berikut ini :</a:t>
            </a:r>
          </a:p>
          <a:p>
            <a:pPr marL="0" indent="0" algn="just">
              <a:buNone/>
            </a:pPr>
            <a:endParaRPr lang="en-US" sz="3600" dirty="0"/>
          </a:p>
        </p:txBody>
      </p:sp>
      <p:sp>
        <p:nvSpPr>
          <p:cNvPr id="5" name="Rectangle 4"/>
          <p:cNvSpPr/>
          <p:nvPr/>
        </p:nvSpPr>
        <p:spPr>
          <a:xfrm>
            <a:off x="2928926" y="2357430"/>
            <a:ext cx="178595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&lt;Sentence&gt;</a:t>
            </a:r>
            <a:endParaRPr lang="en-US" sz="2000" dirty="0">
              <a:solidFill>
                <a:schemeClr val="tx1"/>
              </a:solidFill>
            </a:endParaRPr>
          </a:p>
        </p:txBody>
      </p:sp>
      <p:sp>
        <p:nvSpPr>
          <p:cNvPr id="6" name="Rectangle 5"/>
          <p:cNvSpPr/>
          <p:nvPr/>
        </p:nvSpPr>
        <p:spPr>
          <a:xfrm>
            <a:off x="714348" y="3286124"/>
            <a:ext cx="178595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&lt;Noun phrase&gt;</a:t>
            </a:r>
            <a:endParaRPr lang="en-US" sz="2000" dirty="0">
              <a:solidFill>
                <a:schemeClr val="tx1"/>
              </a:solidFill>
            </a:endParaRPr>
          </a:p>
        </p:txBody>
      </p:sp>
      <p:sp>
        <p:nvSpPr>
          <p:cNvPr id="7" name="Rectangle 6"/>
          <p:cNvSpPr/>
          <p:nvPr/>
        </p:nvSpPr>
        <p:spPr>
          <a:xfrm>
            <a:off x="5357818" y="3214686"/>
            <a:ext cx="178595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&lt;Verb phrase&gt;</a:t>
            </a:r>
            <a:endParaRPr lang="en-US" sz="2000" dirty="0">
              <a:solidFill>
                <a:schemeClr val="tx1"/>
              </a:solidFill>
            </a:endParaRPr>
          </a:p>
        </p:txBody>
      </p:sp>
      <p:sp>
        <p:nvSpPr>
          <p:cNvPr id="8" name="Rectangle 7"/>
          <p:cNvSpPr/>
          <p:nvPr/>
        </p:nvSpPr>
        <p:spPr>
          <a:xfrm>
            <a:off x="214282" y="4429132"/>
            <a:ext cx="1428760"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&lt;article&gt;</a:t>
            </a:r>
            <a:endParaRPr lang="en-US" sz="2000" dirty="0">
              <a:solidFill>
                <a:schemeClr val="tx1"/>
              </a:solidFill>
            </a:endParaRPr>
          </a:p>
        </p:txBody>
      </p:sp>
      <p:sp>
        <p:nvSpPr>
          <p:cNvPr id="9" name="Rectangle 8"/>
          <p:cNvSpPr/>
          <p:nvPr/>
        </p:nvSpPr>
        <p:spPr>
          <a:xfrm>
            <a:off x="2214546" y="4357694"/>
            <a:ext cx="1214446"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&lt;noun&gt;</a:t>
            </a:r>
            <a:endParaRPr lang="en-US" sz="2000" dirty="0">
              <a:solidFill>
                <a:schemeClr val="tx1"/>
              </a:solidFill>
            </a:endParaRPr>
          </a:p>
        </p:txBody>
      </p:sp>
      <p:sp>
        <p:nvSpPr>
          <p:cNvPr id="10" name="Rectangle 9"/>
          <p:cNvSpPr/>
          <p:nvPr/>
        </p:nvSpPr>
        <p:spPr>
          <a:xfrm>
            <a:off x="4572000" y="4357694"/>
            <a:ext cx="1214446"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&lt;Verb&gt;</a:t>
            </a:r>
            <a:endParaRPr lang="en-US" sz="2000" dirty="0">
              <a:solidFill>
                <a:schemeClr val="tx1"/>
              </a:solidFill>
            </a:endParaRPr>
          </a:p>
        </p:txBody>
      </p:sp>
      <p:sp>
        <p:nvSpPr>
          <p:cNvPr id="11" name="Rectangle 10"/>
          <p:cNvSpPr/>
          <p:nvPr/>
        </p:nvSpPr>
        <p:spPr>
          <a:xfrm>
            <a:off x="6929454" y="4357694"/>
            <a:ext cx="1857388"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&lt;Noun phrase&gt;</a:t>
            </a:r>
            <a:endParaRPr lang="en-US" sz="2000" dirty="0">
              <a:solidFill>
                <a:schemeClr val="tx1"/>
              </a:solidFill>
            </a:endParaRPr>
          </a:p>
        </p:txBody>
      </p:sp>
      <p:sp>
        <p:nvSpPr>
          <p:cNvPr id="12" name="Rectangle 11"/>
          <p:cNvSpPr/>
          <p:nvPr/>
        </p:nvSpPr>
        <p:spPr>
          <a:xfrm>
            <a:off x="6500826" y="5429264"/>
            <a:ext cx="1143008"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&lt;article&gt;</a:t>
            </a:r>
            <a:endParaRPr lang="en-US" sz="2000" dirty="0">
              <a:solidFill>
                <a:schemeClr val="tx1"/>
              </a:solidFill>
            </a:endParaRPr>
          </a:p>
        </p:txBody>
      </p:sp>
      <p:sp>
        <p:nvSpPr>
          <p:cNvPr id="13" name="Rectangle 12"/>
          <p:cNvSpPr/>
          <p:nvPr/>
        </p:nvSpPr>
        <p:spPr>
          <a:xfrm>
            <a:off x="7858148" y="5357826"/>
            <a:ext cx="107157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&lt;noun&gt;</a:t>
            </a:r>
            <a:endParaRPr lang="en-US" sz="2000" dirty="0">
              <a:solidFill>
                <a:schemeClr val="tx1"/>
              </a:solidFill>
            </a:endParaRPr>
          </a:p>
        </p:txBody>
      </p:sp>
      <p:cxnSp>
        <p:nvCxnSpPr>
          <p:cNvPr id="15" name="Straight Connector 14"/>
          <p:cNvCxnSpPr>
            <a:stCxn id="5" idx="2"/>
            <a:endCxn id="6" idx="0"/>
          </p:cNvCxnSpPr>
          <p:nvPr/>
        </p:nvCxnSpPr>
        <p:spPr>
          <a:xfrm rot="5400000">
            <a:off x="2500298" y="1964521"/>
            <a:ext cx="428628" cy="221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2"/>
            <a:endCxn id="7" idx="0"/>
          </p:cNvCxnSpPr>
          <p:nvPr/>
        </p:nvCxnSpPr>
        <p:spPr>
          <a:xfrm rot="16200000" flipH="1">
            <a:off x="4857752" y="1821645"/>
            <a:ext cx="357190" cy="2428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2"/>
            <a:endCxn id="8" idx="0"/>
          </p:cNvCxnSpPr>
          <p:nvPr/>
        </p:nvCxnSpPr>
        <p:spPr>
          <a:xfrm rot="5400000">
            <a:off x="946522" y="3768331"/>
            <a:ext cx="642942" cy="678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2"/>
            <a:endCxn id="9" idx="0"/>
          </p:cNvCxnSpPr>
          <p:nvPr/>
        </p:nvCxnSpPr>
        <p:spPr>
          <a:xfrm rot="16200000" flipH="1">
            <a:off x="1928794" y="3464719"/>
            <a:ext cx="571504" cy="1214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2"/>
            <a:endCxn id="10" idx="0"/>
          </p:cNvCxnSpPr>
          <p:nvPr/>
        </p:nvCxnSpPr>
        <p:spPr>
          <a:xfrm rot="5400000">
            <a:off x="5393537" y="3500438"/>
            <a:ext cx="642942" cy="107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1" idx="0"/>
          </p:cNvCxnSpPr>
          <p:nvPr/>
        </p:nvCxnSpPr>
        <p:spPr>
          <a:xfrm>
            <a:off x="6357950" y="3786190"/>
            <a:ext cx="1500198"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2"/>
            <a:endCxn id="12" idx="0"/>
          </p:cNvCxnSpPr>
          <p:nvPr/>
        </p:nvCxnSpPr>
        <p:spPr>
          <a:xfrm rot="5400000">
            <a:off x="7179487" y="4750603"/>
            <a:ext cx="571504" cy="78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a:endCxn id="13" idx="0"/>
          </p:cNvCxnSpPr>
          <p:nvPr/>
        </p:nvCxnSpPr>
        <p:spPr>
          <a:xfrm rot="16200000" flipH="1">
            <a:off x="7876007" y="4839900"/>
            <a:ext cx="500066" cy="535785"/>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0266" y="5357826"/>
            <a:ext cx="1214446"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the</a:t>
            </a:r>
            <a:endParaRPr lang="en-US" sz="2000" dirty="0">
              <a:solidFill>
                <a:schemeClr val="tx1"/>
              </a:solidFill>
            </a:endParaRPr>
          </a:p>
        </p:txBody>
      </p:sp>
      <p:sp>
        <p:nvSpPr>
          <p:cNvPr id="31" name="Rectangle 30"/>
          <p:cNvSpPr/>
          <p:nvPr/>
        </p:nvSpPr>
        <p:spPr>
          <a:xfrm>
            <a:off x="2214546" y="5357826"/>
            <a:ext cx="1214446"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dog</a:t>
            </a:r>
            <a:endParaRPr lang="en-US" sz="2000" dirty="0">
              <a:solidFill>
                <a:schemeClr val="tx1"/>
              </a:solidFill>
            </a:endParaRPr>
          </a:p>
        </p:txBody>
      </p:sp>
      <p:sp>
        <p:nvSpPr>
          <p:cNvPr id="32" name="Rectangle 31"/>
          <p:cNvSpPr/>
          <p:nvPr/>
        </p:nvSpPr>
        <p:spPr>
          <a:xfrm>
            <a:off x="4572000" y="5286388"/>
            <a:ext cx="1214446"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gnawed</a:t>
            </a:r>
            <a:endParaRPr lang="en-US" sz="2000" dirty="0">
              <a:solidFill>
                <a:schemeClr val="tx1"/>
              </a:solidFill>
            </a:endParaRPr>
          </a:p>
        </p:txBody>
      </p:sp>
      <p:sp>
        <p:nvSpPr>
          <p:cNvPr id="33" name="Rectangle 32"/>
          <p:cNvSpPr/>
          <p:nvPr/>
        </p:nvSpPr>
        <p:spPr>
          <a:xfrm>
            <a:off x="7786710" y="6286520"/>
            <a:ext cx="1214446"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bone</a:t>
            </a:r>
            <a:endParaRPr lang="en-US" sz="2000" dirty="0">
              <a:solidFill>
                <a:schemeClr val="tx1"/>
              </a:solidFill>
            </a:endParaRPr>
          </a:p>
        </p:txBody>
      </p:sp>
      <p:sp>
        <p:nvSpPr>
          <p:cNvPr id="34" name="Rectangle 33"/>
          <p:cNvSpPr/>
          <p:nvPr/>
        </p:nvSpPr>
        <p:spPr>
          <a:xfrm>
            <a:off x="6477380" y="6286520"/>
            <a:ext cx="1214446"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the</a:t>
            </a:r>
            <a:endParaRPr lang="en-US" sz="2000" dirty="0">
              <a:solidFill>
                <a:schemeClr val="tx1"/>
              </a:solidFill>
            </a:endParaRPr>
          </a:p>
        </p:txBody>
      </p:sp>
      <p:cxnSp>
        <p:nvCxnSpPr>
          <p:cNvPr id="36" name="Straight Connector 35"/>
          <p:cNvCxnSpPr>
            <a:stCxn id="8" idx="2"/>
            <a:endCxn id="30" idx="0"/>
          </p:cNvCxnSpPr>
          <p:nvPr/>
        </p:nvCxnSpPr>
        <p:spPr>
          <a:xfrm rot="5400000">
            <a:off x="673043" y="5102207"/>
            <a:ext cx="500066" cy="1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2"/>
            <a:endCxn id="31" idx="0"/>
          </p:cNvCxnSpPr>
          <p:nvPr/>
        </p:nvCxnSpPr>
        <p:spPr>
          <a:xfrm rot="5400000">
            <a:off x="2536017" y="5072074"/>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2"/>
            <a:endCxn id="32" idx="0"/>
          </p:cNvCxnSpPr>
          <p:nvPr/>
        </p:nvCxnSpPr>
        <p:spPr>
          <a:xfrm rot="5400000">
            <a:off x="4964909" y="5072074"/>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2" idx="2"/>
            <a:endCxn id="34" idx="0"/>
          </p:cNvCxnSpPr>
          <p:nvPr/>
        </p:nvCxnSpPr>
        <p:spPr>
          <a:xfrm rot="16200000" flipH="1">
            <a:off x="6899871" y="6101788"/>
            <a:ext cx="357190" cy="1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2"/>
            <a:endCxn id="33" idx="0"/>
          </p:cNvCxnSpPr>
          <p:nvPr/>
        </p:nvCxnSpPr>
        <p:spPr>
          <a:xfrm rot="5400000">
            <a:off x="8179619" y="6072206"/>
            <a:ext cx="42862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96752"/>
            <a:ext cx="8686800" cy="4827165"/>
          </a:xfrm>
        </p:spPr>
        <p:txBody>
          <a:bodyPr>
            <a:normAutofit fontScale="92500" lnSpcReduction="20000"/>
          </a:bodyPr>
          <a:lstStyle/>
          <a:p>
            <a:pPr>
              <a:buNone/>
            </a:pPr>
            <a:r>
              <a:rPr lang="en-US" dirty="0" err="1" smtClean="0"/>
              <a:t>Contoh</a:t>
            </a:r>
            <a:r>
              <a:rPr lang="en-US" dirty="0" smtClean="0"/>
              <a:t> :</a:t>
            </a:r>
          </a:p>
          <a:p>
            <a:pPr>
              <a:buNone/>
            </a:pPr>
            <a:r>
              <a:rPr lang="en-US" dirty="0" smtClean="0"/>
              <a:t>	S </a:t>
            </a:r>
            <a:r>
              <a:rPr lang="en-US" dirty="0" smtClean="0">
                <a:sym typeface="Wingdings" pitchFamily="2" charset="2"/>
              </a:rPr>
              <a:t> d S</a:t>
            </a:r>
          </a:p>
          <a:p>
            <a:pPr>
              <a:buNone/>
            </a:pPr>
            <a:r>
              <a:rPr lang="en-US" dirty="0" smtClean="0">
                <a:sym typeface="Wingdings" pitchFamily="2" charset="2"/>
              </a:rPr>
              <a:t>	B  ad B</a:t>
            </a:r>
          </a:p>
          <a:p>
            <a:pPr>
              <a:buNone/>
            </a:pPr>
            <a:endParaRPr lang="en-US" dirty="0" smtClean="0">
              <a:sym typeface="Wingdings" pitchFamily="2" charset="2"/>
            </a:endParaRPr>
          </a:p>
          <a:p>
            <a:pPr>
              <a:buNone/>
            </a:pPr>
            <a:r>
              <a:rPr lang="en-US" dirty="0" err="1" smtClean="0">
                <a:sym typeface="Wingdings" pitchFamily="2" charset="2"/>
              </a:rPr>
              <a:t>Bentuk</a:t>
            </a:r>
            <a:r>
              <a:rPr lang="en-US" dirty="0" smtClean="0">
                <a:sym typeface="Wingdings" pitchFamily="2" charset="2"/>
              </a:rPr>
              <a:t> </a:t>
            </a:r>
            <a:r>
              <a:rPr lang="en-US" dirty="0" err="1" smtClean="0">
                <a:sym typeface="Wingdings" pitchFamily="2" charset="2"/>
              </a:rPr>
              <a:t>produksi</a:t>
            </a:r>
            <a:r>
              <a:rPr lang="en-US" dirty="0" smtClean="0">
                <a:sym typeface="Wingdings" pitchFamily="2" charset="2"/>
              </a:rPr>
              <a:t> yang </a:t>
            </a:r>
            <a:r>
              <a:rPr lang="en-US" dirty="0" err="1" smtClean="0">
                <a:sym typeface="Wingdings" pitchFamily="2" charset="2"/>
              </a:rPr>
              <a:t>rekursif</a:t>
            </a:r>
            <a:r>
              <a:rPr lang="en-US" dirty="0" smtClean="0">
                <a:sym typeface="Wingdings" pitchFamily="2" charset="2"/>
              </a:rPr>
              <a:t> </a:t>
            </a:r>
            <a:r>
              <a:rPr lang="en-US" dirty="0" err="1" smtClean="0">
                <a:sym typeface="Wingdings" pitchFamily="2" charset="2"/>
              </a:rPr>
              <a:t>kiri</a:t>
            </a:r>
            <a:r>
              <a:rPr lang="en-US" dirty="0" smtClean="0">
                <a:sym typeface="Wingdings" pitchFamily="2" charset="2"/>
              </a:rPr>
              <a:t> :</a:t>
            </a:r>
          </a:p>
          <a:p>
            <a:pPr>
              <a:buNone/>
            </a:pPr>
            <a:r>
              <a:rPr lang="en-US" dirty="0" smtClean="0">
                <a:sym typeface="Wingdings" pitchFamily="2" charset="2"/>
              </a:rPr>
              <a:t>	A  A</a:t>
            </a:r>
            <a:r>
              <a:rPr lang="en-US" dirty="0" smtClean="0">
                <a:sym typeface="Symbol"/>
              </a:rPr>
              <a:t> </a:t>
            </a:r>
            <a:r>
              <a:rPr lang="en-US" dirty="0" err="1" smtClean="0">
                <a:sym typeface="Symbol"/>
              </a:rPr>
              <a:t>merupakan</a:t>
            </a:r>
            <a:r>
              <a:rPr lang="en-US" dirty="0" smtClean="0">
                <a:sym typeface="Symbol"/>
              </a:rPr>
              <a:t> </a:t>
            </a:r>
            <a:r>
              <a:rPr lang="en-US" dirty="0" err="1" smtClean="0">
                <a:sym typeface="Symbol"/>
              </a:rPr>
              <a:t>produksi</a:t>
            </a:r>
            <a:r>
              <a:rPr lang="en-US" dirty="0" smtClean="0">
                <a:sym typeface="Symbol"/>
              </a:rPr>
              <a:t> </a:t>
            </a:r>
            <a:r>
              <a:rPr lang="en-US" dirty="0" err="1" smtClean="0">
                <a:sym typeface="Symbol"/>
              </a:rPr>
              <a:t>rekursif</a:t>
            </a:r>
            <a:r>
              <a:rPr lang="en-US" dirty="0" smtClean="0">
                <a:sym typeface="Symbol"/>
              </a:rPr>
              <a:t> </a:t>
            </a:r>
            <a:r>
              <a:rPr lang="en-US" dirty="0" err="1" smtClean="0">
                <a:sym typeface="Symbol"/>
              </a:rPr>
              <a:t>kiri</a:t>
            </a:r>
            <a:endParaRPr lang="en-US" dirty="0" smtClean="0">
              <a:sym typeface="Symbol"/>
            </a:endParaRPr>
          </a:p>
          <a:p>
            <a:pPr>
              <a:buNone/>
            </a:pPr>
            <a:endParaRPr lang="en-US" dirty="0" smtClean="0">
              <a:sym typeface="Symbol"/>
            </a:endParaRPr>
          </a:p>
          <a:p>
            <a:pPr>
              <a:buNone/>
            </a:pPr>
            <a:r>
              <a:rPr lang="en-US" dirty="0" err="1" smtClean="0">
                <a:sym typeface="Symbol"/>
              </a:rPr>
              <a:t>Contoh</a:t>
            </a:r>
            <a:r>
              <a:rPr lang="en-US" dirty="0" smtClean="0">
                <a:sym typeface="Symbol"/>
              </a:rPr>
              <a:t> :</a:t>
            </a:r>
          </a:p>
          <a:p>
            <a:pPr>
              <a:buNone/>
            </a:pPr>
            <a:r>
              <a:rPr lang="en-US" dirty="0" smtClean="0">
                <a:sym typeface="Symbol"/>
              </a:rPr>
              <a:t> 	S </a:t>
            </a:r>
            <a:r>
              <a:rPr lang="en-US" dirty="0" smtClean="0">
                <a:sym typeface="Wingdings" pitchFamily="2" charset="2"/>
              </a:rPr>
              <a:t> S d</a:t>
            </a:r>
          </a:p>
          <a:p>
            <a:pPr>
              <a:buNone/>
            </a:pPr>
            <a:r>
              <a:rPr lang="en-US" dirty="0" smtClean="0">
                <a:sym typeface="Wingdings" pitchFamily="2" charset="2"/>
              </a:rPr>
              <a:t> 	B  B ad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68760"/>
            <a:ext cx="8686800" cy="4525963"/>
          </a:xfrm>
        </p:spPr>
        <p:txBody>
          <a:bodyPr/>
          <a:lstStyle/>
          <a:p>
            <a:pPr algn="just"/>
            <a:r>
              <a:rPr lang="en-US" dirty="0" err="1" smtClean="0"/>
              <a:t>Produksi</a:t>
            </a:r>
            <a:r>
              <a:rPr lang="en-US" dirty="0" smtClean="0"/>
              <a:t> yang </a:t>
            </a:r>
            <a:r>
              <a:rPr lang="en-US" dirty="0" err="1" smtClean="0"/>
              <a:t>rekursif</a:t>
            </a:r>
            <a:r>
              <a:rPr lang="en-US" dirty="0" smtClean="0"/>
              <a:t> </a:t>
            </a:r>
            <a:r>
              <a:rPr lang="en-US" dirty="0" err="1" smtClean="0"/>
              <a:t>kanan</a:t>
            </a:r>
            <a:r>
              <a:rPr lang="en-US" dirty="0" smtClean="0"/>
              <a:t> </a:t>
            </a:r>
            <a:r>
              <a:rPr lang="en-US" dirty="0" err="1" smtClean="0"/>
              <a:t>akan</a:t>
            </a:r>
            <a:r>
              <a:rPr lang="en-US" dirty="0" smtClean="0"/>
              <a:t> </a:t>
            </a:r>
            <a:r>
              <a:rPr lang="en-US" dirty="0" err="1" smtClean="0"/>
              <a:t>menyebabkan</a:t>
            </a:r>
            <a:r>
              <a:rPr lang="en-US" dirty="0" smtClean="0"/>
              <a:t> </a:t>
            </a:r>
            <a:r>
              <a:rPr lang="en-US" dirty="0" err="1" smtClean="0"/>
              <a:t>penurunan</a:t>
            </a:r>
            <a:r>
              <a:rPr lang="en-US" dirty="0" smtClean="0"/>
              <a:t> </a:t>
            </a:r>
            <a:r>
              <a:rPr lang="en-US" dirty="0" err="1" smtClean="0"/>
              <a:t>tumbuh</a:t>
            </a:r>
            <a:r>
              <a:rPr lang="en-US" dirty="0" smtClean="0"/>
              <a:t> </a:t>
            </a:r>
            <a:r>
              <a:rPr lang="en-US" dirty="0" err="1" smtClean="0"/>
              <a:t>kekanan</a:t>
            </a:r>
            <a:r>
              <a:rPr lang="en-US" dirty="0" smtClean="0"/>
              <a:t>, </a:t>
            </a:r>
            <a:r>
              <a:rPr lang="en-US" dirty="0" err="1" smtClean="0"/>
              <a:t>sedangkan</a:t>
            </a:r>
            <a:r>
              <a:rPr lang="en-US" dirty="0" smtClean="0"/>
              <a:t> </a:t>
            </a:r>
            <a:r>
              <a:rPr lang="en-US" dirty="0" err="1" smtClean="0"/>
              <a:t>produksi</a:t>
            </a:r>
            <a:r>
              <a:rPr lang="en-US" dirty="0" smtClean="0"/>
              <a:t> yang </a:t>
            </a:r>
            <a:r>
              <a:rPr lang="en-US" dirty="0" err="1" smtClean="0"/>
              <a:t>rekursif</a:t>
            </a:r>
            <a:r>
              <a:rPr lang="en-US" dirty="0" smtClean="0"/>
              <a:t> </a:t>
            </a:r>
            <a:r>
              <a:rPr lang="en-US" dirty="0" err="1" smtClean="0"/>
              <a:t>kiri</a:t>
            </a:r>
            <a:r>
              <a:rPr lang="en-US" dirty="0" smtClean="0"/>
              <a:t> </a:t>
            </a:r>
            <a:r>
              <a:rPr lang="en-US" dirty="0" err="1" smtClean="0"/>
              <a:t>akan</a:t>
            </a:r>
            <a:r>
              <a:rPr lang="en-US" dirty="0" smtClean="0"/>
              <a:t> </a:t>
            </a:r>
            <a:r>
              <a:rPr lang="en-US" dirty="0" err="1" smtClean="0"/>
              <a:t>menyebabkan</a:t>
            </a:r>
            <a:r>
              <a:rPr lang="en-US" dirty="0" smtClean="0"/>
              <a:t> </a:t>
            </a:r>
            <a:r>
              <a:rPr lang="en-US" dirty="0" err="1" smtClean="0"/>
              <a:t>penurunan</a:t>
            </a:r>
            <a:r>
              <a:rPr lang="en-US" dirty="0" smtClean="0"/>
              <a:t> </a:t>
            </a:r>
            <a:r>
              <a:rPr lang="en-US" dirty="0" err="1" smtClean="0"/>
              <a:t>tumbuh</a:t>
            </a:r>
            <a:r>
              <a:rPr lang="en-US" dirty="0" smtClean="0"/>
              <a:t> </a:t>
            </a:r>
            <a:r>
              <a:rPr lang="en-US" dirty="0" err="1" smtClean="0"/>
              <a:t>ke</a:t>
            </a:r>
            <a:r>
              <a:rPr lang="en-US" dirty="0" smtClean="0"/>
              <a:t> </a:t>
            </a:r>
            <a:r>
              <a:rPr lang="en-US" dirty="0" err="1" smtClean="0"/>
              <a:t>kiri</a:t>
            </a:r>
            <a:r>
              <a:rPr lang="en-US" dirty="0" smtClean="0"/>
              <a:t>.</a:t>
            </a:r>
          </a:p>
          <a:p>
            <a:pPr algn="just">
              <a:buNone/>
            </a:pPr>
            <a:endParaRPr lang="en-US" dirty="0" smtClean="0"/>
          </a:p>
          <a:p>
            <a:pPr algn="just">
              <a:buNone/>
            </a:pPr>
            <a:r>
              <a:rPr lang="en-US" dirty="0" err="1" smtClean="0"/>
              <a:t>Contoh</a:t>
            </a:r>
            <a:r>
              <a:rPr lang="en-US" dirty="0" smtClean="0"/>
              <a:t> :</a:t>
            </a:r>
          </a:p>
          <a:p>
            <a:pPr algn="just">
              <a:buNone/>
            </a:pPr>
            <a:r>
              <a:rPr lang="en-US" dirty="0" smtClean="0"/>
              <a:t>	S </a:t>
            </a:r>
            <a:r>
              <a:rPr lang="en-US" dirty="0" smtClean="0">
                <a:sym typeface="Wingdings" pitchFamily="2" charset="2"/>
              </a:rPr>
              <a:t> </a:t>
            </a:r>
            <a:r>
              <a:rPr lang="en-US" dirty="0" err="1" smtClean="0">
                <a:sym typeface="Wingdings" pitchFamily="2" charset="2"/>
              </a:rPr>
              <a:t>aAc</a:t>
            </a:r>
            <a:endParaRPr lang="en-US" dirty="0" smtClean="0">
              <a:sym typeface="Wingdings" pitchFamily="2" charset="2"/>
            </a:endParaRPr>
          </a:p>
          <a:p>
            <a:pPr algn="just">
              <a:buNone/>
            </a:pPr>
            <a:r>
              <a:rPr lang="en-US" dirty="0" smtClean="0">
                <a:sym typeface="Wingdings" pitchFamily="2" charset="2"/>
              </a:rPr>
              <a:t>	A  </a:t>
            </a:r>
            <a:r>
              <a:rPr lang="en-US" dirty="0" err="1" smtClean="0">
                <a:sym typeface="Wingdings" pitchFamily="2" charset="2"/>
              </a:rPr>
              <a:t>Ab</a:t>
            </a:r>
            <a:r>
              <a:rPr lang="en-US" dirty="0" smtClean="0">
                <a:sym typeface="Wingdings" pitchFamily="2" charset="2"/>
              </a:rPr>
              <a:t> | </a:t>
            </a:r>
            <a:r>
              <a:rPr lang="en-US" dirty="0" smtClean="0">
                <a:sym typeface="Symbol"/>
              </a:rPr>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30158" t="43921" r="39957" b="15719"/>
          <a:stretch>
            <a:fillRect/>
          </a:stretch>
        </p:blipFill>
        <p:spPr bwMode="auto">
          <a:xfrm>
            <a:off x="467544" y="332656"/>
            <a:ext cx="8280920" cy="4536504"/>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l="31265" t="39984" r="25014" b="47219"/>
          <a:stretch>
            <a:fillRect/>
          </a:stretch>
        </p:blipFill>
        <p:spPr bwMode="auto">
          <a:xfrm>
            <a:off x="467544" y="4985792"/>
            <a:ext cx="8280920" cy="1539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l="30076" t="22438" r="24542" b="21453"/>
          <a:stretch>
            <a:fillRect/>
          </a:stretch>
        </p:blipFill>
        <p:spPr bwMode="auto">
          <a:xfrm>
            <a:off x="251520" y="188640"/>
            <a:ext cx="8712968" cy="6408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30158" t="27188" r="26674" b="18672"/>
          <a:stretch>
            <a:fillRect/>
          </a:stretch>
        </p:blipFill>
        <p:spPr bwMode="auto">
          <a:xfrm>
            <a:off x="251520" y="260648"/>
            <a:ext cx="8712968" cy="62646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30158" t="22266" r="23907" b="3907"/>
          <a:stretch>
            <a:fillRect/>
          </a:stretch>
        </p:blipFill>
        <p:spPr bwMode="auto">
          <a:xfrm>
            <a:off x="251520" y="404664"/>
            <a:ext cx="8640960" cy="619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Tugas</a:t>
            </a:r>
            <a:endParaRPr lang="en-US" dirty="0"/>
          </a:p>
        </p:txBody>
      </p:sp>
      <p:sp>
        <p:nvSpPr>
          <p:cNvPr id="3" name="Content Placeholder 2"/>
          <p:cNvSpPr>
            <a:spLocks noGrp="1"/>
          </p:cNvSpPr>
          <p:nvPr>
            <p:ph idx="1"/>
          </p:nvPr>
        </p:nvSpPr>
        <p:spPr>
          <a:xfrm>
            <a:off x="304800" y="1554162"/>
            <a:ext cx="8686800" cy="4899174"/>
          </a:xfrm>
        </p:spPr>
        <p:txBody>
          <a:bodyPr>
            <a:normAutofit fontScale="70000" lnSpcReduction="20000"/>
          </a:bodyPr>
          <a:lstStyle/>
          <a:p>
            <a:pPr marL="463550" indent="-463550">
              <a:buNone/>
            </a:pPr>
            <a:r>
              <a:rPr lang="en-US" b="1" dirty="0" smtClean="0"/>
              <a:t>1. 	S </a:t>
            </a:r>
            <a:r>
              <a:rPr lang="en-US" b="1" dirty="0" smtClean="0">
                <a:sym typeface="Wingdings" pitchFamily="2" charset="2"/>
              </a:rPr>
              <a:t> AB</a:t>
            </a:r>
          </a:p>
          <a:p>
            <a:pPr marL="463550" indent="-463550">
              <a:buNone/>
            </a:pPr>
            <a:r>
              <a:rPr lang="en-US" b="1" dirty="0" smtClean="0">
                <a:sym typeface="Wingdings" pitchFamily="2" charset="2"/>
              </a:rPr>
              <a:t>	A  </a:t>
            </a:r>
            <a:r>
              <a:rPr lang="en-US" b="1" dirty="0" err="1" smtClean="0">
                <a:sym typeface="Wingdings" pitchFamily="2" charset="2"/>
              </a:rPr>
              <a:t>aA</a:t>
            </a:r>
            <a:r>
              <a:rPr lang="en-US" b="1" dirty="0" smtClean="0">
                <a:sym typeface="Wingdings" pitchFamily="2" charset="2"/>
              </a:rPr>
              <a:t> | a</a:t>
            </a:r>
          </a:p>
          <a:p>
            <a:pPr marL="463550" indent="-463550">
              <a:buNone/>
            </a:pPr>
            <a:r>
              <a:rPr lang="en-US" b="1" dirty="0" smtClean="0">
                <a:sym typeface="Wingdings" pitchFamily="2" charset="2"/>
              </a:rPr>
              <a:t>	B  </a:t>
            </a:r>
            <a:r>
              <a:rPr lang="en-US" b="1" dirty="0" err="1" smtClean="0">
                <a:sym typeface="Wingdings" pitchFamily="2" charset="2"/>
              </a:rPr>
              <a:t>bB</a:t>
            </a:r>
            <a:r>
              <a:rPr lang="en-US" b="1" dirty="0" smtClean="0">
                <a:sym typeface="Wingdings" pitchFamily="2" charset="2"/>
              </a:rPr>
              <a:t> | b</a:t>
            </a:r>
          </a:p>
          <a:p>
            <a:pPr marL="463550" indent="-463550">
              <a:buNone/>
            </a:pPr>
            <a:r>
              <a:rPr lang="en-US" b="1" dirty="0" smtClean="0">
                <a:sym typeface="Wingdings" pitchFamily="2" charset="2"/>
              </a:rPr>
              <a:t>	string yang </a:t>
            </a:r>
            <a:r>
              <a:rPr lang="en-US" b="1" dirty="0" err="1" smtClean="0">
                <a:sym typeface="Wingdings" pitchFamily="2" charset="2"/>
              </a:rPr>
              <a:t>di</a:t>
            </a:r>
            <a:r>
              <a:rPr lang="en-US" b="1" dirty="0" smtClean="0">
                <a:sym typeface="Wingdings" pitchFamily="2" charset="2"/>
              </a:rPr>
              <a:t> </a:t>
            </a:r>
            <a:r>
              <a:rPr lang="en-US" b="1" dirty="0" err="1" smtClean="0">
                <a:sym typeface="Wingdings" pitchFamily="2" charset="2"/>
              </a:rPr>
              <a:t>hasilkan</a:t>
            </a:r>
            <a:r>
              <a:rPr lang="en-US" b="1" dirty="0" smtClean="0">
                <a:sym typeface="Wingdings" pitchFamily="2" charset="2"/>
              </a:rPr>
              <a:t> : </a:t>
            </a:r>
            <a:r>
              <a:rPr lang="en-US" b="1" dirty="0" err="1" smtClean="0">
                <a:sym typeface="Wingdings" pitchFamily="2" charset="2"/>
              </a:rPr>
              <a:t>aabbb</a:t>
            </a:r>
            <a:endParaRPr lang="en-US" b="1" dirty="0" smtClean="0">
              <a:sym typeface="Wingdings" pitchFamily="2" charset="2"/>
            </a:endParaRPr>
          </a:p>
          <a:p>
            <a:pPr marL="463550" indent="-463550">
              <a:buNone/>
            </a:pPr>
            <a:r>
              <a:rPr lang="en-US" b="1" dirty="0" smtClean="0">
                <a:sym typeface="Wingdings" pitchFamily="2" charset="2"/>
              </a:rPr>
              <a:t>	</a:t>
            </a:r>
            <a:r>
              <a:rPr lang="en-US" b="1" dirty="0" err="1" smtClean="0">
                <a:sym typeface="Wingdings" pitchFamily="2" charset="2"/>
              </a:rPr>
              <a:t>lakukan</a:t>
            </a:r>
            <a:r>
              <a:rPr lang="en-US" b="1" dirty="0" smtClean="0">
                <a:sym typeface="Wingdings" pitchFamily="2" charset="2"/>
              </a:rPr>
              <a:t> </a:t>
            </a:r>
            <a:r>
              <a:rPr lang="en-US" b="1" dirty="0" err="1" smtClean="0">
                <a:sym typeface="Wingdings" pitchFamily="2" charset="2"/>
              </a:rPr>
              <a:t>penurunan</a:t>
            </a:r>
            <a:r>
              <a:rPr lang="en-US" b="1" dirty="0" smtClean="0">
                <a:sym typeface="Wingdings" pitchFamily="2" charset="2"/>
              </a:rPr>
              <a:t> </a:t>
            </a:r>
            <a:r>
              <a:rPr lang="en-US" b="1" dirty="0" err="1" smtClean="0">
                <a:sym typeface="Wingdings" pitchFamily="2" charset="2"/>
              </a:rPr>
              <a:t>sebelah</a:t>
            </a:r>
            <a:r>
              <a:rPr lang="en-US" b="1" dirty="0" smtClean="0">
                <a:sym typeface="Wingdings" pitchFamily="2" charset="2"/>
              </a:rPr>
              <a:t> </a:t>
            </a:r>
            <a:r>
              <a:rPr lang="en-US" b="1" dirty="0" err="1" smtClean="0">
                <a:sym typeface="Wingdings" pitchFamily="2" charset="2"/>
              </a:rPr>
              <a:t>kiri</a:t>
            </a:r>
            <a:endParaRPr lang="en-US" b="1" dirty="0" smtClean="0">
              <a:sym typeface="Wingdings" pitchFamily="2" charset="2"/>
            </a:endParaRPr>
          </a:p>
          <a:p>
            <a:pPr marL="463550" indent="-463550">
              <a:buNone/>
            </a:pPr>
            <a:endParaRPr lang="en-US" b="1" dirty="0" smtClean="0">
              <a:sym typeface="Wingdings" pitchFamily="2" charset="2"/>
            </a:endParaRPr>
          </a:p>
          <a:p>
            <a:pPr marL="463550" indent="-463550">
              <a:buNone/>
            </a:pPr>
            <a:r>
              <a:rPr lang="en-US" b="1" dirty="0" smtClean="0">
                <a:sym typeface="Wingdings" pitchFamily="2" charset="2"/>
              </a:rPr>
              <a:t>2. S  </a:t>
            </a:r>
            <a:r>
              <a:rPr lang="en-US" b="1" dirty="0" err="1" smtClean="0">
                <a:sym typeface="Wingdings" pitchFamily="2" charset="2"/>
              </a:rPr>
              <a:t>aAS</a:t>
            </a:r>
            <a:r>
              <a:rPr lang="en-US" b="1" dirty="0" smtClean="0">
                <a:sym typeface="Wingdings" pitchFamily="2" charset="2"/>
              </a:rPr>
              <a:t> | a</a:t>
            </a:r>
          </a:p>
          <a:p>
            <a:pPr marL="463550" indent="-463550">
              <a:buNone/>
            </a:pPr>
            <a:r>
              <a:rPr lang="en-US" b="1" dirty="0" smtClean="0">
                <a:sym typeface="Wingdings" pitchFamily="2" charset="2"/>
              </a:rPr>
              <a:t>	A  </a:t>
            </a:r>
            <a:r>
              <a:rPr lang="en-US" b="1" dirty="0" err="1" smtClean="0">
                <a:sym typeface="Wingdings" pitchFamily="2" charset="2"/>
              </a:rPr>
              <a:t>SbA</a:t>
            </a:r>
            <a:r>
              <a:rPr lang="en-US" b="1" dirty="0" smtClean="0">
                <a:sym typeface="Wingdings" pitchFamily="2" charset="2"/>
              </a:rPr>
              <a:t> | </a:t>
            </a:r>
            <a:r>
              <a:rPr lang="en-US" b="1" dirty="0" err="1" smtClean="0">
                <a:sym typeface="Wingdings" pitchFamily="2" charset="2"/>
              </a:rPr>
              <a:t>ba</a:t>
            </a:r>
            <a:endParaRPr lang="en-US" b="1" dirty="0" smtClean="0">
              <a:sym typeface="Wingdings" pitchFamily="2" charset="2"/>
            </a:endParaRPr>
          </a:p>
          <a:p>
            <a:pPr marL="463550" indent="-463550">
              <a:buNone/>
            </a:pPr>
            <a:r>
              <a:rPr lang="en-US" b="1" dirty="0" smtClean="0">
                <a:sym typeface="Wingdings" pitchFamily="2" charset="2"/>
              </a:rPr>
              <a:t>	string yang </a:t>
            </a:r>
            <a:r>
              <a:rPr lang="en-US" b="1" dirty="0" err="1" smtClean="0">
                <a:sym typeface="Wingdings" pitchFamily="2" charset="2"/>
              </a:rPr>
              <a:t>di</a:t>
            </a:r>
            <a:r>
              <a:rPr lang="en-US" b="1" dirty="0" smtClean="0">
                <a:sym typeface="Wingdings" pitchFamily="2" charset="2"/>
              </a:rPr>
              <a:t> </a:t>
            </a:r>
            <a:r>
              <a:rPr lang="en-US" b="1" dirty="0" err="1" smtClean="0">
                <a:sym typeface="Wingdings" pitchFamily="2" charset="2"/>
              </a:rPr>
              <a:t>hasilkan</a:t>
            </a:r>
            <a:r>
              <a:rPr lang="en-US" b="1" dirty="0" smtClean="0">
                <a:sym typeface="Wingdings" pitchFamily="2" charset="2"/>
              </a:rPr>
              <a:t> : </a:t>
            </a:r>
            <a:r>
              <a:rPr lang="en-US" b="1" dirty="0" err="1" smtClean="0">
                <a:sym typeface="Wingdings" pitchFamily="2" charset="2"/>
              </a:rPr>
              <a:t>aabbaa</a:t>
            </a:r>
            <a:r>
              <a:rPr lang="en-US" b="1" dirty="0" smtClean="0">
                <a:sym typeface="Wingdings" pitchFamily="2" charset="2"/>
              </a:rPr>
              <a:t> </a:t>
            </a:r>
          </a:p>
          <a:p>
            <a:pPr marL="463550" indent="-463550">
              <a:buNone/>
            </a:pPr>
            <a:r>
              <a:rPr lang="en-US" b="1" dirty="0" smtClean="0">
                <a:sym typeface="Wingdings" pitchFamily="2" charset="2"/>
              </a:rPr>
              <a:t>	</a:t>
            </a:r>
            <a:r>
              <a:rPr lang="en-US" b="1" dirty="0" err="1" smtClean="0">
                <a:sym typeface="Wingdings" pitchFamily="2" charset="2"/>
              </a:rPr>
              <a:t>Lakukan</a:t>
            </a:r>
            <a:r>
              <a:rPr lang="en-US" b="1" dirty="0" smtClean="0">
                <a:sym typeface="Wingdings" pitchFamily="2" charset="2"/>
              </a:rPr>
              <a:t> </a:t>
            </a:r>
            <a:r>
              <a:rPr lang="en-US" b="1" dirty="0" err="1" smtClean="0">
                <a:sym typeface="Wingdings" pitchFamily="2" charset="2"/>
              </a:rPr>
              <a:t>proses</a:t>
            </a:r>
            <a:r>
              <a:rPr lang="en-US" b="1" dirty="0" smtClean="0">
                <a:sym typeface="Wingdings" pitchFamily="2" charset="2"/>
              </a:rPr>
              <a:t> </a:t>
            </a:r>
            <a:r>
              <a:rPr lang="en-US" b="1" dirty="0" err="1" smtClean="0">
                <a:sym typeface="Wingdings" pitchFamily="2" charset="2"/>
              </a:rPr>
              <a:t>penurunan</a:t>
            </a:r>
            <a:r>
              <a:rPr lang="en-US" b="1" dirty="0" smtClean="0">
                <a:sym typeface="Wingdings" pitchFamily="2" charset="2"/>
              </a:rPr>
              <a:t> </a:t>
            </a:r>
            <a:r>
              <a:rPr lang="en-US" b="1" dirty="0" err="1" smtClean="0">
                <a:sym typeface="Wingdings" pitchFamily="2" charset="2"/>
              </a:rPr>
              <a:t>kanan</a:t>
            </a:r>
            <a:endParaRPr lang="en-US" b="1" dirty="0" smtClean="0">
              <a:sym typeface="Wingdings" pitchFamily="2" charset="2"/>
            </a:endParaRPr>
          </a:p>
          <a:p>
            <a:pPr marL="463550" indent="-463550">
              <a:buNone/>
            </a:pPr>
            <a:endParaRPr lang="en-US" b="1" dirty="0" smtClean="0">
              <a:sym typeface="Wingdings" pitchFamily="2" charset="2"/>
            </a:endParaRPr>
          </a:p>
          <a:p>
            <a:pPr marL="463550" indent="-463550">
              <a:buNone/>
            </a:pPr>
            <a:r>
              <a:rPr lang="en-US" b="1" dirty="0" smtClean="0">
                <a:sym typeface="Wingdings" pitchFamily="2" charset="2"/>
              </a:rPr>
              <a:t>3. </a:t>
            </a:r>
            <a:r>
              <a:rPr lang="en-US" b="1" dirty="0" err="1" smtClean="0">
                <a:sym typeface="Wingdings" pitchFamily="2" charset="2"/>
              </a:rPr>
              <a:t>Hilangkan</a:t>
            </a:r>
            <a:r>
              <a:rPr lang="en-US" b="1" dirty="0" smtClean="0">
                <a:sym typeface="Wingdings" pitchFamily="2" charset="2"/>
              </a:rPr>
              <a:t> </a:t>
            </a:r>
            <a:r>
              <a:rPr lang="en-US" b="1" dirty="0" err="1" smtClean="0">
                <a:sym typeface="Wingdings" pitchFamily="2" charset="2"/>
              </a:rPr>
              <a:t>rekursif</a:t>
            </a:r>
            <a:r>
              <a:rPr lang="en-US" b="1" dirty="0" smtClean="0">
                <a:sym typeface="Wingdings" pitchFamily="2" charset="2"/>
              </a:rPr>
              <a:t> </a:t>
            </a:r>
            <a:r>
              <a:rPr lang="en-US" b="1" dirty="0" err="1" smtClean="0">
                <a:sym typeface="Wingdings" pitchFamily="2" charset="2"/>
              </a:rPr>
              <a:t>sebelah</a:t>
            </a:r>
            <a:r>
              <a:rPr lang="en-US" b="1" dirty="0" smtClean="0">
                <a:sym typeface="Wingdings" pitchFamily="2" charset="2"/>
              </a:rPr>
              <a:t> </a:t>
            </a:r>
            <a:r>
              <a:rPr lang="en-US" b="1" dirty="0" err="1" smtClean="0">
                <a:sym typeface="Wingdings" pitchFamily="2" charset="2"/>
              </a:rPr>
              <a:t>kiri</a:t>
            </a:r>
            <a:r>
              <a:rPr lang="en-US" b="1" dirty="0" smtClean="0">
                <a:sym typeface="Wingdings" pitchFamily="2" charset="2"/>
              </a:rPr>
              <a:t> </a:t>
            </a:r>
            <a:r>
              <a:rPr lang="en-US" b="1" dirty="0" err="1" smtClean="0">
                <a:sym typeface="Wingdings" pitchFamily="2" charset="2"/>
              </a:rPr>
              <a:t>di</a:t>
            </a:r>
            <a:r>
              <a:rPr lang="en-US" b="1" dirty="0" smtClean="0">
                <a:sym typeface="Wingdings" pitchFamily="2" charset="2"/>
              </a:rPr>
              <a:t> </a:t>
            </a:r>
            <a:r>
              <a:rPr lang="en-US" b="1" dirty="0" err="1" smtClean="0">
                <a:sym typeface="Wingdings" pitchFamily="2" charset="2"/>
              </a:rPr>
              <a:t>bawah</a:t>
            </a:r>
            <a:r>
              <a:rPr lang="en-US" b="1" dirty="0" smtClean="0">
                <a:sym typeface="Wingdings" pitchFamily="2" charset="2"/>
              </a:rPr>
              <a:t> </a:t>
            </a:r>
            <a:r>
              <a:rPr lang="en-US" b="1" dirty="0" err="1" smtClean="0">
                <a:sym typeface="Wingdings" pitchFamily="2" charset="2"/>
              </a:rPr>
              <a:t>ini</a:t>
            </a:r>
            <a:r>
              <a:rPr lang="en-US" b="1" dirty="0" smtClean="0">
                <a:sym typeface="Wingdings" pitchFamily="2" charset="2"/>
              </a:rPr>
              <a:t> :</a:t>
            </a:r>
          </a:p>
          <a:p>
            <a:pPr marL="463550" indent="-463550">
              <a:buNone/>
            </a:pPr>
            <a:r>
              <a:rPr lang="en-US" b="1" dirty="0" smtClean="0">
                <a:sym typeface="Wingdings" pitchFamily="2" charset="2"/>
              </a:rPr>
              <a:t>	S  </a:t>
            </a:r>
            <a:r>
              <a:rPr lang="en-US" b="1" dirty="0" err="1" smtClean="0">
                <a:sym typeface="Wingdings" pitchFamily="2" charset="2"/>
              </a:rPr>
              <a:t>aA</a:t>
            </a:r>
            <a:r>
              <a:rPr lang="en-US" b="1" dirty="0" smtClean="0">
                <a:sym typeface="Wingdings" pitchFamily="2" charset="2"/>
              </a:rPr>
              <a:t> | b |</a:t>
            </a:r>
            <a:r>
              <a:rPr lang="en-US" b="1" dirty="0" err="1" smtClean="0">
                <a:sym typeface="Wingdings" pitchFamily="2" charset="2"/>
              </a:rPr>
              <a:t>cS</a:t>
            </a:r>
            <a:endParaRPr lang="en-US" b="1" dirty="0" smtClean="0">
              <a:sym typeface="Wingdings" pitchFamily="2" charset="2"/>
            </a:endParaRPr>
          </a:p>
          <a:p>
            <a:pPr marL="463550" indent="-463550">
              <a:buNone/>
            </a:pPr>
            <a:r>
              <a:rPr lang="en-US" b="1" dirty="0" smtClean="0">
                <a:sym typeface="Wingdings" pitchFamily="2" charset="2"/>
              </a:rPr>
              <a:t>	A  </a:t>
            </a:r>
            <a:r>
              <a:rPr lang="en-US" b="1" dirty="0" err="1" smtClean="0">
                <a:sym typeface="Wingdings" pitchFamily="2" charset="2"/>
              </a:rPr>
              <a:t>Sd</a:t>
            </a:r>
            <a:r>
              <a:rPr lang="en-US" b="1" dirty="0" smtClean="0">
                <a:sym typeface="Wingdings" pitchFamily="2" charset="2"/>
              </a:rPr>
              <a:t> | e</a:t>
            </a:r>
          </a:p>
          <a:p>
            <a:pPr>
              <a:buNone/>
            </a:pPr>
            <a:endParaRPr lang="en-US" b="1" dirty="0" smtClean="0">
              <a:sym typeface="Wingdings" pitchFamily="2" charset="2"/>
            </a:endParaRPr>
          </a:p>
          <a:p>
            <a:pPr>
              <a:buNone/>
            </a:pP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71480"/>
            <a:ext cx="8043890" cy="5448320"/>
          </a:xfrm>
        </p:spPr>
        <p:txBody>
          <a:bodyPr>
            <a:normAutofit fontScale="92500" lnSpcReduction="10000"/>
          </a:bodyPr>
          <a:lstStyle/>
          <a:p>
            <a:pPr marL="0" indent="0" algn="just">
              <a:buNone/>
            </a:pPr>
            <a:r>
              <a:rPr lang="id-ID" sz="3600" dirty="0" smtClean="0"/>
              <a:t>Pada node paling atas (root) ditulis sentence (kalimat), karena analisis sintak adalah menganalisis kalimat. Pada contoh di atas kalimatnya dalam bahasa inggris (bahasa alami), tetapi cara ini juga bisa digunakan untuk bahasa pemrograman (kompiler).</a:t>
            </a:r>
          </a:p>
          <a:p>
            <a:pPr marL="0" indent="0" algn="just">
              <a:buNone/>
            </a:pPr>
            <a:r>
              <a:rPr lang="id-ID" sz="3600" dirty="0" smtClean="0"/>
              <a:t>Kalimat ada bermacam-macam susunannya. Kalimat yang dicontohkan di atas tersiri dari 2 bagian, yaitu &lt;noun phrase&gt; dan &lt;verb-phrase&gt;.</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71480"/>
            <a:ext cx="8043890" cy="5643602"/>
          </a:xfrm>
        </p:spPr>
        <p:txBody>
          <a:bodyPr>
            <a:normAutofit fontScale="85000" lnSpcReduction="10000"/>
          </a:bodyPr>
          <a:lstStyle/>
          <a:p>
            <a:pPr marL="0" indent="0" algn="just">
              <a:buNone/>
            </a:pPr>
            <a:r>
              <a:rPr lang="id-ID" sz="3600" dirty="0" smtClean="0"/>
              <a:t>Cara di atas juga dapat dinyatakan dengan cara sebagai berikut :</a:t>
            </a:r>
          </a:p>
          <a:p>
            <a:pPr marL="0" indent="0" algn="just">
              <a:buNone/>
            </a:pPr>
            <a:endParaRPr lang="id-ID" sz="3600" dirty="0" smtClean="0"/>
          </a:p>
          <a:p>
            <a:pPr marL="0" indent="0" algn="just">
              <a:buNone/>
              <a:tabLst>
                <a:tab pos="2601913" algn="l"/>
              </a:tabLst>
            </a:pPr>
            <a:r>
              <a:rPr lang="id-ID" sz="3200" dirty="0" smtClean="0"/>
              <a:t>&lt;sentence&gt;	</a:t>
            </a:r>
            <a:r>
              <a:rPr lang="id-ID" sz="3200" dirty="0" smtClean="0">
                <a:sym typeface="Wingdings" pitchFamily="2" charset="2"/>
              </a:rPr>
              <a:t> &lt;noun phrase&gt; &lt;verb phrase&gt;</a:t>
            </a:r>
          </a:p>
          <a:p>
            <a:pPr marL="0" indent="0" algn="just">
              <a:buNone/>
              <a:tabLst>
                <a:tab pos="2601913" algn="l"/>
              </a:tabLst>
            </a:pPr>
            <a:r>
              <a:rPr lang="id-ID" sz="3200" dirty="0" smtClean="0">
                <a:sym typeface="Wingdings" pitchFamily="2" charset="2"/>
              </a:rPr>
              <a:t>&lt;noun phrase&gt;	 &lt;article&gt; &lt;noun&gt;</a:t>
            </a:r>
          </a:p>
          <a:p>
            <a:pPr marL="0" indent="0" algn="just">
              <a:buNone/>
              <a:tabLst>
                <a:tab pos="2601913" algn="l"/>
              </a:tabLst>
            </a:pPr>
            <a:r>
              <a:rPr lang="id-ID" sz="3200" dirty="0" smtClean="0">
                <a:sym typeface="Wingdings" pitchFamily="2" charset="2"/>
              </a:rPr>
              <a:t>&lt;verb phrase&gt;	 &lt;verb&gt; &lt;noun phrase&gt;</a:t>
            </a:r>
          </a:p>
          <a:p>
            <a:pPr marL="0" indent="0" algn="just">
              <a:buNone/>
              <a:tabLst>
                <a:tab pos="2601913" algn="l"/>
              </a:tabLst>
            </a:pPr>
            <a:r>
              <a:rPr lang="id-ID" sz="3200" dirty="0" smtClean="0">
                <a:sym typeface="Wingdings" pitchFamily="2" charset="2"/>
              </a:rPr>
              <a:t>&lt;noun&gt;	 dog, cat, bone, sentence, verb,..</a:t>
            </a:r>
          </a:p>
          <a:p>
            <a:pPr marL="0" indent="0" algn="just">
              <a:buNone/>
              <a:tabLst>
                <a:tab pos="2601913" algn="l"/>
              </a:tabLst>
            </a:pPr>
            <a:r>
              <a:rPr lang="id-ID" sz="3200" dirty="0" smtClean="0">
                <a:sym typeface="Wingdings" pitchFamily="2" charset="2"/>
              </a:rPr>
              <a:t>&lt;article&gt;	 the, a, an</a:t>
            </a:r>
          </a:p>
          <a:p>
            <a:pPr marL="0" indent="0" algn="just">
              <a:buNone/>
              <a:tabLst>
                <a:tab pos="2601913" algn="l"/>
              </a:tabLst>
            </a:pPr>
            <a:r>
              <a:rPr lang="id-ID" sz="3200" dirty="0" smtClean="0">
                <a:sym typeface="Wingdings" pitchFamily="2" charset="2"/>
              </a:rPr>
              <a:t>&lt;verb&gt;	 contain, gnawed, saw, walks,..</a:t>
            </a:r>
          </a:p>
          <a:p>
            <a:pPr marL="0" indent="0" algn="just">
              <a:buNone/>
              <a:tabLst>
                <a:tab pos="2601913" algn="l"/>
              </a:tabLst>
            </a:pPr>
            <a:endParaRPr lang="id-ID" sz="3200" dirty="0" smtClean="0">
              <a:sym typeface="Wingdings" pitchFamily="2" charset="2"/>
            </a:endParaRPr>
          </a:p>
          <a:p>
            <a:pPr marL="0" indent="0" algn="just">
              <a:buNone/>
              <a:tabLst>
                <a:tab pos="2601913" algn="l"/>
              </a:tabLst>
            </a:pPr>
            <a:r>
              <a:rPr lang="id-ID" sz="3600" dirty="0" smtClean="0">
                <a:sym typeface="Wingdings" pitchFamily="2" charset="2"/>
              </a:rPr>
              <a:t>Cara penulisan di atas disebut </a:t>
            </a:r>
            <a:r>
              <a:rPr lang="id-ID" sz="3600" i="1" dirty="0" smtClean="0">
                <a:sym typeface="Wingdings" pitchFamily="2" charset="2"/>
              </a:rPr>
              <a:t>production rule</a:t>
            </a:r>
            <a:endParaRPr lang="en-US" sz="36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632"/>
            <a:ext cx="8043890" cy="5448320"/>
          </a:xfrm>
        </p:spPr>
        <p:txBody>
          <a:bodyPr>
            <a:normAutofit/>
          </a:bodyPr>
          <a:lstStyle/>
          <a:p>
            <a:pPr marL="0" indent="0" algn="just">
              <a:buNone/>
            </a:pPr>
            <a:r>
              <a:rPr lang="id-ID" sz="3600" dirty="0" smtClean="0"/>
              <a:t>Contoh dalam bahasa pemrograman, perhatikan pernyataan berikut ini a * b + c. Pernyataan ini disusun dalam parse-tree berikut ini :</a:t>
            </a:r>
          </a:p>
          <a:p>
            <a:pPr marL="0" indent="0" algn="just">
              <a:buNone/>
            </a:pPr>
            <a:endParaRPr lang="id-ID" sz="3600" dirty="0" smtClean="0"/>
          </a:p>
          <a:p>
            <a:pPr marL="0" indent="0" algn="just">
              <a:buNone/>
            </a:pPr>
            <a:endParaRPr lang="id-ID" sz="3600" dirty="0" smtClean="0"/>
          </a:p>
          <a:p>
            <a:pPr marL="0" indent="0" algn="just">
              <a:buNone/>
            </a:pPr>
            <a:endParaRPr lang="en-US" sz="3600" dirty="0"/>
          </a:p>
        </p:txBody>
      </p:sp>
      <p:sp>
        <p:nvSpPr>
          <p:cNvPr id="4" name="Rectangle 3"/>
          <p:cNvSpPr/>
          <p:nvPr/>
        </p:nvSpPr>
        <p:spPr>
          <a:xfrm>
            <a:off x="3747804" y="2492896"/>
            <a:ext cx="178595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&lt;expression&gt;</a:t>
            </a:r>
            <a:endParaRPr lang="en-US" sz="2000" dirty="0">
              <a:solidFill>
                <a:schemeClr val="tx1"/>
              </a:solidFill>
            </a:endParaRPr>
          </a:p>
        </p:txBody>
      </p:sp>
      <p:sp>
        <p:nvSpPr>
          <p:cNvPr id="5" name="Rectangle 4"/>
          <p:cNvSpPr/>
          <p:nvPr/>
        </p:nvSpPr>
        <p:spPr>
          <a:xfrm>
            <a:off x="1390350" y="3493028"/>
            <a:ext cx="178595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&lt;expression&gt;</a:t>
            </a:r>
            <a:endParaRPr lang="en-US" sz="2000" dirty="0">
              <a:solidFill>
                <a:schemeClr val="tx1"/>
              </a:solidFill>
            </a:endParaRPr>
          </a:p>
        </p:txBody>
      </p:sp>
      <p:sp>
        <p:nvSpPr>
          <p:cNvPr id="6" name="Rectangle 5"/>
          <p:cNvSpPr/>
          <p:nvPr/>
        </p:nvSpPr>
        <p:spPr>
          <a:xfrm>
            <a:off x="6962514" y="3564466"/>
            <a:ext cx="178595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&lt;expression&gt;</a:t>
            </a:r>
            <a:endParaRPr lang="en-US" sz="2000" dirty="0">
              <a:solidFill>
                <a:schemeClr val="tx1"/>
              </a:solidFill>
            </a:endParaRPr>
          </a:p>
        </p:txBody>
      </p:sp>
      <p:sp>
        <p:nvSpPr>
          <p:cNvPr id="7" name="Rectangle 6"/>
          <p:cNvSpPr/>
          <p:nvPr/>
        </p:nvSpPr>
        <p:spPr>
          <a:xfrm>
            <a:off x="390218" y="4581128"/>
            <a:ext cx="1500198"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&lt;expression&gt;</a:t>
            </a:r>
            <a:endParaRPr lang="en-US" sz="2000" dirty="0">
              <a:solidFill>
                <a:schemeClr val="tx1"/>
              </a:solidFill>
            </a:endParaRPr>
          </a:p>
        </p:txBody>
      </p:sp>
      <p:sp>
        <p:nvSpPr>
          <p:cNvPr id="8" name="Rectangle 7"/>
          <p:cNvSpPr/>
          <p:nvPr/>
        </p:nvSpPr>
        <p:spPr>
          <a:xfrm>
            <a:off x="3033424" y="4564598"/>
            <a:ext cx="1500198"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&lt;expression&gt;</a:t>
            </a:r>
            <a:endParaRPr lang="en-US" sz="2000" dirty="0">
              <a:solidFill>
                <a:schemeClr val="tx1"/>
              </a:solidFill>
            </a:endParaRPr>
          </a:p>
        </p:txBody>
      </p:sp>
      <p:cxnSp>
        <p:nvCxnSpPr>
          <p:cNvPr id="10" name="Straight Connector 9"/>
          <p:cNvCxnSpPr>
            <a:stCxn id="4" idx="2"/>
            <a:endCxn id="5" idx="0"/>
          </p:cNvCxnSpPr>
          <p:nvPr/>
        </p:nvCxnSpPr>
        <p:spPr>
          <a:xfrm rot="5400000">
            <a:off x="3212019" y="2064268"/>
            <a:ext cx="500066" cy="235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6" idx="0"/>
          </p:cNvCxnSpPr>
          <p:nvPr/>
        </p:nvCxnSpPr>
        <p:spPr>
          <a:xfrm rot="16200000" flipH="1">
            <a:off x="5962382" y="1671359"/>
            <a:ext cx="571504" cy="3214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15" idx="0"/>
          </p:cNvCxnSpPr>
          <p:nvPr/>
        </p:nvCxnSpPr>
        <p:spPr>
          <a:xfrm rot="16200000" flipH="1">
            <a:off x="4406224" y="3227516"/>
            <a:ext cx="500066" cy="30957"/>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47870" y="349302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t>
            </a:r>
            <a:endParaRPr lang="en-US" sz="2000" dirty="0">
              <a:solidFill>
                <a:schemeClr val="tx1"/>
              </a:solidFill>
            </a:endParaRPr>
          </a:p>
        </p:txBody>
      </p:sp>
      <p:sp>
        <p:nvSpPr>
          <p:cNvPr id="23" name="Rectangle 22"/>
          <p:cNvSpPr/>
          <p:nvPr/>
        </p:nvSpPr>
        <p:spPr>
          <a:xfrm>
            <a:off x="2042816" y="4574122"/>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t>
            </a:r>
            <a:endParaRPr lang="en-US" sz="2000" dirty="0">
              <a:solidFill>
                <a:schemeClr val="tx1"/>
              </a:solidFill>
            </a:endParaRPr>
          </a:p>
        </p:txBody>
      </p:sp>
      <p:cxnSp>
        <p:nvCxnSpPr>
          <p:cNvPr id="25" name="Straight Connector 24"/>
          <p:cNvCxnSpPr>
            <a:stCxn id="5" idx="2"/>
          </p:cNvCxnSpPr>
          <p:nvPr/>
        </p:nvCxnSpPr>
        <p:spPr>
          <a:xfrm rot="5400000">
            <a:off x="1426069" y="3707342"/>
            <a:ext cx="571504"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23" idx="0"/>
          </p:cNvCxnSpPr>
          <p:nvPr/>
        </p:nvCxnSpPr>
        <p:spPr>
          <a:xfrm rot="16200000" flipH="1">
            <a:off x="2084489" y="4191929"/>
            <a:ext cx="581028" cy="183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2"/>
            <a:endCxn id="8" idx="0"/>
          </p:cNvCxnSpPr>
          <p:nvPr/>
        </p:nvCxnSpPr>
        <p:spPr>
          <a:xfrm rot="16200000" flipH="1">
            <a:off x="2747672" y="3528747"/>
            <a:ext cx="571504" cy="150019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47408" y="5636168"/>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a</a:t>
            </a:r>
            <a:endParaRPr lang="en-US" sz="2000" dirty="0">
              <a:solidFill>
                <a:schemeClr val="tx1"/>
              </a:solidFill>
            </a:endParaRPr>
          </a:p>
        </p:txBody>
      </p:sp>
      <p:sp>
        <p:nvSpPr>
          <p:cNvPr id="33" name="Rectangle 32"/>
          <p:cNvSpPr/>
          <p:nvPr/>
        </p:nvSpPr>
        <p:spPr>
          <a:xfrm>
            <a:off x="3390614" y="570760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b</a:t>
            </a:r>
            <a:endParaRPr lang="en-US" sz="2000" dirty="0">
              <a:solidFill>
                <a:schemeClr val="tx1"/>
              </a:solidFill>
            </a:endParaRPr>
          </a:p>
        </p:txBody>
      </p:sp>
      <p:sp>
        <p:nvSpPr>
          <p:cNvPr id="34" name="Rectangle 33"/>
          <p:cNvSpPr/>
          <p:nvPr/>
        </p:nvSpPr>
        <p:spPr>
          <a:xfrm>
            <a:off x="7472104" y="5707606"/>
            <a:ext cx="847732" cy="4905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rPr>
              <a:t>c</a:t>
            </a:r>
            <a:endParaRPr lang="en-US" sz="2000" dirty="0">
              <a:solidFill>
                <a:schemeClr val="tx1"/>
              </a:solidFill>
            </a:endParaRPr>
          </a:p>
        </p:txBody>
      </p:sp>
      <p:cxnSp>
        <p:nvCxnSpPr>
          <p:cNvPr id="36" name="Straight Connector 35"/>
          <p:cNvCxnSpPr>
            <a:endCxn id="32" idx="0"/>
          </p:cNvCxnSpPr>
          <p:nvPr/>
        </p:nvCxnSpPr>
        <p:spPr>
          <a:xfrm rot="16200000" flipH="1">
            <a:off x="870043" y="5334937"/>
            <a:ext cx="571504" cy="30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2"/>
            <a:endCxn id="33" idx="0"/>
          </p:cNvCxnSpPr>
          <p:nvPr/>
        </p:nvCxnSpPr>
        <p:spPr>
          <a:xfrm rot="16200000" flipH="1">
            <a:off x="3477530" y="5370656"/>
            <a:ext cx="642942" cy="30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6" idx="2"/>
            <a:endCxn id="34" idx="0"/>
          </p:cNvCxnSpPr>
          <p:nvPr/>
        </p:nvCxnSpPr>
        <p:spPr>
          <a:xfrm rot="16200000" flipH="1">
            <a:off x="7054192" y="4865828"/>
            <a:ext cx="1643074" cy="4048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71480"/>
            <a:ext cx="8043890" cy="5643602"/>
          </a:xfrm>
        </p:spPr>
        <p:txBody>
          <a:bodyPr>
            <a:normAutofit fontScale="92500" lnSpcReduction="20000"/>
          </a:bodyPr>
          <a:lstStyle/>
          <a:p>
            <a:pPr marL="0" indent="0" algn="just">
              <a:buNone/>
            </a:pPr>
            <a:r>
              <a:rPr lang="id-ID" sz="3600" dirty="0" smtClean="0"/>
              <a:t>Dalam bentuk production rule :</a:t>
            </a:r>
          </a:p>
          <a:p>
            <a:pPr marL="0" indent="0" algn="just">
              <a:buNone/>
            </a:pPr>
            <a:endParaRPr lang="id-ID" sz="3600" dirty="0" smtClean="0"/>
          </a:p>
          <a:p>
            <a:pPr marL="0" indent="0" algn="just">
              <a:buNone/>
              <a:tabLst>
                <a:tab pos="2601913" algn="l"/>
              </a:tabLst>
            </a:pPr>
            <a:r>
              <a:rPr lang="id-ID" sz="3200" dirty="0" smtClean="0"/>
              <a:t>&lt;expression&gt;	</a:t>
            </a:r>
            <a:r>
              <a:rPr lang="id-ID" sz="3200" dirty="0" smtClean="0">
                <a:sym typeface="Wingdings" pitchFamily="2" charset="2"/>
              </a:rPr>
              <a:t> &lt;expression&gt;*&lt;expression&gt;</a:t>
            </a:r>
          </a:p>
          <a:p>
            <a:pPr marL="0" indent="0" algn="just">
              <a:buNone/>
              <a:tabLst>
                <a:tab pos="2601913" algn="l"/>
              </a:tabLst>
            </a:pPr>
            <a:r>
              <a:rPr lang="id-ID" sz="3200" dirty="0" smtClean="0">
                <a:sym typeface="Wingdings" pitchFamily="2" charset="2"/>
              </a:rPr>
              <a:t>&lt;expression&gt;	 &lt;expression&gt;+&lt;expression&gt;</a:t>
            </a:r>
          </a:p>
          <a:p>
            <a:pPr marL="0" indent="0" algn="just">
              <a:buNone/>
              <a:tabLst>
                <a:tab pos="2601913" algn="l"/>
              </a:tabLst>
            </a:pPr>
            <a:r>
              <a:rPr lang="id-ID" sz="3200" dirty="0" smtClean="0">
                <a:sym typeface="Wingdings" pitchFamily="2" charset="2"/>
              </a:rPr>
              <a:t>&lt;expression&gt;	  a,b,c</a:t>
            </a:r>
          </a:p>
          <a:p>
            <a:pPr marL="0" indent="0" algn="just">
              <a:buNone/>
              <a:tabLst>
                <a:tab pos="2601913" algn="l"/>
              </a:tabLst>
            </a:pPr>
            <a:endParaRPr lang="id-ID" sz="3200" dirty="0" smtClean="0">
              <a:sym typeface="Wingdings" pitchFamily="2" charset="2"/>
            </a:endParaRPr>
          </a:p>
          <a:p>
            <a:pPr marL="0" indent="0" algn="just">
              <a:buNone/>
              <a:tabLst>
                <a:tab pos="2601913" algn="l"/>
              </a:tabLst>
            </a:pPr>
            <a:r>
              <a:rPr lang="id-ID" sz="3300" dirty="0" smtClean="0">
                <a:sym typeface="Wingdings" pitchFamily="2" charset="2"/>
              </a:rPr>
              <a:t>Kata atau simbol nyata pada kalimat tersebut disebut Terminal symbol (pada contoh di atas : a,b,c,*,+,dll), sedangkan yang berada dalam tanda &lt;&gt; disebut Non-Terminal symbol karena masih dapat di pecah lagi menjadi simbol yang nyata.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868346"/>
          </a:xfrm>
        </p:spPr>
        <p:txBody>
          <a:bodyPr/>
          <a:lstStyle/>
          <a:p>
            <a:r>
              <a:rPr lang="id-ID" b="1" dirty="0" smtClean="0"/>
              <a:t>DEFINISI FORMAL DARI GRAMMAR</a:t>
            </a:r>
            <a:endParaRPr lang="en-US" b="1" dirty="0"/>
          </a:p>
        </p:txBody>
      </p:sp>
      <p:sp>
        <p:nvSpPr>
          <p:cNvPr id="3" name="Content Placeholder 2"/>
          <p:cNvSpPr>
            <a:spLocks noGrp="1"/>
          </p:cNvSpPr>
          <p:nvPr>
            <p:ph idx="1"/>
          </p:nvPr>
        </p:nvSpPr>
        <p:spPr>
          <a:xfrm>
            <a:off x="428596" y="1357298"/>
            <a:ext cx="8258204" cy="5500702"/>
          </a:xfrm>
        </p:spPr>
        <p:txBody>
          <a:bodyPr>
            <a:normAutofit fontScale="32500" lnSpcReduction="20000"/>
          </a:bodyPr>
          <a:lstStyle/>
          <a:p>
            <a:pPr marL="0" indent="0" algn="just">
              <a:buNone/>
            </a:pPr>
            <a:r>
              <a:rPr lang="id-ID" sz="8500" dirty="0" smtClean="0"/>
              <a:t>Grammar (G) merupakan fungsi dari (T,N,S,R), masing-masing adalah :</a:t>
            </a:r>
          </a:p>
          <a:p>
            <a:pPr marL="1077913" indent="-1077913" algn="just">
              <a:buNone/>
              <a:tabLst>
                <a:tab pos="633413" algn="l"/>
                <a:tab pos="984250" algn="l"/>
              </a:tabLst>
            </a:pPr>
            <a:r>
              <a:rPr lang="id-ID" sz="8500" dirty="0" smtClean="0"/>
              <a:t>T	:	himpunan terminal symbol dog,gnawe,a,+,...</a:t>
            </a:r>
          </a:p>
          <a:p>
            <a:pPr marL="1077913" indent="-1077913" algn="just">
              <a:buNone/>
              <a:tabLst>
                <a:tab pos="633413" algn="l"/>
                <a:tab pos="984250" algn="l"/>
              </a:tabLst>
            </a:pPr>
            <a:r>
              <a:rPr lang="id-ID" sz="8500" dirty="0" smtClean="0"/>
              <a:t>N	:	himpunan non-terminal symbol &lt;sentence&gt;,&lt;expression&gt;,...</a:t>
            </a:r>
          </a:p>
          <a:p>
            <a:pPr marL="1077913" indent="-1077913" algn="just">
              <a:buNone/>
              <a:tabLst>
                <a:tab pos="633413" algn="l"/>
                <a:tab pos="984250" algn="l"/>
              </a:tabLst>
            </a:pPr>
            <a:r>
              <a:rPr lang="id-ID" sz="8500" dirty="0" smtClean="0"/>
              <a:t>S	: Simbol awal (starting symbol) yang unik &lt;sentence&gt; S </a:t>
            </a:r>
            <a:r>
              <a:rPr lang="id-ID" sz="8500" dirty="0" smtClean="0">
                <a:sym typeface="Symbol"/>
              </a:rPr>
              <a:t> N</a:t>
            </a:r>
          </a:p>
          <a:p>
            <a:pPr marL="1077913" indent="-1077913" algn="just">
              <a:buNone/>
              <a:tabLst>
                <a:tab pos="633413" algn="l"/>
                <a:tab pos="984250" algn="l"/>
              </a:tabLst>
            </a:pPr>
            <a:r>
              <a:rPr lang="id-ID" sz="8500" dirty="0" smtClean="0">
                <a:sym typeface="Symbol"/>
              </a:rPr>
              <a:t>R	: 	Himpunan produksi dengan bentuk </a:t>
            </a:r>
            <a:r>
              <a:rPr lang="id-ID" sz="8500" dirty="0" smtClean="0">
                <a:sym typeface="Wingdings" pitchFamily="2" charset="2"/>
              </a:rPr>
              <a:t></a:t>
            </a:r>
            <a:r>
              <a:rPr lang="id-ID" sz="8500" dirty="0" smtClean="0">
                <a:sym typeface="Symbol"/>
              </a:rPr>
              <a:t>  dan  adalah kumpulan non-terminal dan terminal symbol.</a:t>
            </a:r>
            <a:endParaRPr lang="id-ID" sz="8500" dirty="0" smtClean="0"/>
          </a:p>
          <a:p>
            <a:pPr marL="1077913" indent="-1077913" algn="just">
              <a:buNone/>
              <a:tabLst>
                <a:tab pos="633413" algn="l"/>
                <a:tab pos="984250" algn="l"/>
              </a:tabLst>
            </a:pPr>
            <a:r>
              <a:rPr lang="id-ID" sz="8500" dirty="0" smtClean="0"/>
              <a:t> </a:t>
            </a:r>
          </a:p>
          <a:p>
            <a:pPr marL="0" indent="0" algn="just">
              <a:buNone/>
            </a:pPr>
            <a:endParaRPr lang="en-US" sz="36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868346"/>
          </a:xfrm>
        </p:spPr>
        <p:txBody>
          <a:bodyPr/>
          <a:lstStyle/>
          <a:p>
            <a:r>
              <a:rPr lang="id-ID" b="1" dirty="0" smtClean="0"/>
              <a:t>PARSE TREE DAN PENURUNANNYA</a:t>
            </a:r>
            <a:endParaRPr lang="en-US" b="1" dirty="0"/>
          </a:p>
        </p:txBody>
      </p:sp>
      <p:sp>
        <p:nvSpPr>
          <p:cNvPr id="3" name="Content Placeholder 2"/>
          <p:cNvSpPr>
            <a:spLocks noGrp="1"/>
          </p:cNvSpPr>
          <p:nvPr>
            <p:ph idx="1"/>
          </p:nvPr>
        </p:nvSpPr>
        <p:spPr>
          <a:xfrm>
            <a:off x="428596" y="1357298"/>
            <a:ext cx="8258204" cy="5143536"/>
          </a:xfrm>
        </p:spPr>
        <p:txBody>
          <a:bodyPr>
            <a:normAutofit fontScale="77500" lnSpcReduction="20000"/>
          </a:bodyPr>
          <a:lstStyle/>
          <a:p>
            <a:pPr marL="0" indent="0" algn="just">
              <a:buNone/>
            </a:pPr>
            <a:r>
              <a:rPr lang="id-ID" sz="3600" dirty="0" smtClean="0"/>
              <a:t>Contoh : Grammar sederhana untuk expression:</a:t>
            </a:r>
          </a:p>
          <a:p>
            <a:pPr marL="0" indent="0" algn="just">
              <a:buNone/>
            </a:pPr>
            <a:r>
              <a:rPr lang="id-ID" sz="3600" dirty="0" smtClean="0"/>
              <a:t>G</a:t>
            </a:r>
            <a:r>
              <a:rPr lang="id-ID" sz="3600" baseline="-25000" dirty="0" smtClean="0"/>
              <a:t>E</a:t>
            </a:r>
            <a:r>
              <a:rPr lang="id-ID" sz="3600" dirty="0" smtClean="0"/>
              <a:t> = (T,N,S,R)</a:t>
            </a:r>
          </a:p>
          <a:p>
            <a:pPr marL="0" indent="0" algn="just">
              <a:buNone/>
            </a:pPr>
            <a:r>
              <a:rPr lang="id-ID" sz="3600" dirty="0" smtClean="0"/>
              <a:t> dimana T = {i,+,-,*,/,(,)}</a:t>
            </a:r>
          </a:p>
          <a:p>
            <a:pPr marL="0" indent="0" algn="just">
              <a:buNone/>
            </a:pPr>
            <a:r>
              <a:rPr lang="id-ID" sz="3600" dirty="0" smtClean="0"/>
              <a:t>N={E}</a:t>
            </a:r>
          </a:p>
          <a:p>
            <a:pPr marL="0" indent="0" algn="just">
              <a:buNone/>
            </a:pPr>
            <a:r>
              <a:rPr lang="id-ID" sz="3600" dirty="0" smtClean="0"/>
              <a:t>S=E</a:t>
            </a:r>
          </a:p>
          <a:p>
            <a:pPr marL="0" indent="0" algn="just">
              <a:buNone/>
            </a:pPr>
            <a:r>
              <a:rPr lang="id-ID" sz="3600" dirty="0" smtClean="0"/>
              <a:t>R = {  </a:t>
            </a:r>
            <a:r>
              <a:rPr lang="en-US" sz="3600" dirty="0" smtClean="0"/>
              <a:t>   </a:t>
            </a:r>
            <a:r>
              <a:rPr lang="id-ID" sz="3600" dirty="0" smtClean="0"/>
              <a:t>E </a:t>
            </a:r>
            <a:r>
              <a:rPr lang="id-ID" sz="3600" dirty="0" smtClean="0">
                <a:sym typeface="Wingdings" pitchFamily="2" charset="2"/>
              </a:rPr>
              <a:t> E+E	</a:t>
            </a:r>
            <a:endParaRPr lang="en-US" sz="3600" dirty="0" smtClean="0">
              <a:sym typeface="Wingdings" pitchFamily="2" charset="2"/>
            </a:endParaRPr>
          </a:p>
          <a:p>
            <a:pPr marL="0" indent="0" algn="just">
              <a:buNone/>
            </a:pPr>
            <a:r>
              <a:rPr lang="en-US" sz="3600" dirty="0" smtClean="0">
                <a:sym typeface="Wingdings" pitchFamily="2" charset="2"/>
              </a:rPr>
              <a:t>	   </a:t>
            </a:r>
            <a:r>
              <a:rPr lang="id-ID" sz="3600" dirty="0" smtClean="0">
                <a:sym typeface="Wingdings" pitchFamily="2" charset="2"/>
              </a:rPr>
              <a:t>E  E/E</a:t>
            </a:r>
          </a:p>
          <a:p>
            <a:pPr marL="0" indent="0" algn="just">
              <a:buNone/>
              <a:tabLst>
                <a:tab pos="1171575" algn="l"/>
              </a:tabLst>
            </a:pPr>
            <a:r>
              <a:rPr lang="id-ID" sz="3600" dirty="0" smtClean="0">
                <a:sym typeface="Wingdings" pitchFamily="2" charset="2"/>
              </a:rPr>
              <a:t>	E  E-E	</a:t>
            </a:r>
            <a:endParaRPr lang="en-US" sz="3600" dirty="0" smtClean="0">
              <a:sym typeface="Wingdings" pitchFamily="2" charset="2"/>
            </a:endParaRPr>
          </a:p>
          <a:p>
            <a:pPr marL="0" indent="0" algn="just">
              <a:buNone/>
              <a:tabLst>
                <a:tab pos="1171575" algn="l"/>
              </a:tabLst>
            </a:pPr>
            <a:r>
              <a:rPr lang="en-US" sz="3600" dirty="0" smtClean="0">
                <a:sym typeface="Wingdings" pitchFamily="2" charset="2"/>
              </a:rPr>
              <a:t>	</a:t>
            </a:r>
            <a:r>
              <a:rPr lang="id-ID" sz="3600" dirty="0" smtClean="0">
                <a:sym typeface="Wingdings" pitchFamily="2" charset="2"/>
              </a:rPr>
              <a:t>E  (E)</a:t>
            </a:r>
          </a:p>
          <a:p>
            <a:pPr marL="0" indent="0" algn="just">
              <a:buNone/>
              <a:tabLst>
                <a:tab pos="1171575" algn="l"/>
              </a:tabLst>
            </a:pPr>
            <a:r>
              <a:rPr lang="id-ID" sz="3600" dirty="0" smtClean="0">
                <a:sym typeface="Wingdings" pitchFamily="2" charset="2"/>
              </a:rPr>
              <a:t>	E  E*E</a:t>
            </a:r>
            <a:endParaRPr lang="en-US" sz="3600" dirty="0" smtClean="0">
              <a:sym typeface="Wingdings" pitchFamily="2" charset="2"/>
            </a:endParaRPr>
          </a:p>
          <a:p>
            <a:pPr marL="0" indent="0" algn="just">
              <a:buNone/>
              <a:tabLst>
                <a:tab pos="1171575" algn="l"/>
              </a:tabLst>
            </a:pPr>
            <a:r>
              <a:rPr lang="id-ID" sz="3600" dirty="0" smtClean="0">
                <a:sym typeface="Wingdings" pitchFamily="2" charset="2"/>
              </a:rPr>
              <a:t>	E  I };</a:t>
            </a:r>
          </a:p>
          <a:p>
            <a:pPr marL="0" indent="0" algn="just">
              <a:buNone/>
              <a:tabLst>
                <a:tab pos="1171575" algn="l"/>
              </a:tabLst>
            </a:pPr>
            <a:endParaRPr lang="id-ID" sz="3600" dirty="0" smtClean="0"/>
          </a:p>
          <a:p>
            <a:pPr marL="0" indent="0" algn="just">
              <a:buNone/>
            </a:pPr>
            <a:endParaRPr lang="en-US" sz="3600" i="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1463</TotalTime>
  <Words>1086</Words>
  <Application>Microsoft Office PowerPoint</Application>
  <PresentationFormat>On-screen Show (4:3)</PresentationFormat>
  <Paragraphs>306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Trek</vt:lpstr>
      <vt:lpstr>DISUSUN OLEH :  ELISAWATI,M.KOM</vt:lpstr>
      <vt:lpstr>ANALISA SINTAKTIK</vt:lpstr>
      <vt:lpstr>Slide 3</vt:lpstr>
      <vt:lpstr>Slide 4</vt:lpstr>
      <vt:lpstr>Slide 5</vt:lpstr>
      <vt:lpstr>Slide 6</vt:lpstr>
      <vt:lpstr>Slide 7</vt:lpstr>
      <vt:lpstr>DEFINISI FORMAL DARI GRAMMAR</vt:lpstr>
      <vt:lpstr>PARSE TREE DAN PENURUNANNYA</vt:lpstr>
      <vt:lpstr>Slide 10</vt:lpstr>
      <vt:lpstr>Slide 11</vt:lpstr>
      <vt:lpstr>Slide 12</vt:lpstr>
      <vt:lpstr>Slide 13</vt:lpstr>
      <vt:lpstr>Slide 14</vt:lpstr>
      <vt:lpstr>Slide 15</vt:lpstr>
      <vt:lpstr>Slide 16</vt:lpstr>
      <vt:lpstr>Slide 17</vt:lpstr>
      <vt:lpstr>Slide 18</vt:lpstr>
      <vt:lpstr>Slide 19</vt:lpstr>
      <vt:lpstr>Slide 20</vt:lpstr>
      <vt:lpstr>METODE PARSING</vt:lpstr>
      <vt:lpstr>Slide 22</vt:lpstr>
      <vt:lpstr>Slide 23</vt:lpstr>
      <vt:lpstr>Slide 24</vt:lpstr>
      <vt:lpstr>Slide 25</vt:lpstr>
      <vt:lpstr>Slide 26</vt:lpstr>
      <vt:lpstr>Slide 27</vt:lpstr>
      <vt:lpstr>Slide 28</vt:lpstr>
      <vt:lpstr>ATURAN PRODUKSI REKURSIF</vt:lpstr>
      <vt:lpstr>Slide 30</vt:lpstr>
      <vt:lpstr>Slide 31</vt:lpstr>
      <vt:lpstr>Slide 32</vt:lpstr>
      <vt:lpstr>Slide 33</vt:lpstr>
      <vt:lpstr>Slide 34</vt:lpstr>
      <vt:lpstr>Slide 35</vt:lpstr>
      <vt:lpstr>Tugas</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KOMPILASI</dc:title>
  <dc:creator>Your User Name</dc:creator>
  <cp:lastModifiedBy>elisa</cp:lastModifiedBy>
  <cp:revision>54</cp:revision>
  <dcterms:created xsi:type="dcterms:W3CDTF">2011-03-06T15:49:15Z</dcterms:created>
  <dcterms:modified xsi:type="dcterms:W3CDTF">2017-10-24T19:30:08Z</dcterms:modified>
</cp:coreProperties>
</file>