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70" d="100"/>
          <a:sy n="70" d="100"/>
        </p:scale>
        <p:origin x="-130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2A7CCF64-81CC-49C7-A4C9-CA8952340E7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2A7CCF64-81CC-49C7-A4C9-CA8952340E7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2A7CCF64-81CC-49C7-A4C9-CA8952340E74}"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2A7CCF64-81CC-49C7-A4C9-CA8952340E74}"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2ECF113C-9192-4152-873F-55FC2E05549B}"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2A7CCF64-81CC-49C7-A4C9-CA8952340E74}"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ECF113C-9192-4152-873F-55FC2E05549B}" type="datetimeFigureOut">
              <a:rPr lang="en-US" smtClean="0"/>
              <a:pPr/>
              <a:t>11/8/2017</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A7CCF64-81CC-49C7-A4C9-CA8952340E74}"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381000" y="3505200"/>
            <a:ext cx="8458200" cy="1143000"/>
          </a:xfrm>
          <a:prstGeom prst="rect">
            <a:avLst/>
          </a:prstGeom>
        </p:spPr>
        <p:txBody>
          <a:bodyPr vert="horz" anchor="b">
            <a:normAutofit fontScale="85000" lnSpcReduction="10000"/>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4000" b="0" i="0" u="none" strike="noStrike" kern="1200" cap="none" spc="0" normalizeH="0" baseline="0" noProof="0" dirty="0" smtClean="0">
                <a:ln>
                  <a:noFill/>
                </a:ln>
                <a:solidFill>
                  <a:schemeClr val="tx2">
                    <a:shade val="75000"/>
                  </a:schemeClr>
                </a:solidFill>
                <a:effectLst/>
                <a:uLnTx/>
                <a:uFillTx/>
                <a:latin typeface="Aharoni" pitchFamily="2" charset="-79"/>
                <a:ea typeface="+mn-ea"/>
                <a:cs typeface="Aharoni" pitchFamily="2" charset="-79"/>
              </a:rPr>
              <a:t>TEKNIK KOMPILASI V</a:t>
            </a:r>
          </a:p>
          <a:p>
            <a:pPr lvl="0">
              <a:spcBef>
                <a:spcPct val="20000"/>
              </a:spcBef>
              <a:buClr>
                <a:schemeClr val="accent1"/>
              </a:buClr>
              <a:buSzPct val="70000"/>
              <a:defRPr/>
            </a:pPr>
            <a:r>
              <a:rPr lang="en-US" sz="4000" b="1" dirty="0" err="1" smtClean="0">
                <a:latin typeface="Aharoni" pitchFamily="2" charset="-79"/>
                <a:cs typeface="Aharoni" pitchFamily="2" charset="-79"/>
              </a:rPr>
              <a:t>Analisa</a:t>
            </a:r>
            <a:r>
              <a:rPr lang="en-US" sz="4000" b="1" dirty="0" smtClean="0">
                <a:latin typeface="Aharoni" pitchFamily="2" charset="-79"/>
                <a:cs typeface="Aharoni" pitchFamily="2" charset="-79"/>
              </a:rPr>
              <a:t> </a:t>
            </a:r>
            <a:r>
              <a:rPr lang="en-US" sz="4000" b="1" dirty="0" err="1" smtClean="0">
                <a:latin typeface="Aharoni" pitchFamily="2" charset="-79"/>
                <a:cs typeface="Aharoni" pitchFamily="2" charset="-79"/>
              </a:rPr>
              <a:t>Semantik</a:t>
            </a:r>
            <a:r>
              <a:rPr lang="en-US" sz="4000" b="1" dirty="0" smtClean="0">
                <a:latin typeface="Aharoni" pitchFamily="2" charset="-79"/>
                <a:cs typeface="Aharoni" pitchFamily="2" charset="-79"/>
              </a:rPr>
              <a:t> &amp; Intermediate Code</a:t>
            </a:r>
            <a:endParaRPr kumimoji="0" lang="en-US" sz="4000" b="1" i="0" u="none" strike="noStrike" kern="1200" cap="none" spc="0" normalizeH="0" baseline="0" noProof="0" dirty="0">
              <a:ln>
                <a:noFill/>
              </a:ln>
              <a:solidFill>
                <a:schemeClr val="tx2">
                  <a:shade val="75000"/>
                </a:schemeClr>
              </a:solidFill>
              <a:effectLst/>
              <a:uLnTx/>
              <a:uFillTx/>
              <a:latin typeface="Aharoni" pitchFamily="2" charset="-79"/>
              <a:cs typeface="Aharoni" pitchFamily="2" charset="-79"/>
            </a:endParaRPr>
          </a:p>
        </p:txBody>
      </p:sp>
      <p:sp>
        <p:nvSpPr>
          <p:cNvPr id="7" name="Title 1"/>
          <p:cNvSpPr>
            <a:spLocks noGrp="1"/>
          </p:cNvSpPr>
          <p:nvPr>
            <p:ph type="ctrTitle"/>
          </p:nvPr>
        </p:nvSpPr>
        <p:spPr>
          <a:xfrm>
            <a:off x="381000" y="4853411"/>
            <a:ext cx="8458200" cy="1222375"/>
          </a:xfrm>
        </p:spPr>
        <p:txBody>
          <a:bodyPr/>
          <a:lstStyle/>
          <a:p>
            <a:pPr algn="r"/>
            <a:r>
              <a:rPr lang="en-US" dirty="0" smtClean="0"/>
              <a:t>DISUSUN OLEH :</a:t>
            </a:r>
            <a:br>
              <a:rPr lang="en-US" dirty="0" smtClean="0"/>
            </a:br>
            <a:r>
              <a:rPr lang="en-US" dirty="0" smtClean="0"/>
              <a:t> ELISAWATI,M.KOM</a:t>
            </a:r>
            <a:endParaRPr lang="en-US" dirty="0"/>
          </a:p>
        </p:txBody>
      </p:sp>
      <p:sp>
        <p:nvSpPr>
          <p:cNvPr id="8" name="Subtitle 2"/>
          <p:cNvSpPr txBox="1">
            <a:spLocks/>
          </p:cNvSpPr>
          <p:nvPr/>
        </p:nvSpPr>
        <p:spPr>
          <a:xfrm>
            <a:off x="533400" y="76200"/>
            <a:ext cx="8458200" cy="609600"/>
          </a:xfrm>
          <a:prstGeom prst="rect">
            <a:avLst/>
          </a:prstGeom>
        </p:spPr>
        <p:txBody>
          <a:bodyPr vert="horz"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3200" b="0" i="0" u="none" strike="noStrike" kern="1200" cap="none" spc="0" normalizeH="0" baseline="0" noProof="0" dirty="0" err="1" smtClean="0">
                <a:ln>
                  <a:noFill/>
                </a:ln>
                <a:solidFill>
                  <a:schemeClr val="tx2">
                    <a:shade val="75000"/>
                  </a:schemeClr>
                </a:solidFill>
                <a:effectLst/>
                <a:uLnTx/>
                <a:uFillTx/>
                <a:latin typeface="Aharoni" pitchFamily="2" charset="-79"/>
                <a:ea typeface="+mn-ea"/>
                <a:cs typeface="Aharoni" pitchFamily="2" charset="-79"/>
              </a:rPr>
              <a:t>Pertemuan</a:t>
            </a:r>
            <a:r>
              <a:rPr kumimoji="0" lang="en-US" sz="3200" b="0" i="0" u="none" strike="noStrike" kern="1200" cap="none" spc="0" normalizeH="0" baseline="0" noProof="0" dirty="0" smtClean="0">
                <a:ln>
                  <a:noFill/>
                </a:ln>
                <a:solidFill>
                  <a:schemeClr val="tx2">
                    <a:shade val="75000"/>
                  </a:schemeClr>
                </a:solidFill>
                <a:effectLst/>
                <a:uLnTx/>
                <a:uFillTx/>
                <a:latin typeface="Aharoni" pitchFamily="2" charset="-79"/>
                <a:ea typeface="+mn-ea"/>
                <a:cs typeface="Aharoni" pitchFamily="2" charset="-79"/>
              </a:rPr>
              <a:t> 11</a:t>
            </a:r>
            <a:r>
              <a:rPr lang="en-US" sz="3200" dirty="0" smtClean="0">
                <a:solidFill>
                  <a:schemeClr val="tx2">
                    <a:shade val="75000"/>
                  </a:schemeClr>
                </a:solidFill>
                <a:latin typeface="Aharoni" pitchFamily="2" charset="-79"/>
                <a:cs typeface="Aharoni" pitchFamily="2" charset="-79"/>
              </a:rPr>
              <a:t>,12</a:t>
            </a:r>
            <a:endParaRPr kumimoji="0" lang="en-US" sz="3200" b="0" i="0" u="none" strike="noStrike" kern="1200" cap="none" spc="0" normalizeH="0" baseline="0" noProof="0" dirty="0">
              <a:ln>
                <a:noFill/>
              </a:ln>
              <a:solidFill>
                <a:schemeClr val="tx2">
                  <a:shade val="75000"/>
                </a:schemeClr>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822" y="481580"/>
            <a:ext cx="8329642" cy="5755732"/>
          </a:xfrm>
        </p:spPr>
        <p:txBody>
          <a:bodyPr>
            <a:normAutofit fontScale="92500" lnSpcReduction="10000"/>
          </a:bodyPr>
          <a:lstStyle/>
          <a:p>
            <a:pPr marL="0" indent="0" algn="just">
              <a:buNone/>
            </a:pPr>
            <a:r>
              <a:rPr lang="id-ID" sz="3800" dirty="0" smtClean="0"/>
              <a:t>Kerugian dari  kode antara, dengan melakukan dua kali translasi, maka butuh yang relatif lebih lama. Selanjutnya akan dibahas dua macam kode antara, yaitu </a:t>
            </a:r>
            <a:r>
              <a:rPr lang="id-ID" sz="3800" i="1" dirty="0" smtClean="0"/>
              <a:t>Notasi Postfix </a:t>
            </a:r>
            <a:r>
              <a:rPr lang="id-ID" sz="3800" dirty="0" smtClean="0"/>
              <a:t>dan </a:t>
            </a:r>
            <a:r>
              <a:rPr lang="id-ID" sz="3800" i="1" dirty="0" smtClean="0"/>
              <a:t>N-Tuple</a:t>
            </a:r>
            <a:r>
              <a:rPr lang="id-ID" sz="3800" dirty="0" smtClean="0"/>
              <a:t>.</a:t>
            </a:r>
          </a:p>
          <a:p>
            <a:pPr marL="0" indent="0" algn="just">
              <a:spcBef>
                <a:spcPts val="1800"/>
              </a:spcBef>
              <a:buNone/>
            </a:pPr>
            <a:r>
              <a:rPr lang="id-ID" sz="3800" b="1" dirty="0" smtClean="0">
                <a:solidFill>
                  <a:schemeClr val="bg1">
                    <a:lumMod val="50000"/>
                  </a:schemeClr>
                </a:solidFill>
              </a:rPr>
              <a:t>NOTASI POSTFIX</a:t>
            </a:r>
          </a:p>
          <a:p>
            <a:pPr marL="0" indent="0" algn="just">
              <a:spcBef>
                <a:spcPts val="0"/>
              </a:spcBef>
              <a:buNone/>
            </a:pPr>
            <a:r>
              <a:rPr lang="id-ID" sz="3800" dirty="0" smtClean="0"/>
              <a:t>Sehari –hari kita biasa menggunakan operasi dalam notasi infix (letak operator di tengah). Pada notasi Postfix operator diletakkan paling akhir maka disebut juga dengan notasi Sufix atau reverse Polish.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09572"/>
            <a:ext cx="8329642" cy="6162700"/>
          </a:xfrm>
        </p:spPr>
        <p:txBody>
          <a:bodyPr>
            <a:normAutofit fontScale="92500" lnSpcReduction="10000"/>
          </a:bodyPr>
          <a:lstStyle/>
          <a:p>
            <a:pPr marL="0" indent="0" algn="just">
              <a:buNone/>
            </a:pPr>
            <a:r>
              <a:rPr lang="id-ID" sz="3800" dirty="0" smtClean="0"/>
              <a:t>Sintaks notasi Postfix :</a:t>
            </a:r>
          </a:p>
          <a:p>
            <a:pPr marL="0" indent="0" algn="just">
              <a:buNone/>
            </a:pPr>
            <a:r>
              <a:rPr lang="id-ID" sz="3800" dirty="0" smtClean="0"/>
              <a:t>	</a:t>
            </a:r>
            <a:r>
              <a:rPr lang="id-ID" sz="3800" i="1" dirty="0" smtClean="0"/>
              <a:t>&lt;operan&gt; &lt;operan&gt; &lt;operator&gt;</a:t>
            </a:r>
          </a:p>
          <a:p>
            <a:pPr marL="0" indent="0" algn="just">
              <a:buNone/>
            </a:pPr>
            <a:r>
              <a:rPr lang="id-ID" sz="3800" dirty="0" smtClean="0"/>
              <a:t>Misalkan ekspresi :</a:t>
            </a:r>
          </a:p>
          <a:p>
            <a:pPr marL="0" indent="0" algn="just">
              <a:buNone/>
            </a:pPr>
            <a:r>
              <a:rPr lang="id-ID" sz="3800" dirty="0" smtClean="0"/>
              <a:t>		</a:t>
            </a:r>
            <a:r>
              <a:rPr lang="id-ID" sz="3800" i="1" dirty="0" smtClean="0"/>
              <a:t>(a+b)*(c+d)</a:t>
            </a:r>
          </a:p>
          <a:p>
            <a:pPr marL="0" indent="0" algn="just">
              <a:buNone/>
            </a:pPr>
            <a:r>
              <a:rPr lang="id-ID" sz="3800" dirty="0" smtClean="0"/>
              <a:t>Kalau kita nyatakan dalam postfix :</a:t>
            </a:r>
          </a:p>
          <a:p>
            <a:pPr marL="0" indent="0" algn="just">
              <a:buNone/>
            </a:pPr>
            <a:r>
              <a:rPr lang="id-ID" sz="3800" dirty="0" smtClean="0"/>
              <a:t>		</a:t>
            </a:r>
            <a:r>
              <a:rPr lang="id-ID" sz="3800" i="1" dirty="0" smtClean="0"/>
              <a:t>ab+cd+*</a:t>
            </a:r>
          </a:p>
          <a:p>
            <a:pPr marL="0" indent="0" algn="just">
              <a:buNone/>
            </a:pPr>
            <a:r>
              <a:rPr lang="id-ID" sz="3800" dirty="0" smtClean="0"/>
              <a:t>Kita dapat  mengubah instruksi kontrol program yang ada ke dalam notasi Postfix misalnya :</a:t>
            </a:r>
          </a:p>
          <a:p>
            <a:pPr marL="0" indent="0" algn="just">
              <a:buNone/>
            </a:pPr>
            <a:r>
              <a:rPr lang="id-ID" sz="3800" i="1" dirty="0" smtClean="0"/>
              <a:t>          IF &lt;exp&gt;THEN&lt;stmt1&gt;ELSE&lt;stmt2&gt;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09572"/>
            <a:ext cx="8329642" cy="6162700"/>
          </a:xfrm>
        </p:spPr>
        <p:txBody>
          <a:bodyPr>
            <a:normAutofit/>
          </a:bodyPr>
          <a:lstStyle/>
          <a:p>
            <a:pPr marL="0" indent="0" algn="just">
              <a:buNone/>
            </a:pPr>
            <a:r>
              <a:rPr lang="id-ID" sz="3800" dirty="0" smtClean="0"/>
              <a:t>Diubah ke dalam Postfix :</a:t>
            </a:r>
          </a:p>
          <a:p>
            <a:pPr marL="0" indent="0" algn="ctr">
              <a:buNone/>
            </a:pPr>
            <a:r>
              <a:rPr lang="id-ID" sz="3300" i="1" dirty="0" smtClean="0"/>
              <a:t>&lt;exp&gt;&lt;label1&gt;BZ&lt;stmt1&gt;&lt;label2&gt;BR&lt;stmt2&gt;</a:t>
            </a:r>
          </a:p>
          <a:p>
            <a:pPr marL="0" indent="0">
              <a:buNone/>
            </a:pPr>
            <a:r>
              <a:rPr lang="id-ID" sz="3800" dirty="0" smtClean="0"/>
              <a:t>Keterangan :</a:t>
            </a:r>
          </a:p>
          <a:p>
            <a:pPr marL="1077913" indent="-1077913">
              <a:buNone/>
              <a:tabLst>
                <a:tab pos="727075" algn="l"/>
              </a:tabLst>
            </a:pPr>
            <a:r>
              <a:rPr lang="id-ID" sz="3800" dirty="0" smtClean="0"/>
              <a:t>BZ	:   branch if zero (zero=salah) {bercabang/meloncat jika kondisi yang di tes salah}</a:t>
            </a:r>
          </a:p>
          <a:p>
            <a:pPr marL="1077913" indent="-1077913">
              <a:buNone/>
              <a:tabLst>
                <a:tab pos="727075" algn="l"/>
              </a:tabLst>
            </a:pPr>
            <a:r>
              <a:rPr lang="id-ID" sz="3800" dirty="0" smtClean="0"/>
              <a:t>BR	:	branch {bercabang/meloncat tanpa ada kondisi yang di tes}</a:t>
            </a:r>
          </a:p>
          <a:p>
            <a:pPr marL="1077913" indent="-1077913">
              <a:buNone/>
              <a:tabLst>
                <a:tab pos="727075" algn="l"/>
              </a:tabLst>
            </a:pPr>
            <a:endParaRPr lang="id-ID" sz="3800" dirty="0" smtClean="0"/>
          </a:p>
          <a:p>
            <a:pPr marL="0" indent="0">
              <a:buNone/>
            </a:pPr>
            <a:endParaRPr lang="id-ID" sz="3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09572"/>
            <a:ext cx="8329642" cy="6162700"/>
          </a:xfrm>
        </p:spPr>
        <p:txBody>
          <a:bodyPr>
            <a:normAutofit fontScale="92500"/>
          </a:bodyPr>
          <a:lstStyle/>
          <a:p>
            <a:pPr marL="0" indent="0" algn="just">
              <a:buNone/>
            </a:pPr>
            <a:r>
              <a:rPr lang="id-ID" sz="3800" dirty="0" smtClean="0"/>
              <a:t>Arti dari notasi Postfix di atas adalah sebagai berikut :</a:t>
            </a:r>
          </a:p>
          <a:p>
            <a:pPr marL="446088" indent="0" algn="just">
              <a:buNone/>
            </a:pPr>
            <a:r>
              <a:rPr lang="id-ID" sz="3800" dirty="0" smtClean="0"/>
              <a:t>“Jika kondisi ekspresi salah, maka instruksi akan meloncat ke label 1 dan menjalankan statement 2. bila kondisi ekspresi benar, maka statement 1 akan dijalankan lalu meloncat ke label 2. label 1 dan label2 sendiri menunjukkan posisi tujuan loncatan, untuk label 1 posisinya tepat sebelum statement 2, dan label 2 setelah statement 2.”</a:t>
            </a:r>
          </a:p>
          <a:p>
            <a:pPr marL="1077913" indent="-1077913">
              <a:buNone/>
              <a:tabLst>
                <a:tab pos="727075" algn="l"/>
              </a:tabLst>
            </a:pPr>
            <a:endParaRPr lang="id-ID" sz="3800" dirty="0" smtClean="0"/>
          </a:p>
          <a:p>
            <a:pPr marL="0" indent="0">
              <a:buNone/>
            </a:pPr>
            <a:endParaRPr lang="id-ID" sz="3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60648"/>
            <a:ext cx="8535322" cy="6336704"/>
          </a:xfrm>
        </p:spPr>
        <p:txBody>
          <a:bodyPr>
            <a:noAutofit/>
          </a:bodyPr>
          <a:lstStyle/>
          <a:p>
            <a:pPr marL="0" indent="0" algn="just">
              <a:buNone/>
            </a:pPr>
            <a:r>
              <a:rPr lang="id-ID" sz="2400" dirty="0" smtClean="0"/>
              <a:t>Dalam implementasi ke kode antara, label bisa berupa nomor baris instruksi. Untuk lebih jelasnya bisa dilihat contoh berikut :</a:t>
            </a:r>
          </a:p>
          <a:p>
            <a:pPr marL="984250" indent="0" algn="just">
              <a:buNone/>
            </a:pPr>
            <a:r>
              <a:rPr lang="id-ID" sz="2400" i="1" dirty="0" smtClean="0"/>
              <a:t> IF a &gt; b THEN</a:t>
            </a:r>
          </a:p>
          <a:p>
            <a:pPr marL="984250" indent="0">
              <a:buNone/>
            </a:pPr>
            <a:r>
              <a:rPr lang="id-ID" sz="2400" i="1" dirty="0" smtClean="0"/>
              <a:t>     c:=d</a:t>
            </a:r>
          </a:p>
          <a:p>
            <a:pPr marL="984250" indent="0">
              <a:buNone/>
            </a:pPr>
            <a:r>
              <a:rPr lang="id-ID" sz="2400" i="1" dirty="0" smtClean="0"/>
              <a:t>ELSE</a:t>
            </a:r>
          </a:p>
          <a:p>
            <a:pPr marL="984250" indent="0">
              <a:buNone/>
            </a:pPr>
            <a:r>
              <a:rPr lang="id-ID" sz="2400" i="1" dirty="0" smtClean="0"/>
              <a:t>     c:=e</a:t>
            </a:r>
          </a:p>
          <a:p>
            <a:pPr marL="0" indent="0">
              <a:buNone/>
            </a:pPr>
            <a:r>
              <a:rPr lang="id-ID" sz="2400" dirty="0" smtClean="0"/>
              <a:t>Bila di ubah kedalam Postfix :</a:t>
            </a:r>
          </a:p>
          <a:p>
            <a:pPr marL="0" indent="0">
              <a:buNone/>
            </a:pPr>
            <a:r>
              <a:rPr lang="id-ID" sz="2400" i="1" dirty="0" smtClean="0"/>
              <a:t>11 a</a:t>
            </a:r>
            <a:r>
              <a:rPr lang="en-US" sz="2400" i="1" dirty="0" smtClean="0"/>
              <a:t>					18 :=</a:t>
            </a:r>
            <a:endParaRPr lang="id-ID" sz="2400" i="1" dirty="0" smtClean="0"/>
          </a:p>
          <a:p>
            <a:pPr marL="0" indent="0">
              <a:buNone/>
            </a:pPr>
            <a:r>
              <a:rPr lang="id-ID" sz="2400" i="1" dirty="0" smtClean="0"/>
              <a:t>12 b</a:t>
            </a:r>
            <a:r>
              <a:rPr lang="en-US" sz="2400" i="1" dirty="0" smtClean="0"/>
              <a:t>					19</a:t>
            </a:r>
            <a:endParaRPr lang="id-ID" sz="2400" i="1" dirty="0" smtClean="0"/>
          </a:p>
          <a:p>
            <a:pPr marL="0" indent="0">
              <a:buNone/>
            </a:pPr>
            <a:r>
              <a:rPr lang="id-ID" sz="2400" i="1" dirty="0" smtClean="0"/>
              <a:t>13 &gt;</a:t>
            </a:r>
            <a:r>
              <a:rPr lang="en-US" sz="2400" i="1" dirty="0" smtClean="0"/>
              <a:t>					20 25 {</a:t>
            </a:r>
            <a:r>
              <a:rPr lang="en-US" sz="2400" i="1" dirty="0" err="1" smtClean="0"/>
              <a:t>Menunjukkan</a:t>
            </a:r>
            <a:r>
              <a:rPr lang="en-US" sz="2400" i="1" dirty="0" smtClean="0"/>
              <a:t> label 2}</a:t>
            </a:r>
            <a:endParaRPr lang="id-ID" sz="2400" i="1" dirty="0" smtClean="0"/>
          </a:p>
          <a:p>
            <a:pPr marL="0" indent="0">
              <a:buNone/>
            </a:pPr>
            <a:r>
              <a:rPr lang="id-ID" sz="2400" i="1" dirty="0" smtClean="0"/>
              <a:t>14 22	{Menunjukkan Label 1}</a:t>
            </a:r>
            <a:r>
              <a:rPr lang="en-US" sz="2400" i="1" dirty="0" smtClean="0"/>
              <a:t>	21 BR</a:t>
            </a:r>
            <a:endParaRPr lang="id-ID" sz="2400" i="1" dirty="0" smtClean="0"/>
          </a:p>
          <a:p>
            <a:pPr marL="0" indent="0">
              <a:buNone/>
            </a:pPr>
            <a:r>
              <a:rPr lang="id-ID" sz="2400" i="1" dirty="0" smtClean="0"/>
              <a:t>15 BZ</a:t>
            </a:r>
            <a:r>
              <a:rPr lang="en-US" sz="2400" i="1" dirty="0" smtClean="0"/>
              <a:t>					22 c</a:t>
            </a:r>
            <a:endParaRPr lang="id-ID" sz="2400" i="1" dirty="0" smtClean="0"/>
          </a:p>
          <a:p>
            <a:pPr marL="0" indent="0">
              <a:buNone/>
            </a:pPr>
            <a:r>
              <a:rPr lang="id-ID" sz="2400" i="1" dirty="0" smtClean="0"/>
              <a:t>16 c</a:t>
            </a:r>
            <a:r>
              <a:rPr lang="en-US" sz="2400" i="1" dirty="0" smtClean="0"/>
              <a:t>					23 e</a:t>
            </a:r>
            <a:endParaRPr lang="id-ID" sz="2400" i="1" dirty="0" smtClean="0"/>
          </a:p>
          <a:p>
            <a:pPr marL="0" indent="0">
              <a:buNone/>
            </a:pPr>
            <a:r>
              <a:rPr lang="id-ID" sz="2400" i="1" dirty="0" smtClean="0"/>
              <a:t>17 d</a:t>
            </a:r>
            <a:r>
              <a:rPr lang="en-US" sz="2400" i="1" dirty="0" smtClean="0"/>
              <a:t>					24 :=</a:t>
            </a:r>
          </a:p>
          <a:p>
            <a:pPr marL="0" indent="0">
              <a:buNone/>
            </a:pPr>
            <a:r>
              <a:rPr lang="en-US" sz="2400" i="1" dirty="0" smtClean="0"/>
              <a:t>					25</a:t>
            </a:r>
            <a:endParaRPr lang="id-ID" sz="2400" i="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50676"/>
            <a:ext cx="8507288" cy="6162700"/>
          </a:xfrm>
        </p:spPr>
        <p:txBody>
          <a:bodyPr>
            <a:normAutofit fontScale="77500" lnSpcReduction="20000"/>
          </a:bodyPr>
          <a:lstStyle/>
          <a:p>
            <a:pPr marL="0" indent="0" algn="just">
              <a:buNone/>
            </a:pPr>
            <a:r>
              <a:rPr lang="id-ID" sz="3800" dirty="0" smtClean="0"/>
              <a:t>Notasi Postfix di atas bisa dipahami sebagai berikut :</a:t>
            </a:r>
          </a:p>
          <a:p>
            <a:pPr marL="0" indent="0" algn="just">
              <a:tabLst>
                <a:tab pos="352425" algn="l"/>
              </a:tabLst>
            </a:pPr>
            <a:r>
              <a:rPr lang="id-ID" sz="3800" dirty="0" smtClean="0"/>
              <a:t> 	bila ekspresi (a&gt;b) salah, maka loncat ke 	instruksi no 	22</a:t>
            </a:r>
          </a:p>
          <a:p>
            <a:pPr marL="0" indent="0" algn="just">
              <a:tabLst>
                <a:tab pos="352425" algn="l"/>
              </a:tabLst>
            </a:pPr>
            <a:r>
              <a:rPr lang="id-ID" sz="3800" dirty="0" smtClean="0"/>
              <a:t> 	Bila ekspresi (a&gt;b) benar, maka tidak terjadi 	loncatan, instruksi berlanjut ke 16 sampai 	18, 	lalu loncat ke no 25.</a:t>
            </a:r>
          </a:p>
          <a:p>
            <a:pPr marL="0" indent="0" algn="just">
              <a:tabLst>
                <a:tab pos="352425" algn="l"/>
              </a:tabLst>
            </a:pPr>
            <a:endParaRPr lang="id-ID" sz="3800" dirty="0" smtClean="0"/>
          </a:p>
          <a:p>
            <a:pPr marL="0" indent="0" algn="just">
              <a:buNone/>
              <a:tabLst>
                <a:tab pos="352425" algn="l"/>
              </a:tabLst>
            </a:pPr>
            <a:r>
              <a:rPr lang="id-ID" sz="3800" dirty="0" smtClean="0"/>
              <a:t>Contoh lain :</a:t>
            </a:r>
          </a:p>
          <a:p>
            <a:pPr marL="0" indent="0" algn="just">
              <a:buNone/>
              <a:tabLst>
                <a:tab pos="352425" algn="l"/>
              </a:tabLst>
            </a:pPr>
            <a:r>
              <a:rPr lang="id-ID" sz="3800" dirty="0" smtClean="0"/>
              <a:t>			</a:t>
            </a:r>
            <a:r>
              <a:rPr lang="id-ID" sz="3800" i="1" dirty="0" smtClean="0"/>
              <a:t>WHILE &lt;exp&gt; DO &lt;stat&gt;</a:t>
            </a:r>
          </a:p>
          <a:p>
            <a:pPr marL="0" indent="0" algn="just">
              <a:buNone/>
              <a:tabLst>
                <a:tab pos="352425" algn="l"/>
              </a:tabLst>
            </a:pPr>
            <a:r>
              <a:rPr lang="id-ID" sz="3800" dirty="0" smtClean="0"/>
              <a:t>Diubah ke Postfix</a:t>
            </a:r>
          </a:p>
          <a:p>
            <a:pPr marL="0" indent="0" algn="just">
              <a:buNone/>
              <a:tabLst>
                <a:tab pos="352425" algn="l"/>
              </a:tabLst>
            </a:pPr>
            <a:r>
              <a:rPr lang="id-ID" sz="3800" dirty="0" smtClean="0"/>
              <a:t>		</a:t>
            </a:r>
            <a:r>
              <a:rPr lang="id-ID" sz="3800" i="1" dirty="0" smtClean="0"/>
              <a:t>&lt;exp&gt;&lt;label1&gt;BZ&lt;stat&gt;&lt;label2&gt;BR</a:t>
            </a:r>
          </a:p>
          <a:p>
            <a:pPr marL="0" indent="0" algn="just">
              <a:buNone/>
              <a:tabLst>
                <a:tab pos="352425" algn="l"/>
              </a:tabLst>
            </a:pPr>
            <a:r>
              <a:rPr lang="id-ID" sz="3800" i="1" dirty="0" smtClean="0"/>
              <a:t>			   	  </a:t>
            </a:r>
          </a:p>
          <a:p>
            <a:pPr marL="0" indent="0" algn="just">
              <a:buNone/>
              <a:tabLst>
                <a:tab pos="352425" algn="l"/>
              </a:tabLst>
            </a:pPr>
            <a:r>
              <a:rPr lang="id-ID" sz="3800" i="1" dirty="0" smtClean="0"/>
              <a:t>				   Label 1		   Label2</a:t>
            </a:r>
          </a:p>
          <a:p>
            <a:pPr marL="0" indent="0" algn="just">
              <a:buNone/>
              <a:tabLst>
                <a:tab pos="352425" algn="l"/>
              </a:tabLst>
            </a:pPr>
            <a:endParaRPr lang="id-ID" sz="3800" i="1" dirty="0" smtClean="0"/>
          </a:p>
          <a:p>
            <a:pPr marL="0" indent="0" algn="just">
              <a:buNone/>
              <a:tabLst>
                <a:tab pos="352425" algn="l"/>
              </a:tabLst>
            </a:pPr>
            <a:endParaRPr lang="id-ID" sz="3800" dirty="0" smtClean="0"/>
          </a:p>
          <a:p>
            <a:pPr marL="0" indent="0" algn="just">
              <a:buNone/>
              <a:tabLst>
                <a:tab pos="352425" algn="l"/>
              </a:tabLst>
            </a:pPr>
            <a:endParaRPr lang="id-ID" sz="3800" dirty="0" smtClean="0"/>
          </a:p>
          <a:p>
            <a:pPr marL="0" indent="0" algn="just"/>
            <a:endParaRPr lang="id-ID" sz="3800" dirty="0" smtClean="0"/>
          </a:p>
        </p:txBody>
      </p:sp>
      <p:cxnSp>
        <p:nvCxnSpPr>
          <p:cNvPr id="5" name="Straight Arrow Connector 4"/>
          <p:cNvCxnSpPr/>
          <p:nvPr/>
        </p:nvCxnSpPr>
        <p:spPr>
          <a:xfrm rot="5400000" flipH="1" flipV="1">
            <a:off x="3500430" y="5500702"/>
            <a:ext cx="5715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6215868" y="5571346"/>
            <a:ext cx="5715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16632"/>
            <a:ext cx="8329642" cy="5035652"/>
          </a:xfrm>
        </p:spPr>
        <p:txBody>
          <a:bodyPr>
            <a:normAutofit/>
          </a:bodyPr>
          <a:lstStyle/>
          <a:p>
            <a:pPr marL="0" indent="0" algn="just">
              <a:buNone/>
            </a:pPr>
            <a:endParaRPr lang="en-US" sz="2000" dirty="0" smtClean="0"/>
          </a:p>
          <a:p>
            <a:pPr marL="0" indent="0" algn="just">
              <a:buNone/>
            </a:pPr>
            <a:r>
              <a:rPr lang="id-ID" sz="2400" dirty="0" smtClean="0"/>
              <a:t>Contoh Instruksi :</a:t>
            </a:r>
          </a:p>
          <a:p>
            <a:pPr marL="3175" indent="0" algn="just">
              <a:buNone/>
            </a:pPr>
            <a:r>
              <a:rPr lang="id-ID" sz="2400" i="1" dirty="0" smtClean="0"/>
              <a:t>   </a:t>
            </a:r>
            <a:endParaRPr lang="en-US" sz="2400" i="1" dirty="0" smtClean="0"/>
          </a:p>
          <a:p>
            <a:pPr marL="3175" indent="0" algn="just">
              <a:buNone/>
            </a:pPr>
            <a:r>
              <a:rPr lang="en-US" sz="2400" i="1" dirty="0" smtClean="0"/>
              <a:t>   </a:t>
            </a:r>
            <a:r>
              <a:rPr lang="id-ID" sz="2400" i="1" dirty="0" smtClean="0"/>
              <a:t>a:=1</a:t>
            </a:r>
          </a:p>
          <a:p>
            <a:pPr marL="3175" indent="0" algn="just">
              <a:buNone/>
            </a:pPr>
            <a:r>
              <a:rPr lang="id-ID" sz="2400" i="1" dirty="0" smtClean="0"/>
              <a:t>   WHILE a&lt;5 DO</a:t>
            </a:r>
          </a:p>
          <a:p>
            <a:pPr marL="3175" indent="0" algn="just">
              <a:buNone/>
            </a:pPr>
            <a:r>
              <a:rPr lang="id-ID" sz="2400" i="1" dirty="0" smtClean="0"/>
              <a:t>    a:=a+1</a:t>
            </a:r>
          </a:p>
        </p:txBody>
      </p:sp>
      <p:pic>
        <p:nvPicPr>
          <p:cNvPr id="1026" name="Picture 2"/>
          <p:cNvPicPr>
            <a:picLocks noChangeAspect="1" noChangeArrowheads="1"/>
          </p:cNvPicPr>
          <p:nvPr/>
        </p:nvPicPr>
        <p:blipFill>
          <a:blip r:embed="rId2" cstate="print"/>
          <a:srcRect l="35139" t="26203" r="18373" b="25563"/>
          <a:stretch>
            <a:fillRect/>
          </a:stretch>
        </p:blipFill>
        <p:spPr bwMode="auto">
          <a:xfrm>
            <a:off x="3131840" y="1196752"/>
            <a:ext cx="5832648" cy="5184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6"/>
            <a:ext cx="8115328" cy="857256"/>
          </a:xfrm>
        </p:spPr>
        <p:txBody>
          <a:bodyPr>
            <a:normAutofit/>
          </a:bodyPr>
          <a:lstStyle/>
          <a:p>
            <a:r>
              <a:rPr lang="id-ID" b="1" dirty="0" smtClean="0"/>
              <a:t>NOTASI N-TUPLE</a:t>
            </a:r>
            <a:endParaRPr lang="en-US" b="1" dirty="0"/>
          </a:p>
        </p:txBody>
      </p:sp>
      <p:sp>
        <p:nvSpPr>
          <p:cNvPr id="3" name="Content Placeholder 2"/>
          <p:cNvSpPr>
            <a:spLocks noGrp="1"/>
          </p:cNvSpPr>
          <p:nvPr>
            <p:ph idx="1"/>
          </p:nvPr>
        </p:nvSpPr>
        <p:spPr>
          <a:xfrm>
            <a:off x="642910" y="1357298"/>
            <a:ext cx="8043890" cy="4857784"/>
          </a:xfrm>
        </p:spPr>
        <p:txBody>
          <a:bodyPr>
            <a:normAutofit/>
          </a:bodyPr>
          <a:lstStyle/>
          <a:p>
            <a:pPr marL="0" indent="0" algn="just">
              <a:buNone/>
            </a:pPr>
            <a:r>
              <a:rPr lang="id-ID" sz="3600" dirty="0" smtClean="0"/>
              <a:t>Bila pada postfix setiap baris instruksi hanya terdiri dari satu tupel, pada notasi N-Tuple setiap baris bisa terdiri dari beberapa tupel. Format umum dari Notasi N-Tuple adalah sebagai berikut :</a:t>
            </a:r>
          </a:p>
          <a:p>
            <a:pPr marL="0" indent="0" algn="just">
              <a:buNone/>
            </a:pPr>
            <a:r>
              <a:rPr lang="id-ID" sz="3600" i="1" dirty="0" smtClean="0"/>
              <a:t>		Operator ......N-1 operan</a:t>
            </a:r>
          </a:p>
          <a:p>
            <a:pPr marL="0" indent="0" algn="just">
              <a:buNone/>
            </a:pPr>
            <a:r>
              <a:rPr lang="id-ID" sz="3600" dirty="0" smtClean="0"/>
              <a:t>Selanjutnya akan di bahas notasi 3 tupel dan 4 tupel.</a:t>
            </a:r>
            <a:endParaRPr lang="en-US" sz="3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6"/>
            <a:ext cx="8115328" cy="857256"/>
          </a:xfrm>
        </p:spPr>
        <p:txBody>
          <a:bodyPr>
            <a:normAutofit/>
          </a:bodyPr>
          <a:lstStyle/>
          <a:p>
            <a:r>
              <a:rPr lang="id-ID" b="1" dirty="0" smtClean="0"/>
              <a:t>A. Triples Notation</a:t>
            </a:r>
            <a:endParaRPr lang="en-US" b="1" dirty="0"/>
          </a:p>
        </p:txBody>
      </p:sp>
      <p:sp>
        <p:nvSpPr>
          <p:cNvPr id="3" name="Content Placeholder 2"/>
          <p:cNvSpPr>
            <a:spLocks noGrp="1"/>
          </p:cNvSpPr>
          <p:nvPr>
            <p:ph idx="1"/>
          </p:nvPr>
        </p:nvSpPr>
        <p:spPr>
          <a:xfrm>
            <a:off x="642910" y="1357298"/>
            <a:ext cx="8043890" cy="4857784"/>
          </a:xfrm>
        </p:spPr>
        <p:txBody>
          <a:bodyPr>
            <a:normAutofit fontScale="85000" lnSpcReduction="10000"/>
          </a:bodyPr>
          <a:lstStyle/>
          <a:p>
            <a:pPr marL="0" indent="0" algn="just">
              <a:buNone/>
            </a:pPr>
            <a:r>
              <a:rPr lang="id-ID" sz="3600" dirty="0" smtClean="0"/>
              <a:t>Notasi tripel memiliki format sebagai berikut:</a:t>
            </a:r>
          </a:p>
          <a:p>
            <a:pPr marL="0" indent="0" algn="just">
              <a:buNone/>
            </a:pPr>
            <a:r>
              <a:rPr lang="id-ID" sz="3600" i="1" dirty="0" smtClean="0"/>
              <a:t>	&lt;operator&gt;&lt;operand&gt;&lt;operand&gt;</a:t>
            </a:r>
          </a:p>
          <a:p>
            <a:pPr marL="0" indent="0" algn="just">
              <a:buNone/>
            </a:pPr>
            <a:r>
              <a:rPr lang="id-ID" sz="3600" dirty="0" smtClean="0"/>
              <a:t>Contoh instruksi :</a:t>
            </a:r>
          </a:p>
          <a:p>
            <a:pPr marL="0" indent="0" algn="just">
              <a:buNone/>
            </a:pPr>
            <a:r>
              <a:rPr lang="id-ID" sz="3600" i="1" dirty="0" smtClean="0"/>
              <a:t>     A:=D*C+B/E</a:t>
            </a:r>
          </a:p>
          <a:p>
            <a:pPr marL="0" indent="0" algn="just">
              <a:buNone/>
            </a:pPr>
            <a:r>
              <a:rPr lang="id-ID" sz="3600" dirty="0" smtClean="0"/>
              <a:t>Bila dibuat kode antara tripel :</a:t>
            </a:r>
          </a:p>
          <a:p>
            <a:pPr marL="742950" indent="-742950" algn="just">
              <a:buAutoNum type="arabicPeriod"/>
            </a:pPr>
            <a:r>
              <a:rPr lang="id-ID" sz="3600" i="1" dirty="0" smtClean="0"/>
              <a:t>*,D,C</a:t>
            </a:r>
          </a:p>
          <a:p>
            <a:pPr marL="742950" indent="-742950" algn="just">
              <a:buAutoNum type="arabicPeriod"/>
            </a:pPr>
            <a:r>
              <a:rPr lang="id-ID" sz="3600" i="1" dirty="0" smtClean="0"/>
              <a:t>/,B,E</a:t>
            </a:r>
          </a:p>
          <a:p>
            <a:pPr marL="742950" indent="-742950" algn="just">
              <a:buAutoNum type="arabicPeriod"/>
            </a:pPr>
            <a:r>
              <a:rPr lang="id-ID" sz="3600" i="1" dirty="0" smtClean="0"/>
              <a:t>+,(1),(2)</a:t>
            </a:r>
          </a:p>
          <a:p>
            <a:pPr marL="742950" indent="-742950" algn="just">
              <a:buAutoNum type="arabicPeriod"/>
            </a:pPr>
            <a:r>
              <a:rPr lang="id-ID" sz="3600" i="1" dirty="0" smtClean="0"/>
              <a:t>:=,A,(3)</a:t>
            </a:r>
            <a:endParaRPr lang="en-US" sz="3600"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09572"/>
            <a:ext cx="8329642" cy="6162700"/>
          </a:xfrm>
        </p:spPr>
        <p:txBody>
          <a:bodyPr>
            <a:normAutofit/>
          </a:bodyPr>
          <a:lstStyle/>
          <a:p>
            <a:pPr marL="0" indent="0" algn="just">
              <a:buNone/>
              <a:tabLst>
                <a:tab pos="352425" algn="l"/>
              </a:tabLst>
            </a:pPr>
            <a:r>
              <a:rPr lang="id-ID" sz="3800" dirty="0" smtClean="0"/>
              <a:t>Perlu diperhatikan bahwa operator yaitu operator perkalian dan pembagian mendapat prioritas dibanding penjumlahan dan pengurangan.</a:t>
            </a:r>
          </a:p>
          <a:p>
            <a:pPr marL="0" indent="0" algn="just">
              <a:buNone/>
              <a:tabLst>
                <a:tab pos="352425" algn="l"/>
              </a:tabLst>
            </a:pPr>
            <a:r>
              <a:rPr lang="id-ID" sz="3800" dirty="0" smtClean="0"/>
              <a:t>Contoh Lain :</a:t>
            </a:r>
          </a:p>
          <a:p>
            <a:pPr marL="0" indent="0" algn="just">
              <a:buNone/>
              <a:tabLst>
                <a:tab pos="352425" algn="l"/>
              </a:tabLst>
            </a:pPr>
            <a:r>
              <a:rPr lang="id-ID" sz="3800" dirty="0" smtClean="0"/>
              <a:t>   </a:t>
            </a:r>
            <a:r>
              <a:rPr lang="id-ID" sz="3800" i="1" dirty="0" smtClean="0"/>
              <a:t>IF X &gt; Y  THEN</a:t>
            </a:r>
          </a:p>
          <a:p>
            <a:pPr marL="0" indent="0" algn="just">
              <a:buNone/>
              <a:tabLst>
                <a:tab pos="352425" algn="l"/>
              </a:tabLst>
            </a:pPr>
            <a:r>
              <a:rPr lang="id-ID" sz="3800" i="1" dirty="0" smtClean="0"/>
              <a:t>	    X:=a – b</a:t>
            </a:r>
          </a:p>
          <a:p>
            <a:pPr marL="0" indent="0" algn="just">
              <a:buNone/>
              <a:tabLst>
                <a:tab pos="352425" algn="l"/>
              </a:tabLst>
            </a:pPr>
            <a:r>
              <a:rPr lang="id-ID" sz="3800" i="1" dirty="0" smtClean="0"/>
              <a:t>    ELSE</a:t>
            </a:r>
          </a:p>
          <a:p>
            <a:pPr marL="0" indent="0" algn="just">
              <a:buNone/>
              <a:tabLst>
                <a:tab pos="352425" algn="l"/>
              </a:tabLst>
            </a:pPr>
            <a:r>
              <a:rPr lang="id-ID" sz="3800" i="1" dirty="0" smtClean="0"/>
              <a:t>        X:=a + b</a:t>
            </a:r>
          </a:p>
          <a:p>
            <a:pPr marL="0" indent="0" algn="just">
              <a:buNone/>
              <a:tabLst>
                <a:tab pos="352425" algn="l"/>
              </a:tabLst>
            </a:pPr>
            <a:endParaRPr lang="id-ID" sz="3800" dirty="0" smtClean="0"/>
          </a:p>
          <a:p>
            <a:pPr marL="0" indent="0" algn="just">
              <a:buNone/>
              <a:tabLst>
                <a:tab pos="352425" algn="l"/>
              </a:tabLst>
            </a:pPr>
            <a:endParaRPr lang="id-ID" sz="3800" dirty="0" smtClean="0"/>
          </a:p>
          <a:p>
            <a:pPr marL="0" indent="0" algn="just"/>
            <a:endParaRPr lang="id-ID" sz="3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314"/>
            <a:ext cx="8115328" cy="1285860"/>
          </a:xfrm>
        </p:spPr>
        <p:txBody>
          <a:bodyPr>
            <a:normAutofit/>
          </a:bodyPr>
          <a:lstStyle/>
          <a:p>
            <a:r>
              <a:rPr lang="en-US" b="1" dirty="0" smtClean="0"/>
              <a:t>ANALISA SEMANTIK</a:t>
            </a:r>
            <a:endParaRPr lang="en-US" b="1" dirty="0"/>
          </a:p>
        </p:txBody>
      </p:sp>
      <p:sp>
        <p:nvSpPr>
          <p:cNvPr id="3" name="Content Placeholder 2"/>
          <p:cNvSpPr>
            <a:spLocks noGrp="1"/>
          </p:cNvSpPr>
          <p:nvPr>
            <p:ph idx="1"/>
          </p:nvPr>
        </p:nvSpPr>
        <p:spPr>
          <a:xfrm>
            <a:off x="642910" y="1552580"/>
            <a:ext cx="8043890" cy="4662502"/>
          </a:xfrm>
        </p:spPr>
        <p:txBody>
          <a:bodyPr>
            <a:normAutofit fontScale="92500"/>
          </a:bodyPr>
          <a:lstStyle/>
          <a:p>
            <a:pPr marL="0" indent="0" algn="just">
              <a:buNone/>
            </a:pPr>
            <a:r>
              <a:rPr lang="id-ID" sz="3600" dirty="0" smtClean="0"/>
              <a:t>Dalam rangkaian proses kompilasi, analisa semantik masih termasuk dalam bagian front end (bagian yang menangani analisis source program). Proses ini merupakan kelanjutan dari proses kompilasi sebelumnya, yaitu proses scanning (analisis leksikal) dan proses parsing (analisis sintaks). Bagian terakhir dari tahapan analisa adalah analisis semantik.</a:t>
            </a:r>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09572"/>
            <a:ext cx="8329642" cy="6162700"/>
          </a:xfrm>
        </p:spPr>
        <p:txBody>
          <a:bodyPr>
            <a:normAutofit/>
          </a:bodyPr>
          <a:lstStyle/>
          <a:p>
            <a:pPr marL="0" indent="0" algn="just">
              <a:buNone/>
              <a:tabLst>
                <a:tab pos="352425" algn="l"/>
              </a:tabLst>
            </a:pPr>
            <a:r>
              <a:rPr lang="id-ID" sz="3800" dirty="0" smtClean="0"/>
              <a:t>Kode antara tripel-nya :</a:t>
            </a:r>
          </a:p>
          <a:p>
            <a:pPr marL="742950" indent="-742950" algn="just">
              <a:buAutoNum type="arabicPeriod"/>
              <a:tabLst>
                <a:tab pos="352425" algn="l"/>
              </a:tabLst>
            </a:pPr>
            <a:r>
              <a:rPr lang="id-ID" sz="3800" i="1" dirty="0" smtClean="0"/>
              <a:t>&gt;,X,Y</a:t>
            </a:r>
          </a:p>
          <a:p>
            <a:pPr marL="742950" indent="-742950" algn="just">
              <a:buAutoNum type="arabicPeriod"/>
              <a:tabLst>
                <a:tab pos="352425" algn="l"/>
              </a:tabLst>
            </a:pPr>
            <a:r>
              <a:rPr lang="id-ID" sz="3800" i="1" dirty="0" smtClean="0"/>
              <a:t>BZ,(1),(6) {bila kondisi (1) salah loncat ke no (6)}</a:t>
            </a:r>
          </a:p>
          <a:p>
            <a:pPr marL="742950" indent="-742950" algn="just">
              <a:buAutoNum type="arabicPeriod"/>
              <a:tabLst>
                <a:tab pos="352425" algn="l"/>
              </a:tabLst>
            </a:pPr>
            <a:r>
              <a:rPr lang="id-ID" sz="3800" i="1" dirty="0" smtClean="0"/>
              <a:t>-,a,b</a:t>
            </a:r>
          </a:p>
          <a:p>
            <a:pPr marL="742950" indent="-742950" algn="just">
              <a:buAutoNum type="arabicPeriod"/>
              <a:tabLst>
                <a:tab pos="352425" algn="l"/>
              </a:tabLst>
            </a:pPr>
            <a:r>
              <a:rPr lang="id-ID" sz="3800" i="1" dirty="0" smtClean="0"/>
              <a:t>:=,x,(3)</a:t>
            </a:r>
          </a:p>
          <a:p>
            <a:pPr marL="742950" indent="-742950" algn="just">
              <a:buAutoNum type="arabicPeriod"/>
              <a:tabLst>
                <a:tab pos="352425" algn="l"/>
              </a:tabLst>
            </a:pPr>
            <a:r>
              <a:rPr lang="id-ID" sz="3800" i="1" dirty="0" smtClean="0"/>
              <a:t>BR,  ,    (8)</a:t>
            </a:r>
          </a:p>
          <a:p>
            <a:pPr marL="742950" indent="-742950" algn="just">
              <a:buAutoNum type="arabicPeriod"/>
              <a:tabLst>
                <a:tab pos="352425" algn="l"/>
              </a:tabLst>
            </a:pPr>
            <a:r>
              <a:rPr lang="id-ID" sz="3800" i="1" dirty="0" smtClean="0"/>
              <a:t>+,a,b</a:t>
            </a:r>
          </a:p>
          <a:p>
            <a:pPr marL="742950" indent="-742950" algn="just">
              <a:buAutoNum type="arabicPeriod"/>
              <a:tabLst>
                <a:tab pos="352425" algn="l"/>
              </a:tabLst>
            </a:pPr>
            <a:r>
              <a:rPr lang="id-ID" sz="3800" i="1" dirty="0" smtClean="0"/>
              <a:t>:=,x,(6) </a:t>
            </a:r>
          </a:p>
          <a:p>
            <a:pPr marL="0" indent="0" algn="just">
              <a:buNone/>
              <a:tabLst>
                <a:tab pos="352425" algn="l"/>
              </a:tabLst>
            </a:pPr>
            <a:endParaRPr lang="id-ID" sz="3800" dirty="0" smtClean="0"/>
          </a:p>
          <a:p>
            <a:pPr marL="0" indent="0" algn="just"/>
            <a:endParaRPr lang="id-ID" sz="3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09572"/>
            <a:ext cx="8329642" cy="6162700"/>
          </a:xfrm>
        </p:spPr>
        <p:txBody>
          <a:bodyPr>
            <a:normAutofit/>
          </a:bodyPr>
          <a:lstStyle/>
          <a:p>
            <a:pPr marL="0" indent="0" algn="just">
              <a:buNone/>
              <a:tabLst>
                <a:tab pos="352425" algn="l"/>
              </a:tabLst>
            </a:pPr>
            <a:r>
              <a:rPr lang="id-ID" sz="3800" dirty="0" smtClean="0"/>
              <a:t>Kekurangan dari notasi tripel adalah sulit pada saat melakukan optimasi, maka dikembangkan indirect Triples yang memiliki dua list (senarai) yaitu list instruksi dan list eksekusi. Liat instruksi berisi notasi tripel, sedangkan list eksekusi mengatur urutan eksekusinya. Misalnya terdapat urutan instruksi :</a:t>
            </a:r>
          </a:p>
          <a:p>
            <a:pPr marL="0" indent="0" algn="just">
              <a:buNone/>
              <a:tabLst>
                <a:tab pos="352425" algn="l"/>
              </a:tabLst>
            </a:pPr>
            <a:r>
              <a:rPr lang="id-ID" sz="3800" i="1" dirty="0" smtClean="0"/>
              <a:t>     A:=B+C*D/E</a:t>
            </a:r>
          </a:p>
          <a:p>
            <a:pPr marL="0" indent="0" algn="just">
              <a:buNone/>
              <a:tabLst>
                <a:tab pos="352425" algn="l"/>
              </a:tabLst>
            </a:pPr>
            <a:r>
              <a:rPr lang="id-ID" sz="3800" i="1" dirty="0" smtClean="0"/>
              <a:t>     F:=C*D</a:t>
            </a:r>
          </a:p>
          <a:p>
            <a:pPr marL="0" indent="0" algn="just"/>
            <a:endParaRPr lang="id-ID" sz="3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09572"/>
            <a:ext cx="8329642" cy="5251676"/>
          </a:xfrm>
        </p:spPr>
        <p:txBody>
          <a:bodyPr>
            <a:normAutofit/>
          </a:bodyPr>
          <a:lstStyle/>
          <a:p>
            <a:pPr marL="0" indent="0" algn="just">
              <a:buNone/>
              <a:tabLst>
                <a:tab pos="352425" algn="l"/>
              </a:tabLst>
            </a:pPr>
            <a:r>
              <a:rPr lang="id-ID" sz="3800" b="1" dirty="0" smtClean="0"/>
              <a:t>List instruksi :</a:t>
            </a:r>
            <a:r>
              <a:rPr lang="en-US" sz="3800" b="1" dirty="0" smtClean="0"/>
              <a:t>		List </a:t>
            </a:r>
            <a:r>
              <a:rPr lang="en-US" sz="3800" b="1" dirty="0" err="1" smtClean="0"/>
              <a:t>Eksekusi</a:t>
            </a:r>
            <a:r>
              <a:rPr lang="en-US" sz="3800" b="1" dirty="0" smtClean="0"/>
              <a:t> :</a:t>
            </a:r>
            <a:endParaRPr lang="id-ID" sz="3800" b="1" dirty="0" smtClean="0"/>
          </a:p>
          <a:p>
            <a:pPr marL="742950" indent="-742950" algn="just">
              <a:buAutoNum type="arabicPeriod"/>
              <a:tabLst>
                <a:tab pos="352425" algn="l"/>
              </a:tabLst>
            </a:pPr>
            <a:r>
              <a:rPr lang="id-ID" sz="3800" dirty="0" smtClean="0"/>
              <a:t>*,C,D</a:t>
            </a:r>
            <a:r>
              <a:rPr lang="en-US" sz="3800" dirty="0" smtClean="0"/>
              <a:t>			1. 1</a:t>
            </a:r>
            <a:endParaRPr lang="id-ID" sz="3800" dirty="0" smtClean="0"/>
          </a:p>
          <a:p>
            <a:pPr marL="742950" indent="-742950" algn="just">
              <a:buAutoNum type="arabicPeriod"/>
              <a:tabLst>
                <a:tab pos="352425" algn="l"/>
              </a:tabLst>
            </a:pPr>
            <a:r>
              <a:rPr lang="id-ID" sz="3800" dirty="0" smtClean="0"/>
              <a:t>/,(1),E</a:t>
            </a:r>
            <a:r>
              <a:rPr lang="en-US" sz="3800" dirty="0" smtClean="0"/>
              <a:t>			2. 2</a:t>
            </a:r>
            <a:endParaRPr lang="id-ID" sz="3800" dirty="0" smtClean="0"/>
          </a:p>
          <a:p>
            <a:pPr marL="742950" indent="-742950" algn="just">
              <a:buAutoNum type="arabicPeriod"/>
              <a:tabLst>
                <a:tab pos="352425" algn="l"/>
              </a:tabLst>
            </a:pPr>
            <a:r>
              <a:rPr lang="id-ID" sz="3800" dirty="0" smtClean="0"/>
              <a:t>+,B,(2)</a:t>
            </a:r>
            <a:r>
              <a:rPr lang="en-US" sz="3800" dirty="0" smtClean="0"/>
              <a:t>			3. 3</a:t>
            </a:r>
            <a:endParaRPr lang="id-ID" sz="3800" dirty="0" smtClean="0"/>
          </a:p>
          <a:p>
            <a:pPr marL="742950" indent="-742950" algn="just">
              <a:buAutoNum type="arabicPeriod"/>
              <a:tabLst>
                <a:tab pos="352425" algn="l"/>
              </a:tabLst>
            </a:pPr>
            <a:r>
              <a:rPr lang="id-ID" sz="3800" dirty="0" smtClean="0"/>
              <a:t>:=,A,(3)</a:t>
            </a:r>
            <a:r>
              <a:rPr lang="en-US" sz="3800" dirty="0" smtClean="0"/>
              <a:t>			4. 4</a:t>
            </a:r>
            <a:endParaRPr lang="id-ID" sz="3800" dirty="0" smtClean="0"/>
          </a:p>
          <a:p>
            <a:pPr marL="742950" indent="-742950" algn="just">
              <a:buAutoNum type="arabicPeriod"/>
              <a:tabLst>
                <a:tab pos="352425" algn="l"/>
              </a:tabLst>
            </a:pPr>
            <a:r>
              <a:rPr lang="id-ID" sz="3800" dirty="0" smtClean="0"/>
              <a:t>:=,F,(1)</a:t>
            </a:r>
            <a:r>
              <a:rPr lang="en-US" sz="3800" dirty="0" smtClean="0"/>
              <a:t>			5. 1</a:t>
            </a:r>
            <a:endParaRPr lang="id-ID" sz="3800" dirty="0" smtClean="0"/>
          </a:p>
          <a:p>
            <a:pPr marL="0" indent="0" algn="just">
              <a:buNone/>
            </a:pPr>
            <a:r>
              <a:rPr lang="en-US" sz="3800" dirty="0" smtClean="0"/>
              <a:t>					6. 5</a:t>
            </a:r>
            <a:endParaRPr lang="id-ID" sz="3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6"/>
            <a:ext cx="8115328" cy="857256"/>
          </a:xfrm>
        </p:spPr>
        <p:txBody>
          <a:bodyPr>
            <a:normAutofit/>
          </a:bodyPr>
          <a:lstStyle/>
          <a:p>
            <a:r>
              <a:rPr lang="id-ID" b="1" dirty="0" smtClean="0"/>
              <a:t>B. QUADRUPLES NOTATION</a:t>
            </a:r>
            <a:endParaRPr lang="en-US" b="1" dirty="0"/>
          </a:p>
        </p:txBody>
      </p:sp>
      <p:sp>
        <p:nvSpPr>
          <p:cNvPr id="3" name="Content Placeholder 2"/>
          <p:cNvSpPr>
            <a:spLocks noGrp="1"/>
          </p:cNvSpPr>
          <p:nvPr>
            <p:ph idx="1"/>
          </p:nvPr>
        </p:nvSpPr>
        <p:spPr>
          <a:xfrm>
            <a:off x="642910" y="1357298"/>
            <a:ext cx="8043890" cy="4857784"/>
          </a:xfrm>
        </p:spPr>
        <p:txBody>
          <a:bodyPr>
            <a:normAutofit fontScale="92500" lnSpcReduction="10000"/>
          </a:bodyPr>
          <a:lstStyle/>
          <a:p>
            <a:pPr marL="0" indent="0" algn="just">
              <a:buNone/>
            </a:pPr>
            <a:r>
              <a:rPr lang="id-ID" sz="3600" dirty="0" smtClean="0"/>
              <a:t>Format Notasi Quadruples :</a:t>
            </a:r>
          </a:p>
          <a:p>
            <a:pPr marL="0" indent="0" algn="just">
              <a:buNone/>
            </a:pPr>
            <a:r>
              <a:rPr lang="id-ID" sz="3600" i="1" dirty="0" smtClean="0"/>
              <a:t>	&lt;operator&gt;&lt;operan&gt;&lt;operan&gt;&lt;hasil&gt;</a:t>
            </a:r>
          </a:p>
          <a:p>
            <a:pPr marL="0" indent="0" algn="just">
              <a:buNone/>
            </a:pPr>
            <a:r>
              <a:rPr lang="id-ID" sz="3600" dirty="0" smtClean="0"/>
              <a:t>Hasil adalah tem;porary variabel yang bisa ditempatkan pada memory atau register. Masalah yang ada bagaimana mengelola tem;porary variabel (hasil) seminimal mungkin.</a:t>
            </a:r>
          </a:p>
          <a:p>
            <a:pPr marL="0" indent="0" algn="just">
              <a:buNone/>
            </a:pPr>
            <a:r>
              <a:rPr lang="id-ID" sz="3600" dirty="0" smtClean="0"/>
              <a:t>Contoh instruksi :</a:t>
            </a:r>
          </a:p>
          <a:p>
            <a:pPr marL="0" indent="0" algn="just">
              <a:buNone/>
            </a:pPr>
            <a:r>
              <a:rPr lang="id-ID" sz="3600" i="1" dirty="0" smtClean="0"/>
              <a:t>			A:=D*C+B/E</a:t>
            </a:r>
            <a:endParaRPr lang="en-US" sz="3600"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09572"/>
            <a:ext cx="8329642" cy="6162700"/>
          </a:xfrm>
        </p:spPr>
        <p:txBody>
          <a:bodyPr>
            <a:normAutofit/>
          </a:bodyPr>
          <a:lstStyle/>
          <a:p>
            <a:pPr marL="0" indent="0" algn="just">
              <a:buNone/>
            </a:pPr>
            <a:r>
              <a:rPr lang="id-ID" sz="3800" dirty="0" smtClean="0"/>
              <a:t>Bila di buat dalam kode antara :</a:t>
            </a:r>
          </a:p>
          <a:p>
            <a:pPr marL="742950" indent="-742950" algn="just">
              <a:buAutoNum type="arabicPeriod"/>
            </a:pPr>
            <a:r>
              <a:rPr lang="id-ID" sz="3800" dirty="0" smtClean="0"/>
              <a:t>*,D,C,T1</a:t>
            </a:r>
          </a:p>
          <a:p>
            <a:pPr marL="742950" indent="-742950" algn="just">
              <a:buAutoNum type="arabicPeriod"/>
            </a:pPr>
            <a:r>
              <a:rPr lang="id-ID" sz="3800" dirty="0" smtClean="0"/>
              <a:t>/,B,E,T2</a:t>
            </a:r>
          </a:p>
          <a:p>
            <a:pPr marL="742950" indent="-742950" algn="just">
              <a:buAutoNum type="arabicPeriod"/>
            </a:pPr>
            <a:r>
              <a:rPr lang="id-ID" sz="3800" dirty="0" smtClean="0"/>
              <a:t>+T1,T2,A</a:t>
            </a:r>
          </a:p>
          <a:p>
            <a:pPr marL="742950" indent="-742950" algn="just">
              <a:buNone/>
            </a:pPr>
            <a:endParaRPr lang="id-ID" sz="3800" dirty="0" smtClean="0"/>
          </a:p>
          <a:p>
            <a:pPr marL="742950" indent="-742950" algn="just">
              <a:buNone/>
            </a:pPr>
            <a:endParaRPr lang="id-ID" sz="3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6"/>
            <a:ext cx="8115328" cy="857256"/>
          </a:xfrm>
        </p:spPr>
        <p:txBody>
          <a:bodyPr>
            <a:normAutofit/>
          </a:bodyPr>
          <a:lstStyle/>
          <a:p>
            <a:r>
              <a:rPr lang="id-ID" b="1" dirty="0" smtClean="0"/>
              <a:t>PEMBANGKIT KODE</a:t>
            </a:r>
            <a:endParaRPr lang="en-US" b="1" dirty="0"/>
          </a:p>
        </p:txBody>
      </p:sp>
      <p:sp>
        <p:nvSpPr>
          <p:cNvPr id="3" name="Content Placeholder 2"/>
          <p:cNvSpPr>
            <a:spLocks noGrp="1"/>
          </p:cNvSpPr>
          <p:nvPr>
            <p:ph idx="1"/>
          </p:nvPr>
        </p:nvSpPr>
        <p:spPr>
          <a:xfrm>
            <a:off x="642910" y="1357298"/>
            <a:ext cx="8043890" cy="4857784"/>
          </a:xfrm>
        </p:spPr>
        <p:txBody>
          <a:bodyPr>
            <a:normAutofit fontScale="77500" lnSpcReduction="20000"/>
          </a:bodyPr>
          <a:lstStyle/>
          <a:p>
            <a:pPr marL="0" indent="0" algn="just">
              <a:buNone/>
            </a:pPr>
            <a:r>
              <a:rPr lang="id-ID" sz="3600" dirty="0" smtClean="0"/>
              <a:t>Hasil dari tahapan analisis akan di terima oleh bagian pembangkitan kode (code generator). Disini kode antara dari program biasanya ditranslasikan ke bahasa assembly atau bahasa mesin. Sebagai contoh, bila kita memiliki ekspresi :</a:t>
            </a:r>
          </a:p>
          <a:p>
            <a:pPr marL="0" indent="0" algn="ctr">
              <a:buNone/>
            </a:pPr>
            <a:r>
              <a:rPr lang="id-ID" sz="3600" i="1" dirty="0" smtClean="0"/>
              <a:t>(A+B)*(C+D)</a:t>
            </a:r>
          </a:p>
          <a:p>
            <a:pPr marL="0" indent="0">
              <a:buNone/>
            </a:pPr>
            <a:r>
              <a:rPr lang="id-ID" sz="3600" dirty="0" smtClean="0"/>
              <a:t>Yang mana kode antaranya dalam bentuk quadrupel:</a:t>
            </a:r>
          </a:p>
          <a:p>
            <a:pPr marL="742950" indent="-742950">
              <a:buAutoNum type="arabicPeriod"/>
            </a:pPr>
            <a:r>
              <a:rPr lang="id-ID" sz="3600" dirty="0" smtClean="0"/>
              <a:t>+,A,B,T1</a:t>
            </a:r>
          </a:p>
          <a:p>
            <a:pPr marL="742950" indent="-742950">
              <a:buAutoNum type="arabicPeriod"/>
            </a:pPr>
            <a:r>
              <a:rPr lang="id-ID" sz="3600" dirty="0" smtClean="0"/>
              <a:t>+,C,D,T2</a:t>
            </a:r>
          </a:p>
          <a:p>
            <a:pPr marL="742950" indent="-742950">
              <a:buAutoNum type="arabicPeriod"/>
            </a:pPr>
            <a:r>
              <a:rPr lang="id-ID" sz="3600" dirty="0" smtClean="0"/>
              <a:t>*,T1,T2,T3</a:t>
            </a:r>
            <a:endParaRPr 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822" y="188640"/>
            <a:ext cx="8329642" cy="5827740"/>
          </a:xfrm>
        </p:spPr>
        <p:txBody>
          <a:bodyPr>
            <a:normAutofit fontScale="85000" lnSpcReduction="20000"/>
          </a:bodyPr>
          <a:lstStyle/>
          <a:p>
            <a:pPr marL="0" indent="0" algn="just">
              <a:buNone/>
            </a:pPr>
            <a:r>
              <a:rPr lang="id-ID" sz="3800" dirty="0" smtClean="0"/>
              <a:t>Dapat ditranslasikan ke dalam bahasa assembly dengan akumulator tunggal :</a:t>
            </a:r>
          </a:p>
          <a:p>
            <a:pPr marL="0" indent="0" algn="just">
              <a:buNone/>
            </a:pPr>
            <a:r>
              <a:rPr lang="id-ID" sz="3800" dirty="0" smtClean="0"/>
              <a:t>	</a:t>
            </a:r>
            <a:r>
              <a:rPr lang="id-ID" sz="3800" i="1" dirty="0" smtClean="0"/>
              <a:t>LDA A  {muat isi A ke akumulator}</a:t>
            </a:r>
          </a:p>
          <a:p>
            <a:pPr marL="0" indent="0" algn="just">
              <a:buNone/>
            </a:pPr>
            <a:r>
              <a:rPr lang="id-ID" sz="3800" i="1" dirty="0" smtClean="0"/>
              <a:t>	ADD B  {tambahkan isi akumulator 			      dengan B}</a:t>
            </a:r>
          </a:p>
          <a:p>
            <a:pPr marL="0" indent="0" algn="just">
              <a:buNone/>
            </a:pPr>
            <a:r>
              <a:rPr lang="id-ID" sz="3800" i="1" dirty="0" smtClean="0"/>
              <a:t>	STO T1 {Simpan isi akumulator ke T1}</a:t>
            </a:r>
          </a:p>
          <a:p>
            <a:pPr marL="742950" indent="-742950" algn="just">
              <a:buNone/>
            </a:pPr>
            <a:r>
              <a:rPr lang="id-ID" sz="3800" i="1" dirty="0" smtClean="0"/>
              <a:t>		LDA C</a:t>
            </a:r>
          </a:p>
          <a:p>
            <a:pPr marL="742950" indent="-742950" algn="just">
              <a:buNone/>
            </a:pPr>
            <a:r>
              <a:rPr lang="id-ID" sz="3800" i="1" dirty="0" smtClean="0"/>
              <a:t>		ADD D</a:t>
            </a:r>
          </a:p>
          <a:p>
            <a:pPr marL="742950" indent="-742950" algn="just">
              <a:buNone/>
            </a:pPr>
            <a:r>
              <a:rPr lang="id-ID" sz="3800" i="1" dirty="0" smtClean="0"/>
              <a:t>		STO T2</a:t>
            </a:r>
          </a:p>
          <a:p>
            <a:pPr marL="742950" indent="-742950" algn="just">
              <a:buNone/>
            </a:pPr>
            <a:r>
              <a:rPr lang="id-ID" sz="3800" i="1" dirty="0" smtClean="0"/>
              <a:t>		LDA T1</a:t>
            </a:r>
          </a:p>
          <a:p>
            <a:pPr marL="742950" indent="-742950" algn="just">
              <a:buNone/>
            </a:pPr>
            <a:r>
              <a:rPr lang="id-ID" sz="3800" i="1" dirty="0" smtClean="0"/>
              <a:t>		MUL T2</a:t>
            </a:r>
          </a:p>
          <a:p>
            <a:pPr marL="742950" indent="-742950" algn="just">
              <a:buNone/>
            </a:pPr>
            <a:r>
              <a:rPr lang="id-ID" sz="3800" i="1" dirty="0" smtClean="0"/>
              <a:t>		STO T3</a:t>
            </a:r>
          </a:p>
          <a:p>
            <a:pPr marL="742950" indent="-742950" algn="just">
              <a:buNone/>
            </a:pPr>
            <a:endParaRPr lang="id-ID" sz="3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74612"/>
            <a:ext cx="8329642" cy="6162700"/>
          </a:xfrm>
        </p:spPr>
        <p:txBody>
          <a:bodyPr>
            <a:normAutofit fontScale="92500" lnSpcReduction="10000"/>
          </a:bodyPr>
          <a:lstStyle/>
          <a:p>
            <a:pPr marL="0" indent="0" algn="just">
              <a:buNone/>
            </a:pPr>
            <a:r>
              <a:rPr lang="id-ID" sz="3800" dirty="0" smtClean="0"/>
              <a:t>Keluaran dari code generator akan diterima oleh code optimizer. Misalkan untuk code assembly di atas bisa dioptimasi menjadi :</a:t>
            </a:r>
          </a:p>
          <a:p>
            <a:pPr marL="0" indent="0" algn="just">
              <a:buNone/>
            </a:pPr>
            <a:r>
              <a:rPr lang="id-ID" sz="3800" dirty="0" smtClean="0"/>
              <a:t>	</a:t>
            </a:r>
            <a:r>
              <a:rPr lang="id-ID" sz="3800" i="1" dirty="0" smtClean="0"/>
              <a:t>LDA A</a:t>
            </a:r>
          </a:p>
          <a:p>
            <a:pPr marL="0" indent="0" algn="just">
              <a:buNone/>
            </a:pPr>
            <a:r>
              <a:rPr lang="id-ID" sz="3800" i="1" dirty="0" smtClean="0"/>
              <a:t>	ADD B</a:t>
            </a:r>
          </a:p>
          <a:p>
            <a:pPr marL="0" indent="0" algn="just">
              <a:buNone/>
            </a:pPr>
            <a:r>
              <a:rPr lang="id-ID" sz="3800" i="1" dirty="0" smtClean="0"/>
              <a:t>	STO T1</a:t>
            </a:r>
          </a:p>
          <a:p>
            <a:pPr marL="0" indent="0" algn="just">
              <a:buNone/>
            </a:pPr>
            <a:r>
              <a:rPr lang="id-ID" sz="3800" i="1" dirty="0" smtClean="0"/>
              <a:t>	LDA C</a:t>
            </a:r>
          </a:p>
          <a:p>
            <a:pPr marL="0" indent="0" algn="just">
              <a:buNone/>
            </a:pPr>
            <a:r>
              <a:rPr lang="id-ID" sz="3800" i="1" dirty="0" smtClean="0"/>
              <a:t>	ADD D</a:t>
            </a:r>
          </a:p>
          <a:p>
            <a:pPr marL="0" indent="0" algn="just">
              <a:buNone/>
            </a:pPr>
            <a:r>
              <a:rPr lang="id-ID" sz="3800" i="1" dirty="0" smtClean="0"/>
              <a:t>	MUL T1</a:t>
            </a:r>
          </a:p>
          <a:p>
            <a:pPr marL="0" indent="0" algn="just">
              <a:buNone/>
            </a:pPr>
            <a:r>
              <a:rPr lang="id-ID" sz="3800" i="1" dirty="0" smtClean="0"/>
              <a:t>	STO T2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329642" cy="6162700"/>
          </a:xfrm>
        </p:spPr>
        <p:txBody>
          <a:bodyPr>
            <a:normAutofit/>
          </a:bodyPr>
          <a:lstStyle/>
          <a:p>
            <a:pPr marL="0" indent="0" algn="just">
              <a:buNone/>
            </a:pPr>
            <a:r>
              <a:rPr lang="id-ID" sz="3800" i="1" dirty="0" smtClean="0"/>
              <a:t>Catatan :</a:t>
            </a:r>
          </a:p>
          <a:p>
            <a:pPr marL="0" indent="0" algn="just">
              <a:buNone/>
            </a:pPr>
            <a:r>
              <a:rPr lang="id-ID" sz="3800" i="1" dirty="0" smtClean="0"/>
              <a:t>Perintah LDA : memuat isi dari register/memory ke akumulator (load to accumulator)</a:t>
            </a:r>
          </a:p>
          <a:p>
            <a:pPr marL="0" indent="0" algn="just">
              <a:buNone/>
            </a:pPr>
            <a:r>
              <a:rPr lang="id-ID" sz="3800" i="1" dirty="0" smtClean="0"/>
              <a:t>Perintah STO : menyimpan isi akumulator ke memory atau register (store from accumulator)</a:t>
            </a:r>
          </a:p>
          <a:p>
            <a:pPr marL="0" indent="0" algn="just">
              <a:buNone/>
            </a:pPr>
            <a:endParaRPr lang="id-ID" sz="3800" i="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285784" y="1928802"/>
            <a:ext cx="9572692" cy="4214842"/>
            <a:chOff x="-285784" y="785794"/>
            <a:chExt cx="9572692" cy="4214842"/>
          </a:xfrm>
        </p:grpSpPr>
        <p:grpSp>
          <p:nvGrpSpPr>
            <p:cNvPr id="27" name="Group 26"/>
            <p:cNvGrpSpPr/>
            <p:nvPr/>
          </p:nvGrpSpPr>
          <p:grpSpPr>
            <a:xfrm>
              <a:off x="142876" y="2000240"/>
              <a:ext cx="8858280" cy="3000396"/>
              <a:chOff x="0" y="1142984"/>
              <a:chExt cx="8858280" cy="3000396"/>
            </a:xfrm>
          </p:grpSpPr>
          <p:sp>
            <p:nvSpPr>
              <p:cNvPr id="4" name="Rectangle 3"/>
              <p:cNvSpPr/>
              <p:nvPr/>
            </p:nvSpPr>
            <p:spPr>
              <a:xfrm>
                <a:off x="928662" y="1285860"/>
                <a:ext cx="171451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Analisi leksikal</a:t>
                </a:r>
                <a:endParaRPr lang="en-US" dirty="0"/>
              </a:p>
            </p:txBody>
          </p:sp>
          <p:sp>
            <p:nvSpPr>
              <p:cNvPr id="5" name="Rectangle 4"/>
              <p:cNvSpPr/>
              <p:nvPr/>
            </p:nvSpPr>
            <p:spPr>
              <a:xfrm>
                <a:off x="3857620" y="1285860"/>
                <a:ext cx="171451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Analisis sintaksis</a:t>
                </a:r>
                <a:endParaRPr lang="en-US" dirty="0"/>
              </a:p>
            </p:txBody>
          </p:sp>
          <p:sp>
            <p:nvSpPr>
              <p:cNvPr id="6" name="Rectangle 5"/>
              <p:cNvSpPr/>
              <p:nvPr/>
            </p:nvSpPr>
            <p:spPr>
              <a:xfrm>
                <a:off x="6500826" y="1142984"/>
                <a:ext cx="171451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Code generator dan analisis semantik</a:t>
                </a:r>
                <a:endParaRPr lang="en-US" dirty="0"/>
              </a:p>
            </p:txBody>
          </p:sp>
          <p:sp>
            <p:nvSpPr>
              <p:cNvPr id="7" name="Rectangle 6"/>
              <p:cNvSpPr/>
              <p:nvPr/>
            </p:nvSpPr>
            <p:spPr>
              <a:xfrm>
                <a:off x="2500298" y="3571876"/>
                <a:ext cx="171451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Tabel simbol</a:t>
                </a:r>
                <a:endParaRPr lang="en-US" dirty="0"/>
              </a:p>
            </p:txBody>
          </p:sp>
          <p:cxnSp>
            <p:nvCxnSpPr>
              <p:cNvPr id="9" name="Straight Arrow Connector 8"/>
              <p:cNvCxnSpPr>
                <a:endCxn id="4" idx="1"/>
              </p:cNvCxnSpPr>
              <p:nvPr/>
            </p:nvCxnSpPr>
            <p:spPr>
              <a:xfrm>
                <a:off x="0" y="1571612"/>
                <a:ext cx="9286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5" idx="1"/>
              </p:cNvCxnSpPr>
              <p:nvPr/>
            </p:nvCxnSpPr>
            <p:spPr>
              <a:xfrm>
                <a:off x="2643174" y="1571612"/>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a:off x="5572132" y="157161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8215338" y="157161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2"/>
                <a:endCxn id="7" idx="0"/>
              </p:cNvCxnSpPr>
              <p:nvPr/>
            </p:nvCxnSpPr>
            <p:spPr>
              <a:xfrm rot="5400000">
                <a:off x="3178959" y="2035959"/>
                <a:ext cx="1714512" cy="1357322"/>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2"/>
                <a:endCxn id="7" idx="1"/>
              </p:cNvCxnSpPr>
              <p:nvPr/>
            </p:nvCxnSpPr>
            <p:spPr>
              <a:xfrm rot="16200000" flipH="1">
                <a:off x="1142976" y="2500306"/>
                <a:ext cx="2000264" cy="71438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6" idx="2"/>
              </p:cNvCxnSpPr>
              <p:nvPr/>
            </p:nvCxnSpPr>
            <p:spPr>
              <a:xfrm rot="5400000">
                <a:off x="4857752" y="1428736"/>
                <a:ext cx="1928826" cy="3071834"/>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285784" y="1357298"/>
              <a:ext cx="1785918" cy="857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Source</a:t>
              </a:r>
            </a:p>
            <a:p>
              <a:pPr algn="ctr"/>
              <a:r>
                <a:rPr lang="id-ID" dirty="0" smtClean="0">
                  <a:solidFill>
                    <a:schemeClr val="tx1"/>
                  </a:solidFill>
                </a:rPr>
                <a:t> program </a:t>
              </a:r>
            </a:p>
            <a:p>
              <a:pPr algn="ctr"/>
              <a:r>
                <a:rPr lang="id-ID" dirty="0" smtClean="0">
                  <a:solidFill>
                    <a:schemeClr val="tx1"/>
                  </a:solidFill>
                </a:rPr>
                <a:t>X:=Y+X</a:t>
              </a:r>
              <a:endParaRPr lang="en-US" dirty="0">
                <a:solidFill>
                  <a:schemeClr val="tx1"/>
                </a:solidFill>
              </a:endParaRPr>
            </a:p>
          </p:txBody>
        </p:sp>
        <p:sp>
          <p:nvSpPr>
            <p:cNvPr id="28" name="Rectangle 27"/>
            <p:cNvSpPr/>
            <p:nvPr/>
          </p:nvSpPr>
          <p:spPr>
            <a:xfrm>
              <a:off x="2500330" y="1428736"/>
              <a:ext cx="1785918" cy="857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Token-token</a:t>
              </a:r>
            </a:p>
            <a:p>
              <a:pPr algn="ctr"/>
              <a:r>
                <a:rPr lang="id-ID" dirty="0" smtClean="0">
                  <a:solidFill>
                    <a:schemeClr val="tx1"/>
                  </a:solidFill>
                </a:rPr>
                <a:t>Id1:=id2+id1</a:t>
              </a:r>
              <a:endParaRPr lang="en-US" dirty="0">
                <a:solidFill>
                  <a:schemeClr val="tx1"/>
                </a:solidFill>
              </a:endParaRPr>
            </a:p>
          </p:txBody>
        </p:sp>
        <p:grpSp>
          <p:nvGrpSpPr>
            <p:cNvPr id="43" name="Group 42"/>
            <p:cNvGrpSpPr/>
            <p:nvPr/>
          </p:nvGrpSpPr>
          <p:grpSpPr>
            <a:xfrm>
              <a:off x="4643438" y="785794"/>
              <a:ext cx="2357454" cy="1571636"/>
              <a:chOff x="5000628" y="428604"/>
              <a:chExt cx="2357454" cy="1571636"/>
            </a:xfrm>
          </p:grpSpPr>
          <p:sp>
            <p:nvSpPr>
              <p:cNvPr id="29" name="Rectangle 28"/>
              <p:cNvSpPr/>
              <p:nvPr/>
            </p:nvSpPr>
            <p:spPr>
              <a:xfrm>
                <a:off x="5000628" y="428604"/>
                <a:ext cx="2357454" cy="157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&lt;assign&gt;</a:t>
                </a:r>
              </a:p>
              <a:p>
                <a:pPr algn="ctr"/>
                <a:endParaRPr lang="id-ID" dirty="0" smtClean="0">
                  <a:solidFill>
                    <a:schemeClr val="tx1"/>
                  </a:solidFill>
                </a:endParaRPr>
              </a:p>
              <a:p>
                <a:r>
                  <a:rPr lang="id-ID" dirty="0" smtClean="0">
                    <a:solidFill>
                      <a:schemeClr val="tx1"/>
                    </a:solidFill>
                  </a:rPr>
                  <a:t>   id1      :=      &lt;expr&gt;</a:t>
                </a:r>
              </a:p>
              <a:p>
                <a:r>
                  <a:rPr lang="id-ID" dirty="0" smtClean="0">
                    <a:solidFill>
                      <a:schemeClr val="tx1"/>
                    </a:solidFill>
                  </a:rPr>
                  <a:t>    </a:t>
                </a:r>
              </a:p>
              <a:p>
                <a:r>
                  <a:rPr lang="id-ID" dirty="0" smtClean="0">
                    <a:solidFill>
                      <a:schemeClr val="tx1"/>
                    </a:solidFill>
                  </a:rPr>
                  <a:t>            id2     +       id3</a:t>
                </a:r>
              </a:p>
              <a:p>
                <a:r>
                  <a:rPr lang="id-ID" dirty="0" smtClean="0">
                    <a:solidFill>
                      <a:schemeClr val="tx1"/>
                    </a:solidFill>
                  </a:rPr>
                  <a:t>     </a:t>
                </a:r>
                <a:endParaRPr lang="en-US" dirty="0">
                  <a:solidFill>
                    <a:schemeClr val="tx1"/>
                  </a:solidFill>
                </a:endParaRPr>
              </a:p>
            </p:txBody>
          </p:sp>
          <p:cxnSp>
            <p:nvCxnSpPr>
              <p:cNvPr id="31" name="Straight Connector 30"/>
              <p:cNvCxnSpPr/>
              <p:nvPr/>
            </p:nvCxnSpPr>
            <p:spPr>
              <a:xfrm rot="10800000" flipV="1">
                <a:off x="5357818" y="714356"/>
                <a:ext cx="857256"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965041" y="750075"/>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5074" y="714356"/>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5786446" y="1214422"/>
                <a:ext cx="100013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6286512" y="1214422"/>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654875" y="1321579"/>
                <a:ext cx="285752" cy="7143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a:xfrm>
              <a:off x="8143932" y="1357298"/>
              <a:ext cx="1142976" cy="857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LDA X</a:t>
              </a:r>
            </a:p>
            <a:p>
              <a:pPr algn="ctr"/>
              <a:r>
                <a:rPr lang="id-ID" dirty="0" smtClean="0">
                  <a:solidFill>
                    <a:schemeClr val="tx1"/>
                  </a:solidFill>
                </a:rPr>
                <a:t>ADD Y</a:t>
              </a:r>
            </a:p>
            <a:p>
              <a:pPr algn="ctr"/>
              <a:r>
                <a:rPr lang="id-ID" dirty="0" smtClean="0">
                  <a:solidFill>
                    <a:schemeClr val="tx1"/>
                  </a:solidFill>
                </a:rPr>
                <a:t>STO X</a:t>
              </a:r>
              <a:endParaRPr lang="en-US" dirty="0">
                <a:solidFill>
                  <a:schemeClr val="tx1"/>
                </a:solidFill>
              </a:endParaRPr>
            </a:p>
          </p:txBody>
        </p:sp>
      </p:grpSp>
      <p:sp>
        <p:nvSpPr>
          <p:cNvPr id="44" name="Rectangle 43"/>
          <p:cNvSpPr/>
          <p:nvPr/>
        </p:nvSpPr>
        <p:spPr>
          <a:xfrm>
            <a:off x="285720" y="210901"/>
            <a:ext cx="8501122" cy="1846659"/>
          </a:xfrm>
          <a:prstGeom prst="rect">
            <a:avLst/>
          </a:prstGeom>
        </p:spPr>
        <p:txBody>
          <a:bodyPr wrap="square">
            <a:spAutoFit/>
          </a:bodyPr>
          <a:lstStyle/>
          <a:p>
            <a:pPr algn="just"/>
            <a:r>
              <a:rPr lang="id-ID" sz="3800" dirty="0" smtClean="0"/>
              <a:t>Contoh perjalanan sebuah instruksi sampai ke pembangkit kode dapat di lihat gambar di bawah ini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53588"/>
            <a:ext cx="8329642" cy="5755732"/>
          </a:xfrm>
        </p:spPr>
        <p:txBody>
          <a:bodyPr>
            <a:normAutofit fontScale="92500" lnSpcReduction="10000"/>
          </a:bodyPr>
          <a:lstStyle/>
          <a:p>
            <a:pPr marL="0" indent="0" algn="just">
              <a:buNone/>
            </a:pPr>
            <a:r>
              <a:rPr lang="id-ID" sz="3600" dirty="0" smtClean="0"/>
              <a:t>Pada tahap ini dilakukan pengecekan pada struktur akhir yang telah di peroleh dan diperiksa kesesuainnya dengan komponen program yang ada.</a:t>
            </a:r>
          </a:p>
          <a:p>
            <a:pPr marL="0" indent="0" algn="just">
              <a:buNone/>
            </a:pPr>
            <a:r>
              <a:rPr lang="id-ID" sz="3600" dirty="0" smtClean="0"/>
              <a:t>Pada hakekatnya, semantic analyser ini memanfaatkan pohon sintaks yang di hasilkan pada proses parsing (analisis sintaks).</a:t>
            </a:r>
          </a:p>
          <a:p>
            <a:pPr marL="0" indent="0" algn="just">
              <a:buNone/>
            </a:pPr>
            <a:r>
              <a:rPr lang="id-ID" sz="3600" dirty="0" smtClean="0"/>
              <a:t>Secara global, fungsi dari semantic analyzer adalah untuk menentukan makna dari serangkaian instruksi yang terdapat dalam program sumber.</a:t>
            </a:r>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329642" cy="6162700"/>
          </a:xfrm>
        </p:spPr>
        <p:txBody>
          <a:bodyPr>
            <a:normAutofit lnSpcReduction="10000"/>
          </a:bodyPr>
          <a:lstStyle/>
          <a:p>
            <a:pPr marL="0" indent="0" algn="just">
              <a:buNone/>
            </a:pPr>
            <a:r>
              <a:rPr lang="en-US" sz="3800" dirty="0" err="1" smtClean="0"/>
              <a:t>Tugas</a:t>
            </a:r>
            <a:r>
              <a:rPr lang="id-ID" sz="3800" dirty="0" smtClean="0"/>
              <a:t> :</a:t>
            </a:r>
          </a:p>
          <a:p>
            <a:pPr marL="742950" indent="-742950" algn="just">
              <a:buAutoNum type="arabicPeriod"/>
            </a:pPr>
            <a:r>
              <a:rPr lang="id-ID" sz="3000" dirty="0" smtClean="0"/>
              <a:t>Ubahlah statement berikut menjadi kode antara dalam bentuk Quadruples notation</a:t>
            </a:r>
          </a:p>
          <a:p>
            <a:pPr marL="742950" indent="-742950" algn="just">
              <a:buNone/>
            </a:pPr>
            <a:r>
              <a:rPr lang="id-ID" sz="3000" dirty="0" smtClean="0"/>
              <a:t>	</a:t>
            </a:r>
            <a:r>
              <a:rPr lang="id-ID" sz="3000" i="1" dirty="0" smtClean="0"/>
              <a:t>A:=B*C+D-E/F*G</a:t>
            </a:r>
          </a:p>
          <a:p>
            <a:pPr marL="742950" indent="-742950" algn="just">
              <a:buAutoNum type="arabicPeriod" startAt="2"/>
            </a:pPr>
            <a:r>
              <a:rPr lang="id-ID" sz="3000" dirty="0" smtClean="0"/>
              <a:t>Ubahlah statement berikut menjadi kode antara dalam bentuk </a:t>
            </a:r>
            <a:r>
              <a:rPr lang="id-ID" sz="2800" dirty="0" smtClean="0"/>
              <a:t>triples notation </a:t>
            </a:r>
            <a:r>
              <a:rPr lang="id-ID" sz="3000" dirty="0" smtClean="0"/>
              <a:t>:</a:t>
            </a:r>
          </a:p>
          <a:p>
            <a:pPr marL="742950" indent="-742950" algn="just">
              <a:buNone/>
            </a:pPr>
            <a:r>
              <a:rPr lang="id-ID" sz="3000" dirty="0" smtClean="0"/>
              <a:t>	</a:t>
            </a:r>
            <a:r>
              <a:rPr lang="id-ID" sz="3000" i="1" dirty="0" smtClean="0"/>
              <a:t>a:=1</a:t>
            </a:r>
          </a:p>
          <a:p>
            <a:pPr marL="742950" indent="-742950" algn="just">
              <a:buNone/>
            </a:pPr>
            <a:r>
              <a:rPr lang="id-ID" sz="3000" i="1" dirty="0" smtClean="0"/>
              <a:t>	REPEAT</a:t>
            </a:r>
          </a:p>
          <a:p>
            <a:pPr marL="742950" indent="-742950" algn="just">
              <a:buNone/>
            </a:pPr>
            <a:r>
              <a:rPr lang="id-ID" sz="3000" i="1" dirty="0" smtClean="0"/>
              <a:t>	    a:=a+1</a:t>
            </a:r>
          </a:p>
          <a:p>
            <a:pPr marL="742950" indent="-742950" algn="just">
              <a:buNone/>
            </a:pPr>
            <a:r>
              <a:rPr lang="id-ID" sz="3000" i="1" dirty="0" smtClean="0"/>
              <a:t>	UNTIL a&gt;5</a:t>
            </a:r>
            <a:endParaRPr lang="en-US" sz="3000" i="1" dirty="0" smtClean="0"/>
          </a:p>
          <a:p>
            <a:pPr marL="742950" indent="-742950" algn="just">
              <a:buAutoNum type="arabicPeriod" startAt="3"/>
            </a:pPr>
            <a:r>
              <a:rPr lang="id-ID" sz="2800" dirty="0" smtClean="0"/>
              <a:t>Ubahlah dalam kode antara triples notation :</a:t>
            </a:r>
          </a:p>
          <a:p>
            <a:pPr marL="742950" indent="-742950" algn="just">
              <a:buNone/>
            </a:pPr>
            <a:r>
              <a:rPr lang="id-ID" sz="2800" dirty="0" smtClean="0"/>
              <a:t>	</a:t>
            </a:r>
            <a:r>
              <a:rPr lang="id-ID" sz="2800" i="1" dirty="0" smtClean="0"/>
              <a:t>N :=F+C*H-K</a:t>
            </a:r>
          </a:p>
          <a:p>
            <a:pPr marL="742950" indent="-742950" algn="just">
              <a:buNone/>
            </a:pPr>
            <a:endParaRPr lang="id-ID" sz="3000" i="1" dirty="0" smtClean="0"/>
          </a:p>
          <a:p>
            <a:pPr marL="742950" indent="-742950" algn="just">
              <a:buNone/>
            </a:pPr>
            <a:endParaRPr lang="id-ID" sz="3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625596"/>
            <a:ext cx="8329642" cy="5539708"/>
          </a:xfrm>
        </p:spPr>
        <p:txBody>
          <a:bodyPr>
            <a:normAutofit fontScale="92500" lnSpcReduction="20000"/>
          </a:bodyPr>
          <a:lstStyle/>
          <a:p>
            <a:pPr marL="0" indent="0" algn="just">
              <a:buNone/>
            </a:pPr>
            <a:r>
              <a:rPr lang="id-ID" sz="3600" dirty="0" smtClean="0"/>
              <a:t>Fungsi ini adalah sesuatu yang unik dan berbeda dengan bagian lain dari keseluruhan proses kompilasi. Sebagai contoh andaikata terdapat suatu ekspresi :</a:t>
            </a:r>
          </a:p>
          <a:p>
            <a:pPr marL="0" indent="0" algn="ctr">
              <a:buNone/>
            </a:pPr>
            <a:r>
              <a:rPr lang="id-ID" sz="3600" dirty="0" smtClean="0"/>
              <a:t>A:=(A+B)*(C+D)</a:t>
            </a:r>
            <a:endParaRPr lang="id-ID" sz="3600" dirty="0"/>
          </a:p>
          <a:p>
            <a:pPr marL="0" indent="0" algn="just">
              <a:buNone/>
            </a:pPr>
            <a:r>
              <a:rPr lang="id-ID" sz="3600" dirty="0" smtClean="0"/>
              <a:t>Maka, penganalisis semantik harus mampu menentukan aksi apa yang akan dilakukan oleh operator-operator tersebut. Dalam sebuah proses kompilasi, parser menjumpai ekspresi seperti di atas, parser hanya akan mengenali simbol-simbol ‘:=‘,’+’, dan ‘*’. Parser tidak tau makna apa yang tersimpan dibalik simbol-simbol tersebut.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649536"/>
            <a:ext cx="8329642" cy="6019824"/>
          </a:xfrm>
        </p:spPr>
        <p:txBody>
          <a:bodyPr>
            <a:normAutofit fontScale="85000" lnSpcReduction="20000"/>
          </a:bodyPr>
          <a:lstStyle/>
          <a:p>
            <a:pPr marL="0" indent="0" algn="just">
              <a:buNone/>
            </a:pPr>
            <a:r>
              <a:rPr lang="id-ID" sz="3600" dirty="0" smtClean="0"/>
              <a:t>Untuk mengenali makna dari rangkaian simbol tersebut, kompiler akan memanggil rutin semantik. Rutin ini akan menentukan aksi khusus yang dilakukan oleh rangkaian simbol tersebut.</a:t>
            </a:r>
          </a:p>
          <a:p>
            <a:pPr marL="0" indent="0" algn="just">
              <a:buNone/>
            </a:pPr>
            <a:r>
              <a:rPr lang="id-ID" sz="3600" dirty="0" smtClean="0"/>
              <a:t>Untuk bisa mengetahui maknaya, rutin ini mungkin akan memeriksa hak-hak sebagai berikut :</a:t>
            </a:r>
          </a:p>
          <a:p>
            <a:pPr marL="742950" indent="-742950" algn="just">
              <a:buAutoNum type="arabicPeriod"/>
            </a:pPr>
            <a:r>
              <a:rPr lang="id-ID" sz="3600" dirty="0" smtClean="0"/>
              <a:t>Apakah variabel yang ada telah didefinisikan sebelumnya</a:t>
            </a:r>
          </a:p>
          <a:p>
            <a:pPr marL="742950" indent="-742950" algn="just">
              <a:buAutoNum type="arabicPeriod"/>
            </a:pPr>
            <a:r>
              <a:rPr lang="id-ID" sz="3600" dirty="0" smtClean="0"/>
              <a:t>Apakah variabel-variabel tersebut tipenya sama</a:t>
            </a:r>
          </a:p>
          <a:p>
            <a:pPr marL="742950" indent="-742950" algn="just">
              <a:buAutoNum type="arabicPeriod"/>
            </a:pPr>
            <a:r>
              <a:rPr lang="id-ID" sz="3600" dirty="0" smtClean="0"/>
              <a:t>Apakah operan yang akan dioperasikan tersebut ada nilainya dan seterusnya.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09572"/>
            <a:ext cx="8329642" cy="6019824"/>
          </a:xfrm>
        </p:spPr>
        <p:txBody>
          <a:bodyPr>
            <a:normAutofit/>
          </a:bodyPr>
          <a:lstStyle/>
          <a:p>
            <a:pPr marL="0" indent="0" algn="just">
              <a:buNone/>
            </a:pPr>
            <a:r>
              <a:rPr lang="id-ID" sz="3600" dirty="0" smtClean="0"/>
              <a:t>Pengecekan yang dilakukan oleh analisis semantik adalah sebagai berikut :</a:t>
            </a:r>
          </a:p>
          <a:p>
            <a:pPr marL="446088" indent="-446088" algn="just">
              <a:buAutoNum type="alphaLcPeriod"/>
            </a:pPr>
            <a:r>
              <a:rPr lang="id-ID" sz="3600" dirty="0" smtClean="0"/>
              <a:t>Memeriksa keberlakuan nama-nama meliputi pemeriksaan berikut :</a:t>
            </a:r>
          </a:p>
          <a:p>
            <a:pPr marL="446088" indent="0" algn="just">
              <a:buFontTx/>
              <a:buChar char="-"/>
            </a:pPr>
            <a:r>
              <a:rPr lang="id-ID" sz="3600" dirty="0" smtClean="0"/>
              <a:t>  Duplikasi</a:t>
            </a:r>
          </a:p>
          <a:p>
            <a:pPr marL="796925" indent="0" algn="just">
              <a:buNone/>
            </a:pPr>
            <a:r>
              <a:rPr lang="id-ID" sz="3600" dirty="0" smtClean="0"/>
              <a:t>Pada tahap ini dilakukan pengecekan apakah sebuah nama terjadi pendefinisian lebih dari dua kali. Pengecekan dilakukan pada bagian pengelola blok.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697604"/>
            <a:ext cx="8329642" cy="5395692"/>
          </a:xfrm>
        </p:spPr>
        <p:txBody>
          <a:bodyPr>
            <a:normAutofit fontScale="77500" lnSpcReduction="20000"/>
          </a:bodyPr>
          <a:lstStyle/>
          <a:p>
            <a:pPr marL="727075" indent="-280988" algn="just">
              <a:buNone/>
            </a:pPr>
            <a:r>
              <a:rPr lang="id-ID" sz="3600" dirty="0" smtClean="0"/>
              <a:t>-  </a:t>
            </a:r>
            <a:r>
              <a:rPr lang="id-ID" sz="3800" dirty="0" smtClean="0"/>
              <a:t>Terdefinisi</a:t>
            </a:r>
          </a:p>
          <a:p>
            <a:pPr marL="796925" indent="0" algn="just">
              <a:buNone/>
            </a:pPr>
            <a:r>
              <a:rPr lang="id-ID" sz="3800" dirty="0" smtClean="0"/>
              <a:t>Melakukan pengecekan apakah sebuah nama yanng di pakai pada tubuh program sudah terdefenisi atau belum. Pengecekan dilakukan pada semua tempat kecuali blok.</a:t>
            </a:r>
          </a:p>
          <a:p>
            <a:pPr marL="836613" indent="-742950" algn="just">
              <a:buAutoNum type="alphaLcPeriod" startAt="2"/>
            </a:pPr>
            <a:r>
              <a:rPr lang="id-ID" sz="3800" dirty="0" smtClean="0"/>
              <a:t>Memeriksa tipe</a:t>
            </a:r>
          </a:p>
          <a:p>
            <a:pPr marL="796925" indent="0" algn="just">
              <a:buNone/>
            </a:pPr>
            <a:r>
              <a:rPr lang="id-ID" sz="3800" dirty="0" smtClean="0"/>
              <a:t>Melakukan pemeriksaan terhadap kesesuaian tipe dalam statement-statement yang ada. misalkan bila terdapat suatu operasi, diperiksa tipe operan. Contoh bila ekspresi yang mengikuti instruksi IF berarti tipenya boolean antara dua operan, maka tipe operan pertama harus bisa dioperasikan dengan operan kedua.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14314"/>
            <a:ext cx="8115328" cy="766414"/>
          </a:xfrm>
        </p:spPr>
        <p:txBody>
          <a:bodyPr>
            <a:normAutofit/>
          </a:bodyPr>
          <a:lstStyle/>
          <a:p>
            <a:pPr lvl="0"/>
            <a:r>
              <a:rPr lang="en-US" b="1" dirty="0" smtClean="0">
                <a:latin typeface="Aharoni" pitchFamily="2" charset="-79"/>
                <a:cs typeface="Aharoni" pitchFamily="2" charset="-79"/>
              </a:rPr>
              <a:t>Intermediate Code </a:t>
            </a:r>
            <a:r>
              <a:rPr lang="en-US" b="1" dirty="0" smtClean="0"/>
              <a:t>(</a:t>
            </a:r>
            <a:r>
              <a:rPr lang="id-ID" b="1" dirty="0" smtClean="0"/>
              <a:t>KODE ANTARA</a:t>
            </a:r>
            <a:r>
              <a:rPr lang="en-US" b="1" dirty="0" smtClean="0"/>
              <a:t>)</a:t>
            </a:r>
            <a:endParaRPr lang="en-US" b="1" dirty="0"/>
          </a:p>
        </p:txBody>
      </p:sp>
      <p:sp>
        <p:nvSpPr>
          <p:cNvPr id="3" name="Content Placeholder 2"/>
          <p:cNvSpPr>
            <a:spLocks noGrp="1"/>
          </p:cNvSpPr>
          <p:nvPr>
            <p:ph idx="1"/>
          </p:nvPr>
        </p:nvSpPr>
        <p:spPr>
          <a:xfrm>
            <a:off x="539552" y="1287000"/>
            <a:ext cx="8043890" cy="5166336"/>
          </a:xfrm>
        </p:spPr>
        <p:txBody>
          <a:bodyPr>
            <a:normAutofit fontScale="92500" lnSpcReduction="20000"/>
          </a:bodyPr>
          <a:lstStyle/>
          <a:p>
            <a:pPr marL="0" indent="0" algn="just">
              <a:buNone/>
            </a:pPr>
            <a:r>
              <a:rPr lang="id-ID" sz="3600" dirty="0" smtClean="0"/>
              <a:t>Kode Antara/Intermediate Code merupakan hasil dari tahapan analisis, yang dibuat oleh kompilator pada saat mentranslasikan program dari bahasa tingkat tinggi. Kegunaan dari kode antara sebagai berikut :</a:t>
            </a:r>
          </a:p>
          <a:p>
            <a:pPr marL="352425" indent="-352425" algn="just"/>
            <a:r>
              <a:rPr lang="id-ID" sz="3600" dirty="0" smtClean="0"/>
              <a:t>untuk memperkecil usaha dalam membangun kompilator dari sejumlah bahasa ke sejumlah mesin. Dengan adanya kode antara yanng lebih machine independent maka kode antara yang di hasilkan dapat digunakan lagi pada mesin lainnya.</a:t>
            </a:r>
          </a:p>
          <a:p>
            <a:pPr marL="0" indent="0" algn="just">
              <a:buNone/>
            </a:pP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81580"/>
            <a:ext cx="8329642" cy="6043764"/>
          </a:xfrm>
        </p:spPr>
        <p:txBody>
          <a:bodyPr>
            <a:normAutofit lnSpcReduction="10000"/>
          </a:bodyPr>
          <a:lstStyle/>
          <a:p>
            <a:pPr marL="539750" indent="-539750" algn="just"/>
            <a:r>
              <a:rPr lang="id-ID" sz="3800" dirty="0" smtClean="0"/>
              <a:t>Proses optimasi ma</a:t>
            </a:r>
            <a:r>
              <a:rPr lang="en-US" sz="3800" dirty="0" smtClean="0"/>
              <a:t>s</a:t>
            </a:r>
            <a:r>
              <a:rPr lang="id-ID" sz="3800" dirty="0" smtClean="0"/>
              <a:t>ih lebih mudah. Beberapa strategi optimisasi lebih  mudah dilakukan pada kode antara dari pada pada program sumber atau pada kode assembly dan kode mesin.</a:t>
            </a:r>
          </a:p>
          <a:p>
            <a:pPr marL="573088" indent="-573088" algn="just"/>
            <a:r>
              <a:rPr lang="id-ID" sz="3800" dirty="0" smtClean="0"/>
              <a:t>Bisa melihat program internal yang gampang dimengerti. Kode antara ini akan lebih mudah dipahami dari pada kode a</a:t>
            </a:r>
            <a:r>
              <a:rPr lang="en-US" sz="3800" dirty="0" smtClean="0"/>
              <a:t>s</a:t>
            </a:r>
            <a:r>
              <a:rPr lang="id-ID" sz="3800" dirty="0" smtClean="0"/>
              <a:t>sembly atau kode mesin.</a:t>
            </a:r>
            <a:endParaRPr lang="en-US" sz="3800" dirty="0" smtClean="0"/>
          </a:p>
          <a:p>
            <a:pPr marL="0" indent="0" algn="just"/>
            <a:endParaRPr lang="id-ID" sz="38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1584</TotalTime>
  <Words>1115</Words>
  <Application>Microsoft Office PowerPoint</Application>
  <PresentationFormat>On-screen Show (4:3)</PresentationFormat>
  <Paragraphs>186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Trek</vt:lpstr>
      <vt:lpstr>DISUSUN OLEH :  ELISAWATI,M.KOM</vt:lpstr>
      <vt:lpstr>ANALISA SEMANTIK</vt:lpstr>
      <vt:lpstr>Slide 3</vt:lpstr>
      <vt:lpstr>Slide 4</vt:lpstr>
      <vt:lpstr>Slide 5</vt:lpstr>
      <vt:lpstr>Slide 6</vt:lpstr>
      <vt:lpstr>Slide 7</vt:lpstr>
      <vt:lpstr>Intermediate Code (KODE ANTARA)</vt:lpstr>
      <vt:lpstr>Slide 9</vt:lpstr>
      <vt:lpstr>Slide 10</vt:lpstr>
      <vt:lpstr>Slide 11</vt:lpstr>
      <vt:lpstr>Slide 12</vt:lpstr>
      <vt:lpstr>Slide 13</vt:lpstr>
      <vt:lpstr>Slide 14</vt:lpstr>
      <vt:lpstr>Slide 15</vt:lpstr>
      <vt:lpstr>Slide 16</vt:lpstr>
      <vt:lpstr>NOTASI N-TUPLE</vt:lpstr>
      <vt:lpstr>A. Triples Notation</vt:lpstr>
      <vt:lpstr>Slide 19</vt:lpstr>
      <vt:lpstr>Slide 20</vt:lpstr>
      <vt:lpstr>Slide 21</vt:lpstr>
      <vt:lpstr>Slide 22</vt:lpstr>
      <vt:lpstr>B. QUADRUPLES NOTATION</vt:lpstr>
      <vt:lpstr>Slide 24</vt:lpstr>
      <vt:lpstr>PEMBANGKIT KODE</vt:lpstr>
      <vt:lpstr>Slide 26</vt:lpstr>
      <vt:lpstr>Slide 27</vt:lpstr>
      <vt:lpstr>Slide 28</vt:lpstr>
      <vt:lpstr>Slide 29</vt:lpstr>
      <vt:lpstr>Slide 30</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KOMPILASI</dc:title>
  <dc:creator>Your User Name</dc:creator>
  <cp:lastModifiedBy>elisa</cp:lastModifiedBy>
  <cp:revision>68</cp:revision>
  <dcterms:created xsi:type="dcterms:W3CDTF">2011-03-06T15:49:15Z</dcterms:created>
  <dcterms:modified xsi:type="dcterms:W3CDTF">2017-11-07T19:27:12Z</dcterms:modified>
</cp:coreProperties>
</file>