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 varScale="1">
        <p:scale>
          <a:sx n="67" d="100"/>
          <a:sy n="67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CF113C-9192-4152-873F-55FC2E05549B}" type="datetimeFigureOut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DISUSUN OLEH :</a:t>
            </a:r>
            <a:b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ELISAWATI,M.KOM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TEKNIK KOMPILASI VI</a:t>
            </a:r>
          </a:p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Cara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Menangani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Kesalahan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76200"/>
            <a:ext cx="84582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Pertemuan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13 &amp; 14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30314"/>
            <a:ext cx="8429684" cy="609503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RECOVERY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2800" dirty="0" err="1" smtClean="0"/>
              <a:t>Pemulihan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bertujuan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mengembalikan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parser </a:t>
            </a:r>
            <a:r>
              <a:rPr lang="en-US" sz="2800" dirty="0" err="1" smtClean="0"/>
              <a:t>kekondisi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stabil</a:t>
            </a:r>
            <a:r>
              <a:rPr lang="en-US" sz="2800" dirty="0" smtClean="0"/>
              <a:t> (</a:t>
            </a:r>
            <a:r>
              <a:rPr lang="en-US" sz="2800" dirty="0" err="1" smtClean="0"/>
              <a:t>supaya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melanjutkan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parsing </a:t>
            </a:r>
            <a:r>
              <a:rPr lang="en-US" sz="2800" dirty="0" err="1" smtClean="0"/>
              <a:t>keposisi</a:t>
            </a:r>
            <a:r>
              <a:rPr lang="en-US" sz="2800" dirty="0" smtClean="0"/>
              <a:t> </a:t>
            </a:r>
            <a:r>
              <a:rPr lang="en-US" sz="2800" dirty="0" err="1" smtClean="0"/>
              <a:t>selanjutnya</a:t>
            </a:r>
            <a:r>
              <a:rPr lang="en-US" sz="2800" dirty="0" smtClean="0"/>
              <a:t>).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i="1" dirty="0" smtClean="0"/>
              <a:t>error recovery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 lvl="0"/>
            <a:r>
              <a:rPr lang="en-US" sz="2800" dirty="0" err="1" smtClean="0"/>
              <a:t>Mekanisme</a:t>
            </a:r>
            <a:r>
              <a:rPr lang="en-US" sz="2800" dirty="0" smtClean="0"/>
              <a:t> </a:t>
            </a:r>
            <a:r>
              <a:rPr lang="en-US" sz="2800" i="1" dirty="0" smtClean="0"/>
              <a:t>Ad Hoc</a:t>
            </a:r>
            <a:r>
              <a:rPr lang="en-US" sz="2800" dirty="0" smtClean="0"/>
              <a:t>. Recovery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kompilator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</a:t>
            </a:r>
            <a:r>
              <a:rPr lang="en-US" sz="2800" dirty="0" smtClean="0"/>
              <a:t>/</a:t>
            </a:r>
            <a:r>
              <a:rPr lang="en-US" sz="2800" dirty="0" err="1" smtClean="0"/>
              <a:t>spesifik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terikat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. Cara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i="1" dirty="0" smtClean="0"/>
              <a:t>special purpose error recovery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i="1" dirty="0" smtClean="0"/>
              <a:t>Syntax directed recovery</a:t>
            </a:r>
            <a:r>
              <a:rPr lang="en-US" sz="2800" dirty="0" smtClean="0"/>
              <a:t>.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recovery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syntax. </a:t>
            </a:r>
          </a:p>
          <a:p>
            <a:pPr algn="just">
              <a:buNone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48680"/>
            <a:ext cx="8429684" cy="55909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800" b="1" dirty="0" smtClean="0"/>
              <a:t>Contoh :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Begin</a:t>
            </a:r>
          </a:p>
          <a:p>
            <a:pPr marL="0" indent="0" algn="just">
              <a:buNone/>
            </a:pPr>
            <a:r>
              <a:rPr lang="id-ID" sz="2800" dirty="0" smtClean="0"/>
              <a:t>    </a:t>
            </a:r>
            <a:r>
              <a:rPr lang="en-US" sz="2800" dirty="0" smtClean="0"/>
              <a:t>A:=A+1</a:t>
            </a:r>
          </a:p>
          <a:p>
            <a:pPr marL="0" indent="0" algn="just">
              <a:buNone/>
            </a:pPr>
            <a:r>
              <a:rPr lang="id-ID" sz="2800" dirty="0" smtClean="0"/>
              <a:t>   </a:t>
            </a:r>
            <a:r>
              <a:rPr lang="en-US" sz="2800" dirty="0" smtClean="0"/>
              <a:t>B:=B+1;</a:t>
            </a:r>
          </a:p>
          <a:p>
            <a:pPr marL="0" indent="0" algn="just">
              <a:buNone/>
            </a:pPr>
            <a:r>
              <a:rPr lang="id-ID" sz="2800" dirty="0" smtClean="0"/>
              <a:t>   </a:t>
            </a:r>
            <a:r>
              <a:rPr lang="en-US" sz="2800" dirty="0" smtClean="0"/>
              <a:t>C:=C+1</a:t>
            </a:r>
          </a:p>
          <a:p>
            <a:pPr marL="0" indent="0" algn="just">
              <a:buNone/>
            </a:pPr>
            <a:r>
              <a:rPr lang="id-ID" sz="2800" dirty="0" smtClean="0"/>
              <a:t>e</a:t>
            </a:r>
            <a:r>
              <a:rPr lang="en-US" sz="2800" dirty="0" err="1" smtClean="0"/>
              <a:t>nd</a:t>
            </a:r>
            <a:r>
              <a:rPr lang="en-US" sz="2800" dirty="0" smtClean="0"/>
              <a:t>;</a:t>
            </a:r>
          </a:p>
          <a:p>
            <a:pPr marL="0" indent="0" algn="just">
              <a:buNone/>
            </a:pPr>
            <a:r>
              <a:rPr lang="en-US" sz="2800" dirty="0" err="1" smtClean="0"/>
              <a:t>kompilator</a:t>
            </a:r>
            <a:r>
              <a:rPr lang="en-US" sz="2800" dirty="0" smtClean="0"/>
              <a:t> akan </a:t>
            </a:r>
            <a:r>
              <a:rPr lang="en-US" sz="2800" dirty="0" err="1" smtClean="0"/>
              <a:t>mengenali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(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notasi</a:t>
            </a:r>
            <a:r>
              <a:rPr lang="en-US" sz="2800" dirty="0" smtClean="0"/>
              <a:t> BNF): </a:t>
            </a:r>
          </a:p>
          <a:p>
            <a:pPr marL="0" indent="0" algn="ctr">
              <a:buNone/>
            </a:pPr>
            <a:r>
              <a:rPr lang="en-US" sz="2800" dirty="0" smtClean="0"/>
              <a:t>begin&lt;statement&gt;?&lt;statement&gt;;&lt;statement&gt;end;</a:t>
            </a:r>
          </a:p>
          <a:p>
            <a:pPr marL="0" indent="0" algn="just">
              <a:buNone/>
            </a:pPr>
            <a:r>
              <a:rPr lang="en-US" sz="2800" dirty="0" smtClean="0"/>
              <a:t>	'?' akan </a:t>
            </a:r>
            <a:r>
              <a:rPr lang="en-US" sz="2800" dirty="0" err="1" smtClean="0"/>
              <a:t>dikenali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';'</a:t>
            </a:r>
          </a:p>
          <a:p>
            <a:pPr algn="just">
              <a:buNone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60648"/>
            <a:ext cx="8429684" cy="573499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id-ID" sz="2400" dirty="0" smtClean="0"/>
              <a:t>3. </a:t>
            </a:r>
            <a:r>
              <a:rPr lang="en-US" sz="2400" dirty="0" smtClean="0"/>
              <a:t>Secondary Error Recovery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melokalisir</a:t>
            </a:r>
            <a:r>
              <a:rPr lang="en-US" sz="2400" dirty="0" smtClean="0"/>
              <a:t> error,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Panic Mode. </a:t>
            </a:r>
            <a:r>
              <a:rPr lang="en-US" sz="2400" dirty="0" err="1" smtClean="0"/>
              <a:t>Maju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mengabaikan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bertemu</a:t>
            </a:r>
            <a:r>
              <a:rPr lang="en-US" sz="2400" dirty="0" smtClean="0"/>
              <a:t> delimiter (';').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en-US" sz="2400" dirty="0" smtClean="0"/>
              <a:t>IF A:=1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	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:= true;</a:t>
            </a:r>
          </a:p>
          <a:p>
            <a:pPr marL="633413" indent="-23813">
              <a:buNone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teks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instuksi</a:t>
            </a:r>
            <a:r>
              <a:rPr lang="en-US" sz="2400" dirty="0" smtClean="0"/>
              <a:t> THEN,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akan </a:t>
            </a:r>
            <a:r>
              <a:rPr lang="en-US" sz="2400" dirty="0" err="1" smtClean="0"/>
              <a:t>maju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/skip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bertemu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koma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Unit Deletion. </a:t>
            </a:r>
            <a:r>
              <a:rPr lang="en-US" sz="2400" dirty="0" err="1" smtClean="0"/>
              <a:t>Menghapus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unit </a:t>
            </a:r>
            <a:r>
              <a:rPr lang="en-US" sz="2400" dirty="0" err="1" smtClean="0"/>
              <a:t>sintaktik</a:t>
            </a:r>
            <a:r>
              <a:rPr lang="en-US" sz="2400" dirty="0" smtClean="0"/>
              <a:t> (</a:t>
            </a:r>
            <a:r>
              <a:rPr lang="en-US" sz="2400" dirty="0" err="1" smtClean="0"/>
              <a:t>misal</a:t>
            </a:r>
            <a:r>
              <a:rPr lang="en-US" sz="2400" dirty="0" smtClean="0"/>
              <a:t>: &lt;</a:t>
            </a:r>
            <a:r>
              <a:rPr lang="en-US" sz="2400" dirty="0" err="1" smtClean="0"/>
              <a:t>blok</a:t>
            </a:r>
            <a:r>
              <a:rPr lang="en-US" sz="2400" dirty="0" smtClean="0"/>
              <a:t>&gt;, &lt;exp&gt;, &lt;statement&gt; ). </a:t>
            </a:r>
            <a:r>
              <a:rPr lang="en-US" sz="2400" dirty="0" err="1" smtClean="0"/>
              <a:t>Efeknya</a:t>
            </a:r>
            <a:r>
              <a:rPr lang="en-US" sz="2400" dirty="0" smtClean="0"/>
              <a:t> </a:t>
            </a:r>
            <a:r>
              <a:rPr lang="en-US" sz="2400" dirty="0" err="1" smtClean="0"/>
              <a:t>mirip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panic mode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unit deletion </a:t>
            </a:r>
            <a:r>
              <a:rPr lang="en-US" sz="2400" dirty="0" err="1" smtClean="0"/>
              <a:t>memelihara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sintaksis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source program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mempermudah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error repairing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lanjut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2322"/>
            <a:ext cx="8429684" cy="5879006"/>
          </a:xfrm>
        </p:spPr>
        <p:txBody>
          <a:bodyPr>
            <a:noAutofit/>
          </a:bodyPr>
          <a:lstStyle/>
          <a:p>
            <a:pPr marL="633413" lvl="0" indent="-633413" algn="just">
              <a:buNone/>
            </a:pPr>
            <a:r>
              <a:rPr lang="id-ID" i="1" dirty="0" smtClean="0"/>
              <a:t>4. </a:t>
            </a:r>
            <a:r>
              <a:rPr lang="en-US" i="1" dirty="0" smtClean="0"/>
              <a:t>Context Sensitive Recovery</a:t>
            </a:r>
            <a:r>
              <a:rPr lang="en-US" dirty="0" smtClean="0"/>
              <a:t>.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semantik</a:t>
            </a:r>
            <a:r>
              <a:rPr lang="en-US" dirty="0" smtClean="0"/>
              <a:t>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(</a:t>
            </a:r>
            <a:r>
              <a:rPr lang="en-US" i="1" dirty="0" smtClean="0"/>
              <a:t>Undefined Variable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tipenya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kemunculannya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algn="ctr">
              <a:buNone/>
            </a:pPr>
            <a:r>
              <a:rPr lang="en-US" dirty="0" smtClean="0"/>
              <a:t>	B:= '</a:t>
            </a:r>
            <a:r>
              <a:rPr lang="en-US" dirty="0" err="1" smtClean="0"/>
              <a:t>nama</a:t>
            </a:r>
            <a:r>
              <a:rPr lang="en-US" dirty="0" smtClean="0"/>
              <a:t>'</a:t>
            </a:r>
          </a:p>
          <a:p>
            <a:pPr marL="633413" indent="0" algn="just">
              <a:buNone/>
            </a:pP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 program </a:t>
            </a:r>
            <a:r>
              <a:rPr lang="en-US" dirty="0" err="1" smtClean="0"/>
              <a:t>variabel</a:t>
            </a:r>
            <a:r>
              <a:rPr lang="en-US" dirty="0" smtClean="0"/>
              <a:t> B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kemunculannya</a:t>
            </a:r>
            <a:r>
              <a:rPr lang="en-US" dirty="0" smtClean="0"/>
              <a:t>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B </a:t>
            </a:r>
            <a:r>
              <a:rPr lang="en-US" dirty="0" err="1" smtClean="0"/>
              <a:t>bertipe</a:t>
            </a:r>
            <a:r>
              <a:rPr lang="en-US" dirty="0" smtClean="0"/>
              <a:t> string.</a:t>
            </a:r>
          </a:p>
          <a:p>
            <a:pPr algn="just"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2322"/>
            <a:ext cx="8429684" cy="55909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ERROR REPAIRING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source program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valid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translasi</a:t>
            </a:r>
            <a:r>
              <a:rPr lang="en-US" dirty="0" smtClean="0"/>
              <a:t> program yang </a:t>
            </a:r>
            <a:r>
              <a:rPr lang="en-US" dirty="0" err="1" smtClean="0"/>
              <a:t>mana</a:t>
            </a:r>
            <a:r>
              <a:rPr lang="en-US" dirty="0" smtClean="0"/>
              <a:t> akan </a:t>
            </a:r>
            <a:r>
              <a:rPr lang="en-US" dirty="0" err="1" smtClean="0"/>
              <a:t>dialirkan</a:t>
            </a:r>
            <a:r>
              <a:rPr lang="en-US" dirty="0" smtClean="0"/>
              <a:t> </a:t>
            </a:r>
            <a:r>
              <a:rPr lang="en-US" dirty="0" err="1" smtClean="0"/>
              <a:t>ketahapan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kompilasi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Mekanismenya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446088" lvl="0" indent="-446088">
              <a:buNone/>
            </a:pPr>
            <a:r>
              <a:rPr lang="id-ID" dirty="0" smtClean="0"/>
              <a:t>1.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dirty="0" smtClean="0"/>
              <a:t>Hoc.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/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04664"/>
            <a:ext cx="8429684" cy="4726878"/>
          </a:xfrm>
        </p:spPr>
        <p:txBody>
          <a:bodyPr>
            <a:noAutofit/>
          </a:bodyPr>
          <a:lstStyle/>
          <a:p>
            <a:pPr marL="539750" lvl="0" indent="-539750" algn="just">
              <a:buNone/>
            </a:pPr>
            <a:r>
              <a:rPr lang="id-ID" dirty="0" smtClean="0"/>
              <a:t>2. </a:t>
            </a:r>
            <a:r>
              <a:rPr lang="en-US" dirty="0" smtClean="0"/>
              <a:t>Syntax Directed </a:t>
            </a:r>
            <a:r>
              <a:rPr lang="en-US" dirty="0" err="1" smtClean="0"/>
              <a:t>Repar</a:t>
            </a:r>
            <a:r>
              <a:rPr lang="en-US" dirty="0" smtClean="0"/>
              <a:t>.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terminal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terminal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  <a:r>
              <a:rPr lang="id-ID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id-ID" dirty="0" smtClean="0"/>
              <a:t>		</a:t>
            </a:r>
            <a:r>
              <a:rPr lang="en-US" dirty="0" smtClean="0"/>
              <a:t>WHILE A &lt; 1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id-ID" dirty="0" smtClean="0"/>
              <a:t>	</a:t>
            </a:r>
            <a:r>
              <a:rPr lang="en-US" dirty="0" smtClean="0"/>
              <a:t>I:=I+1;</a:t>
            </a:r>
          </a:p>
          <a:p>
            <a:pPr>
              <a:buNone/>
            </a:pPr>
            <a:r>
              <a:rPr lang="id-ID" dirty="0" smtClean="0"/>
              <a:t>	    </a:t>
            </a:r>
            <a:r>
              <a:rPr lang="en-US" dirty="0" err="1" smtClean="0"/>
              <a:t>Kompilator</a:t>
            </a:r>
            <a:r>
              <a:rPr lang="en-US" dirty="0" smtClean="0"/>
              <a:t> akan </a:t>
            </a:r>
            <a:r>
              <a:rPr lang="en-US" dirty="0" err="1" smtClean="0"/>
              <a:t>menyisipkan</a:t>
            </a:r>
            <a:r>
              <a:rPr lang="en-US" dirty="0" smtClean="0"/>
              <a:t> DO</a:t>
            </a:r>
          </a:p>
          <a:p>
            <a:pPr marL="0" indent="0" algn="just"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2322"/>
            <a:ext cx="8429684" cy="54469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dirty="0" smtClean="0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lain :</a:t>
            </a:r>
          </a:p>
          <a:p>
            <a:pPr algn="just">
              <a:buNone/>
            </a:pPr>
            <a:r>
              <a:rPr lang="en-US" dirty="0" smtClean="0"/>
              <a:t>	Procedure Increment;</a:t>
            </a:r>
          </a:p>
          <a:p>
            <a:pPr algn="just">
              <a:buNone/>
            </a:pPr>
            <a:r>
              <a:rPr lang="en-US" dirty="0" smtClean="0"/>
              <a:t>	begin</a:t>
            </a:r>
          </a:p>
          <a:p>
            <a:pPr algn="just">
              <a:buNone/>
            </a:pPr>
            <a:r>
              <a:rPr lang="en-US" dirty="0" smtClean="0"/>
              <a:t>		x:=x+1;</a:t>
            </a:r>
          </a:p>
          <a:p>
            <a:pPr algn="just">
              <a:buNone/>
            </a:pPr>
            <a:r>
              <a:rPr lang="en-US" dirty="0" smtClean="0"/>
              <a:t>	end;</a:t>
            </a:r>
          </a:p>
          <a:p>
            <a:pPr algn="just">
              <a:buNone/>
            </a:pPr>
            <a:r>
              <a:rPr lang="en-US" dirty="0" smtClean="0"/>
              <a:t>	end;</a:t>
            </a:r>
          </a:p>
          <a:p>
            <a:pPr marL="257175" indent="0" algn="just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end,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kompilator</a:t>
            </a:r>
            <a:r>
              <a:rPr lang="en-US" dirty="0" smtClean="0"/>
              <a:t> akan </a:t>
            </a:r>
            <a:r>
              <a:rPr lang="en-US" dirty="0" err="1" smtClean="0"/>
              <a:t>membuangnya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6632"/>
            <a:ext cx="8429684" cy="5662982"/>
          </a:xfrm>
        </p:spPr>
        <p:txBody>
          <a:bodyPr>
            <a:noAutofit/>
          </a:bodyPr>
          <a:lstStyle/>
          <a:p>
            <a:pPr marL="446088" lvl="0" indent="-446088" algn="just">
              <a:buNone/>
            </a:pPr>
            <a:r>
              <a:rPr lang="id-ID" sz="2800" i="1" dirty="0" smtClean="0"/>
              <a:t>3.</a:t>
            </a:r>
            <a:r>
              <a:rPr lang="en-US" sz="2800" i="1" dirty="0" smtClean="0"/>
              <a:t>Context Sensitive Repair</a:t>
            </a:r>
            <a:r>
              <a:rPr lang="en-US" sz="2800" dirty="0" smtClean="0"/>
              <a:t>. </a:t>
            </a:r>
            <a:r>
              <a:rPr lang="en-US" sz="2800" dirty="0" err="1" smtClean="0"/>
              <a:t>Perbaikan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.</a:t>
            </a:r>
          </a:p>
          <a:p>
            <a:pPr marL="796925" lvl="1" indent="-350838" algn="just"/>
            <a:r>
              <a:rPr lang="en-US" dirty="0" err="1" smtClean="0"/>
              <a:t>Tipe</a:t>
            </a:r>
            <a:r>
              <a:rPr lang="en-US" dirty="0" smtClean="0"/>
              <a:t> Identifier. </a:t>
            </a:r>
            <a:r>
              <a:rPr lang="en-US" dirty="0" err="1" smtClean="0"/>
              <a:t>Diatasi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identifier dummy,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796925" indent="0"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A:string;</a:t>
            </a:r>
          </a:p>
          <a:p>
            <a:pPr marL="796925" indent="0" algn="just">
              <a:buNone/>
            </a:pPr>
            <a:r>
              <a:rPr lang="en-US" sz="2800" dirty="0" smtClean="0"/>
              <a:t>	begin</a:t>
            </a:r>
          </a:p>
          <a:p>
            <a:pPr marL="796925" indent="0" algn="just">
              <a:buNone/>
            </a:pPr>
            <a:r>
              <a:rPr lang="en-US" sz="2800" dirty="0" smtClean="0"/>
              <a:t>		A:=0;</a:t>
            </a:r>
          </a:p>
          <a:p>
            <a:pPr marL="796925" indent="0" algn="just">
              <a:buNone/>
            </a:pPr>
            <a:r>
              <a:rPr lang="en-US" sz="2800" dirty="0" smtClean="0"/>
              <a:t>	end;</a:t>
            </a:r>
          </a:p>
          <a:p>
            <a:pPr marL="796925" indent="0" algn="just">
              <a:buNone/>
            </a:pPr>
            <a:r>
              <a:rPr lang="en-US" sz="2800" dirty="0" err="1" smtClean="0"/>
              <a:t>kompilator</a:t>
            </a:r>
            <a:r>
              <a:rPr lang="en-US" sz="2800" dirty="0" smtClean="0"/>
              <a:t> akan </a:t>
            </a:r>
            <a:r>
              <a:rPr lang="en-US" sz="2800" dirty="0" err="1" smtClean="0"/>
              <a:t>memperbaiki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membangkitkan</a:t>
            </a:r>
            <a:r>
              <a:rPr lang="en-US" sz="2800" dirty="0" smtClean="0"/>
              <a:t> identifier </a:t>
            </a:r>
            <a:r>
              <a:rPr lang="en-US" sz="2800" dirty="0" err="1" smtClean="0"/>
              <a:t>baru</a:t>
            </a:r>
            <a:r>
              <a:rPr lang="en-US" sz="2800" dirty="0" smtClean="0"/>
              <a:t>, </a:t>
            </a:r>
            <a:r>
              <a:rPr lang="en-US" sz="2800" dirty="0" err="1" smtClean="0"/>
              <a:t>misal</a:t>
            </a:r>
            <a:r>
              <a:rPr lang="en-US" sz="2800" dirty="0" smtClean="0"/>
              <a:t> B yang </a:t>
            </a:r>
            <a:r>
              <a:rPr lang="en-US" sz="2800" dirty="0" err="1" smtClean="0"/>
              <a:t>bertipe</a:t>
            </a:r>
            <a:r>
              <a:rPr lang="en-US" sz="2800" dirty="0" smtClean="0"/>
              <a:t> integer.</a:t>
            </a:r>
          </a:p>
          <a:p>
            <a:pPr marL="0" indent="0" algn="just"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30314"/>
            <a:ext cx="8429684" cy="5662982"/>
          </a:xfrm>
        </p:spPr>
        <p:txBody>
          <a:bodyPr>
            <a:noAutofit/>
          </a:bodyPr>
          <a:lstStyle/>
          <a:p>
            <a:pPr marL="1171575" lvl="1" indent="-352425" algn="just">
              <a:spcBef>
                <a:spcPts val="580"/>
              </a:spcBef>
              <a:buClr>
                <a:schemeClr val="accent1"/>
              </a:buClr>
            </a:pPr>
            <a:r>
              <a:rPr lang="en-US" sz="3500" dirty="0" err="1" smtClean="0"/>
              <a:t>Tipe</a:t>
            </a:r>
            <a:r>
              <a:rPr lang="en-US" sz="3500" dirty="0" smtClean="0"/>
              <a:t>  </a:t>
            </a:r>
            <a:r>
              <a:rPr lang="en-US" sz="3500" dirty="0" err="1" smtClean="0"/>
              <a:t>Konstanta</a:t>
            </a:r>
            <a:r>
              <a:rPr lang="en-US" sz="3500" dirty="0" smtClean="0"/>
              <a:t> </a:t>
            </a:r>
            <a:r>
              <a:rPr lang="en-US" sz="3500" dirty="0" err="1" smtClean="0"/>
              <a:t>diatasi</a:t>
            </a:r>
            <a:r>
              <a:rPr lang="en-US" sz="3500" dirty="0" smtClean="0"/>
              <a:t>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membangkitkan</a:t>
            </a:r>
            <a:r>
              <a:rPr lang="en-US" sz="3500" dirty="0" smtClean="0"/>
              <a:t> </a:t>
            </a:r>
            <a:r>
              <a:rPr lang="en-US" sz="3500" dirty="0" err="1" smtClean="0"/>
              <a:t>konstanta</a:t>
            </a:r>
            <a:r>
              <a:rPr lang="en-US" sz="3500" dirty="0" smtClean="0"/>
              <a:t> </a:t>
            </a:r>
            <a:r>
              <a:rPr lang="en-US" sz="3500" dirty="0" err="1" smtClean="0"/>
              <a:t>baru</a:t>
            </a:r>
            <a:r>
              <a:rPr lang="en-US" sz="3500" dirty="0" smtClean="0"/>
              <a:t> </a:t>
            </a:r>
            <a:r>
              <a:rPr lang="en-US" sz="3500" dirty="0" err="1" smtClean="0"/>
              <a:t>dengan</a:t>
            </a:r>
            <a:r>
              <a:rPr lang="en-US" sz="3500" dirty="0" smtClean="0"/>
              <a:t> </a:t>
            </a:r>
            <a:r>
              <a:rPr lang="en-US" sz="3500" dirty="0" err="1" smtClean="0"/>
              <a:t>tipe</a:t>
            </a:r>
            <a:r>
              <a:rPr lang="en-US" sz="3500" dirty="0" smtClean="0"/>
              <a:t> yang </a:t>
            </a:r>
            <a:r>
              <a:rPr lang="en-US" sz="3500" dirty="0" err="1" smtClean="0"/>
              <a:t>tepat</a:t>
            </a:r>
            <a:r>
              <a:rPr lang="en-US" sz="3500" dirty="0" smtClean="0"/>
              <a:t>.</a:t>
            </a:r>
            <a:endParaRPr lang="id-ID" sz="3500" dirty="0" smtClean="0"/>
          </a:p>
          <a:p>
            <a:pPr marL="1171575" lvl="1" indent="-352425" algn="just">
              <a:spcBef>
                <a:spcPts val="580"/>
              </a:spcBef>
              <a:buClr>
                <a:schemeClr val="accent1"/>
              </a:buClr>
            </a:pPr>
            <a:endParaRPr lang="en-US" sz="3500" dirty="0" smtClean="0"/>
          </a:p>
          <a:p>
            <a:pPr marL="539750" lvl="0" indent="-539750" algn="just">
              <a:buNone/>
              <a:tabLst>
                <a:tab pos="539750" algn="l"/>
              </a:tabLst>
            </a:pPr>
            <a:r>
              <a:rPr lang="id-ID" sz="3500" i="1" dirty="0" smtClean="0"/>
              <a:t>4.	</a:t>
            </a:r>
            <a:r>
              <a:rPr lang="en-US" sz="3500" i="1" dirty="0" smtClean="0"/>
              <a:t>Spelling Repair</a:t>
            </a:r>
            <a:r>
              <a:rPr lang="en-US" sz="3500" dirty="0" smtClean="0"/>
              <a:t>. </a:t>
            </a:r>
            <a:r>
              <a:rPr lang="en-US" sz="3500" dirty="0" err="1" smtClean="0"/>
              <a:t>Memperbaiki</a:t>
            </a:r>
            <a:r>
              <a:rPr lang="en-US" sz="3500" dirty="0" smtClean="0"/>
              <a:t> </a:t>
            </a:r>
            <a:r>
              <a:rPr lang="en-US" sz="3500" dirty="0" err="1" smtClean="0"/>
              <a:t>kesalahan</a:t>
            </a:r>
            <a:r>
              <a:rPr lang="en-US" sz="3500" dirty="0" smtClean="0"/>
              <a:t> </a:t>
            </a:r>
            <a:r>
              <a:rPr lang="en-US" sz="3500" dirty="0" err="1" smtClean="0"/>
              <a:t>pengetikan</a:t>
            </a:r>
            <a:r>
              <a:rPr lang="en-US" sz="3500" dirty="0" smtClean="0"/>
              <a:t> </a:t>
            </a:r>
            <a:r>
              <a:rPr lang="en-US" sz="3500" dirty="0" err="1" smtClean="0"/>
              <a:t>pada</a:t>
            </a:r>
            <a:r>
              <a:rPr lang="en-US" sz="3500" dirty="0" smtClean="0"/>
              <a:t> identifier, </a:t>
            </a:r>
            <a:r>
              <a:rPr lang="en-US" sz="3500" dirty="0" err="1" smtClean="0"/>
              <a:t>misal</a:t>
            </a:r>
            <a:r>
              <a:rPr lang="en-US" sz="3500" dirty="0" smtClean="0"/>
              <a:t>:</a:t>
            </a:r>
          </a:p>
          <a:p>
            <a:pPr algn="just">
              <a:buNone/>
            </a:pPr>
            <a:r>
              <a:rPr lang="id-ID" sz="3500" dirty="0" smtClean="0"/>
              <a:t>		</a:t>
            </a:r>
            <a:r>
              <a:rPr lang="en-US" sz="3500" dirty="0" smtClean="0"/>
              <a:t>WHILLE A=1 DO</a:t>
            </a:r>
          </a:p>
          <a:p>
            <a:pPr marL="539750" indent="0" algn="just">
              <a:buNone/>
            </a:pPr>
            <a:r>
              <a:rPr lang="en-US" sz="3500" dirty="0" smtClean="0"/>
              <a:t>identifier yang </a:t>
            </a:r>
            <a:r>
              <a:rPr lang="en-US" sz="3500" dirty="0" err="1" smtClean="0"/>
              <a:t>salah</a:t>
            </a:r>
            <a:r>
              <a:rPr lang="en-US" sz="3500" dirty="0" smtClean="0"/>
              <a:t> </a:t>
            </a:r>
            <a:r>
              <a:rPr lang="en-US" sz="3500" dirty="0" err="1" smtClean="0"/>
              <a:t>tersebut</a:t>
            </a:r>
            <a:r>
              <a:rPr lang="en-US" sz="3500" dirty="0" smtClean="0"/>
              <a:t> akan </a:t>
            </a:r>
            <a:r>
              <a:rPr lang="en-US" sz="3500" dirty="0" err="1" smtClean="0"/>
              <a:t>diperbaiki</a:t>
            </a:r>
            <a:r>
              <a:rPr lang="en-US" sz="3500" dirty="0" smtClean="0"/>
              <a:t> </a:t>
            </a:r>
            <a:r>
              <a:rPr lang="en-US" sz="3500" dirty="0" err="1" smtClean="0"/>
              <a:t>menjadi</a:t>
            </a:r>
            <a:r>
              <a:rPr lang="en-US" sz="3500" dirty="0" smtClean="0"/>
              <a:t> WHILE.</a:t>
            </a:r>
          </a:p>
          <a:p>
            <a:pPr marL="0" indent="0" algn="just"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32656"/>
            <a:ext cx="8429684" cy="5857916"/>
          </a:xfrm>
        </p:spPr>
        <p:txBody>
          <a:bodyPr>
            <a:normAutofit/>
          </a:bodyPr>
          <a:lstStyle/>
          <a:p>
            <a:pPr marL="539750" indent="-539750" algn="just">
              <a:buNone/>
            </a:pPr>
            <a:r>
              <a:rPr lang="id-ID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CARA PENANGANAN KESALAHAN</a:t>
            </a:r>
          </a:p>
          <a:p>
            <a:pPr marL="0" indent="0" algn="ctr">
              <a:buNone/>
            </a:pPr>
            <a:endParaRPr lang="id-ID" sz="3600" dirty="0" smtClean="0">
              <a:latin typeface="Arial" charset="0"/>
            </a:endParaRPr>
          </a:p>
          <a:p>
            <a:pPr marL="0" indent="0" algn="ctr">
              <a:buNone/>
            </a:pPr>
            <a:r>
              <a:rPr lang="en-US" sz="3600" dirty="0" err="1" smtClean="0">
                <a:latin typeface="Arial" charset="0"/>
              </a:rPr>
              <a:t>Sebuah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kompilator</a:t>
            </a:r>
            <a:r>
              <a:rPr lang="en-US" sz="3600" dirty="0" smtClean="0">
                <a:latin typeface="Arial" charset="0"/>
              </a:rPr>
              <a:t> akan </a:t>
            </a:r>
            <a:r>
              <a:rPr lang="en-US" sz="3600" dirty="0" err="1" smtClean="0">
                <a:latin typeface="Arial" charset="0"/>
              </a:rPr>
              <a:t>sering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menemui</a:t>
            </a:r>
            <a:r>
              <a:rPr lang="en-US" sz="3600" dirty="0" smtClean="0">
                <a:latin typeface="Arial" charset="0"/>
              </a:rPr>
              <a:t> program yang </a:t>
            </a:r>
            <a:r>
              <a:rPr lang="en-US" sz="3600" dirty="0" err="1" smtClean="0">
                <a:latin typeface="Arial" charset="0"/>
              </a:rPr>
              <a:t>mengandung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kesalahan</a:t>
            </a:r>
            <a:r>
              <a:rPr lang="en-US" sz="3600" dirty="0" smtClean="0">
                <a:latin typeface="Arial" charset="0"/>
              </a:rPr>
              <a:t>, </a:t>
            </a:r>
            <a:r>
              <a:rPr lang="en-US" sz="3600" dirty="0" err="1" smtClean="0">
                <a:latin typeface="Arial" charset="0"/>
              </a:rPr>
              <a:t>maka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kompilator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harus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memiliki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strategi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apa</a:t>
            </a:r>
            <a:r>
              <a:rPr lang="en-US" sz="3600" dirty="0" smtClean="0">
                <a:latin typeface="Arial" charset="0"/>
              </a:rPr>
              <a:t> yang </a:t>
            </a:r>
            <a:r>
              <a:rPr lang="en-US" sz="3600" dirty="0" err="1" smtClean="0">
                <a:latin typeface="Arial" charset="0"/>
              </a:rPr>
              <a:t>harus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dilakukan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untuk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menangani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kesalahan</a:t>
            </a:r>
            <a:r>
              <a:rPr lang="en-US" sz="3600" dirty="0" smtClean="0">
                <a:latin typeface="Arial" charset="0"/>
              </a:rPr>
              <a:t> - </a:t>
            </a:r>
            <a:r>
              <a:rPr lang="en-US" sz="3600" dirty="0" err="1" smtClean="0">
                <a:latin typeface="Arial" charset="0"/>
              </a:rPr>
              <a:t>kesalahan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 err="1" smtClean="0">
                <a:latin typeface="Arial" charset="0"/>
              </a:rPr>
              <a:t>tersebut</a:t>
            </a:r>
            <a:endParaRPr lang="en-US" sz="3600" dirty="0" smtClean="0">
              <a:latin typeface="Arial" charset="0"/>
            </a:endParaRPr>
          </a:p>
          <a:p>
            <a:pPr marL="0" indent="0" algn="ctr">
              <a:buNone/>
            </a:pPr>
            <a:endParaRPr lang="id-ID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28604"/>
            <a:ext cx="8463884" cy="5736700"/>
          </a:xfrm>
        </p:spPr>
        <p:txBody>
          <a:bodyPr>
            <a:noAutofit/>
          </a:bodyPr>
          <a:lstStyle/>
          <a:p>
            <a:pPr marL="539750" indent="-539750" algn="just">
              <a:buAutoNum type="arabicPeriod"/>
            </a:pPr>
            <a:r>
              <a:rPr lang="id-ID" dirty="0" smtClean="0"/>
              <a:t>Kesalahan program bisa merupakan :</a:t>
            </a:r>
          </a:p>
          <a:p>
            <a:pPr marL="539750" indent="-539750" algn="just">
              <a:buNone/>
            </a:pPr>
            <a:r>
              <a:rPr lang="id-ID" dirty="0" smtClean="0"/>
              <a:t>	a.   Kesalahan leksikal</a:t>
            </a:r>
          </a:p>
          <a:p>
            <a:pPr marL="1077913" indent="-1077913" algn="just">
              <a:buNone/>
            </a:pPr>
            <a:r>
              <a:rPr lang="id-ID" dirty="0" smtClean="0"/>
              <a:t>	Misalkan kesalahan mengeja keyword, contoh :</a:t>
            </a:r>
          </a:p>
          <a:p>
            <a:pPr marL="1077913" indent="-1077913" algn="just">
              <a:buNone/>
            </a:pPr>
            <a:r>
              <a:rPr lang="id-ID" dirty="0" smtClean="0"/>
              <a:t>		</a:t>
            </a:r>
            <a:r>
              <a:rPr lang="id-ID" i="1" dirty="0" smtClean="0"/>
              <a:t>THEN</a:t>
            </a:r>
            <a:r>
              <a:rPr lang="id-ID" dirty="0" smtClean="0"/>
              <a:t> di tulis sebagai </a:t>
            </a:r>
            <a:r>
              <a:rPr lang="id-ID" i="1" dirty="0" smtClean="0"/>
              <a:t>TEN</a:t>
            </a:r>
          </a:p>
          <a:p>
            <a:pPr marL="539750" indent="-539750" algn="just">
              <a:buNone/>
            </a:pPr>
            <a:r>
              <a:rPr lang="id-ID" dirty="0" smtClean="0"/>
              <a:t>	b.   Sintaks</a:t>
            </a:r>
          </a:p>
          <a:p>
            <a:pPr marL="1077913" indent="-1077913" algn="just">
              <a:buNone/>
            </a:pPr>
            <a:r>
              <a:rPr lang="id-ID" dirty="0" smtClean="0"/>
              <a:t>	Misalkan operasi aritmatika dengan jumlah parentthesis (kurung) yang tidak pas, contoh: </a:t>
            </a:r>
          </a:p>
          <a:p>
            <a:pPr marL="1077913" indent="-1077913" algn="just">
              <a:buNone/>
            </a:pPr>
            <a:r>
              <a:rPr lang="id-ID" i="1" dirty="0" smtClean="0"/>
              <a:t>	A:=X+(B*(C+D)</a:t>
            </a:r>
            <a:r>
              <a:rPr lang="en-US" i="1" dirty="0" smtClean="0"/>
              <a:t> </a:t>
            </a:r>
            <a:r>
              <a:rPr lang="id-ID" i="1" dirty="0" smtClean="0"/>
              <a:t>{Jumlah kurung     kurang}</a:t>
            </a:r>
            <a:endParaRPr lang="id-ID" dirty="0" smtClean="0"/>
          </a:p>
          <a:p>
            <a:pPr marL="1077913" indent="-1077913" algn="just">
              <a:buNone/>
            </a:pPr>
            <a:endParaRPr lang="id-ID" sz="3500" i="1" dirty="0" smtClean="0"/>
          </a:p>
          <a:p>
            <a:pPr marL="1077913" indent="-1077913" algn="just">
              <a:buNone/>
            </a:pPr>
            <a:endParaRPr lang="id-ID" sz="35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28"/>
            <a:ext cx="8429684" cy="5929354"/>
          </a:xfrm>
        </p:spPr>
        <p:txBody>
          <a:bodyPr>
            <a:noAutofit/>
          </a:bodyPr>
          <a:lstStyle/>
          <a:p>
            <a:pPr marL="539750" indent="-539750" algn="just">
              <a:buNone/>
            </a:pPr>
            <a:r>
              <a:rPr lang="id-ID" sz="3700" dirty="0" smtClean="0"/>
              <a:t>	c</a:t>
            </a:r>
            <a:r>
              <a:rPr lang="id-ID" dirty="0" smtClean="0"/>
              <a:t>.  Semantik</a:t>
            </a:r>
          </a:p>
          <a:p>
            <a:pPr marL="573088" indent="0" algn="just" defTabSz="1077913">
              <a:buNone/>
            </a:pPr>
            <a:r>
              <a:rPr lang="id-ID" dirty="0" smtClean="0"/>
              <a:t>Beberapa macam kesalahan semantik antara lain sebagai berikut :</a:t>
            </a:r>
          </a:p>
          <a:p>
            <a:pPr marL="633413" indent="-539750" algn="just" defTabSz="1077913">
              <a:buNone/>
            </a:pPr>
            <a:r>
              <a:rPr lang="id-ID" dirty="0" smtClean="0"/>
              <a:t>	a. Tipe data yang salah</a:t>
            </a:r>
          </a:p>
          <a:p>
            <a:pPr marL="633413" indent="-539750" algn="just">
              <a:buNone/>
              <a:tabLst>
                <a:tab pos="1023938" algn="l"/>
              </a:tabLst>
            </a:pPr>
            <a:r>
              <a:rPr lang="id-ID" dirty="0" smtClean="0"/>
              <a:t>		var Siswa : integer </a:t>
            </a:r>
          </a:p>
          <a:p>
            <a:pPr marL="633413" indent="-539750" algn="just">
              <a:buNone/>
              <a:tabLst>
                <a:tab pos="1023938" algn="l"/>
              </a:tabLst>
            </a:pPr>
            <a:r>
              <a:rPr lang="id-ID" dirty="0" smtClean="0"/>
              <a:t>       	siswa := ‘Yanuar’;  {Tipe String}</a:t>
            </a:r>
          </a:p>
          <a:p>
            <a:pPr marL="633413" indent="-539750" algn="just">
              <a:buNone/>
              <a:tabLst>
                <a:tab pos="1023938" algn="l"/>
              </a:tabLst>
            </a:pPr>
            <a:r>
              <a:rPr lang="id-ID" dirty="0" smtClean="0"/>
              <a:t>	b.Variabel belum didefinisikan.</a:t>
            </a:r>
          </a:p>
          <a:p>
            <a:pPr marL="633413" indent="-539750" algn="just">
              <a:buNone/>
              <a:tabLst>
                <a:tab pos="1023938" algn="l"/>
              </a:tabLst>
            </a:pP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B:=B+1;   {B belum didefinisikan}	</a:t>
            </a:r>
          </a:p>
          <a:p>
            <a:pPr marL="539750" indent="-539750" algn="just" defTabSz="1077913">
              <a:buNone/>
            </a:pPr>
            <a:endParaRPr lang="id-ID" sz="37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6632"/>
            <a:ext cx="8429684" cy="60235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Penanganan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id-ID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:</a:t>
            </a:r>
          </a:p>
          <a:p>
            <a:pPr lvl="0" algn="just"/>
            <a:r>
              <a:rPr lang="en-US" sz="2800" dirty="0" err="1" smtClean="0"/>
              <a:t>Mendeteksi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endParaRPr lang="en-US" sz="2800" dirty="0" smtClean="0"/>
          </a:p>
          <a:p>
            <a:pPr lvl="0" algn="just"/>
            <a:r>
              <a:rPr lang="en-US" sz="2800" dirty="0" err="1" smtClean="0"/>
              <a:t>Melaporkan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endParaRPr lang="en-US" sz="2800" dirty="0" smtClean="0"/>
          </a:p>
          <a:p>
            <a:pPr lvl="0" algn="just"/>
            <a:r>
              <a:rPr lang="en-US" sz="2800" dirty="0" err="1" smtClean="0"/>
              <a:t>Tindak</a:t>
            </a:r>
            <a:r>
              <a:rPr lang="en-US" sz="2800" dirty="0" smtClean="0"/>
              <a:t> </a:t>
            </a:r>
            <a:r>
              <a:rPr lang="en-US" sz="2800" dirty="0" err="1" smtClean="0"/>
              <a:t>lanjut</a:t>
            </a:r>
            <a:r>
              <a:rPr lang="en-US" sz="2800" dirty="0" smtClean="0"/>
              <a:t> </a:t>
            </a:r>
            <a:r>
              <a:rPr lang="en-US" sz="2800" dirty="0" err="1" smtClean="0"/>
              <a:t>pemulihan</a:t>
            </a:r>
            <a:r>
              <a:rPr lang="en-US" sz="2800" dirty="0" smtClean="0"/>
              <a:t>/</a:t>
            </a:r>
            <a:r>
              <a:rPr lang="en-US" sz="2800" dirty="0" err="1" smtClean="0"/>
              <a:t>perbaikan</a:t>
            </a:r>
            <a:endParaRPr lang="id-ID" sz="2800" dirty="0" smtClean="0"/>
          </a:p>
          <a:p>
            <a:pPr marL="0" indent="0" algn="just">
              <a:buNone/>
            </a:pPr>
            <a:endParaRPr lang="id-ID" sz="2800" dirty="0" smtClean="0"/>
          </a:p>
          <a:p>
            <a:pPr marL="0" indent="0" algn="just">
              <a:buNone/>
            </a:pPr>
            <a:r>
              <a:rPr lang="id-ID" sz="2800" dirty="0" smtClean="0"/>
              <a:t>S</a:t>
            </a:r>
            <a:r>
              <a:rPr lang="en-US" sz="2800" dirty="0" err="1" smtClean="0"/>
              <a:t>ebuah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kompilator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akan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pelaporan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, yang </a:t>
            </a:r>
            <a:r>
              <a:rPr lang="en-US" sz="2800" dirty="0" err="1" smtClean="0"/>
              <a:t>biasanya</a:t>
            </a:r>
            <a:r>
              <a:rPr lang="en-US" sz="2800" dirty="0" smtClean="0"/>
              <a:t> </a:t>
            </a:r>
            <a:r>
              <a:rPr lang="en-US" sz="2800" dirty="0" err="1" smtClean="0"/>
              <a:t>meliputi</a:t>
            </a:r>
            <a:r>
              <a:rPr lang="en-US" sz="2800" dirty="0" smtClean="0"/>
              <a:t> :</a:t>
            </a:r>
          </a:p>
          <a:p>
            <a:pPr lvl="0" algn="just"/>
            <a:r>
              <a:rPr lang="en-US" sz="2800" dirty="0" err="1" smtClean="0"/>
              <a:t>Kode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endParaRPr lang="en-US" sz="2800" dirty="0" smtClean="0"/>
          </a:p>
          <a:p>
            <a:pPr lvl="0" algn="just"/>
            <a:r>
              <a:rPr lang="en-US" sz="2800" dirty="0" err="1" smtClean="0"/>
              <a:t>Pesan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natural</a:t>
            </a:r>
          </a:p>
          <a:p>
            <a:pPr lvl="0" algn="just"/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</a:t>
            </a:r>
            <a:r>
              <a:rPr lang="en-US" sz="2800" dirty="0" smtClean="0"/>
              <a:t> identifier</a:t>
            </a:r>
          </a:p>
          <a:p>
            <a:pPr lvl="0" algn="just"/>
            <a:r>
              <a:rPr lang="en-US" sz="2800" dirty="0" err="1" smtClean="0"/>
              <a:t>Tipe-tipe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i="1" dirty="0" smtClean="0"/>
              <a:t>type checking</a:t>
            </a:r>
            <a:endParaRPr lang="en-US" sz="2800" dirty="0" smtClean="0"/>
          </a:p>
          <a:p>
            <a:pPr lvl="0" algn="just">
              <a:buNone/>
            </a:pPr>
            <a:endParaRPr lang="en-US" sz="3500" dirty="0" smtClean="0"/>
          </a:p>
          <a:p>
            <a:pPr marL="539750" indent="-539750" algn="just">
              <a:buNone/>
              <a:tabLst>
                <a:tab pos="1171575" algn="l"/>
              </a:tabLst>
            </a:pPr>
            <a:endParaRPr lang="id-ID" sz="3500" dirty="0" smtClean="0"/>
          </a:p>
          <a:p>
            <a:pPr marL="539750" indent="-539750" algn="just">
              <a:buNone/>
              <a:tabLst>
                <a:tab pos="1171575" algn="l"/>
              </a:tabLst>
            </a:pPr>
            <a:endParaRPr lang="id-ID" sz="3800" dirty="0" smtClean="0"/>
          </a:p>
          <a:p>
            <a:pPr marL="539750" indent="-539750" algn="just">
              <a:buNone/>
              <a:tabLst>
                <a:tab pos="1171575" algn="l"/>
              </a:tabLst>
            </a:pPr>
            <a:endParaRPr lang="id-ID" sz="3800" dirty="0" smtClean="0"/>
          </a:p>
          <a:p>
            <a:pPr marL="539750" indent="-539750" algn="just" defTabSz="1077913">
              <a:buNone/>
            </a:pPr>
            <a:r>
              <a:rPr lang="id-ID" sz="3800" dirty="0" smtClean="0"/>
              <a:t>		</a:t>
            </a:r>
          </a:p>
          <a:p>
            <a:pPr marL="539750" indent="-539750" algn="just" defTabSz="1077913">
              <a:buNone/>
            </a:pPr>
            <a:endParaRPr lang="id-ID" sz="3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2322"/>
            <a:ext cx="8429684" cy="602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endParaRPr lang="id-ID" dirty="0" smtClean="0"/>
          </a:p>
          <a:p>
            <a:pPr marL="0" indent="0">
              <a:buNone/>
            </a:pPr>
            <a:r>
              <a:rPr lang="en-US" dirty="0" smtClean="0"/>
              <a:t>Error Massage: Error 162 </a:t>
            </a:r>
            <a:endParaRPr lang="id-ID" dirty="0" smtClean="0"/>
          </a:p>
          <a:p>
            <a:pPr marL="0" indent="0"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 := unknown identifier</a:t>
            </a:r>
            <a:r>
              <a:rPr lang="id-ID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artinya</a:t>
            </a:r>
            <a:r>
              <a:rPr lang="en-US" dirty="0" smtClean="0"/>
              <a:t> : </a:t>
            </a:r>
          </a:p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= 162</a:t>
            </a:r>
          </a:p>
          <a:p>
            <a:pPr lvl="0"/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= unknown identifier</a:t>
            </a:r>
          </a:p>
          <a:p>
            <a:r>
              <a:rPr lang="en-US" dirty="0" err="1" smtClean="0"/>
              <a:t>nama</a:t>
            </a:r>
            <a:r>
              <a:rPr lang="en-US" dirty="0" smtClean="0"/>
              <a:t> identifier = </a:t>
            </a:r>
            <a:r>
              <a:rPr lang="en-US" dirty="0" err="1" smtClean="0"/>
              <a:t>Jumlah</a:t>
            </a:r>
            <a:endParaRPr lang="id-ID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akan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mengoreksi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48680"/>
            <a:ext cx="8429684" cy="5806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REAKSI KOMPILATOR PADA KESALAHAN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reaksi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menemukan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352425" lvl="0" indent="-352425" algn="just">
              <a:buNone/>
            </a:pPr>
            <a:r>
              <a:rPr lang="id-ID" sz="2400" dirty="0" smtClean="0"/>
              <a:t>1. </a:t>
            </a:r>
            <a:r>
              <a:rPr lang="en-US" sz="2400" dirty="0" err="1" smtClean="0"/>
              <a:t>Reaksi-reaksi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error);</a:t>
            </a:r>
          </a:p>
          <a:p>
            <a:pPr lvl="1" algn="just"/>
            <a:r>
              <a:rPr lang="en-US" sz="2400" dirty="0" err="1" smtClean="0"/>
              <a:t>Kompilator</a:t>
            </a:r>
            <a:r>
              <a:rPr lang="en-US" sz="2400" dirty="0" smtClean="0"/>
              <a:t> crash: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hang.</a:t>
            </a:r>
          </a:p>
          <a:p>
            <a:pPr lvl="1" algn="just"/>
            <a:r>
              <a:rPr lang="en-US" sz="2400" dirty="0" smtClean="0"/>
              <a:t>Looping: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pernah</a:t>
            </a:r>
            <a:r>
              <a:rPr lang="en-US" sz="2400" dirty="0" smtClean="0"/>
              <a:t> </a:t>
            </a:r>
            <a:r>
              <a:rPr lang="en-US" sz="2400" dirty="0" err="1" smtClean="0"/>
              <a:t>berakhir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looping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berhingga</a:t>
            </a:r>
            <a:r>
              <a:rPr lang="en-US" sz="2400" dirty="0" smtClean="0"/>
              <a:t> (</a:t>
            </a:r>
            <a:r>
              <a:rPr lang="en-US" sz="2400" i="1" dirty="0" smtClean="0"/>
              <a:t>indefinite/</a:t>
            </a:r>
            <a:r>
              <a:rPr lang="en-US" sz="2400" i="1" dirty="0" err="1" smtClean="0"/>
              <a:t>onbounded</a:t>
            </a:r>
            <a:r>
              <a:rPr lang="en-US" sz="2400" i="1" dirty="0" smtClean="0"/>
              <a:t> loop</a:t>
            </a:r>
            <a:r>
              <a:rPr lang="en-US" sz="2400" dirty="0" smtClean="0"/>
              <a:t>)</a:t>
            </a:r>
          </a:p>
          <a:p>
            <a:pPr lvl="1" algn="just"/>
            <a:r>
              <a:rPr lang="en-US" sz="2400" dirty="0" err="1" smtClean="0"/>
              <a:t>Menghasilkan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salah</a:t>
            </a:r>
            <a:r>
              <a:rPr lang="en-US" sz="2400" dirty="0" smtClean="0"/>
              <a:t>: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melanjutkan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tapi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.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berbahaya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akan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dieksekusi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2322"/>
            <a:ext cx="8429684" cy="5590974"/>
          </a:xfrm>
        </p:spPr>
        <p:txBody>
          <a:bodyPr>
            <a:noAutofit/>
          </a:bodyPr>
          <a:lstStyle/>
          <a:p>
            <a:pPr marL="519113" lvl="0" indent="-519113" algn="just">
              <a:buNone/>
            </a:pPr>
            <a:r>
              <a:rPr lang="en-US" sz="2400" dirty="0" smtClean="0"/>
              <a:t>2. 	</a:t>
            </a:r>
            <a:r>
              <a:rPr lang="en-US" sz="2800" dirty="0" err="1" smtClean="0"/>
              <a:t>Reaksi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kurang</a:t>
            </a:r>
            <a:r>
              <a:rPr lang="en-US" sz="2800" dirty="0" smtClean="0"/>
              <a:t> </a:t>
            </a:r>
            <a:r>
              <a:rPr lang="en-US" sz="2800" dirty="0" err="1" smtClean="0"/>
              <a:t>bermanfaat</a:t>
            </a:r>
            <a:r>
              <a:rPr lang="en-US" sz="2800" dirty="0" smtClean="0"/>
              <a:t>. </a:t>
            </a:r>
            <a:r>
              <a:rPr lang="en-US" sz="2800" dirty="0" err="1" smtClean="0"/>
              <a:t>Kompilator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pertama</a:t>
            </a:r>
            <a:r>
              <a:rPr lang="en-US" sz="2800" dirty="0" smtClean="0"/>
              <a:t>, </a:t>
            </a:r>
            <a:r>
              <a:rPr lang="en-US" sz="2800" dirty="0" err="1" smtClean="0"/>
              <a:t>melaporkannya</a:t>
            </a:r>
            <a:r>
              <a:rPr lang="en-US" sz="2800" dirty="0" smtClean="0"/>
              <a:t>,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berhenti</a:t>
            </a:r>
            <a:r>
              <a:rPr lang="en-US" sz="2800" dirty="0" smtClean="0"/>
              <a:t> (</a:t>
            </a:r>
            <a:r>
              <a:rPr lang="en-US" sz="2800" i="1" dirty="0" smtClean="0"/>
              <a:t>halt</a:t>
            </a:r>
            <a:r>
              <a:rPr lang="en-US" sz="2800" dirty="0" smtClean="0"/>
              <a:t>).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kompilator</a:t>
            </a:r>
            <a:r>
              <a:rPr lang="en-US" sz="2800" dirty="0" smtClean="0"/>
              <a:t> </a:t>
            </a:r>
            <a:r>
              <a:rPr lang="en-US" sz="2800" dirty="0" err="1" smtClean="0"/>
              <a:t>menganggap</a:t>
            </a:r>
            <a:r>
              <a:rPr lang="en-US" sz="2800" dirty="0" smtClean="0"/>
              <a:t> </a:t>
            </a:r>
            <a:r>
              <a:rPr lang="en-US" sz="2800" dirty="0" err="1" smtClean="0"/>
              <a:t>jarang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kemunculan</a:t>
            </a:r>
            <a:r>
              <a:rPr lang="en-US" sz="2800" dirty="0" smtClean="0"/>
              <a:t> error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kompilator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mendeteksi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melaporkan</a:t>
            </a:r>
            <a:r>
              <a:rPr lang="en-US" sz="2800" dirty="0" smtClean="0"/>
              <a:t> </a:t>
            </a:r>
            <a:r>
              <a:rPr lang="en-US" sz="2800" dirty="0" err="1" smtClean="0"/>
              <a:t>kesalahan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kali </a:t>
            </a:r>
            <a:r>
              <a:rPr lang="en-US" sz="2800" dirty="0" err="1" smtClean="0"/>
              <a:t>kompilasi</a:t>
            </a:r>
            <a:r>
              <a:rPr lang="en-US" sz="2800" dirty="0" smtClean="0"/>
              <a:t>. </a:t>
            </a:r>
            <a:r>
              <a:rPr lang="en-US" sz="2800" dirty="0" err="1" smtClean="0"/>
              <a:t>Pemrogram</a:t>
            </a:r>
            <a:r>
              <a:rPr lang="en-US" sz="2800" dirty="0" smtClean="0"/>
              <a:t> akan </a:t>
            </a:r>
            <a:r>
              <a:rPr lang="en-US" sz="2800" dirty="0" err="1" smtClean="0"/>
              <a:t>membuang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kompilasi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kali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error.</a:t>
            </a:r>
          </a:p>
          <a:p>
            <a:pPr>
              <a:buNone/>
            </a:pP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429684" cy="6357982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id-ID" sz="2700" dirty="0" smtClean="0"/>
              <a:t>3</a:t>
            </a:r>
            <a:r>
              <a:rPr lang="id-ID" sz="2400" dirty="0" smtClean="0"/>
              <a:t>. </a:t>
            </a:r>
            <a:r>
              <a:rPr lang="en-US" sz="2400" dirty="0" err="1" smtClean="0"/>
              <a:t>Reaksi-reaksi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400" dirty="0" err="1" smtClean="0"/>
              <a:t>Reaksi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error,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:</a:t>
            </a:r>
          </a:p>
          <a:p>
            <a:pPr lvl="2" algn="just"/>
            <a:r>
              <a:rPr lang="en-US" dirty="0" smtClean="0"/>
              <a:t>Recovery/</a:t>
            </a:r>
            <a:r>
              <a:rPr lang="en-US" dirty="0" err="1" smtClean="0"/>
              <a:t>pemulihan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error lain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Repair/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translasi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program </a:t>
            </a:r>
            <a:r>
              <a:rPr lang="en-US" dirty="0" err="1" smtClean="0"/>
              <a:t>objek</a:t>
            </a:r>
            <a:r>
              <a:rPr lang="en-US" dirty="0" smtClean="0"/>
              <a:t> yang valid.</a:t>
            </a:r>
          </a:p>
          <a:p>
            <a:pPr marL="539750" indent="1588" algn="just">
              <a:buNone/>
            </a:pPr>
            <a:r>
              <a:rPr lang="en-US" sz="2400" dirty="0" err="1" smtClean="0"/>
              <a:t>Kebanyakan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dewasa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recovery </a:t>
            </a:r>
            <a:r>
              <a:rPr lang="en-US" sz="2400" dirty="0" err="1" smtClean="0"/>
              <a:t>dan</a:t>
            </a:r>
            <a:r>
              <a:rPr lang="en-US" sz="2400" dirty="0" smtClean="0"/>
              <a:t> repair.</a:t>
            </a:r>
          </a:p>
          <a:p>
            <a:pPr marL="539750" lvl="1" indent="-220663" algn="just"/>
            <a:r>
              <a:rPr lang="en-US" sz="2400" dirty="0" err="1" smtClean="0"/>
              <a:t>Reaksi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</a:t>
            </a:r>
            <a:r>
              <a:rPr lang="en-US" sz="2400" dirty="0" err="1" smtClean="0"/>
              <a:t>mengkoreksi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diinginkan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</a:t>
            </a:r>
            <a:r>
              <a:rPr lang="en-US" sz="2400" dirty="0" smtClean="0"/>
              <a:t>. </a:t>
            </a:r>
            <a:r>
              <a:rPr lang="en-US" sz="2400" dirty="0" err="1" smtClean="0"/>
              <a:t>Disini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</a:t>
            </a:r>
            <a:r>
              <a:rPr lang="en-US" sz="2400" dirty="0" smtClean="0"/>
              <a:t>. </a:t>
            </a:r>
            <a:r>
              <a:rPr lang="en-US" sz="2400" dirty="0" err="1" smtClean="0"/>
              <a:t>Tingkatan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respon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kompilator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dewasa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1609</TotalTime>
  <Words>594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KOMPILASI</dc:title>
  <dc:creator>Your User Name</dc:creator>
  <cp:lastModifiedBy>elisa</cp:lastModifiedBy>
  <cp:revision>73</cp:revision>
  <dcterms:created xsi:type="dcterms:W3CDTF">2011-03-06T15:49:15Z</dcterms:created>
  <dcterms:modified xsi:type="dcterms:W3CDTF">2017-11-14T04:02:41Z</dcterms:modified>
</cp:coreProperties>
</file>