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 varScale="1">
        <p:scale>
          <a:sx n="70" d="100"/>
          <a:sy n="70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ECF113C-9192-4152-873F-55FC2E05549B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A7CCF64-81CC-49C7-A4C9-CA8952340E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4853411"/>
            <a:ext cx="8458200" cy="1222375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DISUSUN OLEH :</a:t>
            </a:r>
            <a:b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ELISAWATI,M.KOM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4582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TEKNIK KOMPILASI VII</a:t>
            </a:r>
          </a:p>
          <a:p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Tabel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000" dirty="0" err="1" smtClean="0">
                <a:latin typeface="Aharoni" pitchFamily="2" charset="-79"/>
                <a:cs typeface="Aharoni" pitchFamily="2" charset="-79"/>
              </a:rPr>
              <a:t>Informasi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3400" y="76200"/>
            <a:ext cx="84582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Pertemuan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15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&amp;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16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115328" cy="635798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d-ID" sz="3200" dirty="0" smtClean="0"/>
              <a:t>Contoh implementasi tabel identifier :</a:t>
            </a:r>
          </a:p>
          <a:p>
            <a:pPr marL="0" indent="0" algn="just">
              <a:buNone/>
            </a:pPr>
            <a:r>
              <a:rPr lang="id-ID" sz="3200" dirty="0" smtClean="0"/>
              <a:t>     TabId : array [0..tabmax] of</a:t>
            </a:r>
          </a:p>
          <a:p>
            <a:pPr marL="0" indent="0" algn="just">
              <a:buNone/>
            </a:pPr>
            <a:r>
              <a:rPr lang="id-ID" sz="3200" dirty="0" smtClean="0"/>
              <a:t>      record</a:t>
            </a:r>
          </a:p>
          <a:p>
            <a:pPr marL="0" indent="0" algn="just">
              <a:buNone/>
            </a:pPr>
            <a:r>
              <a:rPr lang="id-ID" sz="3200" dirty="0" smtClean="0"/>
              <a:t>           name : string;</a:t>
            </a:r>
          </a:p>
          <a:p>
            <a:pPr marL="0" indent="0" algn="just">
              <a:buNone/>
            </a:pPr>
            <a:r>
              <a:rPr lang="id-ID" sz="3200" dirty="0" smtClean="0"/>
              <a:t>           Link  : Integer;</a:t>
            </a:r>
          </a:p>
          <a:p>
            <a:pPr marL="0" indent="0" algn="just">
              <a:buNone/>
            </a:pPr>
            <a:r>
              <a:rPr lang="id-ID" sz="3200" dirty="0" smtClean="0"/>
              <a:t>           obj    : Objek;</a:t>
            </a:r>
          </a:p>
          <a:p>
            <a:pPr marL="0" indent="0" algn="just">
              <a:buNone/>
            </a:pPr>
            <a:r>
              <a:rPr lang="id-ID" sz="3200" dirty="0" smtClean="0"/>
              <a:t>       Tipe : Types;</a:t>
            </a:r>
          </a:p>
          <a:p>
            <a:pPr marL="0" indent="0" algn="just">
              <a:buNone/>
            </a:pPr>
            <a:r>
              <a:rPr lang="id-ID" sz="3200" dirty="0" smtClean="0"/>
              <a:t>            ref     : Integer;</a:t>
            </a:r>
          </a:p>
          <a:p>
            <a:pPr marL="0" indent="0" algn="just">
              <a:buNone/>
            </a:pPr>
            <a:r>
              <a:rPr lang="id-ID" sz="3200" dirty="0" smtClean="0"/>
              <a:t>            normal : Boolean;</a:t>
            </a:r>
          </a:p>
          <a:p>
            <a:pPr marL="0" indent="0" algn="just">
              <a:buNone/>
            </a:pPr>
            <a:r>
              <a:rPr lang="id-ID" sz="3200" dirty="0" smtClean="0"/>
              <a:t>            Level  : 0..maxlevel;</a:t>
            </a:r>
          </a:p>
          <a:p>
            <a:pPr marL="0" indent="0" algn="just">
              <a:buNone/>
            </a:pPr>
            <a:r>
              <a:rPr lang="id-ID" sz="3200" dirty="0" smtClean="0"/>
              <a:t>            address : integer;</a:t>
            </a:r>
          </a:p>
          <a:p>
            <a:pPr marL="0" indent="0" algn="just">
              <a:buNone/>
            </a:pPr>
            <a:r>
              <a:rPr lang="id-ID" sz="3200" dirty="0" smtClean="0"/>
              <a:t>        end;</a:t>
            </a:r>
          </a:p>
          <a:p>
            <a:pPr marL="0" indent="0" algn="just">
              <a:buNone/>
            </a:pPr>
            <a:r>
              <a:rPr lang="id-ID" sz="3200" dirty="0" smtClean="0"/>
              <a:t>    Dimana</a:t>
            </a:r>
          </a:p>
          <a:p>
            <a:pPr marL="0" indent="0" algn="just">
              <a:buNone/>
            </a:pPr>
            <a:r>
              <a:rPr lang="id-ID" sz="3200" dirty="0" smtClean="0"/>
              <a:t>    Objek = (konstant, variabel, prosedure, fungsi)</a:t>
            </a:r>
          </a:p>
          <a:p>
            <a:pPr marL="0" indent="0" algn="just">
              <a:buNone/>
            </a:pPr>
            <a:r>
              <a:rPr lang="id-ID" sz="3200" dirty="0" smtClean="0"/>
              <a:t>    Types  = (notipe,int,reals,boolean,chars,arrays,records) 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6632"/>
            <a:ext cx="8115328" cy="635798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Array di gunakan untuk menyimpan informasi suatu identifier yang bertipe array. Tabel array memiliki field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Nomor urut suatu array dalam tabel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Tipe dari indeks array yang bersangkutan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Tipe elemen array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Referensi dari elemen array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Indeks batas bawah array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Indeks batas atas array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Jumlah elemen array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Ukuran total array (total size = (atas-bawah+1) * elemen size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Elemen size (ukuran tiap elemen)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01182"/>
            <a:ext cx="8115328" cy="5520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 smtClean="0"/>
              <a:t>Tabel array diacu dengan field referensi pada tabel identifier.</a:t>
            </a:r>
          </a:p>
          <a:p>
            <a:pPr marL="0" indent="0" algn="just">
              <a:buNone/>
            </a:pPr>
            <a:r>
              <a:rPr lang="id-ID" sz="3200" dirty="0" smtClean="0"/>
              <a:t>Contoh implementasi tabel array :</a:t>
            </a:r>
          </a:p>
          <a:p>
            <a:pPr marL="0" indent="0" algn="just">
              <a:buNone/>
            </a:pPr>
            <a:r>
              <a:rPr lang="id-ID" sz="3200" dirty="0" smtClean="0"/>
              <a:t>   Tabarray : array [1..tabmax] of </a:t>
            </a:r>
          </a:p>
          <a:p>
            <a:pPr marL="0" indent="0" algn="just">
              <a:buNone/>
            </a:pPr>
            <a:r>
              <a:rPr lang="id-ID" sz="3200" dirty="0" smtClean="0"/>
              <a:t>   record</a:t>
            </a:r>
          </a:p>
          <a:p>
            <a:pPr marL="0" indent="0" algn="just">
              <a:buNone/>
            </a:pPr>
            <a:r>
              <a:rPr lang="id-ID" sz="3200" dirty="0" smtClean="0"/>
              <a:t>        indextype,elementype: types,</a:t>
            </a:r>
          </a:p>
          <a:p>
            <a:pPr marL="0" indent="0" algn="just">
              <a:buNone/>
            </a:pPr>
            <a:r>
              <a:rPr lang="id-ID" sz="3200" dirty="0" smtClean="0"/>
              <a:t>        elemenref, low, high,elemensize,tabsize: integer;</a:t>
            </a:r>
          </a:p>
          <a:p>
            <a:pPr marL="0" indent="0" algn="just">
              <a:buNone/>
            </a:pPr>
            <a:r>
              <a:rPr lang="id-ID" sz="3200" dirty="0" smtClean="0"/>
              <a:t>    end;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6632"/>
            <a:ext cx="8115328" cy="62401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Blok di gunakan untuk menyimpan informasi blok-blok yang ada pada tabel utama. Dengan berdasarkan pada tabel ini, dapat di ketahui batas-batas suatu blok pada tabel utama (tabel identifier). Tabel blok memiliki field sebagai berikut.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No. Urut blok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Batas awal blok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Batas akhir blok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Ukuran parameter/parameter size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Ukuran variabel / variabel size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Last variabel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Last parameter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73190"/>
            <a:ext cx="8115328" cy="616817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sz="3200" dirty="0" smtClean="0"/>
              <a:t>Contoh implementasi tabel blok :</a:t>
            </a:r>
          </a:p>
          <a:p>
            <a:pPr marL="0" indent="0" algn="just">
              <a:buNone/>
            </a:pPr>
            <a:r>
              <a:rPr lang="id-ID" sz="3200" dirty="0" smtClean="0"/>
              <a:t>     tabblok : array [1..tabmax] of</a:t>
            </a:r>
          </a:p>
          <a:p>
            <a:pPr marL="0" indent="0" algn="just">
              <a:buNone/>
            </a:pPr>
            <a:r>
              <a:rPr lang="id-ID" sz="3200" dirty="0" smtClean="0"/>
              <a:t>      record</a:t>
            </a:r>
          </a:p>
          <a:p>
            <a:pPr marL="0" indent="0" algn="just">
              <a:buNone/>
            </a:pPr>
            <a:r>
              <a:rPr lang="id-ID" sz="3200" dirty="0" smtClean="0"/>
              <a:t>         lastvar,lastpar,parsize,varsize : integer;;</a:t>
            </a:r>
          </a:p>
          <a:p>
            <a:pPr marL="0" indent="0" algn="just">
              <a:buNone/>
            </a:pPr>
            <a:r>
              <a:rPr lang="id-ID" sz="3200" dirty="0" smtClean="0"/>
              <a:t>      end;</a:t>
            </a:r>
          </a:p>
          <a:p>
            <a:pPr marL="0" indent="0" algn="just">
              <a:buNone/>
            </a:pPr>
            <a:endParaRPr lang="id-ID" sz="3200" dirty="0" smtClean="0"/>
          </a:p>
          <a:p>
            <a:pPr marL="0" indent="0" algn="just">
              <a:buNone/>
            </a:pPr>
            <a:r>
              <a:rPr lang="id-ID" sz="3200" dirty="0" smtClean="0"/>
              <a:t>Dari contoh listing program berikut :</a:t>
            </a:r>
          </a:p>
          <a:p>
            <a:pPr marL="0" indent="0" algn="just">
              <a:buNone/>
            </a:pPr>
            <a:r>
              <a:rPr lang="id-ID" sz="3200" dirty="0" smtClean="0"/>
              <a:t>      Program A;</a:t>
            </a:r>
          </a:p>
          <a:p>
            <a:pPr marL="0" indent="0" algn="just">
              <a:buNone/>
            </a:pPr>
            <a:r>
              <a:rPr lang="id-ID" sz="3200" dirty="0" smtClean="0"/>
              <a:t>      var B : integer;</a:t>
            </a:r>
          </a:p>
          <a:p>
            <a:pPr marL="0" indent="0" algn="just">
              <a:buNone/>
            </a:pPr>
            <a:r>
              <a:rPr lang="id-ID" sz="3200" dirty="0" smtClean="0"/>
              <a:t>       Procedure X (Z : Char);</a:t>
            </a:r>
          </a:p>
          <a:p>
            <a:pPr marL="0" indent="0" algn="just">
              <a:buNone/>
            </a:pPr>
            <a:r>
              <a:rPr lang="id-ID" sz="3200" dirty="0" smtClean="0"/>
              <a:t>       Begin</a:t>
            </a:r>
          </a:p>
          <a:p>
            <a:pPr marL="0" indent="0" algn="just">
              <a:buNone/>
            </a:pPr>
            <a:r>
              <a:rPr lang="id-ID" sz="3200" dirty="0" smtClean="0"/>
              <a:t>             ..........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01182"/>
            <a:ext cx="8115328" cy="59521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 smtClean="0"/>
              <a:t>Akan diperoleh, untuk blok program A :</a:t>
            </a:r>
          </a:p>
          <a:p>
            <a:pPr marL="0" indent="0" algn="just">
              <a:buNone/>
            </a:pPr>
            <a:r>
              <a:rPr lang="id-ID" sz="2800" dirty="0" smtClean="0"/>
              <a:t>Last variabel = 2</a:t>
            </a:r>
          </a:p>
          <a:p>
            <a:pPr marL="0" indent="0" algn="just">
              <a:buNone/>
            </a:pPr>
            <a:r>
              <a:rPr lang="id-ID" sz="2800" dirty="0" smtClean="0"/>
              <a:t>Variabel size = 2 (dianggap integer butuh dua byte)</a:t>
            </a:r>
          </a:p>
          <a:p>
            <a:pPr marL="0" indent="0" algn="just">
              <a:buNone/>
            </a:pPr>
            <a:r>
              <a:rPr lang="id-ID" sz="2800" dirty="0" smtClean="0"/>
              <a:t>Last parameter = 0 (tanpa parameter)</a:t>
            </a:r>
          </a:p>
          <a:p>
            <a:pPr marL="0" indent="0" algn="just">
              <a:buNone/>
            </a:pPr>
            <a:r>
              <a:rPr lang="id-ID" sz="2800" dirty="0" smtClean="0"/>
              <a:t>Parameter size = 0</a:t>
            </a:r>
          </a:p>
          <a:p>
            <a:pPr marL="0" indent="0" algn="just">
              <a:buNone/>
            </a:pPr>
            <a:endParaRPr lang="id-ID" sz="2800" dirty="0" smtClean="0"/>
          </a:p>
          <a:p>
            <a:pPr marL="0" indent="0" algn="just">
              <a:buNone/>
            </a:pPr>
            <a:r>
              <a:rPr lang="id-ID" sz="2800" dirty="0" smtClean="0"/>
              <a:t>Untuk blok parameter X :</a:t>
            </a:r>
          </a:p>
          <a:p>
            <a:pPr marL="0" indent="0" algn="just">
              <a:buNone/>
            </a:pPr>
            <a:r>
              <a:rPr lang="id-ID" sz="2800" dirty="0" smtClean="0"/>
              <a:t>Last variabel = 4</a:t>
            </a:r>
          </a:p>
          <a:p>
            <a:pPr marL="0" indent="0" algn="just">
              <a:buNone/>
            </a:pPr>
            <a:r>
              <a:rPr lang="id-ID" sz="2800" dirty="0" smtClean="0"/>
              <a:t>Variabel size = 2</a:t>
            </a:r>
          </a:p>
          <a:p>
            <a:pPr marL="0" indent="0" algn="just">
              <a:buNone/>
            </a:pPr>
            <a:r>
              <a:rPr lang="id-ID" sz="2800" dirty="0" smtClean="0"/>
              <a:t>Last parameter = 3</a:t>
            </a:r>
          </a:p>
          <a:p>
            <a:pPr marL="0" indent="0" algn="just">
              <a:buNone/>
            </a:pPr>
            <a:r>
              <a:rPr lang="id-ID" sz="2800" dirty="0" smtClean="0"/>
              <a:t>Parameter size = 1 (dianggap char butuh satu byte)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115328" cy="635798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Real ini digunakan untuk menyimpan nilai dari suatu identifier yang bertipe real. Elemen-elemen dari tabel ini adalah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 urut elemen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Nilai real suatu variabel real yang mengacu ke indeks tabel ini.</a:t>
            </a:r>
          </a:p>
          <a:p>
            <a:pPr marL="514350" indent="-514350" algn="just">
              <a:buNone/>
            </a:pPr>
            <a:r>
              <a:rPr lang="id-ID" sz="3200" dirty="0" smtClean="0"/>
              <a:t>Contoh implementasi tabel real :</a:t>
            </a:r>
          </a:p>
          <a:p>
            <a:pPr marL="514350" indent="-514350" algn="just">
              <a:buNone/>
            </a:pPr>
            <a:r>
              <a:rPr lang="id-ID" sz="3200" dirty="0" smtClean="0"/>
              <a:t>     Tabreal : array [1..tabmax] of real</a:t>
            </a:r>
          </a:p>
          <a:p>
            <a:pPr marL="0" indent="0" algn="just">
              <a:buNone/>
            </a:pPr>
            <a:endParaRPr lang="id-ID" sz="3200" dirty="0" smtClean="0"/>
          </a:p>
          <a:p>
            <a:pPr marL="0" indent="0" algn="just">
              <a:buNone/>
            </a:pPr>
            <a:r>
              <a:rPr lang="id-ID" sz="3200" dirty="0" smtClean="0"/>
              <a:t>Pemikirannya di sini setiap tipe yang dimiliki oleh suatu bahasa memiliki tabelnya sendiri.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115328" cy="63579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 smtClean="0"/>
              <a:t>Tabel String ini digunakan untuk menyimpan informasi string yang terdapat pada program sumber. Elemen-elemen yang terdapat dalam tabel ini adalah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 urut elemen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Karakter-karakter yang merupakan konstanta</a:t>
            </a:r>
          </a:p>
          <a:p>
            <a:pPr marL="514350" indent="-514350" algn="just">
              <a:buNone/>
            </a:pPr>
            <a:r>
              <a:rPr lang="id-ID" sz="3200" dirty="0" smtClean="0"/>
              <a:t>Contoh :</a:t>
            </a:r>
          </a:p>
          <a:p>
            <a:pPr marL="514350" indent="-514350" algn="just">
              <a:buNone/>
            </a:pPr>
            <a:r>
              <a:rPr lang="id-ID" sz="3200" dirty="0" smtClean="0"/>
              <a:t>    Tabstring : array [1..tabmax] of string</a:t>
            </a:r>
          </a:p>
          <a:p>
            <a:pPr marL="514350" indent="-514350" algn="just">
              <a:buNone/>
            </a:pPr>
            <a:r>
              <a:rPr lang="id-ID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645198"/>
            <a:ext cx="8115328" cy="60241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Display ini di gunakan untuk menyimpan informasi mengenai blok-blok yang lagi aktif. Elemen-elemen yang terdapat dalam tabel ini adalah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No. Urut tabel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Blok yang aktif</a:t>
            </a:r>
          </a:p>
          <a:p>
            <a:pPr marL="0" indent="0" algn="just">
              <a:buNone/>
            </a:pPr>
            <a:r>
              <a:rPr lang="id-ID" sz="3200" dirty="0" smtClean="0"/>
              <a:t>Pengisian tabel display dilakukan dengan konsep stack.</a:t>
            </a:r>
          </a:p>
          <a:p>
            <a:pPr marL="0" indent="0" algn="just">
              <a:buNone/>
            </a:pPr>
            <a:r>
              <a:rPr lang="id-ID" sz="3200" dirty="0" smtClean="0"/>
              <a:t>Urutan pengaksesan : Tabel Display-Tabel Blok – Tabel Simbol.</a:t>
            </a:r>
          </a:p>
          <a:p>
            <a:pPr marL="0" indent="0" algn="just">
              <a:buNone/>
            </a:pPr>
            <a:r>
              <a:rPr lang="id-ID" sz="3200" dirty="0" smtClean="0"/>
              <a:t>Contoh :</a:t>
            </a:r>
          </a:p>
          <a:p>
            <a:pPr marL="0" indent="0" algn="just">
              <a:buNone/>
            </a:pPr>
            <a:r>
              <a:rPr lang="id-ID" sz="3200" dirty="0" smtClean="0"/>
              <a:t>      Tabdisplay : array [1..tabmax] of integer</a:t>
            </a:r>
          </a:p>
          <a:p>
            <a:pPr marL="514350" indent="-514350" algn="just">
              <a:buNone/>
            </a:pPr>
            <a:r>
              <a:rPr lang="id-ID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115328" cy="635798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Display ini di gunakan untuk menyimpan informasi mengenai blok-blok yang lagi aktif. Elemen-elemen yang terdapat dalam tabel ini adalah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No. Urut tabel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Blok yang aktif</a:t>
            </a:r>
          </a:p>
          <a:p>
            <a:pPr marL="0" indent="0" algn="just">
              <a:buNone/>
            </a:pPr>
            <a:r>
              <a:rPr lang="id-ID" sz="3200" dirty="0" smtClean="0"/>
              <a:t>Pengisian tabel display dilakukan dengan konsep stack.</a:t>
            </a:r>
          </a:p>
          <a:p>
            <a:pPr marL="0" indent="0" algn="just">
              <a:buNone/>
            </a:pPr>
            <a:r>
              <a:rPr lang="id-ID" sz="3200" dirty="0" smtClean="0"/>
              <a:t>Urutan pengaksesan : Tabel Display-Tabel Blok – Tabel Simbol.</a:t>
            </a:r>
          </a:p>
          <a:p>
            <a:pPr marL="0" indent="0" algn="just">
              <a:buNone/>
            </a:pPr>
            <a:r>
              <a:rPr lang="id-ID" sz="3200" dirty="0" smtClean="0"/>
              <a:t>Contoh :</a:t>
            </a:r>
          </a:p>
          <a:p>
            <a:pPr marL="0" indent="0" algn="just">
              <a:buNone/>
            </a:pPr>
            <a:r>
              <a:rPr lang="id-ID" sz="3200" dirty="0" smtClean="0"/>
              <a:t>      Tabdisplay : array [1..tabmax] of integer</a:t>
            </a:r>
          </a:p>
          <a:p>
            <a:pPr marL="514350" indent="-514350" algn="just">
              <a:buNone/>
            </a:pPr>
            <a:r>
              <a:rPr lang="id-ID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32656"/>
            <a:ext cx="8429684" cy="5305222"/>
          </a:xfrm>
        </p:spPr>
        <p:txBody>
          <a:bodyPr>
            <a:normAutofit/>
          </a:bodyPr>
          <a:lstStyle/>
          <a:p>
            <a:pPr marL="539750" indent="-539750">
              <a:buNone/>
            </a:pPr>
            <a:r>
              <a:rPr lang="id-ID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TABEL INFORMASI</a:t>
            </a:r>
          </a:p>
          <a:p>
            <a:pPr marL="0" indent="0" algn="ctr">
              <a:buNone/>
            </a:pPr>
            <a:endParaRPr lang="id-ID" sz="3600" dirty="0" smtClean="0">
              <a:latin typeface="Arial" charset="0"/>
            </a:endParaRPr>
          </a:p>
          <a:p>
            <a:pPr marL="0" indent="0" algn="ctr">
              <a:buNone/>
            </a:pPr>
            <a:r>
              <a:rPr lang="id-ID" sz="3600" dirty="0" smtClean="0">
                <a:latin typeface="Arial" charset="0"/>
              </a:rPr>
              <a:t>Tabel informasi atau tabel simbol </a:t>
            </a:r>
          </a:p>
          <a:p>
            <a:pPr marL="0" indent="0" algn="ctr">
              <a:buNone/>
            </a:pPr>
            <a:r>
              <a:rPr lang="id-ID" sz="3600" dirty="0" smtClean="0">
                <a:latin typeface="Arial" charset="0"/>
              </a:rPr>
              <a:t>di buat guna mempermudah </a:t>
            </a:r>
          </a:p>
          <a:p>
            <a:pPr marL="0" indent="0" algn="ctr">
              <a:buNone/>
            </a:pPr>
            <a:r>
              <a:rPr lang="id-ID" sz="3600" dirty="0" smtClean="0">
                <a:latin typeface="Arial" charset="0"/>
              </a:rPr>
              <a:t>pembuatan dan implementasi dari </a:t>
            </a:r>
          </a:p>
          <a:p>
            <a:pPr marL="0" indent="0" algn="ctr">
              <a:buNone/>
            </a:pPr>
            <a:r>
              <a:rPr lang="id-ID" sz="3600" dirty="0" smtClean="0">
                <a:latin typeface="Arial" charset="0"/>
              </a:rPr>
              <a:t>semantic analyzer. </a:t>
            </a:r>
            <a:endParaRPr lang="en-US" sz="3600" dirty="0" smtClean="0">
              <a:latin typeface="Arial" charset="0"/>
            </a:endParaRPr>
          </a:p>
          <a:p>
            <a:pPr marL="0" indent="0" algn="ctr">
              <a:buNone/>
            </a:pPr>
            <a:endParaRPr lang="id-ID" sz="3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115328" cy="6357982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id-ID" sz="3200" dirty="0" smtClean="0"/>
              <a:t>CONTOH IMPLEMENTASI TABEL SIMBOL</a:t>
            </a:r>
          </a:p>
          <a:p>
            <a:pPr marL="0" indent="0" algn="just">
              <a:buNone/>
            </a:pPr>
            <a:r>
              <a:rPr lang="id-ID" sz="3200" dirty="0" smtClean="0"/>
              <a:t>Tabel-tabel bisa diimplementasikan dalam suatu struktur data yang sesuai dengan karakteristik masing-masing tabel. Struktur data yang di gunakan adalah sebagai berikut :</a:t>
            </a:r>
          </a:p>
          <a:p>
            <a:pPr marL="0" indent="0" algn="just">
              <a:buNone/>
            </a:pPr>
            <a:r>
              <a:rPr lang="id-ID" sz="3200" b="1" dirty="0" smtClean="0"/>
              <a:t>Konstanta</a:t>
            </a:r>
          </a:p>
          <a:p>
            <a:pPr marL="0" indent="0" algn="just">
              <a:buNone/>
            </a:pPr>
            <a:r>
              <a:rPr lang="id-ID" sz="3200" dirty="0" smtClean="0"/>
              <a:t>Nkw = 27 {no of key word}</a:t>
            </a:r>
          </a:p>
          <a:p>
            <a:pPr marL="0" indent="0" algn="just">
              <a:buNone/>
            </a:pPr>
            <a:r>
              <a:rPr lang="id-ID" sz="3200" dirty="0" smtClean="0"/>
              <a:t>alng = 10 {no. Of significant char in identifier}</a:t>
            </a:r>
          </a:p>
          <a:p>
            <a:pPr marL="0" indent="0" algn="just">
              <a:buNone/>
            </a:pPr>
            <a:r>
              <a:rPr lang="id-ID" sz="3200" dirty="0" smtClean="0"/>
              <a:t>llng = 200 {input line length} </a:t>
            </a:r>
          </a:p>
          <a:p>
            <a:pPr marL="0" indent="0" algn="just">
              <a:buNone/>
            </a:pPr>
            <a:r>
              <a:rPr lang="id-ID" sz="3200" dirty="0" smtClean="0"/>
              <a:t>emax = 38 {max exponent of real number}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357166"/>
            <a:ext cx="8115328" cy="6357982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id-ID" sz="3200" b="1" dirty="0" smtClean="0"/>
              <a:t>Type-Type Data</a:t>
            </a:r>
          </a:p>
          <a:p>
            <a:pPr marL="0" indent="0" algn="just">
              <a:buNone/>
            </a:pPr>
            <a:r>
              <a:rPr lang="id-ID" sz="3200" dirty="0" smtClean="0"/>
              <a:t>Symbol = (intcon, realcon, charcon, strink, notsy, plus, minus, time, idiv, rdiv, imod dll )</a:t>
            </a:r>
          </a:p>
          <a:p>
            <a:pPr marL="0" indent="0" algn="just">
              <a:buNone/>
            </a:pPr>
            <a:endParaRPr lang="id-ID" sz="3200" dirty="0" smtClean="0"/>
          </a:p>
          <a:p>
            <a:pPr marL="0" indent="0" algn="just">
              <a:buNone/>
            </a:pPr>
            <a:r>
              <a:rPr lang="id-ID" sz="3200" b="1" dirty="0" smtClean="0"/>
              <a:t>Variabel-Variabel</a:t>
            </a:r>
          </a:p>
          <a:p>
            <a:pPr marL="0" indent="0" algn="just">
              <a:buNone/>
            </a:pPr>
            <a:r>
              <a:rPr lang="id-ID" sz="3200" dirty="0" smtClean="0"/>
              <a:t>Sy : symbol</a:t>
            </a:r>
          </a:p>
          <a:p>
            <a:pPr marL="0" indent="0" algn="just">
              <a:buNone/>
            </a:pPr>
            <a:r>
              <a:rPr lang="id-ID" sz="3200" dirty="0" smtClean="0"/>
              <a:t>Id : </a:t>
            </a:r>
            <a:r>
              <a:rPr lang="id-ID" sz="3200" smtClean="0"/>
              <a:t>alfa </a:t>
            </a:r>
          </a:p>
          <a:p>
            <a:pPr marL="0" indent="0" algn="just">
              <a:buNone/>
            </a:pPr>
            <a:r>
              <a:rPr lang="id-ID" sz="3200" smtClean="0"/>
              <a:t>inum </a:t>
            </a:r>
            <a:r>
              <a:rPr lang="id-ID" sz="3200" dirty="0" smtClean="0"/>
              <a:t>: integer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428604"/>
            <a:ext cx="8115328" cy="55911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3200" dirty="0" smtClean="0"/>
              <a:t>Tabel simbol mempunyai dua fungsi penting dalam proses translasi yaitu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Untuk membantu pemeriksaan kebenaran semantik dari program sumber.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Untuk membantu dan mempermudah dalam pembuatan intermediate code dan proses pembangkitan kode. 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646116"/>
            <a:ext cx="8115328" cy="55911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sz="3200" dirty="0" smtClean="0"/>
              <a:t>Pada dasarnya tabel simbol berisi daftar dan informasi indentifier pokok yang terdapat dalam program sumber.</a:t>
            </a:r>
          </a:p>
          <a:p>
            <a:pPr marL="0" indent="0" algn="just">
              <a:buNone/>
            </a:pPr>
            <a:r>
              <a:rPr lang="id-ID" sz="3200" dirty="0" smtClean="0"/>
              <a:t>Secara umum, sebuah tabel simbol bisa memiliki elemen-elemen tabel sebagai berikut meskipun tidak semuanya di perlukan pada semua kompilator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 urut Indentifier : menentukan nomor urut identifier dalam tabel simbol.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Nama identifier : berisi nama-nama identifier (nama variabel, nama tipe, nama konstanta, nama procedure, nama fungsi, dan sebagainya) yang terdapat pada program sumber. 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620688"/>
            <a:ext cx="8115328" cy="5304652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None/>
            </a:pPr>
            <a:r>
              <a:rPr lang="id-ID" sz="3200" dirty="0" smtClean="0"/>
              <a:t>3. Tipe Identifier : berisi keterangan/informasi tipe dari identifier yang bersangkutan. Tipe ini bisa berupa tipe integer, real, array, record dan string maupun prosedure, function dan sebagainya.</a:t>
            </a:r>
          </a:p>
          <a:p>
            <a:pPr marL="514350" indent="-514350" algn="just">
              <a:buAutoNum type="arabicPeriod" startAt="4"/>
            </a:pPr>
            <a:r>
              <a:rPr lang="id-ID" sz="3200" dirty="0" smtClean="0"/>
              <a:t>Object time address yang mengacu ke alamat tertentu.</a:t>
            </a:r>
          </a:p>
          <a:p>
            <a:pPr marL="514350" indent="-514350" algn="just">
              <a:buAutoNum type="arabicPeriod" startAt="4"/>
            </a:pPr>
            <a:r>
              <a:rPr lang="id-ID" sz="3200" dirty="0" smtClean="0"/>
              <a:t>Dimensi dai indentifier yang bersangkutan.</a:t>
            </a:r>
          </a:p>
          <a:p>
            <a:pPr marL="514350" indent="-514350" algn="just">
              <a:buAutoNum type="arabicPeriod" startAt="4"/>
            </a:pPr>
            <a:r>
              <a:rPr lang="id-ID" sz="3200" dirty="0" smtClean="0"/>
              <a:t>Nomor baris variabel dideklarasikan</a:t>
            </a:r>
          </a:p>
          <a:p>
            <a:pPr marL="514350" indent="-514350" algn="just">
              <a:buAutoNum type="arabicPeriod" startAt="4"/>
            </a:pPr>
            <a:r>
              <a:rPr lang="id-ID" sz="3200" dirty="0" smtClean="0"/>
              <a:t>Nomor baris variabel di referensikan</a:t>
            </a:r>
          </a:p>
          <a:p>
            <a:pPr marL="514350" indent="-514350" algn="just">
              <a:buAutoNum type="arabicPeriod" startAt="4"/>
            </a:pPr>
            <a:r>
              <a:rPr lang="id-ID" sz="3200" dirty="0" smtClean="0"/>
              <a:t>Field link.</a:t>
            </a:r>
          </a:p>
          <a:p>
            <a:pPr marL="0" indent="0" algn="just">
              <a:buNone/>
            </a:pPr>
            <a:r>
              <a:rPr lang="id-ID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068"/>
            <a:ext cx="8115328" cy="55911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informasi terdiri dari beberapa jenis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Tabel  Identifier , berfungsi menampung semua identifier yang terdapat dalam program.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Tabel Array : berfungsi menampung informasi tambahan untuk sebuah array.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Tabel blok : mencatat variabel-variabel yang ada pada blok yang sama.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Tabel real : Menyimpan elemen tabel bernilai real.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Tabel String : menyimpan informasi string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Tabel Display : Mencatat blok yang aktif.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8640"/>
            <a:ext cx="8115328" cy="61436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sz="3200" dirty="0" smtClean="0"/>
              <a:t>Tabel Identifier  memiliki Field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 urut identifier dalam tabel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Nama identifier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Jenis/Obyektif dari indentifier : prosedure, fungsi, tipe, variabel, konstanta.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Tipe dari identifier yang bersangkutan : integer, char, boolean, array, record, file, no-type.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Level : kedalaman identifier tertentu (depth of block), hal ini menyangkut letak identifier da;lam program. Konsepnya sama dengan pembentukan tree, misal main program = level 0. Field ini digunakan pada run time untuk mengetahui current activation record, dan variabel yang bisa di akses.  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314"/>
            <a:ext cx="8115328" cy="650083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d-ID" sz="3200" dirty="0" smtClean="0"/>
              <a:t>Untuk identifier yang butuh tempat penyimpanan dicatat pula hal-hal sebagai berikut :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Alamat relatif/address dari identifier untuk implementasi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Informasi referensi (acuan) identifier tertentu ke alamat tabel identifier lain yang di gunakan untuk mencatat informasi-informasi yang diperlukan yang menerangkannya.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Link : menghubungkan identifier ke identifier lainnya, atau yang dideklarasikan pada level yang sama.</a:t>
            </a:r>
          </a:p>
          <a:p>
            <a:pPr marL="514350" indent="-514350" algn="just">
              <a:buAutoNum type="arabicPeriod"/>
            </a:pPr>
            <a:r>
              <a:rPr lang="id-ID" sz="3200" dirty="0" smtClean="0"/>
              <a:t>Normal : diperlukan pada pemanggilan parameter, untuk membedakan parameter by value dan referensi (berupa suatu variabel boolean)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8640"/>
            <a:ext cx="8115328" cy="635798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id-ID" sz="3200" dirty="0" smtClean="0"/>
              <a:t>Contoh kasus, terdapat sebuah  listing program sebagai berikut :</a:t>
            </a:r>
          </a:p>
          <a:p>
            <a:pPr marL="0" indent="0" algn="just">
              <a:buNone/>
            </a:pPr>
            <a:r>
              <a:rPr lang="id-ID" sz="3200" dirty="0" smtClean="0"/>
              <a:t>     Program A;</a:t>
            </a:r>
          </a:p>
          <a:p>
            <a:pPr marL="0" indent="0" algn="just">
              <a:buNone/>
            </a:pPr>
            <a:r>
              <a:rPr lang="id-ID" sz="3200" dirty="0" smtClean="0"/>
              <a:t>     Var B : integer;</a:t>
            </a:r>
          </a:p>
          <a:p>
            <a:pPr marL="0" indent="0" algn="just">
              <a:buNone/>
            </a:pPr>
            <a:r>
              <a:rPr lang="id-ID" sz="3200" dirty="0" smtClean="0"/>
              <a:t>     Procedure X (Z : Char);</a:t>
            </a:r>
          </a:p>
          <a:p>
            <a:pPr marL="0" indent="0" algn="just">
              <a:buNone/>
            </a:pPr>
            <a:r>
              <a:rPr lang="id-ID" sz="3200" dirty="0" smtClean="0"/>
              <a:t>      Var C : Integer;</a:t>
            </a:r>
          </a:p>
          <a:p>
            <a:pPr marL="0" indent="0" algn="just">
              <a:buNone/>
            </a:pPr>
            <a:r>
              <a:rPr lang="id-ID" sz="3200" dirty="0" smtClean="0"/>
              <a:t>      Begin</a:t>
            </a:r>
          </a:p>
          <a:p>
            <a:pPr marL="0" indent="0" algn="just">
              <a:buNone/>
            </a:pPr>
            <a:r>
              <a:rPr lang="id-ID" sz="3200" dirty="0" smtClean="0"/>
              <a:t>       .............</a:t>
            </a:r>
          </a:p>
          <a:p>
            <a:pPr marL="0" indent="0" algn="just">
              <a:buNone/>
            </a:pPr>
            <a:r>
              <a:rPr lang="id-ID" sz="3200" dirty="0" smtClean="0"/>
              <a:t>Tabel Indentifier akan mencatat semua identifier :</a:t>
            </a:r>
          </a:p>
          <a:p>
            <a:pPr marL="0" indent="0" algn="just">
              <a:buNone/>
            </a:pPr>
            <a:r>
              <a:rPr lang="id-ID" sz="3200" dirty="0" smtClean="0"/>
              <a:t>     0 A</a:t>
            </a:r>
          </a:p>
          <a:p>
            <a:pPr marL="0" indent="0" algn="just">
              <a:buNone/>
            </a:pPr>
            <a:r>
              <a:rPr lang="id-ID" sz="3200" dirty="0" smtClean="0"/>
              <a:t>     1 B</a:t>
            </a:r>
          </a:p>
          <a:p>
            <a:pPr marL="0" indent="0" algn="just">
              <a:buNone/>
            </a:pPr>
            <a:r>
              <a:rPr lang="id-ID" sz="3200" dirty="0" smtClean="0"/>
              <a:t>     2 X</a:t>
            </a:r>
          </a:p>
          <a:p>
            <a:pPr marL="0" indent="0" algn="just">
              <a:buNone/>
            </a:pPr>
            <a:r>
              <a:rPr lang="id-ID" sz="3200" dirty="0" smtClean="0"/>
              <a:t>     3 Z</a:t>
            </a:r>
          </a:p>
          <a:p>
            <a:pPr marL="0" indent="0" algn="just">
              <a:buNone/>
            </a:pPr>
            <a:r>
              <a:rPr lang="id-ID" sz="3200" dirty="0" smtClean="0"/>
              <a:t>     4 C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1851</TotalTime>
  <Words>1224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KOMPILASI</dc:title>
  <dc:creator>Your User Name</dc:creator>
  <cp:lastModifiedBy>elisa</cp:lastModifiedBy>
  <cp:revision>84</cp:revision>
  <dcterms:created xsi:type="dcterms:W3CDTF">2011-03-06T15:49:15Z</dcterms:created>
  <dcterms:modified xsi:type="dcterms:W3CDTF">2018-04-12T03:26:47Z</dcterms:modified>
</cp:coreProperties>
</file>