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58" r:id="rId3"/>
    <p:sldId id="260" r:id="rId4"/>
    <p:sldId id="262" r:id="rId5"/>
    <p:sldId id="267" r:id="rId6"/>
    <p:sldId id="268" r:id="rId7"/>
    <p:sldId id="284" r:id="rId8"/>
    <p:sldId id="287" r:id="rId9"/>
    <p:sldId id="28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86" r:id="rId18"/>
    <p:sldId id="276" r:id="rId19"/>
    <p:sldId id="277" r:id="rId20"/>
    <p:sldId id="279" r:id="rId21"/>
    <p:sldId id="280" r:id="rId22"/>
    <p:sldId id="281" r:id="rId23"/>
    <p:sldId id="282" r:id="rId24"/>
    <p:sldId id="29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03C5A-9D92-4773-85B4-E3B29AFDF4D0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7E8-B044-46CB-934A-04D3170819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D51869-381D-430A-B9D8-58E817A3825A}" type="slidenum">
              <a:rPr lang="en-GB"/>
              <a:pPr/>
              <a:t>7</a:t>
            </a:fld>
            <a:endParaRPr lang="en-GB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67238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37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9C6AE5-58F0-4C67-81D3-B8AD75573447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66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0638" y="31750"/>
            <a:ext cx="4164012" cy="3122613"/>
          </a:xfrm>
          <a:ln/>
        </p:spPr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579" y="3293833"/>
            <a:ext cx="5986774" cy="5240243"/>
          </a:xfrm>
        </p:spPr>
        <p:txBody>
          <a:bodyPr/>
          <a:lstStyle/>
          <a:p>
            <a:pPr defTabSz="771754"/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9419CB-0A4B-4CCF-9070-D03AE93020C3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66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0638" y="31750"/>
            <a:ext cx="4164012" cy="3122613"/>
          </a:xfrm>
          <a:ln/>
        </p:spPr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579" y="3293833"/>
            <a:ext cx="5986774" cy="5240243"/>
          </a:xfrm>
        </p:spPr>
        <p:txBody>
          <a:bodyPr/>
          <a:lstStyle/>
          <a:p>
            <a:pPr defTabSz="771754"/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7EDE-C77C-41C1-8F7D-104CF5229852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05ED-118F-4EB6-B23E-A5E5C1977A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7EDE-C77C-41C1-8F7D-104CF5229852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05ED-118F-4EB6-B23E-A5E5C1977A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7EDE-C77C-41C1-8F7D-104CF5229852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05ED-118F-4EB6-B23E-A5E5C1977A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7EDE-C77C-41C1-8F7D-104CF5229852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05ED-118F-4EB6-B23E-A5E5C1977A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7EDE-C77C-41C1-8F7D-104CF5229852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05ED-118F-4EB6-B23E-A5E5C1977A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7EDE-C77C-41C1-8F7D-104CF5229852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05ED-118F-4EB6-B23E-A5E5C1977A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7EDE-C77C-41C1-8F7D-104CF5229852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05ED-118F-4EB6-B23E-A5E5C1977A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7EDE-C77C-41C1-8F7D-104CF5229852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05ED-118F-4EB6-B23E-A5E5C1977A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7EDE-C77C-41C1-8F7D-104CF5229852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05ED-118F-4EB6-B23E-A5E5C1977A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7EDE-C77C-41C1-8F7D-104CF5229852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05ED-118F-4EB6-B23E-A5E5C1977A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7EDE-C77C-41C1-8F7D-104CF5229852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4C705ED-118F-4EB6-B23E-A5E5C1977A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277EDE-C77C-41C1-8F7D-104CF5229852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4C705ED-118F-4EB6-B23E-A5E5C1977AD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Software </a:t>
            </a:r>
            <a:r>
              <a:rPr lang="en-US" sz="4400" dirty="0" smtClean="0"/>
              <a:t>Testing</a:t>
            </a:r>
            <a:endParaRPr lang="en-US" sz="4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1088781" y="301625"/>
            <a:ext cx="6751026" cy="1143000"/>
          </a:xfrm>
          <a:noFill/>
          <a:ln/>
        </p:spPr>
        <p:txBody>
          <a:bodyPr anchor="b"/>
          <a:lstStyle/>
          <a:p>
            <a:r>
              <a:rPr lang="en-US" sz="4000"/>
              <a:t>TUJUAN PENGUJIAN PL</a:t>
            </a:r>
          </a:p>
        </p:txBody>
      </p:sp>
      <p:sp>
        <p:nvSpPr>
          <p:cNvPr id="657410" name="Rectangle 2"/>
          <p:cNvSpPr>
            <a:spLocks noGrp="1" noChangeArrowheads="1"/>
          </p:cNvSpPr>
          <p:nvPr>
            <p:ph idx="1"/>
          </p:nvPr>
        </p:nvSpPr>
        <p:spPr>
          <a:xfrm>
            <a:off x="835270" y="1806575"/>
            <a:ext cx="7769469" cy="4114800"/>
          </a:xfrm>
        </p:spPr>
        <p:txBody>
          <a:bodyPr>
            <a:normAutofit lnSpcReduction="10000"/>
          </a:bodyPr>
          <a:lstStyle/>
          <a:p>
            <a:pPr>
              <a:buFontTx/>
              <a:buChar char="•"/>
            </a:pPr>
            <a:r>
              <a:rPr lang="en-US" sz="2800">
                <a:latin typeface="Century Gothic" pitchFamily="34" charset="0"/>
              </a:rPr>
              <a:t>Menemukan kesalahan (fault) sebanyak mungkin dari PL yang diuji </a:t>
            </a:r>
          </a:p>
          <a:p>
            <a:pPr>
              <a:buFontTx/>
              <a:buChar char="•"/>
            </a:pPr>
            <a:r>
              <a:rPr lang="en-US" sz="2800">
                <a:latin typeface="Century Gothic" pitchFamily="34" charset="0"/>
              </a:rPr>
              <a:t>Membuat PL yang diuji, setelah perbaikan dilakukan, menjadi PL yang berkualitas</a:t>
            </a:r>
          </a:p>
          <a:p>
            <a:pPr>
              <a:buFontTx/>
              <a:buChar char="•"/>
            </a:pPr>
            <a:r>
              <a:rPr lang="en-US" sz="2800">
                <a:latin typeface="Century Gothic" pitchFamily="34" charset="0"/>
              </a:rPr>
              <a:t>Melakukan pengujian secara efektif dan efisien</a:t>
            </a:r>
          </a:p>
          <a:p>
            <a:pPr>
              <a:buFontTx/>
              <a:buChar char="•"/>
            </a:pPr>
            <a:r>
              <a:rPr lang="en-US" sz="2800">
                <a:latin typeface="Century Gothic" pitchFamily="34" charset="0"/>
              </a:rPr>
              <a:t>Mengumpulkan kesalahan yang terjadi dan menggunakannya untuk tindakan preventif</a:t>
            </a:r>
            <a:endParaRPr lang="en-US" sz="2800">
              <a:latin typeface="Century Gothic" pitchFamily="34" charset="0"/>
              <a:cs typeface="Times New Roman" pitchFamily="18" charset="0"/>
            </a:endParaRPr>
          </a:p>
          <a:p>
            <a:pPr>
              <a:buFontTx/>
              <a:buChar char="•"/>
            </a:pPr>
            <a:endParaRPr lang="en-US" sz="2800">
              <a:latin typeface="Century Gothic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035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00200"/>
            <a:ext cx="5562600" cy="419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684036" name="Rectangle 4"/>
          <p:cNvSpPr>
            <a:spLocks noChangeArrowheads="1"/>
          </p:cNvSpPr>
          <p:nvPr/>
        </p:nvSpPr>
        <p:spPr bwMode="auto">
          <a:xfrm>
            <a:off x="2209800" y="1447800"/>
            <a:ext cx="1065996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000" b="1" dirty="0">
                <a:latin typeface="Verdana" pitchFamily="34" charset="0"/>
              </a:rPr>
              <a:t>errors</a:t>
            </a:r>
          </a:p>
        </p:txBody>
      </p:sp>
      <p:sp>
        <p:nvSpPr>
          <p:cNvPr id="684037" name="Rectangle 5"/>
          <p:cNvSpPr>
            <a:spLocks noChangeArrowheads="1"/>
          </p:cNvSpPr>
          <p:nvPr/>
        </p:nvSpPr>
        <p:spPr bwMode="auto">
          <a:xfrm>
            <a:off x="3338146" y="1884363"/>
            <a:ext cx="4079642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000" b="1">
                <a:latin typeface="Verdana" pitchFamily="34" charset="0"/>
              </a:rPr>
              <a:t>requirements conformance</a:t>
            </a:r>
          </a:p>
        </p:txBody>
      </p:sp>
      <p:sp>
        <p:nvSpPr>
          <p:cNvPr id="684038" name="Rectangle 6"/>
          <p:cNvSpPr>
            <a:spLocks noChangeArrowheads="1"/>
          </p:cNvSpPr>
          <p:nvPr/>
        </p:nvSpPr>
        <p:spPr bwMode="auto">
          <a:xfrm>
            <a:off x="4747846" y="2670175"/>
            <a:ext cx="2000250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000" b="1">
                <a:latin typeface="Verdana" pitchFamily="34" charset="0"/>
              </a:rPr>
              <a:t>performance</a:t>
            </a:r>
          </a:p>
        </p:txBody>
      </p:sp>
      <p:sp>
        <p:nvSpPr>
          <p:cNvPr id="684039" name="Rectangle 7"/>
          <p:cNvSpPr>
            <a:spLocks noChangeArrowheads="1"/>
          </p:cNvSpPr>
          <p:nvPr/>
        </p:nvSpPr>
        <p:spPr bwMode="auto">
          <a:xfrm>
            <a:off x="5791201" y="3846513"/>
            <a:ext cx="2031023" cy="698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000" b="1">
                <a:latin typeface="Verdana" pitchFamily="34" charset="0"/>
              </a:rPr>
              <a:t>an indication</a:t>
            </a:r>
          </a:p>
          <a:p>
            <a:pPr eaLnBrk="0" hangingPunct="0"/>
            <a:r>
              <a:rPr lang="en-US" sz="2000" b="1">
                <a:latin typeface="Verdana" pitchFamily="34" charset="0"/>
              </a:rPr>
              <a:t>of quality</a:t>
            </a:r>
          </a:p>
        </p:txBody>
      </p:sp>
      <p:sp>
        <p:nvSpPr>
          <p:cNvPr id="684040" name="Rectangle 8"/>
          <p:cNvSpPr>
            <a:spLocks noChangeArrowheads="1"/>
          </p:cNvSpPr>
          <p:nvPr/>
        </p:nvSpPr>
        <p:spPr bwMode="auto">
          <a:xfrm>
            <a:off x="3157904" y="5810250"/>
            <a:ext cx="5238614" cy="23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900">
                <a:solidFill>
                  <a:srgbClr val="000066"/>
                </a:solidFill>
              </a:rPr>
              <a:t>[Adapted from </a:t>
            </a:r>
            <a:r>
              <a:rPr lang="en-US" sz="900" i="1">
                <a:solidFill>
                  <a:srgbClr val="000066"/>
                </a:solidFill>
              </a:rPr>
              <a:t>Software Engineering A Practitioner’s Approach 5</a:t>
            </a:r>
            <a:r>
              <a:rPr lang="en-US" sz="900" i="1" baseline="30000">
                <a:solidFill>
                  <a:srgbClr val="000066"/>
                </a:solidFill>
              </a:rPr>
              <a:t>th</a:t>
            </a:r>
            <a:r>
              <a:rPr lang="en-US" sz="900" i="1">
                <a:solidFill>
                  <a:srgbClr val="000066"/>
                </a:solidFill>
              </a:rPr>
              <a:t> Edition</a:t>
            </a:r>
            <a:r>
              <a:rPr lang="en-US" sz="900">
                <a:solidFill>
                  <a:srgbClr val="000066"/>
                </a:solidFill>
              </a:rPr>
              <a:t>, by Pressman, McGraw-Hill, 2000]</a:t>
            </a:r>
          </a:p>
        </p:txBody>
      </p:sp>
      <p:sp>
        <p:nvSpPr>
          <p:cNvPr id="684043" name="Rectangle 11"/>
          <p:cNvSpPr>
            <a:spLocks noGrp="1" noChangeArrowheads="1"/>
          </p:cNvSpPr>
          <p:nvPr>
            <p:ph type="title"/>
          </p:nvPr>
        </p:nvSpPr>
        <p:spPr>
          <a:xfrm>
            <a:off x="722435" y="127000"/>
            <a:ext cx="6751026" cy="1143000"/>
          </a:xfrm>
          <a:noFill/>
          <a:ln/>
        </p:spPr>
        <p:txBody>
          <a:bodyPr anchor="b"/>
          <a:lstStyle/>
          <a:p>
            <a:r>
              <a:rPr lang="en-US"/>
              <a:t>TUJUAN PENGUJIAN PL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PENGUJIAN PL</a:t>
            </a:r>
            <a:endParaRPr lang="en-AU"/>
          </a:p>
        </p:txBody>
      </p:sp>
      <p:sp>
        <p:nvSpPr>
          <p:cNvPr id="66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 </a:t>
            </a:r>
            <a:endParaRPr lang="en-AU"/>
          </a:p>
        </p:txBody>
      </p:sp>
      <p:sp>
        <p:nvSpPr>
          <p:cNvPr id="660484" name="Rectangle 4"/>
          <p:cNvSpPr>
            <a:spLocks noChangeArrowheads="1"/>
          </p:cNvSpPr>
          <p:nvPr/>
        </p:nvSpPr>
        <p:spPr bwMode="auto">
          <a:xfrm>
            <a:off x="1672005" y="927100"/>
            <a:ext cx="5946531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ctr"/>
          <a:lstStyle/>
          <a:p>
            <a:r>
              <a:rPr lang="en-US" sz="3800">
                <a:solidFill>
                  <a:schemeClr val="tx2"/>
                </a:solidFill>
              </a:rPr>
              <a:t/>
            </a:r>
            <a:br>
              <a:rPr lang="en-US" sz="3800">
                <a:solidFill>
                  <a:schemeClr val="tx2"/>
                </a:solidFill>
              </a:rPr>
            </a:br>
            <a:endParaRPr lang="en-US" sz="3800">
              <a:solidFill>
                <a:schemeClr val="tx2"/>
              </a:solidFill>
            </a:endParaRPr>
          </a:p>
        </p:txBody>
      </p:sp>
      <p:sp>
        <p:nvSpPr>
          <p:cNvPr id="660485" name="Oval 5"/>
          <p:cNvSpPr>
            <a:spLocks noChangeArrowheads="1"/>
          </p:cNvSpPr>
          <p:nvPr/>
        </p:nvSpPr>
        <p:spPr bwMode="auto">
          <a:xfrm>
            <a:off x="1981200" y="4279900"/>
            <a:ext cx="5205046" cy="914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60486" name="Oval 6"/>
          <p:cNvSpPr>
            <a:spLocks noChangeArrowheads="1"/>
          </p:cNvSpPr>
          <p:nvPr/>
        </p:nvSpPr>
        <p:spPr bwMode="auto">
          <a:xfrm>
            <a:off x="2497015" y="4178300"/>
            <a:ext cx="4208585" cy="5715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805354" y="2273300"/>
            <a:ext cx="2053004" cy="2236788"/>
            <a:chOff x="952" y="1072"/>
            <a:chExt cx="1401" cy="1409"/>
          </a:xfrm>
        </p:grpSpPr>
        <p:sp>
          <p:nvSpPr>
            <p:cNvPr id="660488" name="Freeform 8"/>
            <p:cNvSpPr>
              <a:spLocks/>
            </p:cNvSpPr>
            <p:nvPr/>
          </p:nvSpPr>
          <p:spPr bwMode="auto">
            <a:xfrm>
              <a:off x="960" y="1072"/>
              <a:ext cx="1297" cy="537"/>
            </a:xfrm>
            <a:custGeom>
              <a:avLst/>
              <a:gdLst/>
              <a:ahLst/>
              <a:cxnLst>
                <a:cxn ang="0">
                  <a:pos x="1296" y="0"/>
                </a:cxn>
                <a:cxn ang="0">
                  <a:pos x="384" y="0"/>
                </a:cxn>
                <a:cxn ang="0">
                  <a:pos x="0" y="536"/>
                </a:cxn>
                <a:cxn ang="0">
                  <a:pos x="936" y="536"/>
                </a:cxn>
                <a:cxn ang="0">
                  <a:pos x="1296" y="0"/>
                </a:cxn>
              </a:cxnLst>
              <a:rect l="0" t="0" r="r" b="b"/>
              <a:pathLst>
                <a:path w="1297" h="537">
                  <a:moveTo>
                    <a:pt x="1296" y="0"/>
                  </a:moveTo>
                  <a:lnTo>
                    <a:pt x="384" y="0"/>
                  </a:lnTo>
                  <a:lnTo>
                    <a:pt x="0" y="536"/>
                  </a:lnTo>
                  <a:lnTo>
                    <a:pt x="936" y="536"/>
                  </a:lnTo>
                  <a:lnTo>
                    <a:pt x="1296" y="0"/>
                  </a:lnTo>
                </a:path>
              </a:pathLst>
            </a:custGeom>
            <a:solidFill>
              <a:schemeClr val="accent1"/>
            </a:solidFill>
            <a:ln w="254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0489" name="Freeform 9"/>
            <p:cNvSpPr>
              <a:spLocks/>
            </p:cNvSpPr>
            <p:nvPr/>
          </p:nvSpPr>
          <p:spPr bwMode="auto">
            <a:xfrm>
              <a:off x="952" y="1592"/>
              <a:ext cx="1401" cy="889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400" y="888"/>
                </a:cxn>
                <a:cxn ang="0">
                  <a:pos x="928" y="0"/>
                </a:cxn>
                <a:cxn ang="0">
                  <a:pos x="0" y="8"/>
                </a:cxn>
              </a:cxnLst>
              <a:rect l="0" t="0" r="r" b="b"/>
              <a:pathLst>
                <a:path w="1401" h="889">
                  <a:moveTo>
                    <a:pt x="0" y="8"/>
                  </a:moveTo>
                  <a:lnTo>
                    <a:pt x="1400" y="888"/>
                  </a:lnTo>
                  <a:lnTo>
                    <a:pt x="928" y="0"/>
                  </a:lnTo>
                  <a:lnTo>
                    <a:pt x="0" y="8"/>
                  </a:lnTo>
                </a:path>
              </a:pathLst>
            </a:custGeom>
            <a:solidFill>
              <a:schemeClr val="tx2"/>
            </a:solidFill>
            <a:ln w="254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0490" name="Freeform 10"/>
            <p:cNvSpPr>
              <a:spLocks/>
            </p:cNvSpPr>
            <p:nvPr/>
          </p:nvSpPr>
          <p:spPr bwMode="auto">
            <a:xfrm>
              <a:off x="1880" y="1072"/>
              <a:ext cx="465" cy="1409"/>
            </a:xfrm>
            <a:custGeom>
              <a:avLst/>
              <a:gdLst/>
              <a:ahLst/>
              <a:cxnLst>
                <a:cxn ang="0">
                  <a:pos x="464" y="1408"/>
                </a:cxn>
                <a:cxn ang="0">
                  <a:pos x="0" y="528"/>
                </a:cxn>
                <a:cxn ang="0">
                  <a:pos x="360" y="0"/>
                </a:cxn>
                <a:cxn ang="0">
                  <a:pos x="464" y="1408"/>
                </a:cxn>
              </a:cxnLst>
              <a:rect l="0" t="0" r="r" b="b"/>
              <a:pathLst>
                <a:path w="465" h="1409">
                  <a:moveTo>
                    <a:pt x="464" y="1408"/>
                  </a:moveTo>
                  <a:lnTo>
                    <a:pt x="0" y="528"/>
                  </a:lnTo>
                  <a:lnTo>
                    <a:pt x="360" y="0"/>
                  </a:lnTo>
                  <a:lnTo>
                    <a:pt x="464" y="1408"/>
                  </a:lnTo>
                </a:path>
              </a:pathLst>
            </a:custGeom>
            <a:solidFill>
              <a:schemeClr val="accent1"/>
            </a:solidFill>
            <a:ln w="254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228492" y="2247900"/>
            <a:ext cx="2053004" cy="2236788"/>
            <a:chOff x="3288" y="1056"/>
            <a:chExt cx="1401" cy="1409"/>
          </a:xfrm>
        </p:grpSpPr>
        <p:sp>
          <p:nvSpPr>
            <p:cNvPr id="660492" name="Freeform 12"/>
            <p:cNvSpPr>
              <a:spLocks/>
            </p:cNvSpPr>
            <p:nvPr/>
          </p:nvSpPr>
          <p:spPr bwMode="auto">
            <a:xfrm>
              <a:off x="3384" y="1056"/>
              <a:ext cx="1297" cy="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12" y="0"/>
                </a:cxn>
                <a:cxn ang="0">
                  <a:pos x="1296" y="536"/>
                </a:cxn>
                <a:cxn ang="0">
                  <a:pos x="360" y="536"/>
                </a:cxn>
                <a:cxn ang="0">
                  <a:pos x="0" y="0"/>
                </a:cxn>
              </a:cxnLst>
              <a:rect l="0" t="0" r="r" b="b"/>
              <a:pathLst>
                <a:path w="1297" h="537">
                  <a:moveTo>
                    <a:pt x="0" y="0"/>
                  </a:moveTo>
                  <a:lnTo>
                    <a:pt x="912" y="0"/>
                  </a:lnTo>
                  <a:lnTo>
                    <a:pt x="1296" y="536"/>
                  </a:lnTo>
                  <a:lnTo>
                    <a:pt x="360" y="536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254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0493" name="Freeform 13"/>
            <p:cNvSpPr>
              <a:spLocks/>
            </p:cNvSpPr>
            <p:nvPr/>
          </p:nvSpPr>
          <p:spPr bwMode="auto">
            <a:xfrm>
              <a:off x="3288" y="1576"/>
              <a:ext cx="1401" cy="889"/>
            </a:xfrm>
            <a:custGeom>
              <a:avLst/>
              <a:gdLst/>
              <a:ahLst/>
              <a:cxnLst>
                <a:cxn ang="0">
                  <a:pos x="1400" y="8"/>
                </a:cxn>
                <a:cxn ang="0">
                  <a:pos x="0" y="888"/>
                </a:cxn>
                <a:cxn ang="0">
                  <a:pos x="472" y="0"/>
                </a:cxn>
                <a:cxn ang="0">
                  <a:pos x="1400" y="8"/>
                </a:cxn>
              </a:cxnLst>
              <a:rect l="0" t="0" r="r" b="b"/>
              <a:pathLst>
                <a:path w="1401" h="889">
                  <a:moveTo>
                    <a:pt x="1400" y="8"/>
                  </a:moveTo>
                  <a:lnTo>
                    <a:pt x="0" y="888"/>
                  </a:lnTo>
                  <a:lnTo>
                    <a:pt x="472" y="0"/>
                  </a:lnTo>
                  <a:lnTo>
                    <a:pt x="1400" y="8"/>
                  </a:lnTo>
                </a:path>
              </a:pathLst>
            </a:custGeom>
            <a:solidFill>
              <a:schemeClr val="tx2"/>
            </a:solidFill>
            <a:ln w="254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0494" name="Freeform 14"/>
            <p:cNvSpPr>
              <a:spLocks/>
            </p:cNvSpPr>
            <p:nvPr/>
          </p:nvSpPr>
          <p:spPr bwMode="auto">
            <a:xfrm>
              <a:off x="3296" y="1056"/>
              <a:ext cx="465" cy="1409"/>
            </a:xfrm>
            <a:custGeom>
              <a:avLst/>
              <a:gdLst/>
              <a:ahLst/>
              <a:cxnLst>
                <a:cxn ang="0">
                  <a:pos x="0" y="1408"/>
                </a:cxn>
                <a:cxn ang="0">
                  <a:pos x="464" y="528"/>
                </a:cxn>
                <a:cxn ang="0">
                  <a:pos x="104" y="0"/>
                </a:cxn>
                <a:cxn ang="0">
                  <a:pos x="0" y="1408"/>
                </a:cxn>
              </a:cxnLst>
              <a:rect l="0" t="0" r="r" b="b"/>
              <a:pathLst>
                <a:path w="465" h="1409">
                  <a:moveTo>
                    <a:pt x="0" y="1408"/>
                  </a:moveTo>
                  <a:lnTo>
                    <a:pt x="464" y="528"/>
                  </a:lnTo>
                  <a:lnTo>
                    <a:pt x="104" y="0"/>
                  </a:lnTo>
                  <a:lnTo>
                    <a:pt x="0" y="1408"/>
                  </a:lnTo>
                </a:path>
              </a:pathLst>
            </a:custGeom>
            <a:solidFill>
              <a:schemeClr val="accent1"/>
            </a:solidFill>
            <a:ln w="254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0495" name="Rectangle 15"/>
          <p:cNvSpPr>
            <a:spLocks noChangeArrowheads="1"/>
          </p:cNvSpPr>
          <p:nvPr/>
        </p:nvSpPr>
        <p:spPr bwMode="auto">
          <a:xfrm>
            <a:off x="4054720" y="4295775"/>
            <a:ext cx="1067599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Helvetica" pitchFamily="34" charset="0"/>
              </a:rPr>
              <a:t>Methods</a:t>
            </a:r>
          </a:p>
        </p:txBody>
      </p:sp>
      <p:sp>
        <p:nvSpPr>
          <p:cNvPr id="660496" name="Rectangle 16"/>
          <p:cNvSpPr>
            <a:spLocks noChangeArrowheads="1"/>
          </p:cNvSpPr>
          <p:nvPr/>
        </p:nvSpPr>
        <p:spPr bwMode="auto">
          <a:xfrm>
            <a:off x="4007828" y="4829175"/>
            <a:ext cx="1221487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>
                <a:latin typeface="Helvetica" pitchFamily="34" charset="0"/>
              </a:rPr>
              <a:t>Strategies</a:t>
            </a:r>
          </a:p>
        </p:txBody>
      </p:sp>
      <p:sp>
        <p:nvSpPr>
          <p:cNvPr id="660497" name="Rectangle 17"/>
          <p:cNvSpPr>
            <a:spLocks noChangeArrowheads="1"/>
          </p:cNvSpPr>
          <p:nvPr/>
        </p:nvSpPr>
        <p:spPr bwMode="auto">
          <a:xfrm>
            <a:off x="2202474" y="2365376"/>
            <a:ext cx="1269023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 eaLnBrk="0" hangingPunct="0"/>
            <a:r>
              <a:rPr lang="en-US">
                <a:solidFill>
                  <a:schemeClr val="bg1"/>
                </a:solidFill>
                <a:latin typeface="Helvetica" pitchFamily="34" charset="0"/>
              </a:rPr>
              <a:t>white-box</a:t>
            </a:r>
          </a:p>
          <a:p>
            <a:pPr eaLnBrk="0" hangingPunct="0"/>
            <a:r>
              <a:rPr lang="en-US">
                <a:solidFill>
                  <a:schemeClr val="bg1"/>
                </a:solidFill>
                <a:latin typeface="Helvetica" pitchFamily="34" charset="0"/>
              </a:rPr>
              <a:t>methods      </a:t>
            </a:r>
          </a:p>
        </p:txBody>
      </p:sp>
      <p:sp>
        <p:nvSpPr>
          <p:cNvPr id="660498" name="Rectangle 18"/>
          <p:cNvSpPr>
            <a:spLocks noChangeArrowheads="1"/>
          </p:cNvSpPr>
          <p:nvPr/>
        </p:nvSpPr>
        <p:spPr bwMode="auto">
          <a:xfrm>
            <a:off x="5649059" y="2339976"/>
            <a:ext cx="1269023" cy="6437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hangingPunct="0"/>
            <a:r>
              <a:rPr lang="en-US" dirty="0">
                <a:solidFill>
                  <a:schemeClr val="bg1"/>
                </a:solidFill>
                <a:latin typeface="Helvetica" pitchFamily="34" charset="0"/>
              </a:rPr>
              <a:t>black-box</a:t>
            </a:r>
          </a:p>
          <a:p>
            <a:pPr algn="ctr" eaLnBrk="0" hangingPunct="0"/>
            <a:r>
              <a:rPr lang="en-US" dirty="0" smtClean="0">
                <a:solidFill>
                  <a:schemeClr val="bg1"/>
                </a:solidFill>
                <a:latin typeface="Helvetica" pitchFamily="34" charset="0"/>
              </a:rPr>
              <a:t>   </a:t>
            </a:r>
            <a:r>
              <a:rPr lang="en-US" dirty="0">
                <a:solidFill>
                  <a:schemeClr val="bg1"/>
                </a:solidFill>
                <a:latin typeface="Helvetica" pitchFamily="34" charset="0"/>
              </a:rPr>
              <a:t>methods</a:t>
            </a:r>
          </a:p>
        </p:txBody>
      </p:sp>
      <p:sp>
        <p:nvSpPr>
          <p:cNvPr id="660499" name="Rectangle 19"/>
          <p:cNvSpPr>
            <a:spLocks noChangeArrowheads="1"/>
          </p:cNvSpPr>
          <p:nvPr/>
        </p:nvSpPr>
        <p:spPr bwMode="auto">
          <a:xfrm>
            <a:off x="885092" y="5421314"/>
            <a:ext cx="7568712" cy="257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1200" i="1"/>
              <a:t>Sumber : Software Engineering: A Practitioner’s Approach,</a:t>
            </a:r>
            <a:r>
              <a:rPr lang="en-US" sz="1200"/>
              <a:t> 5/e R.S. Pressman 2005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1" name="Rectangle 3"/>
          <p:cNvSpPr>
            <a:spLocks noChangeArrowheads="1"/>
          </p:cNvSpPr>
          <p:nvPr/>
        </p:nvSpPr>
        <p:spPr bwMode="auto">
          <a:xfrm>
            <a:off x="1623647" y="3584576"/>
            <a:ext cx="189795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400" b="1" i="1">
                <a:latin typeface="Verdana" pitchFamily="34" charset="0"/>
              </a:rPr>
              <a:t>developer</a:t>
            </a:r>
          </a:p>
        </p:txBody>
      </p:sp>
      <p:sp>
        <p:nvSpPr>
          <p:cNvPr id="683012" name="Rectangle 4"/>
          <p:cNvSpPr>
            <a:spLocks noChangeArrowheads="1"/>
          </p:cNvSpPr>
          <p:nvPr/>
        </p:nvSpPr>
        <p:spPr bwMode="auto">
          <a:xfrm>
            <a:off x="4709747" y="3598864"/>
            <a:ext cx="347691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400" b="1" i="1">
                <a:latin typeface="Verdana" pitchFamily="34" charset="0"/>
              </a:rPr>
              <a:t>independent tester</a:t>
            </a:r>
          </a:p>
        </p:txBody>
      </p:sp>
      <p:sp>
        <p:nvSpPr>
          <p:cNvPr id="683013" name="Rectangle 5"/>
          <p:cNvSpPr>
            <a:spLocks noChangeArrowheads="1"/>
          </p:cNvSpPr>
          <p:nvPr/>
        </p:nvSpPr>
        <p:spPr bwMode="auto">
          <a:xfrm>
            <a:off x="1090247" y="4189414"/>
            <a:ext cx="3380643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b="1">
                <a:latin typeface="Verdana" pitchFamily="34" charset="0"/>
              </a:rPr>
              <a:t>Understands the system </a:t>
            </a:r>
          </a:p>
          <a:p>
            <a:pPr eaLnBrk="0" hangingPunct="0"/>
            <a:endParaRPr lang="en-US" b="1">
              <a:latin typeface="Verdana" pitchFamily="34" charset="0"/>
            </a:endParaRPr>
          </a:p>
        </p:txBody>
      </p:sp>
      <p:sp>
        <p:nvSpPr>
          <p:cNvPr id="683014" name="Rectangle 6"/>
          <p:cNvSpPr>
            <a:spLocks noChangeArrowheads="1"/>
          </p:cNvSpPr>
          <p:nvPr/>
        </p:nvSpPr>
        <p:spPr bwMode="auto">
          <a:xfrm>
            <a:off x="507023" y="4603751"/>
            <a:ext cx="182806" cy="6437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endParaRPr lang="en-US" b="1">
              <a:latin typeface="Verdana" pitchFamily="34" charset="0"/>
            </a:endParaRPr>
          </a:p>
          <a:p>
            <a:pPr eaLnBrk="0" hangingPunct="0"/>
            <a:endParaRPr lang="en-US" b="1">
              <a:latin typeface="Verdana" pitchFamily="34" charset="0"/>
            </a:endParaRPr>
          </a:p>
        </p:txBody>
      </p:sp>
      <p:sp>
        <p:nvSpPr>
          <p:cNvPr id="683015" name="Rectangle 7"/>
          <p:cNvSpPr>
            <a:spLocks noChangeArrowheads="1"/>
          </p:cNvSpPr>
          <p:nvPr/>
        </p:nvSpPr>
        <p:spPr bwMode="auto">
          <a:xfrm>
            <a:off x="1103436" y="4575176"/>
            <a:ext cx="2986394" cy="6437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b="1">
                <a:latin typeface="Verdana" pitchFamily="34" charset="0"/>
              </a:rPr>
              <a:t>but, will test "gently"</a:t>
            </a:r>
          </a:p>
          <a:p>
            <a:pPr eaLnBrk="0" hangingPunct="0"/>
            <a:endParaRPr lang="en-US" b="1">
              <a:latin typeface="Verdana" pitchFamily="34" charset="0"/>
            </a:endParaRPr>
          </a:p>
        </p:txBody>
      </p:sp>
      <p:sp>
        <p:nvSpPr>
          <p:cNvPr id="683016" name="Rectangle 8"/>
          <p:cNvSpPr>
            <a:spLocks noChangeArrowheads="1"/>
          </p:cNvSpPr>
          <p:nvPr/>
        </p:nvSpPr>
        <p:spPr bwMode="auto">
          <a:xfrm>
            <a:off x="507023" y="5318126"/>
            <a:ext cx="182806" cy="6437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endParaRPr lang="en-US" b="1">
              <a:latin typeface="Verdana" pitchFamily="34" charset="0"/>
            </a:endParaRPr>
          </a:p>
          <a:p>
            <a:pPr eaLnBrk="0" hangingPunct="0"/>
            <a:endParaRPr lang="en-US" b="1">
              <a:latin typeface="Verdana" pitchFamily="34" charset="0"/>
            </a:endParaRPr>
          </a:p>
        </p:txBody>
      </p:sp>
      <p:sp>
        <p:nvSpPr>
          <p:cNvPr id="683017" name="Rectangle 9"/>
          <p:cNvSpPr>
            <a:spLocks noChangeArrowheads="1"/>
          </p:cNvSpPr>
          <p:nvPr/>
        </p:nvSpPr>
        <p:spPr bwMode="auto">
          <a:xfrm>
            <a:off x="1103436" y="4932364"/>
            <a:ext cx="3694234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b="1">
                <a:latin typeface="Verdana" pitchFamily="34" charset="0"/>
              </a:rPr>
              <a:t>and, is driven by "delivery"</a:t>
            </a:r>
          </a:p>
        </p:txBody>
      </p:sp>
      <p:sp>
        <p:nvSpPr>
          <p:cNvPr id="683018" name="Rectangle 10"/>
          <p:cNvSpPr>
            <a:spLocks noChangeArrowheads="1"/>
          </p:cNvSpPr>
          <p:nvPr/>
        </p:nvSpPr>
        <p:spPr bwMode="auto">
          <a:xfrm>
            <a:off x="4774223" y="4246564"/>
            <a:ext cx="3969034" cy="6437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b="1">
                <a:latin typeface="Verdana" pitchFamily="34" charset="0"/>
              </a:rPr>
              <a:t>Must learn about the system,</a:t>
            </a:r>
          </a:p>
          <a:p>
            <a:pPr eaLnBrk="0" hangingPunct="0"/>
            <a:endParaRPr lang="en-US" b="1">
              <a:latin typeface="Verdana" pitchFamily="34" charset="0"/>
            </a:endParaRPr>
          </a:p>
        </p:txBody>
      </p:sp>
      <p:sp>
        <p:nvSpPr>
          <p:cNvPr id="683019" name="Rectangle 11"/>
          <p:cNvSpPr>
            <a:spLocks noChangeArrowheads="1"/>
          </p:cNvSpPr>
          <p:nvPr/>
        </p:nvSpPr>
        <p:spPr bwMode="auto">
          <a:xfrm>
            <a:off x="4774223" y="4603751"/>
            <a:ext cx="182806" cy="6437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endParaRPr lang="en-US" b="1">
              <a:latin typeface="Verdana" pitchFamily="34" charset="0"/>
            </a:endParaRPr>
          </a:p>
          <a:p>
            <a:pPr eaLnBrk="0" hangingPunct="0"/>
            <a:endParaRPr lang="en-US" b="1">
              <a:latin typeface="Verdana" pitchFamily="34" charset="0"/>
            </a:endParaRPr>
          </a:p>
        </p:txBody>
      </p:sp>
      <p:sp>
        <p:nvSpPr>
          <p:cNvPr id="683020" name="Rectangle 12"/>
          <p:cNvSpPr>
            <a:spLocks noChangeArrowheads="1"/>
          </p:cNvSpPr>
          <p:nvPr/>
        </p:nvSpPr>
        <p:spPr bwMode="auto">
          <a:xfrm>
            <a:off x="4785947" y="4575176"/>
            <a:ext cx="3773468" cy="6437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b="1" dirty="0">
                <a:latin typeface="Verdana" pitchFamily="34" charset="0"/>
              </a:rPr>
              <a:t>but, will attempt to break it</a:t>
            </a:r>
          </a:p>
          <a:p>
            <a:pPr eaLnBrk="0" hangingPunct="0"/>
            <a:endParaRPr lang="en-US" b="1" dirty="0">
              <a:latin typeface="Verdana" pitchFamily="34" charset="0"/>
            </a:endParaRPr>
          </a:p>
        </p:txBody>
      </p:sp>
      <p:sp>
        <p:nvSpPr>
          <p:cNvPr id="683021" name="Rectangle 13"/>
          <p:cNvSpPr>
            <a:spLocks noChangeArrowheads="1"/>
          </p:cNvSpPr>
          <p:nvPr/>
        </p:nvSpPr>
        <p:spPr bwMode="auto">
          <a:xfrm>
            <a:off x="4443046" y="5318126"/>
            <a:ext cx="181708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endParaRPr lang="en-US" b="1">
              <a:latin typeface="Verdana" pitchFamily="34" charset="0"/>
            </a:endParaRPr>
          </a:p>
          <a:p>
            <a:pPr eaLnBrk="0" hangingPunct="0"/>
            <a:endParaRPr lang="en-US" b="1">
              <a:latin typeface="Verdana" pitchFamily="34" charset="0"/>
            </a:endParaRPr>
          </a:p>
        </p:txBody>
      </p:sp>
      <p:sp>
        <p:nvSpPr>
          <p:cNvPr id="683022" name="Rectangle 14"/>
          <p:cNvSpPr>
            <a:spLocks noChangeArrowheads="1"/>
          </p:cNvSpPr>
          <p:nvPr/>
        </p:nvSpPr>
        <p:spPr bwMode="auto">
          <a:xfrm>
            <a:off x="4799135" y="4918075"/>
            <a:ext cx="3276600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b="1">
                <a:latin typeface="Verdana" pitchFamily="34" charset="0"/>
              </a:rPr>
              <a:t>and, is driven by quality</a:t>
            </a:r>
          </a:p>
        </p:txBody>
      </p:sp>
      <p:pic>
        <p:nvPicPr>
          <p:cNvPr id="683023" name="Picture 1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64016" y="1327150"/>
            <a:ext cx="2120412" cy="2235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683024" name="Picture 16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2277" y="1454150"/>
            <a:ext cx="2019300" cy="2097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683027" name="Rectangle 19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noFill/>
          <a:ln/>
        </p:spPr>
        <p:txBody>
          <a:bodyPr/>
          <a:lstStyle/>
          <a:p>
            <a:r>
              <a:rPr lang="en-US" dirty="0"/>
              <a:t>PENGUJIAN PL -- PELAKU</a:t>
            </a:r>
            <a:endParaRPr lang="en-AU" dirty="0"/>
          </a:p>
        </p:txBody>
      </p:sp>
      <p:sp>
        <p:nvSpPr>
          <p:cNvPr id="683028" name="Rectangle 20"/>
          <p:cNvSpPr>
            <a:spLocks noChangeArrowheads="1"/>
          </p:cNvSpPr>
          <p:nvPr/>
        </p:nvSpPr>
        <p:spPr bwMode="auto">
          <a:xfrm>
            <a:off x="885092" y="5421314"/>
            <a:ext cx="7568712" cy="257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1200" i="1"/>
              <a:t>Sumber : Software Engineering: A Practitioner’s Approach,</a:t>
            </a:r>
            <a:r>
              <a:rPr lang="en-US" sz="1200"/>
              <a:t> 5/e R.S. Pressman 2005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825012" y="301625"/>
            <a:ext cx="6751026" cy="1143000"/>
          </a:xfrm>
          <a:noFill/>
          <a:ln/>
        </p:spPr>
        <p:txBody>
          <a:bodyPr anchor="b"/>
          <a:lstStyle/>
          <a:p>
            <a:r>
              <a:rPr lang="en-US" sz="4000"/>
              <a:t>STRATEGI PENGUJIAN PL</a:t>
            </a:r>
          </a:p>
        </p:txBody>
      </p:sp>
      <p:sp>
        <p:nvSpPr>
          <p:cNvPr id="658434" name="Rectangle 2"/>
          <p:cNvSpPr>
            <a:spLocks noGrp="1" noChangeArrowheads="1"/>
          </p:cNvSpPr>
          <p:nvPr>
            <p:ph idx="1"/>
          </p:nvPr>
        </p:nvSpPr>
        <p:spPr>
          <a:xfrm>
            <a:off x="835270" y="1806575"/>
            <a:ext cx="7769469" cy="4114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>
                <a:latin typeface="Century Gothic" pitchFamily="34" charset="0"/>
                <a:cs typeface="Times New Roman" pitchFamily="18" charset="0"/>
              </a:rPr>
              <a:t>Big Bang</a:t>
            </a:r>
          </a:p>
          <a:p>
            <a:pPr lvl="1">
              <a:buFontTx/>
              <a:buChar char="•"/>
            </a:pPr>
            <a:r>
              <a:rPr lang="en-US">
                <a:latin typeface="Century Gothic" pitchFamily="34" charset="0"/>
                <a:cs typeface="Times New Roman" pitchFamily="18" charset="0"/>
              </a:rPr>
              <a:t>Pengujian PL secara keseluruhan, setelah seluruh komponen PL selesai dibuat</a:t>
            </a:r>
          </a:p>
          <a:p>
            <a:pPr>
              <a:buFontTx/>
              <a:buChar char="•"/>
            </a:pPr>
            <a:r>
              <a:rPr lang="en-US">
                <a:latin typeface="Century Gothic" pitchFamily="34" charset="0"/>
                <a:cs typeface="Times New Roman" pitchFamily="18" charset="0"/>
              </a:rPr>
              <a:t>Incremental</a:t>
            </a:r>
          </a:p>
          <a:p>
            <a:pPr lvl="1">
              <a:buFontTx/>
              <a:buChar char="•"/>
            </a:pPr>
            <a:r>
              <a:rPr lang="en-US">
                <a:latin typeface="Century Gothic" pitchFamily="34" charset="0"/>
                <a:cs typeface="Times New Roman" pitchFamily="18" charset="0"/>
              </a:rPr>
              <a:t>Pengujian Secara bertahap</a:t>
            </a:r>
          </a:p>
          <a:p>
            <a:pPr>
              <a:buFontTx/>
              <a:buChar char="•"/>
            </a:pPr>
            <a:endParaRPr lang="en-US">
              <a:latin typeface="Century Gothic" pitchFamily="34" charset="0"/>
              <a:cs typeface="Times New Roman" pitchFamily="18" charset="0"/>
            </a:endParaRPr>
          </a:p>
          <a:p>
            <a:pPr>
              <a:buFontTx/>
              <a:buChar char="•"/>
            </a:pPr>
            <a:endParaRPr lang="en-US">
              <a:latin typeface="Century Gothic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INCREMENTAL</a:t>
            </a:r>
            <a:endParaRPr lang="en-AU"/>
          </a:p>
        </p:txBody>
      </p:sp>
      <p:sp>
        <p:nvSpPr>
          <p:cNvPr id="66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 </a:t>
            </a:r>
            <a:endParaRPr lang="en-AU"/>
          </a:p>
        </p:txBody>
      </p:sp>
      <p:sp>
        <p:nvSpPr>
          <p:cNvPr id="668676" name="AutoShape 4"/>
          <p:cNvSpPr>
            <a:spLocks noChangeArrowheads="1"/>
          </p:cNvSpPr>
          <p:nvPr/>
        </p:nvSpPr>
        <p:spPr bwMode="auto">
          <a:xfrm>
            <a:off x="861646" y="2133600"/>
            <a:ext cx="984738" cy="6096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100">
                <a:latin typeface="Verdana" pitchFamily="34" charset="0"/>
              </a:rPr>
              <a:t>Requirements</a:t>
            </a:r>
            <a:br>
              <a:rPr lang="en-US" sz="1100">
                <a:latin typeface="Verdana" pitchFamily="34" charset="0"/>
              </a:rPr>
            </a:br>
            <a:r>
              <a:rPr lang="en-US" sz="1100">
                <a:latin typeface="Verdana" pitchFamily="34" charset="0"/>
              </a:rPr>
              <a:t>Specification</a:t>
            </a:r>
          </a:p>
        </p:txBody>
      </p:sp>
      <p:sp>
        <p:nvSpPr>
          <p:cNvPr id="668677" name="AutoShape 5"/>
          <p:cNvSpPr>
            <a:spLocks noChangeArrowheads="1"/>
          </p:cNvSpPr>
          <p:nvPr/>
        </p:nvSpPr>
        <p:spPr bwMode="auto">
          <a:xfrm>
            <a:off x="1846385" y="3124200"/>
            <a:ext cx="984738" cy="6096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100">
                <a:latin typeface="Verdana" pitchFamily="34" charset="0"/>
              </a:rPr>
              <a:t>Preliminary</a:t>
            </a:r>
          </a:p>
          <a:p>
            <a:pPr algn="ctr" eaLnBrk="0" hangingPunct="0"/>
            <a:r>
              <a:rPr lang="en-US" sz="1100">
                <a:latin typeface="Verdana" pitchFamily="34" charset="0"/>
              </a:rPr>
              <a:t>Design</a:t>
            </a:r>
          </a:p>
        </p:txBody>
      </p:sp>
      <p:sp>
        <p:nvSpPr>
          <p:cNvPr id="668678" name="AutoShape 6"/>
          <p:cNvSpPr>
            <a:spLocks noChangeArrowheads="1"/>
          </p:cNvSpPr>
          <p:nvPr/>
        </p:nvSpPr>
        <p:spPr bwMode="auto">
          <a:xfrm>
            <a:off x="3112477" y="4191000"/>
            <a:ext cx="984738" cy="6096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100">
                <a:latin typeface="Verdana" pitchFamily="34" charset="0"/>
              </a:rPr>
              <a:t>Detailed</a:t>
            </a:r>
          </a:p>
          <a:p>
            <a:pPr algn="ctr" eaLnBrk="0" hangingPunct="0"/>
            <a:r>
              <a:rPr lang="en-US" sz="1100">
                <a:latin typeface="Verdana" pitchFamily="34" charset="0"/>
              </a:rPr>
              <a:t>Design</a:t>
            </a:r>
          </a:p>
        </p:txBody>
      </p:sp>
      <p:sp>
        <p:nvSpPr>
          <p:cNvPr id="668679" name="AutoShape 7"/>
          <p:cNvSpPr>
            <a:spLocks noChangeArrowheads="1"/>
          </p:cNvSpPr>
          <p:nvPr/>
        </p:nvSpPr>
        <p:spPr bwMode="auto">
          <a:xfrm>
            <a:off x="4448908" y="5257800"/>
            <a:ext cx="984738" cy="6096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100">
                <a:latin typeface="Verdana" pitchFamily="34" charset="0"/>
              </a:rPr>
              <a:t>Coding</a:t>
            </a:r>
          </a:p>
        </p:txBody>
      </p:sp>
      <p:sp>
        <p:nvSpPr>
          <p:cNvPr id="668680" name="AutoShape 8"/>
          <p:cNvSpPr>
            <a:spLocks noChangeArrowheads="1"/>
          </p:cNvSpPr>
          <p:nvPr/>
        </p:nvSpPr>
        <p:spPr bwMode="auto">
          <a:xfrm>
            <a:off x="5574323" y="4191000"/>
            <a:ext cx="984738" cy="6096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100" b="1">
                <a:latin typeface="Verdana" pitchFamily="34" charset="0"/>
              </a:rPr>
              <a:t>Unit Testing</a:t>
            </a:r>
          </a:p>
        </p:txBody>
      </p:sp>
      <p:sp>
        <p:nvSpPr>
          <p:cNvPr id="668681" name="AutoShape 9"/>
          <p:cNvSpPr>
            <a:spLocks noChangeArrowheads="1"/>
          </p:cNvSpPr>
          <p:nvPr/>
        </p:nvSpPr>
        <p:spPr bwMode="auto">
          <a:xfrm>
            <a:off x="6488723" y="3124200"/>
            <a:ext cx="984738" cy="6096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100" b="1">
                <a:latin typeface="Verdana" pitchFamily="34" charset="0"/>
              </a:rPr>
              <a:t>Integration</a:t>
            </a:r>
          </a:p>
          <a:p>
            <a:pPr algn="ctr" eaLnBrk="0" hangingPunct="0"/>
            <a:r>
              <a:rPr lang="en-US" sz="1100" b="1">
                <a:latin typeface="Verdana" pitchFamily="34" charset="0"/>
              </a:rPr>
              <a:t>Testing</a:t>
            </a:r>
          </a:p>
        </p:txBody>
      </p:sp>
      <p:sp>
        <p:nvSpPr>
          <p:cNvPr id="668682" name="AutoShape 10"/>
          <p:cNvSpPr>
            <a:spLocks noChangeArrowheads="1"/>
          </p:cNvSpPr>
          <p:nvPr/>
        </p:nvSpPr>
        <p:spPr bwMode="auto">
          <a:xfrm>
            <a:off x="7473462" y="2133600"/>
            <a:ext cx="984738" cy="6096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100" b="1">
                <a:latin typeface="Verdana" pitchFamily="34" charset="0"/>
              </a:rPr>
              <a:t>System</a:t>
            </a:r>
          </a:p>
          <a:p>
            <a:pPr algn="ctr" eaLnBrk="0" hangingPunct="0"/>
            <a:r>
              <a:rPr lang="en-US" sz="1100" b="1">
                <a:latin typeface="Verdana" pitchFamily="34" charset="0"/>
              </a:rPr>
              <a:t>Testing</a:t>
            </a:r>
          </a:p>
        </p:txBody>
      </p:sp>
      <p:cxnSp>
        <p:nvCxnSpPr>
          <p:cNvPr id="668683" name="AutoShape 11"/>
          <p:cNvCxnSpPr>
            <a:cxnSpLocks noChangeShapeType="1"/>
            <a:stCxn id="668676" idx="3"/>
            <a:endCxn id="668677" idx="0"/>
          </p:cNvCxnSpPr>
          <p:nvPr/>
        </p:nvCxnSpPr>
        <p:spPr bwMode="auto">
          <a:xfrm>
            <a:off x="1859574" y="2438401"/>
            <a:ext cx="479180" cy="67151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</p:cxnSp>
      <p:cxnSp>
        <p:nvCxnSpPr>
          <p:cNvPr id="668684" name="AutoShape 12"/>
          <p:cNvCxnSpPr>
            <a:cxnSpLocks noChangeShapeType="1"/>
            <a:stCxn id="668677" idx="3"/>
            <a:endCxn id="668678" idx="0"/>
          </p:cNvCxnSpPr>
          <p:nvPr/>
        </p:nvCxnSpPr>
        <p:spPr bwMode="auto">
          <a:xfrm>
            <a:off x="2844312" y="3429001"/>
            <a:ext cx="760534" cy="74771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</p:cxnSp>
      <p:cxnSp>
        <p:nvCxnSpPr>
          <p:cNvPr id="668685" name="AutoShape 13"/>
          <p:cNvCxnSpPr>
            <a:cxnSpLocks noChangeShapeType="1"/>
            <a:stCxn id="668678" idx="3"/>
            <a:endCxn id="668679" idx="0"/>
          </p:cNvCxnSpPr>
          <p:nvPr/>
        </p:nvCxnSpPr>
        <p:spPr bwMode="auto">
          <a:xfrm>
            <a:off x="4110404" y="4495801"/>
            <a:ext cx="830873" cy="74771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</p:cxnSp>
      <p:cxnSp>
        <p:nvCxnSpPr>
          <p:cNvPr id="668686" name="AutoShape 14"/>
          <p:cNvCxnSpPr>
            <a:cxnSpLocks noChangeShapeType="1"/>
            <a:stCxn id="668679" idx="0"/>
            <a:endCxn id="668680" idx="1"/>
          </p:cNvCxnSpPr>
          <p:nvPr/>
        </p:nvCxnSpPr>
        <p:spPr bwMode="auto">
          <a:xfrm rot="16200000">
            <a:off x="4877350" y="4559728"/>
            <a:ext cx="747713" cy="619858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</p:cxnSp>
      <p:cxnSp>
        <p:nvCxnSpPr>
          <p:cNvPr id="668687" name="AutoShape 15"/>
          <p:cNvCxnSpPr>
            <a:cxnSpLocks noChangeShapeType="1"/>
            <a:stCxn id="668680" idx="0"/>
            <a:endCxn id="668681" idx="1"/>
          </p:cNvCxnSpPr>
          <p:nvPr/>
        </p:nvCxnSpPr>
        <p:spPr bwMode="auto">
          <a:xfrm rot="16200000">
            <a:off x="5897258" y="3598436"/>
            <a:ext cx="747713" cy="40884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</p:cxnSp>
      <p:cxnSp>
        <p:nvCxnSpPr>
          <p:cNvPr id="668688" name="AutoShape 16"/>
          <p:cNvCxnSpPr>
            <a:cxnSpLocks noChangeShapeType="1"/>
            <a:stCxn id="668681" idx="0"/>
            <a:endCxn id="668682" idx="1"/>
          </p:cNvCxnSpPr>
          <p:nvPr/>
        </p:nvCxnSpPr>
        <p:spPr bwMode="auto">
          <a:xfrm rot="16200000">
            <a:off x="6884927" y="2534567"/>
            <a:ext cx="671513" cy="479181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</p:cxnSp>
      <p:cxnSp>
        <p:nvCxnSpPr>
          <p:cNvPr id="668689" name="AutoShape 17"/>
          <p:cNvCxnSpPr>
            <a:cxnSpLocks noChangeShapeType="1"/>
            <a:stCxn id="668676" idx="3"/>
            <a:endCxn id="668682" idx="1"/>
          </p:cNvCxnSpPr>
          <p:nvPr/>
        </p:nvCxnSpPr>
        <p:spPr bwMode="auto">
          <a:xfrm>
            <a:off x="1859574" y="2438400"/>
            <a:ext cx="5600700" cy="0"/>
          </a:xfrm>
          <a:prstGeom prst="straightConnector1">
            <a:avLst/>
          </a:prstGeom>
          <a:noFill/>
          <a:ln w="38100">
            <a:solidFill>
              <a:srgbClr val="0033CC"/>
            </a:solidFill>
            <a:prstDash val="sysDot"/>
            <a:round/>
            <a:headEnd type="none" w="sm" len="sm"/>
            <a:tailEnd type="triangle" w="sm" len="sm"/>
          </a:ln>
          <a:effectLst/>
        </p:spPr>
      </p:cxnSp>
      <p:cxnSp>
        <p:nvCxnSpPr>
          <p:cNvPr id="668690" name="AutoShape 18"/>
          <p:cNvCxnSpPr>
            <a:cxnSpLocks noChangeShapeType="1"/>
            <a:stCxn id="668677" idx="3"/>
            <a:endCxn id="668681" idx="1"/>
          </p:cNvCxnSpPr>
          <p:nvPr/>
        </p:nvCxnSpPr>
        <p:spPr bwMode="auto">
          <a:xfrm>
            <a:off x="2844313" y="3429000"/>
            <a:ext cx="3631223" cy="0"/>
          </a:xfrm>
          <a:prstGeom prst="straightConnector1">
            <a:avLst/>
          </a:prstGeom>
          <a:noFill/>
          <a:ln w="38100">
            <a:solidFill>
              <a:srgbClr val="0033CC"/>
            </a:solidFill>
            <a:prstDash val="sysDot"/>
            <a:round/>
            <a:headEnd type="none" w="sm" len="sm"/>
            <a:tailEnd type="triangle" w="sm" len="sm"/>
          </a:ln>
          <a:effectLst/>
        </p:spPr>
      </p:cxnSp>
      <p:cxnSp>
        <p:nvCxnSpPr>
          <p:cNvPr id="668691" name="AutoShape 19"/>
          <p:cNvCxnSpPr>
            <a:cxnSpLocks noChangeShapeType="1"/>
            <a:stCxn id="668678" idx="3"/>
            <a:endCxn id="668680" idx="1"/>
          </p:cNvCxnSpPr>
          <p:nvPr/>
        </p:nvCxnSpPr>
        <p:spPr bwMode="auto">
          <a:xfrm>
            <a:off x="4110405" y="4495800"/>
            <a:ext cx="1450731" cy="0"/>
          </a:xfrm>
          <a:prstGeom prst="straightConnector1">
            <a:avLst/>
          </a:prstGeom>
          <a:noFill/>
          <a:ln w="38100">
            <a:solidFill>
              <a:srgbClr val="0033CC"/>
            </a:solidFill>
            <a:prstDash val="sysDot"/>
            <a:round/>
            <a:headEnd type="none" w="sm" len="sm"/>
            <a:tailEnd type="triangle" w="sm" len="sm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5" name="Rectangle 3"/>
          <p:cNvSpPr>
            <a:spLocks noGrp="1" noChangeArrowheads="1"/>
          </p:cNvSpPr>
          <p:nvPr>
            <p:ph type="title"/>
          </p:nvPr>
        </p:nvSpPr>
        <p:spPr>
          <a:xfrm>
            <a:off x="825012" y="301625"/>
            <a:ext cx="6751026" cy="1143000"/>
          </a:xfrm>
          <a:noFill/>
          <a:ln/>
        </p:spPr>
        <p:txBody>
          <a:bodyPr anchor="b"/>
          <a:lstStyle/>
          <a:p>
            <a:r>
              <a:rPr lang="en-US" sz="4000"/>
              <a:t>METODA PENGUJIAN PL</a:t>
            </a:r>
          </a:p>
        </p:txBody>
      </p:sp>
      <p:sp>
        <p:nvSpPr>
          <p:cNvPr id="689154" name="Rectangle 2"/>
          <p:cNvSpPr>
            <a:spLocks noGrp="1" noChangeArrowheads="1"/>
          </p:cNvSpPr>
          <p:nvPr>
            <p:ph idx="1"/>
          </p:nvPr>
        </p:nvSpPr>
        <p:spPr>
          <a:xfrm>
            <a:off x="835270" y="1806575"/>
            <a:ext cx="7769469" cy="4114800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3600" dirty="0" smtClean="0">
                <a:latin typeface="Century Gothic" pitchFamily="34" charset="0"/>
                <a:cs typeface="Times New Roman" pitchFamily="18" charset="0"/>
              </a:rPr>
              <a:t>Structural (White Box)</a:t>
            </a:r>
          </a:p>
          <a:p>
            <a:pPr>
              <a:buFontTx/>
              <a:buChar char="•"/>
            </a:pPr>
            <a:r>
              <a:rPr lang="en-US" sz="3600" dirty="0" smtClean="0">
                <a:latin typeface="Century Gothic" pitchFamily="34" charset="0"/>
                <a:cs typeface="Times New Roman" pitchFamily="18" charset="0"/>
              </a:rPr>
              <a:t>Functional </a:t>
            </a:r>
            <a:r>
              <a:rPr lang="en-US" sz="3600" dirty="0">
                <a:latin typeface="Century Gothic" pitchFamily="34" charset="0"/>
                <a:cs typeface="Times New Roman" pitchFamily="18" charset="0"/>
              </a:rPr>
              <a:t>(Black Box</a:t>
            </a:r>
            <a:r>
              <a:rPr lang="en-US" sz="3600" dirty="0" smtClean="0">
                <a:latin typeface="Century Gothic" pitchFamily="34" charset="0"/>
                <a:cs typeface="Times New Roman" pitchFamily="18" charset="0"/>
              </a:rPr>
              <a:t>)</a:t>
            </a:r>
            <a:endParaRPr lang="en-US" sz="3600" dirty="0">
              <a:latin typeface="Century Gothic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1" name="Rectangle 3"/>
          <p:cNvSpPr>
            <a:spLocks noGrp="1" noChangeArrowheads="1"/>
          </p:cNvSpPr>
          <p:nvPr>
            <p:ph type="title"/>
          </p:nvPr>
        </p:nvSpPr>
        <p:spPr>
          <a:xfrm>
            <a:off x="825012" y="301625"/>
            <a:ext cx="6751026" cy="1143000"/>
          </a:xfrm>
          <a:noFill/>
          <a:ln/>
        </p:spPr>
        <p:txBody>
          <a:bodyPr anchor="b">
            <a:normAutofit fontScale="90000"/>
          </a:bodyPr>
          <a:lstStyle/>
          <a:p>
            <a:r>
              <a:rPr lang="en-US">
                <a:latin typeface="Century Gothic" pitchFamily="34" charset="0"/>
                <a:cs typeface="Times New Roman" pitchFamily="18" charset="0"/>
              </a:rPr>
              <a:t>STRUCTURAL (WHITE BOX)</a:t>
            </a:r>
          </a:p>
        </p:txBody>
      </p:sp>
      <p:sp>
        <p:nvSpPr>
          <p:cNvPr id="688130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3886200" cy="41910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400" dirty="0" err="1">
                <a:latin typeface="Century Gothic" pitchFamily="34" charset="0"/>
                <a:cs typeface="Times New Roman" pitchFamily="18" charset="0"/>
              </a:rPr>
              <a:t>Menguji</a:t>
            </a:r>
            <a:r>
              <a:rPr lang="en-US" sz="2400" dirty="0">
                <a:latin typeface="Century Gothic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entury Gothic" pitchFamily="34" charset="0"/>
                <a:cs typeface="Times New Roman" pitchFamily="18" charset="0"/>
              </a:rPr>
              <a:t>dengan</a:t>
            </a:r>
            <a:r>
              <a:rPr lang="en-US" sz="2400" dirty="0">
                <a:latin typeface="Century Gothic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entury Gothic" pitchFamily="34" charset="0"/>
                <a:cs typeface="Times New Roman" pitchFamily="18" charset="0"/>
              </a:rPr>
              <a:t>memperhatikan</a:t>
            </a:r>
            <a:r>
              <a:rPr lang="en-US" sz="2400" dirty="0">
                <a:latin typeface="Century Gothic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entury Gothic" pitchFamily="34" charset="0"/>
                <a:cs typeface="Times New Roman" pitchFamily="18" charset="0"/>
              </a:rPr>
              <a:t>mekanisme</a:t>
            </a:r>
            <a:r>
              <a:rPr lang="en-US" sz="2400" dirty="0">
                <a:latin typeface="Century Gothic" pitchFamily="34" charset="0"/>
                <a:cs typeface="Times New Roman" pitchFamily="18" charset="0"/>
              </a:rPr>
              <a:t> internal </a:t>
            </a:r>
            <a:r>
              <a:rPr lang="en-US" sz="2400" dirty="0" err="1">
                <a:latin typeface="Century Gothic" pitchFamily="34" charset="0"/>
                <a:cs typeface="Times New Roman" pitchFamily="18" charset="0"/>
              </a:rPr>
              <a:t>sistem</a:t>
            </a:r>
            <a:endParaRPr lang="en-US" sz="2400" dirty="0">
              <a:latin typeface="Century Gothic" pitchFamily="34" charset="0"/>
              <a:cs typeface="Times New Roman" pitchFamily="18" charset="0"/>
            </a:endParaRPr>
          </a:p>
          <a:p>
            <a:pPr>
              <a:buFontTx/>
              <a:buChar char="•"/>
            </a:pPr>
            <a:r>
              <a:rPr lang="en-US" sz="2400" dirty="0" err="1">
                <a:latin typeface="Century Gothic" pitchFamily="34" charset="0"/>
                <a:cs typeface="Times New Roman" pitchFamily="18" charset="0"/>
              </a:rPr>
              <a:t>Menguji</a:t>
            </a:r>
            <a:r>
              <a:rPr lang="en-US" sz="2400" dirty="0">
                <a:latin typeface="Century Gothic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entury Gothic" pitchFamily="34" charset="0"/>
                <a:cs typeface="Times New Roman" pitchFamily="18" charset="0"/>
              </a:rPr>
              <a:t>untuk</a:t>
            </a:r>
            <a:r>
              <a:rPr lang="en-US" sz="2400" dirty="0">
                <a:latin typeface="Century Gothic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entury Gothic" pitchFamily="34" charset="0"/>
                <a:cs typeface="Times New Roman" pitchFamily="18" charset="0"/>
              </a:rPr>
              <a:t>memastikan</a:t>
            </a:r>
            <a:r>
              <a:rPr lang="en-US" sz="2400" dirty="0">
                <a:latin typeface="Century Gothic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entury Gothic" pitchFamily="34" charset="0"/>
                <a:cs typeface="Times New Roman" pitchFamily="18" charset="0"/>
              </a:rPr>
              <a:t>operasi</a:t>
            </a:r>
            <a:r>
              <a:rPr lang="en-US" sz="2400" dirty="0">
                <a:latin typeface="Century Gothic" pitchFamily="34" charset="0"/>
                <a:cs typeface="Times New Roman" pitchFamily="18" charset="0"/>
              </a:rPr>
              <a:t> internal </a:t>
            </a:r>
            <a:r>
              <a:rPr lang="en-US" sz="2400" dirty="0" err="1">
                <a:latin typeface="Century Gothic" pitchFamily="34" charset="0"/>
                <a:cs typeface="Times New Roman" pitchFamily="18" charset="0"/>
              </a:rPr>
              <a:t>berjalan</a:t>
            </a:r>
            <a:r>
              <a:rPr lang="en-US" sz="2400" dirty="0">
                <a:latin typeface="Century Gothic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entury Gothic" pitchFamily="34" charset="0"/>
                <a:cs typeface="Times New Roman" pitchFamily="18" charset="0"/>
              </a:rPr>
              <a:t>sesuai</a:t>
            </a:r>
            <a:r>
              <a:rPr lang="en-US" sz="2400" dirty="0">
                <a:latin typeface="Century Gothic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entury Gothic" pitchFamily="34" charset="0"/>
                <a:cs typeface="Times New Roman" pitchFamily="18" charset="0"/>
              </a:rPr>
              <a:t>spesifikasi</a:t>
            </a:r>
            <a:endParaRPr lang="en-US" sz="2400" dirty="0">
              <a:latin typeface="Century Gothic" pitchFamily="34" charset="0"/>
              <a:cs typeface="Times New Roman" pitchFamily="18" charset="0"/>
            </a:endParaRPr>
          </a:p>
          <a:p>
            <a:pPr>
              <a:buFontTx/>
              <a:buChar char="•"/>
            </a:pPr>
            <a:r>
              <a:rPr lang="en-US" sz="2400" dirty="0" err="1">
                <a:latin typeface="Century Gothic" pitchFamily="34" charset="0"/>
                <a:cs typeface="Times New Roman" pitchFamily="18" charset="0"/>
              </a:rPr>
              <a:t>Semua</a:t>
            </a:r>
            <a:r>
              <a:rPr lang="en-US" sz="2400" dirty="0">
                <a:latin typeface="Century Gothic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entury Gothic" pitchFamily="34" charset="0"/>
                <a:cs typeface="Times New Roman" pitchFamily="18" charset="0"/>
              </a:rPr>
              <a:t>komponen</a:t>
            </a:r>
            <a:r>
              <a:rPr lang="en-US" sz="2400" dirty="0">
                <a:latin typeface="Century Gothic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entury Gothic" pitchFamily="34" charset="0"/>
                <a:cs typeface="Times New Roman" pitchFamily="18" charset="0"/>
              </a:rPr>
              <a:t>diuji</a:t>
            </a:r>
            <a:endParaRPr lang="en-US" sz="2400" dirty="0">
              <a:latin typeface="Century Gothic" pitchFamily="34" charset="0"/>
              <a:cs typeface="Times New Roman" pitchFamily="18" charset="0"/>
            </a:endParaRPr>
          </a:p>
          <a:p>
            <a:pPr>
              <a:buFontTx/>
              <a:buChar char="•"/>
            </a:pPr>
            <a:endParaRPr lang="en-US" sz="2400" dirty="0">
              <a:latin typeface="Century Gothic" pitchFamily="34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sz="2400" dirty="0">
              <a:latin typeface="Century Gothic" pitchFamily="34" charset="0"/>
              <a:cs typeface="Times New Roman" pitchFamily="18" charset="0"/>
            </a:endParaRPr>
          </a:p>
          <a:p>
            <a:pPr>
              <a:buFontTx/>
              <a:buChar char="•"/>
            </a:pPr>
            <a:endParaRPr lang="en-US" dirty="0"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688132" name="Oval 4"/>
          <p:cNvSpPr>
            <a:spLocks noChangeArrowheads="1"/>
          </p:cNvSpPr>
          <p:nvPr/>
        </p:nvSpPr>
        <p:spPr bwMode="auto">
          <a:xfrm>
            <a:off x="6755423" y="2357438"/>
            <a:ext cx="58615" cy="10160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8133" name="Oval 5"/>
          <p:cNvSpPr>
            <a:spLocks noChangeArrowheads="1"/>
          </p:cNvSpPr>
          <p:nvPr/>
        </p:nvSpPr>
        <p:spPr bwMode="auto">
          <a:xfrm>
            <a:off x="6743700" y="2344738"/>
            <a:ext cx="82062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8134" name="Line 6"/>
          <p:cNvSpPr>
            <a:spLocks noChangeShapeType="1"/>
          </p:cNvSpPr>
          <p:nvPr/>
        </p:nvSpPr>
        <p:spPr bwMode="auto">
          <a:xfrm>
            <a:off x="6790592" y="2484438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8135" name="Rectangle 7"/>
          <p:cNvSpPr>
            <a:spLocks noChangeArrowheads="1"/>
          </p:cNvSpPr>
          <p:nvPr/>
        </p:nvSpPr>
        <p:spPr bwMode="auto">
          <a:xfrm>
            <a:off x="6626469" y="2611438"/>
            <a:ext cx="328246" cy="1778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8136" name="Rectangle 8"/>
          <p:cNvSpPr>
            <a:spLocks noChangeArrowheads="1"/>
          </p:cNvSpPr>
          <p:nvPr/>
        </p:nvSpPr>
        <p:spPr bwMode="auto">
          <a:xfrm>
            <a:off x="6614746" y="2598738"/>
            <a:ext cx="351692" cy="203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8137" name="Line 9"/>
          <p:cNvSpPr>
            <a:spLocks noChangeShapeType="1"/>
          </p:cNvSpPr>
          <p:nvPr/>
        </p:nvSpPr>
        <p:spPr bwMode="auto">
          <a:xfrm>
            <a:off x="6790592" y="2814638"/>
            <a:ext cx="0" cy="63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8138" name="Line 10"/>
          <p:cNvSpPr>
            <a:spLocks noChangeShapeType="1"/>
          </p:cNvSpPr>
          <p:nvPr/>
        </p:nvSpPr>
        <p:spPr bwMode="auto">
          <a:xfrm flipH="1">
            <a:off x="6263054" y="2979738"/>
            <a:ext cx="32824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8139" name="Rectangle 11"/>
          <p:cNvSpPr>
            <a:spLocks noChangeArrowheads="1"/>
          </p:cNvSpPr>
          <p:nvPr/>
        </p:nvSpPr>
        <p:spPr bwMode="auto">
          <a:xfrm>
            <a:off x="6110654" y="3157538"/>
            <a:ext cx="328246" cy="1778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8140" name="Rectangle 12"/>
          <p:cNvSpPr>
            <a:spLocks noChangeArrowheads="1"/>
          </p:cNvSpPr>
          <p:nvPr/>
        </p:nvSpPr>
        <p:spPr bwMode="auto">
          <a:xfrm>
            <a:off x="6098931" y="3144838"/>
            <a:ext cx="351692" cy="203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8141" name="Rectangle 13"/>
          <p:cNvSpPr>
            <a:spLocks noChangeArrowheads="1"/>
          </p:cNvSpPr>
          <p:nvPr/>
        </p:nvSpPr>
        <p:spPr bwMode="auto">
          <a:xfrm>
            <a:off x="7142285" y="3182938"/>
            <a:ext cx="328246" cy="1778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8142" name="Rectangle 14"/>
          <p:cNvSpPr>
            <a:spLocks noChangeArrowheads="1"/>
          </p:cNvSpPr>
          <p:nvPr/>
        </p:nvSpPr>
        <p:spPr bwMode="auto">
          <a:xfrm>
            <a:off x="7130562" y="3170238"/>
            <a:ext cx="351692" cy="203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8143" name="Line 15"/>
          <p:cNvSpPr>
            <a:spLocks noChangeShapeType="1"/>
          </p:cNvSpPr>
          <p:nvPr/>
        </p:nvSpPr>
        <p:spPr bwMode="auto">
          <a:xfrm>
            <a:off x="6274777" y="2979738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8144" name="Line 16"/>
          <p:cNvSpPr>
            <a:spLocks noChangeShapeType="1"/>
          </p:cNvSpPr>
          <p:nvPr/>
        </p:nvSpPr>
        <p:spPr bwMode="auto">
          <a:xfrm flipH="1">
            <a:off x="6978162" y="2979738"/>
            <a:ext cx="32824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8145" name="Line 17"/>
          <p:cNvSpPr>
            <a:spLocks noChangeShapeType="1"/>
          </p:cNvSpPr>
          <p:nvPr/>
        </p:nvSpPr>
        <p:spPr bwMode="auto">
          <a:xfrm>
            <a:off x="7306408" y="2979738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8146" name="Line 18"/>
          <p:cNvSpPr>
            <a:spLocks noChangeShapeType="1"/>
          </p:cNvSpPr>
          <p:nvPr/>
        </p:nvSpPr>
        <p:spPr bwMode="auto">
          <a:xfrm>
            <a:off x="6274777" y="3360738"/>
            <a:ext cx="0" cy="10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8147" name="Line 19"/>
          <p:cNvSpPr>
            <a:spLocks noChangeShapeType="1"/>
          </p:cNvSpPr>
          <p:nvPr/>
        </p:nvSpPr>
        <p:spPr bwMode="auto">
          <a:xfrm>
            <a:off x="7306408" y="3386138"/>
            <a:ext cx="0" cy="10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8148" name="Line 20"/>
          <p:cNvSpPr>
            <a:spLocks noChangeShapeType="1"/>
          </p:cNvSpPr>
          <p:nvPr/>
        </p:nvSpPr>
        <p:spPr bwMode="auto">
          <a:xfrm>
            <a:off x="6274777" y="3500438"/>
            <a:ext cx="101990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8149" name="Line 21"/>
          <p:cNvSpPr>
            <a:spLocks noChangeShapeType="1"/>
          </p:cNvSpPr>
          <p:nvPr/>
        </p:nvSpPr>
        <p:spPr bwMode="auto">
          <a:xfrm>
            <a:off x="6790592" y="3500438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8150" name="Rectangle 22"/>
          <p:cNvSpPr>
            <a:spLocks noChangeArrowheads="1"/>
          </p:cNvSpPr>
          <p:nvPr/>
        </p:nvSpPr>
        <p:spPr bwMode="auto">
          <a:xfrm>
            <a:off x="6626469" y="3703638"/>
            <a:ext cx="328246" cy="1778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8151" name="Rectangle 23"/>
          <p:cNvSpPr>
            <a:spLocks noChangeArrowheads="1"/>
          </p:cNvSpPr>
          <p:nvPr/>
        </p:nvSpPr>
        <p:spPr bwMode="auto">
          <a:xfrm>
            <a:off x="6614746" y="3690938"/>
            <a:ext cx="351692" cy="203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8152" name="Line 24"/>
          <p:cNvSpPr>
            <a:spLocks noChangeShapeType="1"/>
          </p:cNvSpPr>
          <p:nvPr/>
        </p:nvSpPr>
        <p:spPr bwMode="auto">
          <a:xfrm>
            <a:off x="6790592" y="3906838"/>
            <a:ext cx="0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8153" name="Line 25"/>
          <p:cNvSpPr>
            <a:spLocks noChangeShapeType="1"/>
          </p:cNvSpPr>
          <p:nvPr/>
        </p:nvSpPr>
        <p:spPr bwMode="auto">
          <a:xfrm>
            <a:off x="6790592" y="4211638"/>
            <a:ext cx="0" cy="63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8154" name="Line 26"/>
          <p:cNvSpPr>
            <a:spLocks noChangeShapeType="1"/>
          </p:cNvSpPr>
          <p:nvPr/>
        </p:nvSpPr>
        <p:spPr bwMode="auto">
          <a:xfrm>
            <a:off x="6790592" y="2535238"/>
            <a:ext cx="79716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8155" name="Line 27"/>
          <p:cNvSpPr>
            <a:spLocks noChangeShapeType="1"/>
          </p:cNvSpPr>
          <p:nvPr/>
        </p:nvSpPr>
        <p:spPr bwMode="auto">
          <a:xfrm>
            <a:off x="6790592" y="4262438"/>
            <a:ext cx="79716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8156" name="Line 28"/>
          <p:cNvSpPr>
            <a:spLocks noChangeShapeType="1"/>
          </p:cNvSpPr>
          <p:nvPr/>
        </p:nvSpPr>
        <p:spPr bwMode="auto">
          <a:xfrm>
            <a:off x="7599485" y="2535238"/>
            <a:ext cx="0" cy="1714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8157" name="Rectangle 29"/>
          <p:cNvSpPr>
            <a:spLocks noChangeArrowheads="1"/>
          </p:cNvSpPr>
          <p:nvPr/>
        </p:nvSpPr>
        <p:spPr bwMode="auto">
          <a:xfrm>
            <a:off x="5144966" y="4791075"/>
            <a:ext cx="389690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... our goal is to ensure that all </a:t>
            </a:r>
          </a:p>
        </p:txBody>
      </p:sp>
      <p:sp>
        <p:nvSpPr>
          <p:cNvPr id="688158" name="Rectangle 30"/>
          <p:cNvSpPr>
            <a:spLocks noChangeArrowheads="1"/>
          </p:cNvSpPr>
          <p:nvPr/>
        </p:nvSpPr>
        <p:spPr bwMode="auto">
          <a:xfrm>
            <a:off x="5144966" y="5108575"/>
            <a:ext cx="40203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statements and conditions have </a:t>
            </a:r>
          </a:p>
        </p:txBody>
      </p:sp>
      <p:sp>
        <p:nvSpPr>
          <p:cNvPr id="688159" name="Rectangle 31"/>
          <p:cNvSpPr>
            <a:spLocks noChangeArrowheads="1"/>
          </p:cNvSpPr>
          <p:nvPr/>
        </p:nvSpPr>
        <p:spPr bwMode="auto">
          <a:xfrm>
            <a:off x="5144966" y="5426075"/>
            <a:ext cx="381995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been executed at least once ...</a:t>
            </a:r>
          </a:p>
        </p:txBody>
      </p:sp>
      <p:sp>
        <p:nvSpPr>
          <p:cNvPr id="688160" name="AutoShape 32"/>
          <p:cNvSpPr>
            <a:spLocks noChangeArrowheads="1"/>
          </p:cNvSpPr>
          <p:nvPr/>
        </p:nvSpPr>
        <p:spPr bwMode="auto">
          <a:xfrm>
            <a:off x="6579577" y="2865438"/>
            <a:ext cx="410308" cy="241300"/>
          </a:xfrm>
          <a:prstGeom prst="diamond">
            <a:avLst/>
          </a:prstGeom>
          <a:solidFill>
            <a:schemeClr val="tx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8161" name="AutoShape 33"/>
          <p:cNvSpPr>
            <a:spLocks noChangeArrowheads="1"/>
          </p:cNvSpPr>
          <p:nvPr/>
        </p:nvSpPr>
        <p:spPr bwMode="auto">
          <a:xfrm>
            <a:off x="6579577" y="4122738"/>
            <a:ext cx="410308" cy="241300"/>
          </a:xfrm>
          <a:prstGeom prst="diamond">
            <a:avLst/>
          </a:prstGeom>
          <a:solidFill>
            <a:schemeClr val="tx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8162" name="Line 34"/>
          <p:cNvSpPr>
            <a:spLocks noChangeShapeType="1"/>
          </p:cNvSpPr>
          <p:nvPr/>
        </p:nvSpPr>
        <p:spPr bwMode="auto">
          <a:xfrm>
            <a:off x="6790592" y="4402138"/>
            <a:ext cx="0" cy="31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688163" name="Picture 3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35366" y="1838326"/>
            <a:ext cx="1909396" cy="2505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688164" name="Text Box 36"/>
          <p:cNvSpPr txBox="1">
            <a:spLocks noChangeArrowheads="1"/>
          </p:cNvSpPr>
          <p:nvPr/>
        </p:nvSpPr>
        <p:spPr bwMode="auto">
          <a:xfrm>
            <a:off x="2772508" y="5380038"/>
            <a:ext cx="2224454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i="1">
                <a:solidFill>
                  <a:schemeClr val="bg2"/>
                </a:solidFill>
              </a:rPr>
              <a:t>Sumber : Pressmann (2005)</a:t>
            </a:r>
            <a:endParaRPr lang="en-AU" sz="1400" i="1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825012" y="301625"/>
            <a:ext cx="6751026" cy="1143000"/>
          </a:xfrm>
          <a:noFill/>
          <a:ln/>
        </p:spPr>
        <p:txBody>
          <a:bodyPr anchor="b"/>
          <a:lstStyle/>
          <a:p>
            <a:r>
              <a:rPr lang="en-US" sz="4000"/>
              <a:t>METODA PENGUJIAN PL</a:t>
            </a:r>
          </a:p>
        </p:txBody>
      </p:sp>
      <p:sp>
        <p:nvSpPr>
          <p:cNvPr id="670722" name="Rectangle 2"/>
          <p:cNvSpPr>
            <a:spLocks noGrp="1" noChangeArrowheads="1"/>
          </p:cNvSpPr>
          <p:nvPr>
            <p:ph idx="1"/>
          </p:nvPr>
        </p:nvSpPr>
        <p:spPr>
          <a:xfrm>
            <a:off x="835270" y="1806575"/>
            <a:ext cx="7769469" cy="4114800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3600" dirty="0">
                <a:latin typeface="Century Gothic" pitchFamily="34" charset="0"/>
                <a:cs typeface="Times New Roman" pitchFamily="18" charset="0"/>
              </a:rPr>
              <a:t>Functional (Black Box)</a:t>
            </a:r>
          </a:p>
          <a:p>
            <a:pPr lvl="1">
              <a:buFontTx/>
              <a:buChar char="•"/>
            </a:pPr>
            <a:r>
              <a:rPr lang="en-US" sz="3200" dirty="0" err="1">
                <a:latin typeface="Century Gothic" pitchFamily="34" charset="0"/>
                <a:cs typeface="Times New Roman" pitchFamily="18" charset="0"/>
              </a:rPr>
              <a:t>Fokus</a:t>
            </a:r>
            <a:r>
              <a:rPr lang="en-US" sz="3200" dirty="0">
                <a:latin typeface="Century Gothic" pitchFamily="34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Century Gothic" pitchFamily="34" charset="0"/>
                <a:cs typeface="Times New Roman" pitchFamily="18" charset="0"/>
              </a:rPr>
              <a:t>pada</a:t>
            </a:r>
            <a:r>
              <a:rPr lang="en-US" sz="3200" dirty="0">
                <a:latin typeface="Century Gothic" pitchFamily="34" charset="0"/>
                <a:cs typeface="Times New Roman" pitchFamily="18" charset="0"/>
              </a:rPr>
              <a:t> output yang </a:t>
            </a:r>
            <a:r>
              <a:rPr lang="en-US" sz="3200" dirty="0" err="1">
                <a:latin typeface="Century Gothic" pitchFamily="34" charset="0"/>
                <a:cs typeface="Times New Roman" pitchFamily="18" charset="0"/>
              </a:rPr>
              <a:t>dihasilkan</a:t>
            </a:r>
            <a:r>
              <a:rPr lang="en-US" sz="3200" dirty="0">
                <a:latin typeface="Century Gothic" pitchFamily="34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Century Gothic" pitchFamily="34" charset="0"/>
                <a:cs typeface="Times New Roman" pitchFamily="18" charset="0"/>
              </a:rPr>
              <a:t>dengan</a:t>
            </a:r>
            <a:r>
              <a:rPr lang="en-US" sz="3200" dirty="0">
                <a:latin typeface="Century Gothic" pitchFamily="34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Century Gothic" pitchFamily="34" charset="0"/>
                <a:cs typeface="Times New Roman" pitchFamily="18" charset="0"/>
              </a:rPr>
              <a:t>memberikan</a:t>
            </a:r>
            <a:r>
              <a:rPr lang="en-US" sz="3200" dirty="0">
                <a:latin typeface="Century Gothic" pitchFamily="34" charset="0"/>
                <a:cs typeface="Times New Roman" pitchFamily="18" charset="0"/>
              </a:rPr>
              <a:t> input </a:t>
            </a:r>
            <a:r>
              <a:rPr lang="en-US" sz="3200" dirty="0" err="1">
                <a:latin typeface="Century Gothic" pitchFamily="34" charset="0"/>
                <a:cs typeface="Times New Roman" pitchFamily="18" charset="0"/>
              </a:rPr>
              <a:t>dan</a:t>
            </a:r>
            <a:r>
              <a:rPr lang="en-US" sz="3200" dirty="0">
                <a:latin typeface="Century Gothic" pitchFamily="34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Century Gothic" pitchFamily="34" charset="0"/>
                <a:cs typeface="Times New Roman" pitchFamily="18" charset="0"/>
              </a:rPr>
              <a:t>kondisi</a:t>
            </a:r>
            <a:r>
              <a:rPr lang="en-US" sz="3200" dirty="0">
                <a:latin typeface="Century Gothic" pitchFamily="34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Century Gothic" pitchFamily="34" charset="0"/>
                <a:cs typeface="Times New Roman" pitchFamily="18" charset="0"/>
              </a:rPr>
              <a:t>eksekusi</a:t>
            </a:r>
            <a:endParaRPr lang="en-US" sz="3200" dirty="0">
              <a:latin typeface="Century Gothic" pitchFamily="34" charset="0"/>
              <a:cs typeface="Times New Roman" pitchFamily="18" charset="0"/>
            </a:endParaRPr>
          </a:p>
          <a:p>
            <a:pPr lvl="1">
              <a:buFontTx/>
              <a:buChar char="•"/>
            </a:pPr>
            <a:r>
              <a:rPr lang="en-US" sz="3200" dirty="0" err="1">
                <a:latin typeface="Century Gothic" pitchFamily="34" charset="0"/>
                <a:cs typeface="Times New Roman" pitchFamily="18" charset="0"/>
              </a:rPr>
              <a:t>Membandingkan</a:t>
            </a:r>
            <a:r>
              <a:rPr lang="en-US" sz="3200" dirty="0">
                <a:latin typeface="Century Gothic" pitchFamily="34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Century Gothic" pitchFamily="34" charset="0"/>
                <a:cs typeface="Times New Roman" pitchFamily="18" charset="0"/>
              </a:rPr>
              <a:t>kesesuaian</a:t>
            </a:r>
            <a:r>
              <a:rPr lang="en-US" sz="3200" dirty="0">
                <a:latin typeface="Century Gothic" pitchFamily="34" charset="0"/>
                <a:cs typeface="Times New Roman" pitchFamily="18" charset="0"/>
              </a:rPr>
              <a:t> output </a:t>
            </a:r>
            <a:r>
              <a:rPr lang="en-US" sz="3200" dirty="0" err="1">
                <a:latin typeface="Century Gothic" pitchFamily="34" charset="0"/>
                <a:cs typeface="Times New Roman" pitchFamily="18" charset="0"/>
              </a:rPr>
              <a:t>dengan</a:t>
            </a:r>
            <a:r>
              <a:rPr lang="en-US" sz="3200" dirty="0">
                <a:latin typeface="Century Gothic" pitchFamily="34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Century Gothic" pitchFamily="34" charset="0"/>
                <a:cs typeface="Times New Roman" pitchFamily="18" charset="0"/>
              </a:rPr>
              <a:t>spesifikasi</a:t>
            </a:r>
            <a:r>
              <a:rPr lang="en-US" sz="3200" dirty="0">
                <a:latin typeface="Century Gothic" pitchFamily="34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Century Gothic" pitchFamily="34" charset="0"/>
                <a:cs typeface="Times New Roman" pitchFamily="18" charset="0"/>
              </a:rPr>
              <a:t>kebutuhan</a:t>
            </a:r>
            <a:r>
              <a:rPr lang="en-US" sz="3200" dirty="0">
                <a:latin typeface="Century Gothic" pitchFamily="34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Century Gothic" pitchFamily="34" charset="0"/>
                <a:cs typeface="Times New Roman" pitchFamily="18" charset="0"/>
              </a:rPr>
              <a:t>fungsional</a:t>
            </a:r>
            <a:r>
              <a:rPr lang="en-US" sz="3200" dirty="0">
                <a:latin typeface="Century Gothic" pitchFamily="34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7" name="Rectangle 3"/>
          <p:cNvSpPr>
            <a:spLocks noGrp="1" noChangeArrowheads="1"/>
          </p:cNvSpPr>
          <p:nvPr>
            <p:ph type="title"/>
          </p:nvPr>
        </p:nvSpPr>
        <p:spPr>
          <a:xfrm>
            <a:off x="825012" y="301625"/>
            <a:ext cx="6751026" cy="1143000"/>
          </a:xfrm>
          <a:noFill/>
          <a:ln/>
        </p:spPr>
        <p:txBody>
          <a:bodyPr anchor="b">
            <a:normAutofit fontScale="90000"/>
          </a:bodyPr>
          <a:lstStyle/>
          <a:p>
            <a:r>
              <a:rPr lang="en-US">
                <a:latin typeface="Century Gothic" pitchFamily="34" charset="0"/>
                <a:cs typeface="Times New Roman" pitchFamily="18" charset="0"/>
              </a:rPr>
              <a:t>FUNCTIONAL (BLACK BOX)</a:t>
            </a:r>
          </a:p>
        </p:txBody>
      </p:sp>
      <p:sp>
        <p:nvSpPr>
          <p:cNvPr id="687106" name="Rectangle 2"/>
          <p:cNvSpPr>
            <a:spLocks noGrp="1" noChangeArrowheads="1"/>
          </p:cNvSpPr>
          <p:nvPr>
            <p:ph idx="1"/>
          </p:nvPr>
        </p:nvSpPr>
        <p:spPr>
          <a:xfrm>
            <a:off x="835270" y="1806575"/>
            <a:ext cx="7769469" cy="4114800"/>
          </a:xfrm>
        </p:spPr>
        <p:txBody>
          <a:bodyPr/>
          <a:lstStyle/>
          <a:p>
            <a:pPr>
              <a:buFontTx/>
              <a:buNone/>
            </a:pPr>
            <a:endParaRPr lang="en-US">
              <a:latin typeface="Century Gothic" pitchFamily="34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>
              <a:latin typeface="Century Gothic" pitchFamily="34" charset="0"/>
              <a:cs typeface="Times New Roman" pitchFamily="18" charset="0"/>
            </a:endParaRPr>
          </a:p>
          <a:p>
            <a:pPr>
              <a:buFontTx/>
              <a:buChar char="•"/>
            </a:pPr>
            <a:endParaRPr lang="en-US">
              <a:latin typeface="Century Gothic" pitchFamily="34" charset="0"/>
              <a:cs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662246" y="2808289"/>
            <a:ext cx="1113692" cy="1158875"/>
            <a:chOff x="3808" y="1163"/>
            <a:chExt cx="760" cy="730"/>
          </a:xfrm>
        </p:grpSpPr>
        <p:sp>
          <p:nvSpPr>
            <p:cNvPr id="687109" name="Freeform 5"/>
            <p:cNvSpPr>
              <a:spLocks/>
            </p:cNvSpPr>
            <p:nvPr/>
          </p:nvSpPr>
          <p:spPr bwMode="auto">
            <a:xfrm>
              <a:off x="4340" y="1598"/>
              <a:ext cx="94" cy="228"/>
            </a:xfrm>
            <a:custGeom>
              <a:avLst/>
              <a:gdLst/>
              <a:ahLst/>
              <a:cxnLst>
                <a:cxn ang="0">
                  <a:pos x="93" y="227"/>
                </a:cxn>
                <a:cxn ang="0">
                  <a:pos x="93" y="65"/>
                </a:cxn>
                <a:cxn ang="0">
                  <a:pos x="0" y="0"/>
                </a:cxn>
                <a:cxn ang="0">
                  <a:pos x="0" y="162"/>
                </a:cxn>
                <a:cxn ang="0">
                  <a:pos x="93" y="227"/>
                </a:cxn>
              </a:cxnLst>
              <a:rect l="0" t="0" r="r" b="b"/>
              <a:pathLst>
                <a:path w="94" h="228">
                  <a:moveTo>
                    <a:pt x="93" y="227"/>
                  </a:moveTo>
                  <a:lnTo>
                    <a:pt x="93" y="65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3" y="227"/>
                  </a:lnTo>
                </a:path>
              </a:pathLst>
            </a:custGeom>
            <a:solidFill>
              <a:srgbClr val="009F9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7110" name="Freeform 6"/>
            <p:cNvSpPr>
              <a:spLocks/>
            </p:cNvSpPr>
            <p:nvPr/>
          </p:nvSpPr>
          <p:spPr bwMode="auto">
            <a:xfrm>
              <a:off x="3907" y="1230"/>
              <a:ext cx="661" cy="663"/>
            </a:xfrm>
            <a:custGeom>
              <a:avLst/>
              <a:gdLst/>
              <a:ahLst/>
              <a:cxnLst>
                <a:cxn ang="0">
                  <a:pos x="528" y="165"/>
                </a:cxn>
                <a:cxn ang="0">
                  <a:pos x="0" y="364"/>
                </a:cxn>
                <a:cxn ang="0">
                  <a:pos x="0" y="662"/>
                </a:cxn>
                <a:cxn ang="0">
                  <a:pos x="528" y="430"/>
                </a:cxn>
                <a:cxn ang="0">
                  <a:pos x="528" y="596"/>
                </a:cxn>
                <a:cxn ang="0">
                  <a:pos x="660" y="265"/>
                </a:cxn>
                <a:cxn ang="0">
                  <a:pos x="528" y="0"/>
                </a:cxn>
                <a:cxn ang="0">
                  <a:pos x="528" y="165"/>
                </a:cxn>
              </a:cxnLst>
              <a:rect l="0" t="0" r="r" b="b"/>
              <a:pathLst>
                <a:path w="661" h="663">
                  <a:moveTo>
                    <a:pt x="528" y="165"/>
                  </a:moveTo>
                  <a:lnTo>
                    <a:pt x="0" y="364"/>
                  </a:lnTo>
                  <a:lnTo>
                    <a:pt x="0" y="662"/>
                  </a:lnTo>
                  <a:lnTo>
                    <a:pt x="528" y="430"/>
                  </a:lnTo>
                  <a:lnTo>
                    <a:pt x="528" y="596"/>
                  </a:lnTo>
                  <a:lnTo>
                    <a:pt x="660" y="265"/>
                  </a:lnTo>
                  <a:lnTo>
                    <a:pt x="528" y="0"/>
                  </a:lnTo>
                  <a:lnTo>
                    <a:pt x="528" y="165"/>
                  </a:lnTo>
                </a:path>
              </a:pathLst>
            </a:custGeom>
            <a:solidFill>
              <a:srgbClr val="00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7111" name="Freeform 7"/>
            <p:cNvSpPr>
              <a:spLocks/>
            </p:cNvSpPr>
            <p:nvPr/>
          </p:nvSpPr>
          <p:spPr bwMode="auto">
            <a:xfrm>
              <a:off x="3808" y="1531"/>
              <a:ext cx="92" cy="362"/>
            </a:xfrm>
            <a:custGeom>
              <a:avLst/>
              <a:gdLst/>
              <a:ahLst/>
              <a:cxnLst>
                <a:cxn ang="0">
                  <a:pos x="91" y="66"/>
                </a:cxn>
                <a:cxn ang="0">
                  <a:pos x="91" y="361"/>
                </a:cxn>
                <a:cxn ang="0">
                  <a:pos x="0" y="295"/>
                </a:cxn>
                <a:cxn ang="0">
                  <a:pos x="0" y="0"/>
                </a:cxn>
                <a:cxn ang="0">
                  <a:pos x="91" y="66"/>
                </a:cxn>
              </a:cxnLst>
              <a:rect l="0" t="0" r="r" b="b"/>
              <a:pathLst>
                <a:path w="92" h="362">
                  <a:moveTo>
                    <a:pt x="91" y="66"/>
                  </a:moveTo>
                  <a:lnTo>
                    <a:pt x="91" y="361"/>
                  </a:lnTo>
                  <a:lnTo>
                    <a:pt x="0" y="295"/>
                  </a:lnTo>
                  <a:lnTo>
                    <a:pt x="0" y="0"/>
                  </a:lnTo>
                  <a:lnTo>
                    <a:pt x="91" y="66"/>
                  </a:lnTo>
                </a:path>
              </a:pathLst>
            </a:custGeom>
            <a:solidFill>
              <a:srgbClr val="00DFB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7112" name="Freeform 8"/>
            <p:cNvSpPr>
              <a:spLocks/>
            </p:cNvSpPr>
            <p:nvPr/>
          </p:nvSpPr>
          <p:spPr bwMode="auto">
            <a:xfrm>
              <a:off x="3808" y="1330"/>
              <a:ext cx="626" cy="261"/>
            </a:xfrm>
            <a:custGeom>
              <a:avLst/>
              <a:gdLst/>
              <a:ahLst/>
              <a:cxnLst>
                <a:cxn ang="0">
                  <a:pos x="0" y="195"/>
                </a:cxn>
                <a:cxn ang="0">
                  <a:pos x="98" y="260"/>
                </a:cxn>
                <a:cxn ang="0">
                  <a:pos x="625" y="65"/>
                </a:cxn>
                <a:cxn ang="0">
                  <a:pos x="525" y="0"/>
                </a:cxn>
                <a:cxn ang="0">
                  <a:pos x="0" y="195"/>
                </a:cxn>
              </a:cxnLst>
              <a:rect l="0" t="0" r="r" b="b"/>
              <a:pathLst>
                <a:path w="626" h="261">
                  <a:moveTo>
                    <a:pt x="0" y="195"/>
                  </a:moveTo>
                  <a:lnTo>
                    <a:pt x="98" y="260"/>
                  </a:lnTo>
                  <a:lnTo>
                    <a:pt x="625" y="65"/>
                  </a:lnTo>
                  <a:lnTo>
                    <a:pt x="525" y="0"/>
                  </a:lnTo>
                  <a:lnTo>
                    <a:pt x="0" y="195"/>
                  </a:lnTo>
                </a:path>
              </a:pathLst>
            </a:custGeom>
            <a:solidFill>
              <a:srgbClr val="7FFFD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7113" name="Freeform 9"/>
            <p:cNvSpPr>
              <a:spLocks/>
            </p:cNvSpPr>
            <p:nvPr/>
          </p:nvSpPr>
          <p:spPr bwMode="auto">
            <a:xfrm>
              <a:off x="4340" y="1163"/>
              <a:ext cx="94" cy="227"/>
            </a:xfrm>
            <a:custGeom>
              <a:avLst/>
              <a:gdLst/>
              <a:ahLst/>
              <a:cxnLst>
                <a:cxn ang="0">
                  <a:pos x="93" y="65"/>
                </a:cxn>
                <a:cxn ang="0">
                  <a:pos x="0" y="0"/>
                </a:cxn>
                <a:cxn ang="0">
                  <a:pos x="0" y="161"/>
                </a:cxn>
                <a:cxn ang="0">
                  <a:pos x="93" y="226"/>
                </a:cxn>
                <a:cxn ang="0">
                  <a:pos x="93" y="65"/>
                </a:cxn>
              </a:cxnLst>
              <a:rect l="0" t="0" r="r" b="b"/>
              <a:pathLst>
                <a:path w="94" h="227">
                  <a:moveTo>
                    <a:pt x="93" y="65"/>
                  </a:moveTo>
                  <a:lnTo>
                    <a:pt x="0" y="0"/>
                  </a:lnTo>
                  <a:lnTo>
                    <a:pt x="0" y="161"/>
                  </a:lnTo>
                  <a:lnTo>
                    <a:pt x="93" y="226"/>
                  </a:lnTo>
                  <a:lnTo>
                    <a:pt x="93" y="65"/>
                  </a:lnTo>
                </a:path>
              </a:pathLst>
            </a:custGeom>
            <a:solidFill>
              <a:srgbClr val="00DFB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296508" y="4822826"/>
            <a:ext cx="820615" cy="1266825"/>
            <a:chOff x="2876" y="2432"/>
            <a:chExt cx="560" cy="798"/>
          </a:xfrm>
        </p:grpSpPr>
        <p:sp>
          <p:nvSpPr>
            <p:cNvPr id="687115" name="Freeform 11"/>
            <p:cNvSpPr>
              <a:spLocks/>
            </p:cNvSpPr>
            <p:nvPr/>
          </p:nvSpPr>
          <p:spPr bwMode="auto">
            <a:xfrm>
              <a:off x="3010" y="2734"/>
              <a:ext cx="60" cy="496"/>
            </a:xfrm>
            <a:custGeom>
              <a:avLst/>
              <a:gdLst/>
              <a:ahLst/>
              <a:cxnLst>
                <a:cxn ang="0">
                  <a:pos x="59" y="495"/>
                </a:cxn>
                <a:cxn ang="0">
                  <a:pos x="59" y="33"/>
                </a:cxn>
                <a:cxn ang="0">
                  <a:pos x="0" y="0"/>
                </a:cxn>
                <a:cxn ang="0">
                  <a:pos x="0" y="429"/>
                </a:cxn>
                <a:cxn ang="0">
                  <a:pos x="59" y="495"/>
                </a:cxn>
              </a:cxnLst>
              <a:rect l="0" t="0" r="r" b="b"/>
              <a:pathLst>
                <a:path w="60" h="496">
                  <a:moveTo>
                    <a:pt x="59" y="495"/>
                  </a:moveTo>
                  <a:lnTo>
                    <a:pt x="59" y="33"/>
                  </a:lnTo>
                  <a:lnTo>
                    <a:pt x="0" y="0"/>
                  </a:lnTo>
                  <a:lnTo>
                    <a:pt x="0" y="429"/>
                  </a:lnTo>
                  <a:lnTo>
                    <a:pt x="59" y="495"/>
                  </a:lnTo>
                </a:path>
              </a:pathLst>
            </a:custGeom>
            <a:solidFill>
              <a:srgbClr val="00808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7116" name="Freeform 12"/>
            <p:cNvSpPr>
              <a:spLocks/>
            </p:cNvSpPr>
            <p:nvPr/>
          </p:nvSpPr>
          <p:spPr bwMode="auto">
            <a:xfrm>
              <a:off x="2943" y="2466"/>
              <a:ext cx="493" cy="764"/>
            </a:xfrm>
            <a:custGeom>
              <a:avLst/>
              <a:gdLst/>
              <a:ahLst/>
              <a:cxnLst>
                <a:cxn ang="0">
                  <a:pos x="230" y="0"/>
                </a:cxn>
                <a:cxn ang="0">
                  <a:pos x="492" y="133"/>
                </a:cxn>
                <a:cxn ang="0">
                  <a:pos x="362" y="198"/>
                </a:cxn>
                <a:cxn ang="0">
                  <a:pos x="362" y="663"/>
                </a:cxn>
                <a:cxn ang="0">
                  <a:pos x="132" y="763"/>
                </a:cxn>
                <a:cxn ang="0">
                  <a:pos x="132" y="299"/>
                </a:cxn>
                <a:cxn ang="0">
                  <a:pos x="0" y="365"/>
                </a:cxn>
                <a:cxn ang="0">
                  <a:pos x="230" y="0"/>
                </a:cxn>
              </a:cxnLst>
              <a:rect l="0" t="0" r="r" b="b"/>
              <a:pathLst>
                <a:path w="493" h="764">
                  <a:moveTo>
                    <a:pt x="230" y="0"/>
                  </a:moveTo>
                  <a:lnTo>
                    <a:pt x="492" y="133"/>
                  </a:lnTo>
                  <a:lnTo>
                    <a:pt x="362" y="198"/>
                  </a:lnTo>
                  <a:lnTo>
                    <a:pt x="362" y="663"/>
                  </a:lnTo>
                  <a:lnTo>
                    <a:pt x="132" y="763"/>
                  </a:lnTo>
                  <a:lnTo>
                    <a:pt x="132" y="299"/>
                  </a:lnTo>
                  <a:lnTo>
                    <a:pt x="0" y="365"/>
                  </a:lnTo>
                  <a:lnTo>
                    <a:pt x="230" y="0"/>
                  </a:lnTo>
                </a:path>
              </a:pathLst>
            </a:custGeom>
            <a:solidFill>
              <a:srgbClr val="00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7117" name="Freeform 13"/>
            <p:cNvSpPr>
              <a:spLocks/>
            </p:cNvSpPr>
            <p:nvPr/>
          </p:nvSpPr>
          <p:spPr bwMode="auto">
            <a:xfrm>
              <a:off x="2876" y="2432"/>
              <a:ext cx="294" cy="396"/>
            </a:xfrm>
            <a:custGeom>
              <a:avLst/>
              <a:gdLst/>
              <a:ahLst/>
              <a:cxnLst>
                <a:cxn ang="0">
                  <a:pos x="65" y="395"/>
                </a:cxn>
                <a:cxn ang="0">
                  <a:pos x="0" y="362"/>
                </a:cxn>
                <a:cxn ang="0">
                  <a:pos x="228" y="0"/>
                </a:cxn>
                <a:cxn ang="0">
                  <a:pos x="293" y="33"/>
                </a:cxn>
                <a:cxn ang="0">
                  <a:pos x="65" y="395"/>
                </a:cxn>
              </a:cxnLst>
              <a:rect l="0" t="0" r="r" b="b"/>
              <a:pathLst>
                <a:path w="294" h="396">
                  <a:moveTo>
                    <a:pt x="65" y="395"/>
                  </a:moveTo>
                  <a:lnTo>
                    <a:pt x="0" y="362"/>
                  </a:lnTo>
                  <a:lnTo>
                    <a:pt x="228" y="0"/>
                  </a:lnTo>
                  <a:lnTo>
                    <a:pt x="293" y="33"/>
                  </a:lnTo>
                  <a:lnTo>
                    <a:pt x="65" y="395"/>
                  </a:lnTo>
                </a:path>
              </a:pathLst>
            </a:custGeom>
            <a:solidFill>
              <a:srgbClr val="00BF9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004039" y="3006725"/>
            <a:ext cx="2826727" cy="2330450"/>
            <a:chOff x="1994" y="1288"/>
            <a:chExt cx="1929" cy="1468"/>
          </a:xfrm>
        </p:grpSpPr>
        <p:sp>
          <p:nvSpPr>
            <p:cNvPr id="687119" name="Freeform 15"/>
            <p:cNvSpPr>
              <a:spLocks/>
            </p:cNvSpPr>
            <p:nvPr/>
          </p:nvSpPr>
          <p:spPr bwMode="auto">
            <a:xfrm>
              <a:off x="1994" y="1858"/>
              <a:ext cx="394" cy="8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3" y="232"/>
                </a:cxn>
                <a:cxn ang="0">
                  <a:pos x="393" y="897"/>
                </a:cxn>
                <a:cxn ang="0">
                  <a:pos x="0" y="664"/>
                </a:cxn>
                <a:cxn ang="0">
                  <a:pos x="0" y="0"/>
                </a:cxn>
              </a:cxnLst>
              <a:rect l="0" t="0" r="r" b="b"/>
              <a:pathLst>
                <a:path w="394" h="898">
                  <a:moveTo>
                    <a:pt x="0" y="0"/>
                  </a:moveTo>
                  <a:lnTo>
                    <a:pt x="393" y="232"/>
                  </a:lnTo>
                  <a:lnTo>
                    <a:pt x="393" y="897"/>
                  </a:lnTo>
                  <a:lnTo>
                    <a:pt x="0" y="664"/>
                  </a:lnTo>
                  <a:lnTo>
                    <a:pt x="0" y="0"/>
                  </a:lnTo>
                </a:path>
              </a:pathLst>
            </a:custGeom>
            <a:solidFill>
              <a:srgbClr val="8000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7120" name="Freeform 16"/>
            <p:cNvSpPr>
              <a:spLocks/>
            </p:cNvSpPr>
            <p:nvPr/>
          </p:nvSpPr>
          <p:spPr bwMode="auto">
            <a:xfrm>
              <a:off x="1994" y="1288"/>
              <a:ext cx="1929" cy="797"/>
            </a:xfrm>
            <a:custGeom>
              <a:avLst/>
              <a:gdLst/>
              <a:ahLst/>
              <a:cxnLst>
                <a:cxn ang="0">
                  <a:pos x="0" y="564"/>
                </a:cxn>
                <a:cxn ang="0">
                  <a:pos x="399" y="796"/>
                </a:cxn>
                <a:cxn ang="0">
                  <a:pos x="1928" y="200"/>
                </a:cxn>
                <a:cxn ang="0">
                  <a:pos x="1594" y="0"/>
                </a:cxn>
                <a:cxn ang="0">
                  <a:pos x="0" y="564"/>
                </a:cxn>
              </a:cxnLst>
              <a:rect l="0" t="0" r="r" b="b"/>
              <a:pathLst>
                <a:path w="1929" h="797">
                  <a:moveTo>
                    <a:pt x="0" y="564"/>
                  </a:moveTo>
                  <a:lnTo>
                    <a:pt x="399" y="796"/>
                  </a:lnTo>
                  <a:lnTo>
                    <a:pt x="1928" y="200"/>
                  </a:lnTo>
                  <a:lnTo>
                    <a:pt x="1594" y="0"/>
                  </a:lnTo>
                  <a:lnTo>
                    <a:pt x="0" y="564"/>
                  </a:lnTo>
                </a:path>
              </a:pathLst>
            </a:custGeom>
            <a:solidFill>
              <a:srgbClr val="FF5F7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7121" name="Freeform 17"/>
            <p:cNvSpPr>
              <a:spLocks/>
            </p:cNvSpPr>
            <p:nvPr/>
          </p:nvSpPr>
          <p:spPr bwMode="auto">
            <a:xfrm>
              <a:off x="2395" y="1490"/>
              <a:ext cx="1528" cy="1266"/>
            </a:xfrm>
            <a:custGeom>
              <a:avLst/>
              <a:gdLst/>
              <a:ahLst/>
              <a:cxnLst>
                <a:cxn ang="0">
                  <a:pos x="0" y="598"/>
                </a:cxn>
                <a:cxn ang="0">
                  <a:pos x="0" y="1265"/>
                </a:cxn>
                <a:cxn ang="0">
                  <a:pos x="1527" y="565"/>
                </a:cxn>
                <a:cxn ang="0">
                  <a:pos x="1527" y="0"/>
                </a:cxn>
                <a:cxn ang="0">
                  <a:pos x="0" y="598"/>
                </a:cxn>
              </a:cxnLst>
              <a:rect l="0" t="0" r="r" b="b"/>
              <a:pathLst>
                <a:path w="1528" h="1266">
                  <a:moveTo>
                    <a:pt x="0" y="598"/>
                  </a:moveTo>
                  <a:lnTo>
                    <a:pt x="0" y="1265"/>
                  </a:lnTo>
                  <a:lnTo>
                    <a:pt x="1527" y="565"/>
                  </a:lnTo>
                  <a:lnTo>
                    <a:pt x="1527" y="0"/>
                  </a:lnTo>
                  <a:lnTo>
                    <a:pt x="0" y="598"/>
                  </a:lnTo>
                </a:path>
              </a:pathLst>
            </a:custGeom>
            <a:solidFill>
              <a:srgbClr val="FF00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87122" name="Freeform 18"/>
          <p:cNvSpPr>
            <a:spLocks/>
          </p:cNvSpPr>
          <p:nvPr/>
        </p:nvSpPr>
        <p:spPr bwMode="auto">
          <a:xfrm>
            <a:off x="4226170" y="2370139"/>
            <a:ext cx="430823" cy="147637"/>
          </a:xfrm>
          <a:custGeom>
            <a:avLst/>
            <a:gdLst/>
            <a:ahLst/>
            <a:cxnLst>
              <a:cxn ang="0">
                <a:pos x="0" y="61"/>
              </a:cxn>
              <a:cxn ang="0">
                <a:pos x="65" y="92"/>
              </a:cxn>
              <a:cxn ang="0">
                <a:pos x="293" y="30"/>
              </a:cxn>
              <a:cxn ang="0">
                <a:pos x="228" y="0"/>
              </a:cxn>
              <a:cxn ang="0">
                <a:pos x="0" y="61"/>
              </a:cxn>
            </a:cxnLst>
            <a:rect l="0" t="0" r="r" b="b"/>
            <a:pathLst>
              <a:path w="294" h="93">
                <a:moveTo>
                  <a:pt x="0" y="61"/>
                </a:moveTo>
                <a:lnTo>
                  <a:pt x="65" y="92"/>
                </a:lnTo>
                <a:lnTo>
                  <a:pt x="293" y="30"/>
                </a:lnTo>
                <a:lnTo>
                  <a:pt x="228" y="0"/>
                </a:lnTo>
                <a:lnTo>
                  <a:pt x="0" y="61"/>
                </a:lnTo>
              </a:path>
            </a:pathLst>
          </a:custGeom>
          <a:solidFill>
            <a:srgbClr val="7FFFDF"/>
          </a:solidFill>
          <a:ln w="12700" cap="rnd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958005" y="2422526"/>
            <a:ext cx="951034" cy="1052513"/>
            <a:chOff x="2645" y="920"/>
            <a:chExt cx="649" cy="663"/>
          </a:xfrm>
        </p:grpSpPr>
        <p:sp>
          <p:nvSpPr>
            <p:cNvPr id="687124" name="Freeform 20"/>
            <p:cNvSpPr>
              <a:spLocks/>
            </p:cNvSpPr>
            <p:nvPr/>
          </p:nvSpPr>
          <p:spPr bwMode="auto">
            <a:xfrm>
              <a:off x="3066" y="1246"/>
              <a:ext cx="228" cy="86"/>
            </a:xfrm>
            <a:custGeom>
              <a:avLst/>
              <a:gdLst/>
              <a:ahLst/>
              <a:cxnLst>
                <a:cxn ang="0">
                  <a:pos x="64" y="85"/>
                </a:cxn>
                <a:cxn ang="0">
                  <a:pos x="227" y="27"/>
                </a:cxn>
                <a:cxn ang="0">
                  <a:pos x="156" y="0"/>
                </a:cxn>
                <a:cxn ang="0">
                  <a:pos x="0" y="58"/>
                </a:cxn>
                <a:cxn ang="0">
                  <a:pos x="64" y="85"/>
                </a:cxn>
              </a:cxnLst>
              <a:rect l="0" t="0" r="r" b="b"/>
              <a:pathLst>
                <a:path w="228" h="86">
                  <a:moveTo>
                    <a:pt x="64" y="85"/>
                  </a:moveTo>
                  <a:lnTo>
                    <a:pt x="227" y="27"/>
                  </a:lnTo>
                  <a:lnTo>
                    <a:pt x="156" y="0"/>
                  </a:lnTo>
                  <a:lnTo>
                    <a:pt x="0" y="58"/>
                  </a:lnTo>
                  <a:lnTo>
                    <a:pt x="64" y="85"/>
                  </a:lnTo>
                </a:path>
              </a:pathLst>
            </a:custGeom>
            <a:solidFill>
              <a:srgbClr val="00DFB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7125" name="Freeform 21"/>
            <p:cNvSpPr>
              <a:spLocks/>
            </p:cNvSpPr>
            <p:nvPr/>
          </p:nvSpPr>
          <p:spPr bwMode="auto">
            <a:xfrm>
              <a:off x="2717" y="920"/>
              <a:ext cx="577" cy="663"/>
            </a:xfrm>
            <a:custGeom>
              <a:avLst/>
              <a:gdLst/>
              <a:ahLst/>
              <a:cxnLst>
                <a:cxn ang="0">
                  <a:pos x="183" y="66"/>
                </a:cxn>
                <a:cxn ang="0">
                  <a:pos x="414" y="0"/>
                </a:cxn>
                <a:cxn ang="0">
                  <a:pos x="414" y="411"/>
                </a:cxn>
                <a:cxn ang="0">
                  <a:pos x="576" y="351"/>
                </a:cxn>
                <a:cxn ang="0">
                  <a:pos x="316" y="662"/>
                </a:cxn>
                <a:cxn ang="0">
                  <a:pos x="0" y="562"/>
                </a:cxn>
                <a:cxn ang="0">
                  <a:pos x="183" y="496"/>
                </a:cxn>
                <a:cxn ang="0">
                  <a:pos x="183" y="66"/>
                </a:cxn>
              </a:cxnLst>
              <a:rect l="0" t="0" r="r" b="b"/>
              <a:pathLst>
                <a:path w="577" h="663">
                  <a:moveTo>
                    <a:pt x="183" y="66"/>
                  </a:moveTo>
                  <a:lnTo>
                    <a:pt x="414" y="0"/>
                  </a:lnTo>
                  <a:lnTo>
                    <a:pt x="414" y="411"/>
                  </a:lnTo>
                  <a:lnTo>
                    <a:pt x="576" y="351"/>
                  </a:lnTo>
                  <a:lnTo>
                    <a:pt x="316" y="662"/>
                  </a:lnTo>
                  <a:lnTo>
                    <a:pt x="0" y="562"/>
                  </a:lnTo>
                  <a:lnTo>
                    <a:pt x="183" y="496"/>
                  </a:lnTo>
                  <a:lnTo>
                    <a:pt x="183" y="66"/>
                  </a:lnTo>
                </a:path>
              </a:pathLst>
            </a:custGeom>
            <a:solidFill>
              <a:srgbClr val="00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7126" name="Freeform 22"/>
            <p:cNvSpPr>
              <a:spLocks/>
            </p:cNvSpPr>
            <p:nvPr/>
          </p:nvSpPr>
          <p:spPr bwMode="auto">
            <a:xfrm>
              <a:off x="2645" y="1389"/>
              <a:ext cx="251" cy="93"/>
            </a:xfrm>
            <a:custGeom>
              <a:avLst/>
              <a:gdLst/>
              <a:ahLst/>
              <a:cxnLst>
                <a:cxn ang="0">
                  <a:pos x="70" y="92"/>
                </a:cxn>
                <a:cxn ang="0">
                  <a:pos x="0" y="59"/>
                </a:cxn>
                <a:cxn ang="0">
                  <a:pos x="185" y="0"/>
                </a:cxn>
                <a:cxn ang="0">
                  <a:pos x="250" y="30"/>
                </a:cxn>
                <a:cxn ang="0">
                  <a:pos x="70" y="92"/>
                </a:cxn>
              </a:cxnLst>
              <a:rect l="0" t="0" r="r" b="b"/>
              <a:pathLst>
                <a:path w="251" h="93">
                  <a:moveTo>
                    <a:pt x="70" y="92"/>
                  </a:moveTo>
                  <a:lnTo>
                    <a:pt x="0" y="59"/>
                  </a:lnTo>
                  <a:lnTo>
                    <a:pt x="185" y="0"/>
                  </a:lnTo>
                  <a:lnTo>
                    <a:pt x="250" y="30"/>
                  </a:lnTo>
                  <a:lnTo>
                    <a:pt x="70" y="92"/>
                  </a:lnTo>
                </a:path>
              </a:pathLst>
            </a:custGeom>
            <a:solidFill>
              <a:srgbClr val="00DFB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7127" name="Freeform 23"/>
            <p:cNvSpPr>
              <a:spLocks/>
            </p:cNvSpPr>
            <p:nvPr/>
          </p:nvSpPr>
          <p:spPr bwMode="auto">
            <a:xfrm>
              <a:off x="2836" y="953"/>
              <a:ext cx="60" cy="462"/>
            </a:xfrm>
            <a:custGeom>
              <a:avLst/>
              <a:gdLst/>
              <a:ahLst/>
              <a:cxnLst>
                <a:cxn ang="0">
                  <a:pos x="0" y="429"/>
                </a:cxn>
                <a:cxn ang="0">
                  <a:pos x="59" y="461"/>
                </a:cxn>
                <a:cxn ang="0">
                  <a:pos x="59" y="33"/>
                </a:cxn>
                <a:cxn ang="0">
                  <a:pos x="0" y="0"/>
                </a:cxn>
                <a:cxn ang="0">
                  <a:pos x="0" y="429"/>
                </a:cxn>
              </a:cxnLst>
              <a:rect l="0" t="0" r="r" b="b"/>
              <a:pathLst>
                <a:path w="60" h="462">
                  <a:moveTo>
                    <a:pt x="0" y="429"/>
                  </a:moveTo>
                  <a:lnTo>
                    <a:pt x="59" y="461"/>
                  </a:lnTo>
                  <a:lnTo>
                    <a:pt x="59" y="33"/>
                  </a:lnTo>
                  <a:lnTo>
                    <a:pt x="0" y="0"/>
                  </a:lnTo>
                  <a:lnTo>
                    <a:pt x="0" y="429"/>
                  </a:lnTo>
                </a:path>
              </a:pathLst>
            </a:custGeom>
            <a:solidFill>
              <a:srgbClr val="00BF9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2321169" y="4230689"/>
            <a:ext cx="1113692" cy="1158875"/>
            <a:chOff x="1528" y="2059"/>
            <a:chExt cx="760" cy="730"/>
          </a:xfrm>
        </p:grpSpPr>
        <p:sp>
          <p:nvSpPr>
            <p:cNvPr id="687129" name="Freeform 25"/>
            <p:cNvSpPr>
              <a:spLocks/>
            </p:cNvSpPr>
            <p:nvPr/>
          </p:nvSpPr>
          <p:spPr bwMode="auto">
            <a:xfrm>
              <a:off x="2060" y="2494"/>
              <a:ext cx="94" cy="228"/>
            </a:xfrm>
            <a:custGeom>
              <a:avLst/>
              <a:gdLst/>
              <a:ahLst/>
              <a:cxnLst>
                <a:cxn ang="0">
                  <a:pos x="93" y="227"/>
                </a:cxn>
                <a:cxn ang="0">
                  <a:pos x="93" y="65"/>
                </a:cxn>
                <a:cxn ang="0">
                  <a:pos x="0" y="0"/>
                </a:cxn>
                <a:cxn ang="0">
                  <a:pos x="0" y="162"/>
                </a:cxn>
                <a:cxn ang="0">
                  <a:pos x="93" y="227"/>
                </a:cxn>
              </a:cxnLst>
              <a:rect l="0" t="0" r="r" b="b"/>
              <a:pathLst>
                <a:path w="94" h="228">
                  <a:moveTo>
                    <a:pt x="93" y="227"/>
                  </a:moveTo>
                  <a:lnTo>
                    <a:pt x="93" y="65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3" y="227"/>
                  </a:lnTo>
                </a:path>
              </a:pathLst>
            </a:custGeom>
            <a:solidFill>
              <a:srgbClr val="009F9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7130" name="Freeform 26"/>
            <p:cNvSpPr>
              <a:spLocks/>
            </p:cNvSpPr>
            <p:nvPr/>
          </p:nvSpPr>
          <p:spPr bwMode="auto">
            <a:xfrm>
              <a:off x="1627" y="2126"/>
              <a:ext cx="661" cy="663"/>
            </a:xfrm>
            <a:custGeom>
              <a:avLst/>
              <a:gdLst/>
              <a:ahLst/>
              <a:cxnLst>
                <a:cxn ang="0">
                  <a:pos x="528" y="165"/>
                </a:cxn>
                <a:cxn ang="0">
                  <a:pos x="0" y="364"/>
                </a:cxn>
                <a:cxn ang="0">
                  <a:pos x="0" y="662"/>
                </a:cxn>
                <a:cxn ang="0">
                  <a:pos x="528" y="430"/>
                </a:cxn>
                <a:cxn ang="0">
                  <a:pos x="528" y="596"/>
                </a:cxn>
                <a:cxn ang="0">
                  <a:pos x="660" y="265"/>
                </a:cxn>
                <a:cxn ang="0">
                  <a:pos x="528" y="0"/>
                </a:cxn>
                <a:cxn ang="0">
                  <a:pos x="528" y="165"/>
                </a:cxn>
              </a:cxnLst>
              <a:rect l="0" t="0" r="r" b="b"/>
              <a:pathLst>
                <a:path w="661" h="663">
                  <a:moveTo>
                    <a:pt x="528" y="165"/>
                  </a:moveTo>
                  <a:lnTo>
                    <a:pt x="0" y="364"/>
                  </a:lnTo>
                  <a:lnTo>
                    <a:pt x="0" y="662"/>
                  </a:lnTo>
                  <a:lnTo>
                    <a:pt x="528" y="430"/>
                  </a:lnTo>
                  <a:lnTo>
                    <a:pt x="528" y="596"/>
                  </a:lnTo>
                  <a:lnTo>
                    <a:pt x="660" y="265"/>
                  </a:lnTo>
                  <a:lnTo>
                    <a:pt x="528" y="0"/>
                  </a:lnTo>
                  <a:lnTo>
                    <a:pt x="528" y="165"/>
                  </a:lnTo>
                </a:path>
              </a:pathLst>
            </a:custGeom>
            <a:solidFill>
              <a:srgbClr val="00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7131" name="Freeform 27"/>
            <p:cNvSpPr>
              <a:spLocks/>
            </p:cNvSpPr>
            <p:nvPr/>
          </p:nvSpPr>
          <p:spPr bwMode="auto">
            <a:xfrm>
              <a:off x="1528" y="2427"/>
              <a:ext cx="92" cy="362"/>
            </a:xfrm>
            <a:custGeom>
              <a:avLst/>
              <a:gdLst/>
              <a:ahLst/>
              <a:cxnLst>
                <a:cxn ang="0">
                  <a:pos x="91" y="66"/>
                </a:cxn>
                <a:cxn ang="0">
                  <a:pos x="91" y="361"/>
                </a:cxn>
                <a:cxn ang="0">
                  <a:pos x="0" y="295"/>
                </a:cxn>
                <a:cxn ang="0">
                  <a:pos x="0" y="0"/>
                </a:cxn>
                <a:cxn ang="0">
                  <a:pos x="91" y="66"/>
                </a:cxn>
              </a:cxnLst>
              <a:rect l="0" t="0" r="r" b="b"/>
              <a:pathLst>
                <a:path w="92" h="362">
                  <a:moveTo>
                    <a:pt x="91" y="66"/>
                  </a:moveTo>
                  <a:lnTo>
                    <a:pt x="91" y="361"/>
                  </a:lnTo>
                  <a:lnTo>
                    <a:pt x="0" y="295"/>
                  </a:lnTo>
                  <a:lnTo>
                    <a:pt x="0" y="0"/>
                  </a:lnTo>
                  <a:lnTo>
                    <a:pt x="91" y="66"/>
                  </a:lnTo>
                </a:path>
              </a:pathLst>
            </a:custGeom>
            <a:solidFill>
              <a:srgbClr val="00DFB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7132" name="Freeform 28"/>
            <p:cNvSpPr>
              <a:spLocks/>
            </p:cNvSpPr>
            <p:nvPr/>
          </p:nvSpPr>
          <p:spPr bwMode="auto">
            <a:xfrm>
              <a:off x="1528" y="2226"/>
              <a:ext cx="626" cy="261"/>
            </a:xfrm>
            <a:custGeom>
              <a:avLst/>
              <a:gdLst/>
              <a:ahLst/>
              <a:cxnLst>
                <a:cxn ang="0">
                  <a:pos x="0" y="195"/>
                </a:cxn>
                <a:cxn ang="0">
                  <a:pos x="98" y="260"/>
                </a:cxn>
                <a:cxn ang="0">
                  <a:pos x="625" y="65"/>
                </a:cxn>
                <a:cxn ang="0">
                  <a:pos x="525" y="0"/>
                </a:cxn>
                <a:cxn ang="0">
                  <a:pos x="0" y="195"/>
                </a:cxn>
              </a:cxnLst>
              <a:rect l="0" t="0" r="r" b="b"/>
              <a:pathLst>
                <a:path w="626" h="261">
                  <a:moveTo>
                    <a:pt x="0" y="195"/>
                  </a:moveTo>
                  <a:lnTo>
                    <a:pt x="98" y="260"/>
                  </a:lnTo>
                  <a:lnTo>
                    <a:pt x="625" y="65"/>
                  </a:lnTo>
                  <a:lnTo>
                    <a:pt x="525" y="0"/>
                  </a:lnTo>
                  <a:lnTo>
                    <a:pt x="0" y="195"/>
                  </a:lnTo>
                </a:path>
              </a:pathLst>
            </a:custGeom>
            <a:solidFill>
              <a:srgbClr val="7FFFD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7133" name="Freeform 29"/>
            <p:cNvSpPr>
              <a:spLocks/>
            </p:cNvSpPr>
            <p:nvPr/>
          </p:nvSpPr>
          <p:spPr bwMode="auto">
            <a:xfrm>
              <a:off x="2060" y="2059"/>
              <a:ext cx="94" cy="227"/>
            </a:xfrm>
            <a:custGeom>
              <a:avLst/>
              <a:gdLst/>
              <a:ahLst/>
              <a:cxnLst>
                <a:cxn ang="0">
                  <a:pos x="93" y="65"/>
                </a:cxn>
                <a:cxn ang="0">
                  <a:pos x="0" y="0"/>
                </a:cxn>
                <a:cxn ang="0">
                  <a:pos x="0" y="161"/>
                </a:cxn>
                <a:cxn ang="0">
                  <a:pos x="93" y="226"/>
                </a:cxn>
                <a:cxn ang="0">
                  <a:pos x="93" y="65"/>
                </a:cxn>
              </a:cxnLst>
              <a:rect l="0" t="0" r="r" b="b"/>
              <a:pathLst>
                <a:path w="94" h="227">
                  <a:moveTo>
                    <a:pt x="93" y="65"/>
                  </a:moveTo>
                  <a:lnTo>
                    <a:pt x="0" y="0"/>
                  </a:lnTo>
                  <a:lnTo>
                    <a:pt x="0" y="161"/>
                  </a:lnTo>
                  <a:lnTo>
                    <a:pt x="93" y="226"/>
                  </a:lnTo>
                  <a:lnTo>
                    <a:pt x="93" y="65"/>
                  </a:lnTo>
                </a:path>
              </a:pathLst>
            </a:custGeom>
            <a:solidFill>
              <a:srgbClr val="00DFB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87134" name="Rectangle 30"/>
          <p:cNvSpPr>
            <a:spLocks noChangeArrowheads="1"/>
          </p:cNvSpPr>
          <p:nvPr/>
        </p:nvSpPr>
        <p:spPr bwMode="auto">
          <a:xfrm>
            <a:off x="1981200" y="2514600"/>
            <a:ext cx="213359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requirements</a:t>
            </a:r>
          </a:p>
        </p:txBody>
      </p:sp>
      <p:sp>
        <p:nvSpPr>
          <p:cNvPr id="687135" name="Rectangle 31"/>
          <p:cNvSpPr>
            <a:spLocks noChangeArrowheads="1"/>
          </p:cNvSpPr>
          <p:nvPr/>
        </p:nvSpPr>
        <p:spPr bwMode="auto">
          <a:xfrm>
            <a:off x="4922227" y="5430839"/>
            <a:ext cx="1158971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events</a:t>
            </a:r>
          </a:p>
        </p:txBody>
      </p:sp>
      <p:sp>
        <p:nvSpPr>
          <p:cNvPr id="687136" name="Rectangle 32"/>
          <p:cNvSpPr>
            <a:spLocks noChangeArrowheads="1"/>
          </p:cNvSpPr>
          <p:nvPr/>
        </p:nvSpPr>
        <p:spPr bwMode="auto">
          <a:xfrm>
            <a:off x="2425212" y="5367339"/>
            <a:ext cx="93294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input</a:t>
            </a:r>
          </a:p>
        </p:txBody>
      </p:sp>
      <p:sp>
        <p:nvSpPr>
          <p:cNvPr id="687137" name="Rectangle 33"/>
          <p:cNvSpPr>
            <a:spLocks noChangeArrowheads="1"/>
          </p:cNvSpPr>
          <p:nvPr/>
        </p:nvSpPr>
        <p:spPr bwMode="auto">
          <a:xfrm>
            <a:off x="6117982" y="3944939"/>
            <a:ext cx="1138131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output</a:t>
            </a:r>
          </a:p>
        </p:txBody>
      </p:sp>
      <p:sp>
        <p:nvSpPr>
          <p:cNvPr id="687138" name="Text Box 34"/>
          <p:cNvSpPr txBox="1">
            <a:spLocks noChangeArrowheads="1"/>
          </p:cNvSpPr>
          <p:nvPr/>
        </p:nvSpPr>
        <p:spPr bwMode="auto">
          <a:xfrm>
            <a:off x="6286500" y="5489575"/>
            <a:ext cx="2224454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i="1">
                <a:solidFill>
                  <a:schemeClr val="bg2"/>
                </a:solidFill>
              </a:rPr>
              <a:t>Sumber : Pressmann (2005)</a:t>
            </a:r>
            <a:endParaRPr lang="en-AU" sz="1400" i="1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8" name="Rectangle 6"/>
          <p:cNvSpPr>
            <a:spLocks noGrp="1" noChangeArrowheads="1"/>
          </p:cNvSpPr>
          <p:nvPr>
            <p:ph type="title"/>
          </p:nvPr>
        </p:nvSpPr>
        <p:spPr>
          <a:xfrm>
            <a:off x="1059474" y="301625"/>
            <a:ext cx="6751026" cy="1143000"/>
          </a:xfrm>
          <a:noFill/>
          <a:ln/>
        </p:spPr>
        <p:txBody>
          <a:bodyPr anchor="b"/>
          <a:lstStyle/>
          <a:p>
            <a:r>
              <a:rPr lang="en-US" sz="4000"/>
              <a:t>TUJUAN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idx="1"/>
          </p:nvPr>
        </p:nvSpPr>
        <p:spPr>
          <a:xfrm>
            <a:off x="835270" y="1806575"/>
            <a:ext cx="7769469" cy="4114800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3600" dirty="0" err="1">
                <a:cs typeface="Times New Roman" pitchFamily="18" charset="0"/>
              </a:rPr>
              <a:t>Mengerti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apa</a:t>
            </a:r>
            <a:r>
              <a:rPr lang="en-US" sz="3600" dirty="0">
                <a:cs typeface="Times New Roman" pitchFamily="18" charset="0"/>
              </a:rPr>
              <a:t> yang </a:t>
            </a:r>
            <a:r>
              <a:rPr lang="en-US" sz="3600" dirty="0" err="1">
                <a:cs typeface="Times New Roman" pitchFamily="18" charset="0"/>
              </a:rPr>
              <a:t>dimaksud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dengan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Pengujian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Perangkat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Lunak</a:t>
            </a:r>
            <a:r>
              <a:rPr lang="en-US" sz="3600" dirty="0">
                <a:cs typeface="Times New Roman" pitchFamily="18" charset="0"/>
              </a:rPr>
              <a:t>. </a:t>
            </a:r>
          </a:p>
          <a:p>
            <a:pPr>
              <a:buFontTx/>
              <a:buChar char="•"/>
            </a:pPr>
            <a:r>
              <a:rPr lang="en-US" sz="3600" dirty="0" err="1">
                <a:cs typeface="Times New Roman" pitchFamily="18" charset="0"/>
              </a:rPr>
              <a:t>Mengetahui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jenis-jenis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pengujian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perangkat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lunak</a:t>
            </a:r>
            <a:endParaRPr lang="en-US" sz="3600" dirty="0"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1143000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AKTIVITAS PENGUJIAN PL (1) </a:t>
            </a:r>
          </a:p>
        </p:txBody>
      </p:sp>
      <p:sp>
        <p:nvSpPr>
          <p:cNvPr id="664579" name="Rectangle 3"/>
          <p:cNvSpPr>
            <a:spLocks noChangeArrowheads="1"/>
          </p:cNvSpPr>
          <p:nvPr/>
        </p:nvSpPr>
        <p:spPr bwMode="auto">
          <a:xfrm>
            <a:off x="2617442" y="2489938"/>
            <a:ext cx="1125307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Times" pitchFamily="18" charset="0"/>
              </a:rPr>
              <a:t>Tested 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  <a:latin typeface="Times" pitchFamily="18" charset="0"/>
              </a:rPr>
              <a:t>Subsystem </a:t>
            </a:r>
          </a:p>
        </p:txBody>
      </p:sp>
      <p:sp>
        <p:nvSpPr>
          <p:cNvPr id="664580" name="Rectangle 4" descr="10%"/>
          <p:cNvSpPr>
            <a:spLocks noChangeArrowheads="1"/>
          </p:cNvSpPr>
          <p:nvPr/>
        </p:nvSpPr>
        <p:spPr bwMode="auto">
          <a:xfrm>
            <a:off x="217141" y="5315689"/>
            <a:ext cx="1109297" cy="814387"/>
          </a:xfrm>
          <a:prstGeom prst="rect">
            <a:avLst/>
          </a:prstGeom>
          <a:pattFill prst="pct10">
            <a:fgClr>
              <a:srgbClr val="000000"/>
            </a:fgClr>
            <a:bgClr>
              <a:srgbClr val="FFFFFF"/>
            </a:bgClr>
          </a:pattFill>
          <a:ln w="127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/>
            <a:r>
              <a:rPr lang="en-US" sz="2000" b="1" dirty="0">
                <a:latin typeface="Times" pitchFamily="18" charset="0"/>
              </a:rPr>
              <a:t>Subsystem</a:t>
            </a:r>
          </a:p>
          <a:p>
            <a:pPr algn="ctr" eaLnBrk="0" hangingPunct="0"/>
            <a:r>
              <a:rPr lang="en-US" sz="2000" b="1" dirty="0">
                <a:latin typeface="Times" pitchFamily="18" charset="0"/>
              </a:rPr>
              <a:t>Code</a:t>
            </a:r>
          </a:p>
        </p:txBody>
      </p:sp>
      <p:sp>
        <p:nvSpPr>
          <p:cNvPr id="664581" name="Oval 5"/>
          <p:cNvSpPr>
            <a:spLocks noChangeArrowheads="1"/>
          </p:cNvSpPr>
          <p:nvPr/>
        </p:nvSpPr>
        <p:spPr bwMode="auto">
          <a:xfrm>
            <a:off x="5992223" y="3232888"/>
            <a:ext cx="1567962" cy="1270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4582" name="Rectangle 6"/>
          <p:cNvSpPr>
            <a:spLocks noChangeArrowheads="1"/>
          </p:cNvSpPr>
          <p:nvPr/>
        </p:nvSpPr>
        <p:spPr bwMode="auto">
          <a:xfrm>
            <a:off x="6090403" y="3631350"/>
            <a:ext cx="1540485" cy="4437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300" b="1">
                <a:solidFill>
                  <a:srgbClr val="000000"/>
                </a:solidFill>
                <a:latin typeface="Times" pitchFamily="18" charset="0"/>
              </a:rPr>
              <a:t>Functional</a:t>
            </a:r>
          </a:p>
        </p:txBody>
      </p:sp>
      <p:sp>
        <p:nvSpPr>
          <p:cNvPr id="664583" name="Oval 7"/>
          <p:cNvSpPr>
            <a:spLocks noChangeArrowheads="1"/>
          </p:cNvSpPr>
          <p:nvPr/>
        </p:nvSpPr>
        <p:spPr bwMode="auto">
          <a:xfrm>
            <a:off x="3568477" y="3232888"/>
            <a:ext cx="1642696" cy="1270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4584" name="Rectangle 8"/>
          <p:cNvSpPr>
            <a:spLocks noChangeArrowheads="1"/>
          </p:cNvSpPr>
          <p:nvPr/>
        </p:nvSpPr>
        <p:spPr bwMode="auto">
          <a:xfrm>
            <a:off x="3647608" y="3523400"/>
            <a:ext cx="1607811" cy="4437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300" b="1">
                <a:solidFill>
                  <a:srgbClr val="000000"/>
                </a:solidFill>
                <a:latin typeface="Times" pitchFamily="18" charset="0"/>
              </a:rPr>
              <a:t>Integration</a:t>
            </a:r>
          </a:p>
        </p:txBody>
      </p:sp>
      <p:sp>
        <p:nvSpPr>
          <p:cNvPr id="664585" name="Oval 9"/>
          <p:cNvSpPr>
            <a:spLocks noChangeArrowheads="1"/>
          </p:cNvSpPr>
          <p:nvPr/>
        </p:nvSpPr>
        <p:spPr bwMode="auto">
          <a:xfrm>
            <a:off x="1481769" y="5283938"/>
            <a:ext cx="1090246" cy="838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4586" name="Rectangle 10"/>
          <p:cNvSpPr>
            <a:spLocks noChangeArrowheads="1"/>
          </p:cNvSpPr>
          <p:nvPr/>
        </p:nvSpPr>
        <p:spPr bwMode="auto">
          <a:xfrm>
            <a:off x="1673735" y="5393475"/>
            <a:ext cx="812722" cy="4437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300" b="1">
                <a:solidFill>
                  <a:srgbClr val="000000"/>
                </a:solidFill>
                <a:latin typeface="Times" pitchFamily="18" charset="0"/>
              </a:rPr>
              <a:t>Unit </a:t>
            </a:r>
          </a:p>
        </p:txBody>
      </p:sp>
      <p:sp>
        <p:nvSpPr>
          <p:cNvPr id="664587" name="Freeform 11"/>
          <p:cNvSpPr>
            <a:spLocks/>
          </p:cNvSpPr>
          <p:nvPr/>
        </p:nvSpPr>
        <p:spPr bwMode="auto">
          <a:xfrm>
            <a:off x="3550892" y="3393225"/>
            <a:ext cx="106973" cy="122238"/>
          </a:xfrm>
          <a:custGeom>
            <a:avLst/>
            <a:gdLst/>
            <a:ahLst/>
            <a:cxnLst>
              <a:cxn ang="0">
                <a:pos x="27" y="0"/>
              </a:cxn>
              <a:cxn ang="0">
                <a:pos x="67" y="76"/>
              </a:cxn>
              <a:cxn ang="0">
                <a:pos x="0" y="34"/>
              </a:cxn>
              <a:cxn ang="0">
                <a:pos x="13" y="21"/>
              </a:cxn>
              <a:cxn ang="0">
                <a:pos x="27" y="0"/>
              </a:cxn>
            </a:cxnLst>
            <a:rect l="0" t="0" r="r" b="b"/>
            <a:pathLst>
              <a:path w="68" h="77">
                <a:moveTo>
                  <a:pt x="27" y="0"/>
                </a:moveTo>
                <a:lnTo>
                  <a:pt x="67" y="76"/>
                </a:lnTo>
                <a:lnTo>
                  <a:pt x="0" y="34"/>
                </a:lnTo>
                <a:lnTo>
                  <a:pt x="13" y="21"/>
                </a:lnTo>
                <a:lnTo>
                  <a:pt x="27" y="0"/>
                </a:lnTo>
              </a:path>
            </a:pathLst>
          </a:custGeom>
          <a:solidFill>
            <a:srgbClr val="000000"/>
          </a:solidFill>
          <a:ln w="1270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4588" name="Line 12"/>
          <p:cNvSpPr>
            <a:spLocks noChangeShapeType="1"/>
          </p:cNvSpPr>
          <p:nvPr/>
        </p:nvSpPr>
        <p:spPr bwMode="auto">
          <a:xfrm>
            <a:off x="2525123" y="2369288"/>
            <a:ext cx="1055077" cy="1066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4589" name="Oval 13"/>
          <p:cNvSpPr>
            <a:spLocks noChangeArrowheads="1"/>
          </p:cNvSpPr>
          <p:nvPr/>
        </p:nvSpPr>
        <p:spPr bwMode="auto">
          <a:xfrm>
            <a:off x="1181365" y="4683864"/>
            <a:ext cx="35169" cy="5873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4590" name="Oval 14"/>
          <p:cNvSpPr>
            <a:spLocks noChangeArrowheads="1"/>
          </p:cNvSpPr>
          <p:nvPr/>
        </p:nvSpPr>
        <p:spPr bwMode="auto">
          <a:xfrm>
            <a:off x="1181365" y="4360014"/>
            <a:ext cx="35169" cy="5873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4591" name="Oval 15"/>
          <p:cNvSpPr>
            <a:spLocks noChangeArrowheads="1"/>
          </p:cNvSpPr>
          <p:nvPr/>
        </p:nvSpPr>
        <p:spPr bwMode="auto">
          <a:xfrm>
            <a:off x="1181365" y="4107601"/>
            <a:ext cx="35169" cy="4762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4592" name="Oval 16"/>
          <p:cNvSpPr>
            <a:spLocks noChangeArrowheads="1"/>
          </p:cNvSpPr>
          <p:nvPr/>
        </p:nvSpPr>
        <p:spPr bwMode="auto">
          <a:xfrm>
            <a:off x="2536846" y="3664689"/>
            <a:ext cx="838200" cy="26193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4593" name="Rectangle 17"/>
          <p:cNvSpPr>
            <a:spLocks noChangeArrowheads="1"/>
          </p:cNvSpPr>
          <p:nvPr/>
        </p:nvSpPr>
        <p:spPr bwMode="auto">
          <a:xfrm>
            <a:off x="2226185" y="3542450"/>
            <a:ext cx="1074011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Times" pitchFamily="18" charset="0"/>
              </a:rPr>
              <a:t>Tested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  <a:latin typeface="Times" pitchFamily="18" charset="0"/>
              </a:rPr>
              <a:t>Subsystem</a:t>
            </a:r>
          </a:p>
        </p:txBody>
      </p:sp>
      <p:sp>
        <p:nvSpPr>
          <p:cNvPr id="664594" name="Freeform 18"/>
          <p:cNvSpPr>
            <a:spLocks/>
          </p:cNvSpPr>
          <p:nvPr/>
        </p:nvSpPr>
        <p:spPr bwMode="auto">
          <a:xfrm>
            <a:off x="3455642" y="3621826"/>
            <a:ext cx="131885" cy="73025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82" y="45"/>
              </a:cxn>
              <a:cxn ang="0">
                <a:pos x="0" y="38"/>
              </a:cxn>
              <a:cxn ang="0">
                <a:pos x="6" y="20"/>
              </a:cxn>
              <a:cxn ang="0">
                <a:pos x="14" y="0"/>
              </a:cxn>
            </a:cxnLst>
            <a:rect l="0" t="0" r="r" b="b"/>
            <a:pathLst>
              <a:path w="83" h="46">
                <a:moveTo>
                  <a:pt x="14" y="0"/>
                </a:moveTo>
                <a:lnTo>
                  <a:pt x="82" y="45"/>
                </a:lnTo>
                <a:lnTo>
                  <a:pt x="0" y="38"/>
                </a:lnTo>
                <a:lnTo>
                  <a:pt x="6" y="20"/>
                </a:lnTo>
                <a:lnTo>
                  <a:pt x="14" y="0"/>
                </a:lnTo>
              </a:path>
            </a:pathLst>
          </a:custGeom>
          <a:solidFill>
            <a:srgbClr val="000000"/>
          </a:solidFill>
          <a:ln w="1270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4595" name="Line 19"/>
          <p:cNvSpPr>
            <a:spLocks noChangeShapeType="1"/>
          </p:cNvSpPr>
          <p:nvPr/>
        </p:nvSpPr>
        <p:spPr bwMode="auto">
          <a:xfrm>
            <a:off x="2598392" y="3347188"/>
            <a:ext cx="861646" cy="311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4596" name="Freeform 20"/>
          <p:cNvSpPr>
            <a:spLocks/>
          </p:cNvSpPr>
          <p:nvPr/>
        </p:nvSpPr>
        <p:spPr bwMode="auto">
          <a:xfrm>
            <a:off x="3537704" y="4148875"/>
            <a:ext cx="109904" cy="122238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68" y="0"/>
              </a:cxn>
              <a:cxn ang="0">
                <a:pos x="28" y="76"/>
              </a:cxn>
              <a:cxn ang="0">
                <a:pos x="13" y="55"/>
              </a:cxn>
              <a:cxn ang="0">
                <a:pos x="0" y="42"/>
              </a:cxn>
            </a:cxnLst>
            <a:rect l="0" t="0" r="r" b="b"/>
            <a:pathLst>
              <a:path w="69" h="77">
                <a:moveTo>
                  <a:pt x="0" y="42"/>
                </a:moveTo>
                <a:lnTo>
                  <a:pt x="68" y="0"/>
                </a:lnTo>
                <a:lnTo>
                  <a:pt x="28" y="76"/>
                </a:lnTo>
                <a:lnTo>
                  <a:pt x="13" y="55"/>
                </a:lnTo>
                <a:lnTo>
                  <a:pt x="0" y="42"/>
                </a:lnTo>
              </a:path>
            </a:pathLst>
          </a:custGeom>
          <a:solidFill>
            <a:srgbClr val="000000"/>
          </a:solidFill>
          <a:ln w="1270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4597" name="Line 21"/>
          <p:cNvSpPr>
            <a:spLocks noChangeShapeType="1"/>
          </p:cNvSpPr>
          <p:nvPr/>
        </p:nvSpPr>
        <p:spPr bwMode="auto">
          <a:xfrm flipV="1">
            <a:off x="2381515" y="4245714"/>
            <a:ext cx="1186962" cy="1152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4598" name="Oval 22" descr="10%"/>
          <p:cNvSpPr>
            <a:spLocks noChangeArrowheads="1"/>
          </p:cNvSpPr>
          <p:nvPr/>
        </p:nvSpPr>
        <p:spPr bwMode="auto">
          <a:xfrm>
            <a:off x="5942400" y="1829538"/>
            <a:ext cx="1545980" cy="838200"/>
          </a:xfrm>
          <a:prstGeom prst="ellipse">
            <a:avLst/>
          </a:prstGeom>
          <a:pattFill prst="pct10">
            <a:fgClr>
              <a:srgbClr val="000000"/>
            </a:fgClr>
            <a:bgClr>
              <a:srgbClr val="FFFFFF"/>
            </a:bgClr>
          </a:pattFill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/>
            <a:r>
              <a:rPr lang="en-US" sz="2000" b="1">
                <a:latin typeface="Times" pitchFamily="18" charset="0"/>
              </a:rPr>
              <a:t>Requirements</a:t>
            </a:r>
          </a:p>
          <a:p>
            <a:pPr algn="ctr" eaLnBrk="0" hangingPunct="0"/>
            <a:r>
              <a:rPr lang="en-US" sz="2000" b="1">
                <a:latin typeface="Times" pitchFamily="18" charset="0"/>
              </a:rPr>
              <a:t>Analysis</a:t>
            </a:r>
          </a:p>
          <a:p>
            <a:pPr algn="ctr" eaLnBrk="0" hangingPunct="0"/>
            <a:r>
              <a:rPr lang="en-US" sz="2000" b="1">
                <a:latin typeface="Times" pitchFamily="18" charset="0"/>
              </a:rPr>
              <a:t>Document</a:t>
            </a:r>
          </a:p>
        </p:txBody>
      </p:sp>
      <p:sp>
        <p:nvSpPr>
          <p:cNvPr id="664599" name="Rectangle 23" descr="10%"/>
          <p:cNvSpPr>
            <a:spLocks noChangeArrowheads="1"/>
          </p:cNvSpPr>
          <p:nvPr/>
        </p:nvSpPr>
        <p:spPr bwMode="auto">
          <a:xfrm>
            <a:off x="3555288" y="1929551"/>
            <a:ext cx="1597269" cy="962025"/>
          </a:xfrm>
          <a:prstGeom prst="rect">
            <a:avLst/>
          </a:prstGeom>
          <a:pattFill prst="pct10">
            <a:fgClr>
              <a:srgbClr val="000000"/>
            </a:fgClr>
            <a:bgClr>
              <a:srgbClr val="FFFFFF"/>
            </a:bgClr>
          </a:pattFill>
          <a:ln w="127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/>
            <a:r>
              <a:rPr lang="en-US" sz="2000" b="1" dirty="0">
                <a:latin typeface="Times" pitchFamily="18" charset="0"/>
              </a:rPr>
              <a:t>System</a:t>
            </a:r>
          </a:p>
          <a:p>
            <a:pPr algn="ctr" eaLnBrk="0" hangingPunct="0"/>
            <a:r>
              <a:rPr lang="en-US" sz="2000" b="1" dirty="0">
                <a:latin typeface="Times" pitchFamily="18" charset="0"/>
              </a:rPr>
              <a:t>Design</a:t>
            </a:r>
          </a:p>
          <a:p>
            <a:pPr algn="ctr" eaLnBrk="0" hangingPunct="0"/>
            <a:r>
              <a:rPr lang="en-US" sz="2000" b="1" dirty="0">
                <a:latin typeface="Times" pitchFamily="18" charset="0"/>
              </a:rPr>
              <a:t>Document</a:t>
            </a:r>
          </a:p>
        </p:txBody>
      </p:sp>
      <p:sp>
        <p:nvSpPr>
          <p:cNvPr id="664600" name="Oval 24"/>
          <p:cNvSpPr>
            <a:spLocks noChangeArrowheads="1"/>
          </p:cNvSpPr>
          <p:nvPr/>
        </p:nvSpPr>
        <p:spPr bwMode="auto">
          <a:xfrm>
            <a:off x="2621838" y="5068039"/>
            <a:ext cx="848457" cy="22542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4601" name="Rectangle 25"/>
          <p:cNvSpPr>
            <a:spLocks noChangeArrowheads="1"/>
          </p:cNvSpPr>
          <p:nvPr/>
        </p:nvSpPr>
        <p:spPr bwMode="auto">
          <a:xfrm>
            <a:off x="2513400" y="5017239"/>
            <a:ext cx="1710532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Times" pitchFamily="18" charset="0"/>
              </a:rPr>
              <a:t>Tested Subsystem </a:t>
            </a:r>
          </a:p>
        </p:txBody>
      </p:sp>
      <p:sp>
        <p:nvSpPr>
          <p:cNvPr id="664602" name="Rectangle 26"/>
          <p:cNvSpPr>
            <a:spLocks noChangeArrowheads="1"/>
          </p:cNvSpPr>
          <p:nvPr/>
        </p:nvSpPr>
        <p:spPr bwMode="auto">
          <a:xfrm>
            <a:off x="4110669" y="3847250"/>
            <a:ext cx="697498" cy="4437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300" b="1">
                <a:solidFill>
                  <a:srgbClr val="000000"/>
                </a:solidFill>
                <a:latin typeface="Times" pitchFamily="18" charset="0"/>
              </a:rPr>
              <a:t>Test</a:t>
            </a:r>
          </a:p>
        </p:txBody>
      </p:sp>
      <p:sp>
        <p:nvSpPr>
          <p:cNvPr id="664603" name="Rectangle 27"/>
          <p:cNvSpPr>
            <a:spLocks noChangeArrowheads="1"/>
          </p:cNvSpPr>
          <p:nvPr/>
        </p:nvSpPr>
        <p:spPr bwMode="auto">
          <a:xfrm>
            <a:off x="6478730" y="3882175"/>
            <a:ext cx="697498" cy="4437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300" b="1">
                <a:solidFill>
                  <a:srgbClr val="000000"/>
                </a:solidFill>
                <a:latin typeface="Times" pitchFamily="18" charset="0"/>
              </a:rPr>
              <a:t>Test</a:t>
            </a:r>
          </a:p>
        </p:txBody>
      </p:sp>
      <p:sp>
        <p:nvSpPr>
          <p:cNvPr id="664604" name="Rectangle 28"/>
          <p:cNvSpPr>
            <a:spLocks noChangeArrowheads="1"/>
          </p:cNvSpPr>
          <p:nvPr/>
        </p:nvSpPr>
        <p:spPr bwMode="auto">
          <a:xfrm>
            <a:off x="1730885" y="5682400"/>
            <a:ext cx="379911" cy="4437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300" b="1">
                <a:solidFill>
                  <a:srgbClr val="000000"/>
                </a:solidFill>
                <a:latin typeface="Times" pitchFamily="18" charset="0"/>
              </a:rPr>
              <a:t>T</a:t>
            </a:r>
          </a:p>
        </p:txBody>
      </p:sp>
      <p:sp>
        <p:nvSpPr>
          <p:cNvPr id="664605" name="Rectangle 29"/>
          <p:cNvSpPr>
            <a:spLocks noChangeArrowheads="1"/>
          </p:cNvSpPr>
          <p:nvPr/>
        </p:nvSpPr>
        <p:spPr bwMode="auto">
          <a:xfrm>
            <a:off x="1897939" y="5682400"/>
            <a:ext cx="527387" cy="4437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300" b="1">
                <a:solidFill>
                  <a:srgbClr val="000000"/>
                </a:solidFill>
                <a:latin typeface="Times" pitchFamily="18" charset="0"/>
              </a:rPr>
              <a:t>est</a:t>
            </a:r>
          </a:p>
        </p:txBody>
      </p:sp>
      <p:sp>
        <p:nvSpPr>
          <p:cNvPr id="664606" name="Oval 30"/>
          <p:cNvSpPr>
            <a:spLocks noChangeArrowheads="1"/>
          </p:cNvSpPr>
          <p:nvPr/>
        </p:nvSpPr>
        <p:spPr bwMode="auto">
          <a:xfrm>
            <a:off x="1481769" y="2801088"/>
            <a:ext cx="1090246" cy="838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4607" name="Rectangle 31"/>
          <p:cNvSpPr>
            <a:spLocks noChangeArrowheads="1"/>
          </p:cNvSpPr>
          <p:nvPr/>
        </p:nvSpPr>
        <p:spPr bwMode="auto">
          <a:xfrm>
            <a:off x="1673735" y="2910625"/>
            <a:ext cx="812722" cy="4437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300" b="1">
                <a:solidFill>
                  <a:srgbClr val="000000"/>
                </a:solidFill>
                <a:latin typeface="Times" pitchFamily="18" charset="0"/>
              </a:rPr>
              <a:t>Unit </a:t>
            </a:r>
          </a:p>
        </p:txBody>
      </p:sp>
      <p:sp>
        <p:nvSpPr>
          <p:cNvPr id="664608" name="Rectangle 32"/>
          <p:cNvSpPr>
            <a:spLocks noChangeArrowheads="1"/>
          </p:cNvSpPr>
          <p:nvPr/>
        </p:nvSpPr>
        <p:spPr bwMode="auto">
          <a:xfrm>
            <a:off x="1730885" y="3199550"/>
            <a:ext cx="379911" cy="4437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300" b="1">
                <a:solidFill>
                  <a:srgbClr val="000000"/>
                </a:solidFill>
                <a:latin typeface="Times" pitchFamily="18" charset="0"/>
              </a:rPr>
              <a:t>T</a:t>
            </a:r>
          </a:p>
        </p:txBody>
      </p:sp>
      <p:sp>
        <p:nvSpPr>
          <p:cNvPr id="664609" name="Rectangle 33"/>
          <p:cNvSpPr>
            <a:spLocks noChangeArrowheads="1"/>
          </p:cNvSpPr>
          <p:nvPr/>
        </p:nvSpPr>
        <p:spPr bwMode="auto">
          <a:xfrm>
            <a:off x="1897939" y="3199550"/>
            <a:ext cx="527387" cy="4437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300" b="1">
                <a:solidFill>
                  <a:srgbClr val="000000"/>
                </a:solidFill>
                <a:latin typeface="Times" pitchFamily="18" charset="0"/>
              </a:rPr>
              <a:t>est</a:t>
            </a:r>
          </a:p>
        </p:txBody>
      </p:sp>
      <p:sp>
        <p:nvSpPr>
          <p:cNvPr id="664610" name="Oval 34"/>
          <p:cNvSpPr>
            <a:spLocks noChangeArrowheads="1"/>
          </p:cNvSpPr>
          <p:nvPr/>
        </p:nvSpPr>
        <p:spPr bwMode="auto">
          <a:xfrm>
            <a:off x="1481769" y="1721588"/>
            <a:ext cx="1090246" cy="838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4611" name="Rectangle 35"/>
          <p:cNvSpPr>
            <a:spLocks noChangeArrowheads="1"/>
          </p:cNvSpPr>
          <p:nvPr/>
        </p:nvSpPr>
        <p:spPr bwMode="auto">
          <a:xfrm>
            <a:off x="1673735" y="1831125"/>
            <a:ext cx="812722" cy="4437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300" b="1" dirty="0">
                <a:solidFill>
                  <a:srgbClr val="000000"/>
                </a:solidFill>
                <a:latin typeface="Times" pitchFamily="18" charset="0"/>
              </a:rPr>
              <a:t>Unit </a:t>
            </a:r>
          </a:p>
        </p:txBody>
      </p:sp>
      <p:sp>
        <p:nvSpPr>
          <p:cNvPr id="664612" name="Rectangle 36"/>
          <p:cNvSpPr>
            <a:spLocks noChangeArrowheads="1"/>
          </p:cNvSpPr>
          <p:nvPr/>
        </p:nvSpPr>
        <p:spPr bwMode="auto">
          <a:xfrm>
            <a:off x="1730885" y="2120050"/>
            <a:ext cx="379911" cy="4437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300" b="1">
                <a:solidFill>
                  <a:srgbClr val="000000"/>
                </a:solidFill>
                <a:latin typeface="Times" pitchFamily="18" charset="0"/>
              </a:rPr>
              <a:t>T</a:t>
            </a:r>
          </a:p>
        </p:txBody>
      </p:sp>
      <p:sp>
        <p:nvSpPr>
          <p:cNvPr id="664613" name="Rectangle 37"/>
          <p:cNvSpPr>
            <a:spLocks noChangeArrowheads="1"/>
          </p:cNvSpPr>
          <p:nvPr/>
        </p:nvSpPr>
        <p:spPr bwMode="auto">
          <a:xfrm>
            <a:off x="1897939" y="2120050"/>
            <a:ext cx="527387" cy="4437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300" b="1">
                <a:solidFill>
                  <a:srgbClr val="000000"/>
                </a:solidFill>
                <a:latin typeface="Times" pitchFamily="18" charset="0"/>
              </a:rPr>
              <a:t>est</a:t>
            </a:r>
          </a:p>
        </p:txBody>
      </p:sp>
      <p:sp>
        <p:nvSpPr>
          <p:cNvPr id="664614" name="Rectangle 38" descr="10%"/>
          <p:cNvSpPr>
            <a:spLocks noChangeArrowheads="1"/>
          </p:cNvSpPr>
          <p:nvPr/>
        </p:nvSpPr>
        <p:spPr bwMode="auto">
          <a:xfrm>
            <a:off x="7873777" y="2547088"/>
            <a:ext cx="1053611" cy="622300"/>
          </a:xfrm>
          <a:prstGeom prst="rect">
            <a:avLst/>
          </a:prstGeom>
          <a:pattFill prst="pct10">
            <a:fgClr>
              <a:srgbClr val="000000"/>
            </a:fgClr>
            <a:bgClr>
              <a:srgbClr val="FFFFFF"/>
            </a:bgClr>
          </a:pattFill>
          <a:ln w="127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/>
            <a:r>
              <a:rPr lang="en-US" sz="2000" b="1">
                <a:latin typeface="Times" pitchFamily="18" charset="0"/>
              </a:rPr>
              <a:t>User </a:t>
            </a:r>
          </a:p>
          <a:p>
            <a:pPr algn="ctr" eaLnBrk="0" hangingPunct="0"/>
            <a:r>
              <a:rPr lang="en-US" sz="2000" b="1">
                <a:latin typeface="Times" pitchFamily="18" charset="0"/>
              </a:rPr>
              <a:t>Manual</a:t>
            </a:r>
          </a:p>
        </p:txBody>
      </p:sp>
      <p:sp>
        <p:nvSpPr>
          <p:cNvPr id="664615" name="Rectangle 39" descr="10%"/>
          <p:cNvSpPr>
            <a:spLocks noChangeArrowheads="1"/>
          </p:cNvSpPr>
          <p:nvPr/>
        </p:nvSpPr>
        <p:spPr bwMode="auto">
          <a:xfrm>
            <a:off x="5555539" y="1627926"/>
            <a:ext cx="2283069" cy="1203325"/>
          </a:xfrm>
          <a:prstGeom prst="rect">
            <a:avLst/>
          </a:prstGeom>
          <a:pattFill prst="pct10">
            <a:fgClr>
              <a:srgbClr val="000000"/>
            </a:fgClr>
            <a:bgClr>
              <a:srgbClr val="FFFFFF"/>
            </a:bgClr>
          </a:pattFill>
          <a:ln w="127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/>
            <a:r>
              <a:rPr lang="en-US" sz="2000" b="1" dirty="0">
                <a:latin typeface="Times" pitchFamily="18" charset="0"/>
              </a:rPr>
              <a:t>Requirements</a:t>
            </a:r>
          </a:p>
          <a:p>
            <a:pPr algn="ctr" eaLnBrk="0" hangingPunct="0"/>
            <a:r>
              <a:rPr lang="en-US" sz="2000" b="1" dirty="0">
                <a:latin typeface="Times" pitchFamily="18" charset="0"/>
              </a:rPr>
              <a:t>Analysis</a:t>
            </a:r>
          </a:p>
          <a:p>
            <a:pPr algn="ctr" eaLnBrk="0" hangingPunct="0"/>
            <a:r>
              <a:rPr lang="en-US" sz="2000" b="1" dirty="0">
                <a:latin typeface="Times" pitchFamily="18" charset="0"/>
              </a:rPr>
              <a:t>Document</a:t>
            </a:r>
          </a:p>
        </p:txBody>
      </p:sp>
      <p:sp>
        <p:nvSpPr>
          <p:cNvPr id="664616" name="Line 40"/>
          <p:cNvSpPr>
            <a:spLocks noChangeShapeType="1"/>
          </p:cNvSpPr>
          <p:nvPr/>
        </p:nvSpPr>
        <p:spPr bwMode="auto">
          <a:xfrm flipV="1">
            <a:off x="1201880" y="5717325"/>
            <a:ext cx="293077" cy="19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4617" name="Rectangle 41" descr="10%"/>
          <p:cNvSpPr>
            <a:spLocks noChangeArrowheads="1"/>
          </p:cNvSpPr>
          <p:nvPr/>
        </p:nvSpPr>
        <p:spPr bwMode="auto">
          <a:xfrm>
            <a:off x="198092" y="2839189"/>
            <a:ext cx="1109296" cy="814387"/>
          </a:xfrm>
          <a:prstGeom prst="rect">
            <a:avLst/>
          </a:prstGeom>
          <a:pattFill prst="pct10">
            <a:fgClr>
              <a:srgbClr val="000000"/>
            </a:fgClr>
            <a:bgClr>
              <a:srgbClr val="FFFFFF"/>
            </a:bgClr>
          </a:pattFill>
          <a:ln w="127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/>
            <a:r>
              <a:rPr lang="en-US" sz="2000" b="1" dirty="0">
                <a:latin typeface="Times" pitchFamily="18" charset="0"/>
              </a:rPr>
              <a:t>Subsystem</a:t>
            </a:r>
          </a:p>
          <a:p>
            <a:pPr algn="ctr" eaLnBrk="0" hangingPunct="0"/>
            <a:r>
              <a:rPr lang="en-US" sz="2000" b="1" dirty="0">
                <a:latin typeface="Times" pitchFamily="18" charset="0"/>
              </a:rPr>
              <a:t>Code</a:t>
            </a:r>
          </a:p>
        </p:txBody>
      </p:sp>
      <p:sp>
        <p:nvSpPr>
          <p:cNvPr id="664618" name="Line 42"/>
          <p:cNvSpPr>
            <a:spLocks noChangeShapeType="1"/>
          </p:cNvSpPr>
          <p:nvPr/>
        </p:nvSpPr>
        <p:spPr bwMode="auto">
          <a:xfrm flipV="1">
            <a:off x="1182830" y="3240825"/>
            <a:ext cx="293077" cy="19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4619" name="Rectangle 43" descr="10%"/>
          <p:cNvSpPr>
            <a:spLocks noChangeArrowheads="1"/>
          </p:cNvSpPr>
          <p:nvPr/>
        </p:nvSpPr>
        <p:spPr bwMode="auto">
          <a:xfrm>
            <a:off x="159992" y="1772389"/>
            <a:ext cx="1109296" cy="814387"/>
          </a:xfrm>
          <a:prstGeom prst="rect">
            <a:avLst/>
          </a:prstGeom>
          <a:pattFill prst="pct10">
            <a:fgClr>
              <a:srgbClr val="000000"/>
            </a:fgClr>
            <a:bgClr>
              <a:srgbClr val="FFFFFF"/>
            </a:bgClr>
          </a:pattFill>
          <a:ln w="127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/>
            <a:r>
              <a:rPr lang="en-US" sz="2000" b="1" dirty="0">
                <a:latin typeface="Times" pitchFamily="18" charset="0"/>
              </a:rPr>
              <a:t>Subsystem</a:t>
            </a:r>
          </a:p>
          <a:p>
            <a:pPr algn="ctr" eaLnBrk="0" hangingPunct="0"/>
            <a:r>
              <a:rPr lang="en-US" sz="2000" b="1" dirty="0">
                <a:latin typeface="Times" pitchFamily="18" charset="0"/>
              </a:rPr>
              <a:t>Code</a:t>
            </a:r>
          </a:p>
        </p:txBody>
      </p:sp>
      <p:sp>
        <p:nvSpPr>
          <p:cNvPr id="664620" name="Line 44"/>
          <p:cNvSpPr>
            <a:spLocks noChangeShapeType="1"/>
          </p:cNvSpPr>
          <p:nvPr/>
        </p:nvSpPr>
        <p:spPr bwMode="auto">
          <a:xfrm flipV="1">
            <a:off x="1144730" y="2174025"/>
            <a:ext cx="293077" cy="19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4621" name="Line 45"/>
          <p:cNvSpPr>
            <a:spLocks noChangeShapeType="1"/>
          </p:cNvSpPr>
          <p:nvPr/>
        </p:nvSpPr>
        <p:spPr bwMode="auto">
          <a:xfrm flipH="1">
            <a:off x="7311069" y="3075725"/>
            <a:ext cx="6096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4622" name="Line 46"/>
          <p:cNvSpPr>
            <a:spLocks noChangeShapeType="1"/>
          </p:cNvSpPr>
          <p:nvPr/>
        </p:nvSpPr>
        <p:spPr bwMode="auto">
          <a:xfrm>
            <a:off x="6777669" y="2828075"/>
            <a:ext cx="0" cy="387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4623" name="Line 47"/>
          <p:cNvSpPr>
            <a:spLocks noChangeShapeType="1"/>
          </p:cNvSpPr>
          <p:nvPr/>
        </p:nvSpPr>
        <p:spPr bwMode="auto">
          <a:xfrm flipH="1">
            <a:off x="4396419" y="2885225"/>
            <a:ext cx="19050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4624" name="Line 48"/>
          <p:cNvSpPr>
            <a:spLocks noChangeShapeType="1"/>
          </p:cNvSpPr>
          <p:nvPr/>
        </p:nvSpPr>
        <p:spPr bwMode="auto">
          <a:xfrm>
            <a:off x="5240480" y="3926625"/>
            <a:ext cx="76932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4625" name="Line 49"/>
          <p:cNvSpPr>
            <a:spLocks noChangeShapeType="1"/>
          </p:cNvSpPr>
          <p:nvPr/>
        </p:nvSpPr>
        <p:spPr bwMode="auto">
          <a:xfrm>
            <a:off x="7602680" y="3945675"/>
            <a:ext cx="128367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4626" name="Rectangle 50"/>
          <p:cNvSpPr>
            <a:spLocks noChangeArrowheads="1"/>
          </p:cNvSpPr>
          <p:nvPr/>
        </p:nvSpPr>
        <p:spPr bwMode="auto">
          <a:xfrm>
            <a:off x="4915164" y="6028476"/>
            <a:ext cx="2620108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lIns="90487" tIns="44450" rIns="90487" bIns="44450" anchor="ctr"/>
          <a:lstStyle/>
          <a:p>
            <a:pPr algn="ctr" eaLnBrk="0" hangingPunct="0"/>
            <a:r>
              <a:rPr lang="en-US" sz="2000" b="1">
                <a:latin typeface="Times" pitchFamily="18" charset="0"/>
              </a:rPr>
              <a:t>All tests by developer</a:t>
            </a:r>
          </a:p>
        </p:txBody>
      </p:sp>
      <p:sp>
        <p:nvSpPr>
          <p:cNvPr id="664627" name="Rectangle 51"/>
          <p:cNvSpPr>
            <a:spLocks noChangeArrowheads="1"/>
          </p:cNvSpPr>
          <p:nvPr/>
        </p:nvSpPr>
        <p:spPr bwMode="auto">
          <a:xfrm>
            <a:off x="7812231" y="4109189"/>
            <a:ext cx="1298432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Times" pitchFamily="18" charset="0"/>
              </a:rPr>
              <a:t>Functioning</a:t>
            </a:r>
          </a:p>
          <a:p>
            <a:pPr algn="ctr" eaLnBrk="0" hangingPunct="0"/>
            <a:r>
              <a:rPr lang="en-US">
                <a:solidFill>
                  <a:srgbClr val="000000"/>
                </a:solidFill>
                <a:latin typeface="Times" pitchFamily="18" charset="0"/>
              </a:rPr>
              <a:t>System</a:t>
            </a:r>
          </a:p>
        </p:txBody>
      </p:sp>
      <p:sp>
        <p:nvSpPr>
          <p:cNvPr id="664628" name="Rectangle 52"/>
          <p:cNvSpPr>
            <a:spLocks noChangeArrowheads="1"/>
          </p:cNvSpPr>
          <p:nvPr/>
        </p:nvSpPr>
        <p:spPr bwMode="auto">
          <a:xfrm>
            <a:off x="5023604" y="4185389"/>
            <a:ext cx="1272784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Times" pitchFamily="18" charset="0"/>
              </a:rPr>
              <a:t>Integrated</a:t>
            </a:r>
          </a:p>
          <a:p>
            <a:pPr algn="ctr" eaLnBrk="0" hangingPunct="0"/>
            <a:r>
              <a:rPr lang="en-US">
                <a:solidFill>
                  <a:srgbClr val="000000"/>
                </a:solidFill>
                <a:latin typeface="Times" pitchFamily="18" charset="0"/>
              </a:rPr>
              <a:t>Subsystems</a:t>
            </a:r>
          </a:p>
        </p:txBody>
      </p:sp>
      <p:sp>
        <p:nvSpPr>
          <p:cNvPr id="664629" name="Text Box 53"/>
          <p:cNvSpPr txBox="1">
            <a:spLocks noChangeArrowheads="1"/>
          </p:cNvSpPr>
          <p:nvPr/>
        </p:nvSpPr>
        <p:spPr bwMode="auto">
          <a:xfrm>
            <a:off x="2289196" y="6195163"/>
            <a:ext cx="192405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i="1">
                <a:solidFill>
                  <a:schemeClr val="bg2"/>
                </a:solidFill>
              </a:rPr>
              <a:t>Sumber : Bruege (2004)</a:t>
            </a:r>
            <a:endParaRPr lang="en-AU" sz="1400" i="1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 descr="10%"/>
          <p:cNvSpPr>
            <a:spLocks noChangeArrowheads="1"/>
          </p:cNvSpPr>
          <p:nvPr/>
        </p:nvSpPr>
        <p:spPr bwMode="auto">
          <a:xfrm>
            <a:off x="4084028" y="5142493"/>
            <a:ext cx="2042746" cy="207962"/>
          </a:xfrm>
          <a:prstGeom prst="rect">
            <a:avLst/>
          </a:prstGeom>
          <a:pattFill prst="pct10">
            <a:fgClr>
              <a:srgbClr val="000000"/>
            </a:fgClr>
            <a:bgClr>
              <a:srgbClr val="FFFFFF"/>
            </a:bgClr>
          </a:pattFill>
          <a:ln w="1270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627" name="Oval 3" descr="10%"/>
          <p:cNvSpPr>
            <a:spLocks noChangeArrowheads="1"/>
          </p:cNvSpPr>
          <p:nvPr/>
        </p:nvSpPr>
        <p:spPr bwMode="auto">
          <a:xfrm>
            <a:off x="6392008" y="1276930"/>
            <a:ext cx="1884485" cy="806450"/>
          </a:xfrm>
          <a:prstGeom prst="ellipse">
            <a:avLst/>
          </a:prstGeom>
          <a:pattFill prst="pct10">
            <a:fgClr>
              <a:srgbClr val="000000"/>
            </a:fgClr>
            <a:bgClr>
              <a:srgbClr val="FFFFFF"/>
            </a:bgClr>
          </a:pattFill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628" name="Rectangle 4" descr="10%"/>
          <p:cNvSpPr>
            <a:spLocks noChangeArrowheads="1"/>
          </p:cNvSpPr>
          <p:nvPr/>
        </p:nvSpPr>
        <p:spPr bwMode="auto">
          <a:xfrm>
            <a:off x="1077058" y="1410280"/>
            <a:ext cx="1884485" cy="806450"/>
          </a:xfrm>
          <a:prstGeom prst="rect">
            <a:avLst/>
          </a:prstGeom>
          <a:pattFill prst="pct10">
            <a:fgClr>
              <a:srgbClr val="000000"/>
            </a:fgClr>
            <a:bgClr>
              <a:srgbClr val="FFFFFF"/>
            </a:bgClr>
          </a:pattFill>
          <a:ln w="127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/>
            <a:r>
              <a:rPr lang="en-US" sz="2000" b="1" dirty="0">
                <a:latin typeface="Times" pitchFamily="18" charset="0"/>
              </a:rPr>
              <a:t>Global</a:t>
            </a:r>
          </a:p>
          <a:p>
            <a:pPr algn="ctr" eaLnBrk="0" hangingPunct="0"/>
            <a:r>
              <a:rPr lang="en-US" sz="2000" b="1" dirty="0">
                <a:latin typeface="Times" pitchFamily="18" charset="0"/>
              </a:rPr>
              <a:t>Requirements</a:t>
            </a:r>
          </a:p>
        </p:txBody>
      </p:sp>
      <p:sp>
        <p:nvSpPr>
          <p:cNvPr id="666630" name="Rectangle 6" descr="10%"/>
          <p:cNvSpPr>
            <a:spLocks noChangeArrowheads="1"/>
          </p:cNvSpPr>
          <p:nvPr/>
        </p:nvSpPr>
        <p:spPr bwMode="auto">
          <a:xfrm>
            <a:off x="3968262" y="5074231"/>
            <a:ext cx="2307981" cy="333375"/>
          </a:xfrm>
          <a:prstGeom prst="rect">
            <a:avLst/>
          </a:prstGeom>
          <a:pattFill prst="pct10">
            <a:fgClr>
              <a:srgbClr val="000000"/>
            </a:fgClr>
            <a:bgClr>
              <a:srgbClr val="FFFFFF"/>
            </a:bgClr>
          </a:pattFill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/>
            <a:r>
              <a:rPr lang="en-US" sz="2000" b="1">
                <a:latin typeface="Times" pitchFamily="18" charset="0"/>
              </a:rPr>
              <a:t>User’s understanding</a:t>
            </a:r>
          </a:p>
        </p:txBody>
      </p:sp>
      <p:sp>
        <p:nvSpPr>
          <p:cNvPr id="666631" name="Rectangle 7"/>
          <p:cNvSpPr>
            <a:spLocks noChangeArrowheads="1"/>
          </p:cNvSpPr>
          <p:nvPr/>
        </p:nvSpPr>
        <p:spPr bwMode="auto">
          <a:xfrm>
            <a:off x="438150" y="4804356"/>
            <a:ext cx="2620108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lIns="90487" tIns="44450" rIns="90487" bIns="44450" anchor="ctr"/>
          <a:lstStyle/>
          <a:p>
            <a:pPr algn="ctr" eaLnBrk="0" hangingPunct="0"/>
            <a:r>
              <a:rPr lang="en-US" sz="2000" b="1">
                <a:latin typeface="Times" pitchFamily="18" charset="0"/>
              </a:rPr>
              <a:t>Tests by developer</a:t>
            </a:r>
          </a:p>
        </p:txBody>
      </p:sp>
      <p:sp>
        <p:nvSpPr>
          <p:cNvPr id="666632" name="Oval 8"/>
          <p:cNvSpPr>
            <a:spLocks noChangeArrowheads="1"/>
          </p:cNvSpPr>
          <p:nvPr/>
        </p:nvSpPr>
        <p:spPr bwMode="auto">
          <a:xfrm>
            <a:off x="1213339" y="2723144"/>
            <a:ext cx="1824404" cy="12223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633" name="Rectangle 9"/>
          <p:cNvSpPr>
            <a:spLocks noChangeArrowheads="1"/>
          </p:cNvSpPr>
          <p:nvPr/>
        </p:nvSpPr>
        <p:spPr bwMode="auto">
          <a:xfrm>
            <a:off x="1235320" y="3015244"/>
            <a:ext cx="188994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400" b="1">
                <a:solidFill>
                  <a:srgbClr val="000000"/>
                </a:solidFill>
                <a:latin typeface="Times" pitchFamily="18" charset="0"/>
              </a:rPr>
              <a:t>Performance</a:t>
            </a:r>
          </a:p>
        </p:txBody>
      </p:sp>
      <p:sp>
        <p:nvSpPr>
          <p:cNvPr id="666634" name="Line 10"/>
          <p:cNvSpPr>
            <a:spLocks noChangeShapeType="1"/>
          </p:cNvSpPr>
          <p:nvPr/>
        </p:nvSpPr>
        <p:spPr bwMode="auto">
          <a:xfrm>
            <a:off x="3026020" y="3354968"/>
            <a:ext cx="65649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635" name="Oval 11"/>
          <p:cNvSpPr>
            <a:spLocks noChangeArrowheads="1"/>
          </p:cNvSpPr>
          <p:nvPr/>
        </p:nvSpPr>
        <p:spPr bwMode="auto">
          <a:xfrm>
            <a:off x="3708889" y="2723144"/>
            <a:ext cx="1730619" cy="12223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636" name="Rectangle 12"/>
          <p:cNvSpPr>
            <a:spLocks noChangeArrowheads="1"/>
          </p:cNvSpPr>
          <p:nvPr/>
        </p:nvSpPr>
        <p:spPr bwMode="auto">
          <a:xfrm>
            <a:off x="3811466" y="3015244"/>
            <a:ext cx="1686358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400" b="1">
                <a:solidFill>
                  <a:srgbClr val="000000"/>
                </a:solidFill>
                <a:latin typeface="Times" pitchFamily="18" charset="0"/>
              </a:rPr>
              <a:t>Acceptance</a:t>
            </a:r>
          </a:p>
        </p:txBody>
      </p:sp>
      <p:sp>
        <p:nvSpPr>
          <p:cNvPr id="666637" name="Rectangle 13" descr="10%"/>
          <p:cNvSpPr>
            <a:spLocks noChangeArrowheads="1"/>
          </p:cNvSpPr>
          <p:nvPr/>
        </p:nvSpPr>
        <p:spPr bwMode="auto">
          <a:xfrm>
            <a:off x="3792416" y="1127706"/>
            <a:ext cx="2331427" cy="1160463"/>
          </a:xfrm>
          <a:prstGeom prst="rect">
            <a:avLst/>
          </a:prstGeom>
          <a:pattFill prst="pct10">
            <a:fgClr>
              <a:srgbClr val="000000"/>
            </a:fgClr>
            <a:bgClr>
              <a:srgbClr val="FFFFFF"/>
            </a:bgClr>
          </a:pattFill>
          <a:ln w="127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/>
            <a:r>
              <a:rPr lang="en-US" sz="2000" b="1">
                <a:latin typeface="Times" pitchFamily="18" charset="0"/>
              </a:rPr>
              <a:t>Client’s </a:t>
            </a:r>
          </a:p>
          <a:p>
            <a:pPr algn="ctr" eaLnBrk="0" hangingPunct="0"/>
            <a:r>
              <a:rPr lang="en-US" sz="2000" b="1">
                <a:latin typeface="Times" pitchFamily="18" charset="0"/>
              </a:rPr>
              <a:t>Understanding</a:t>
            </a:r>
          </a:p>
          <a:p>
            <a:pPr algn="ctr" eaLnBrk="0" hangingPunct="0"/>
            <a:r>
              <a:rPr lang="en-US" sz="2000" b="1">
                <a:latin typeface="Times" pitchFamily="18" charset="0"/>
              </a:rPr>
              <a:t>of Requirements</a:t>
            </a:r>
          </a:p>
        </p:txBody>
      </p:sp>
      <p:sp>
        <p:nvSpPr>
          <p:cNvPr id="666638" name="Rectangle 14"/>
          <p:cNvSpPr>
            <a:spLocks noChangeArrowheads="1"/>
          </p:cNvSpPr>
          <p:nvPr/>
        </p:nvSpPr>
        <p:spPr bwMode="auto">
          <a:xfrm>
            <a:off x="1749670" y="3293056"/>
            <a:ext cx="71872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400" b="1">
                <a:solidFill>
                  <a:srgbClr val="000000"/>
                </a:solidFill>
                <a:latin typeface="Times" pitchFamily="18" charset="0"/>
              </a:rPr>
              <a:t>Test</a:t>
            </a:r>
          </a:p>
        </p:txBody>
      </p:sp>
      <p:sp>
        <p:nvSpPr>
          <p:cNvPr id="666639" name="Rectangle 15"/>
          <p:cNvSpPr>
            <a:spLocks noChangeArrowheads="1"/>
          </p:cNvSpPr>
          <p:nvPr/>
        </p:nvSpPr>
        <p:spPr bwMode="auto">
          <a:xfrm>
            <a:off x="134816" y="2713619"/>
            <a:ext cx="1298432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Times" pitchFamily="18" charset="0"/>
              </a:rPr>
              <a:t>Functioning</a:t>
            </a:r>
          </a:p>
          <a:p>
            <a:pPr algn="ctr" eaLnBrk="0" hangingPunct="0"/>
            <a:r>
              <a:rPr lang="en-US">
                <a:solidFill>
                  <a:srgbClr val="000000"/>
                </a:solidFill>
                <a:latin typeface="Times" pitchFamily="18" charset="0"/>
              </a:rPr>
              <a:t>System</a:t>
            </a:r>
          </a:p>
        </p:txBody>
      </p:sp>
      <p:sp>
        <p:nvSpPr>
          <p:cNvPr id="666640" name="Rectangle 16"/>
          <p:cNvSpPr>
            <a:spLocks noChangeArrowheads="1"/>
          </p:cNvSpPr>
          <p:nvPr/>
        </p:nvSpPr>
        <p:spPr bwMode="auto">
          <a:xfrm>
            <a:off x="4236428" y="3293056"/>
            <a:ext cx="71872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400" b="1">
                <a:solidFill>
                  <a:srgbClr val="000000"/>
                </a:solidFill>
                <a:latin typeface="Times" pitchFamily="18" charset="0"/>
              </a:rPr>
              <a:t>Test</a:t>
            </a:r>
          </a:p>
        </p:txBody>
      </p:sp>
      <p:sp>
        <p:nvSpPr>
          <p:cNvPr id="666641" name="Oval 17"/>
          <p:cNvSpPr>
            <a:spLocks noChangeArrowheads="1"/>
          </p:cNvSpPr>
          <p:nvPr/>
        </p:nvSpPr>
        <p:spPr bwMode="auto">
          <a:xfrm>
            <a:off x="6191251" y="2723144"/>
            <a:ext cx="1730619" cy="12223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642" name="Rectangle 18"/>
          <p:cNvSpPr>
            <a:spLocks noChangeArrowheads="1"/>
          </p:cNvSpPr>
          <p:nvPr/>
        </p:nvSpPr>
        <p:spPr bwMode="auto">
          <a:xfrm>
            <a:off x="6292362" y="3015244"/>
            <a:ext cx="168796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400" b="1">
                <a:solidFill>
                  <a:srgbClr val="000000"/>
                </a:solidFill>
                <a:latin typeface="Times" pitchFamily="18" charset="0"/>
              </a:rPr>
              <a:t>Installation</a:t>
            </a:r>
          </a:p>
        </p:txBody>
      </p:sp>
      <p:sp>
        <p:nvSpPr>
          <p:cNvPr id="666643" name="Rectangle 19" descr="10%"/>
          <p:cNvSpPr>
            <a:spLocks noChangeArrowheads="1"/>
          </p:cNvSpPr>
          <p:nvPr/>
        </p:nvSpPr>
        <p:spPr bwMode="auto">
          <a:xfrm>
            <a:off x="6435970" y="1372180"/>
            <a:ext cx="1726223" cy="958850"/>
          </a:xfrm>
          <a:prstGeom prst="rect">
            <a:avLst/>
          </a:prstGeom>
          <a:pattFill prst="pct10">
            <a:fgClr>
              <a:srgbClr val="000000"/>
            </a:fgClr>
            <a:bgClr>
              <a:srgbClr val="FFFFFF"/>
            </a:bgClr>
          </a:pattFill>
          <a:ln w="127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/>
            <a:r>
              <a:rPr lang="en-US" sz="2000" b="1">
                <a:latin typeface="Times" pitchFamily="18" charset="0"/>
              </a:rPr>
              <a:t>User </a:t>
            </a:r>
          </a:p>
          <a:p>
            <a:pPr algn="ctr" eaLnBrk="0" hangingPunct="0"/>
            <a:r>
              <a:rPr lang="en-US" sz="2000" b="1">
                <a:latin typeface="Times" pitchFamily="18" charset="0"/>
              </a:rPr>
              <a:t>Environment</a:t>
            </a:r>
          </a:p>
        </p:txBody>
      </p:sp>
      <p:sp>
        <p:nvSpPr>
          <p:cNvPr id="666644" name="Rectangle 20"/>
          <p:cNvSpPr>
            <a:spLocks noChangeArrowheads="1"/>
          </p:cNvSpPr>
          <p:nvPr/>
        </p:nvSpPr>
        <p:spPr bwMode="auto">
          <a:xfrm>
            <a:off x="6714393" y="3293056"/>
            <a:ext cx="71872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400" b="1">
                <a:solidFill>
                  <a:srgbClr val="000000"/>
                </a:solidFill>
                <a:latin typeface="Times" pitchFamily="18" charset="0"/>
              </a:rPr>
              <a:t>Test</a:t>
            </a:r>
          </a:p>
        </p:txBody>
      </p:sp>
      <p:sp>
        <p:nvSpPr>
          <p:cNvPr id="666645" name="Rectangle 21"/>
          <p:cNvSpPr>
            <a:spLocks noChangeArrowheads="1"/>
          </p:cNvSpPr>
          <p:nvPr/>
        </p:nvSpPr>
        <p:spPr bwMode="auto">
          <a:xfrm>
            <a:off x="3562351" y="4877380"/>
            <a:ext cx="11723" cy="33338"/>
          </a:xfrm>
          <a:prstGeom prst="rect">
            <a:avLst/>
          </a:prstGeom>
          <a:solidFill>
            <a:srgbClr val="000000"/>
          </a:solidFill>
          <a:ln w="1270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646" name="Rectangle 22"/>
          <p:cNvSpPr>
            <a:spLocks noChangeArrowheads="1"/>
          </p:cNvSpPr>
          <p:nvPr/>
        </p:nvSpPr>
        <p:spPr bwMode="auto">
          <a:xfrm>
            <a:off x="8390793" y="4877380"/>
            <a:ext cx="10258" cy="33338"/>
          </a:xfrm>
          <a:prstGeom prst="rect">
            <a:avLst/>
          </a:prstGeom>
          <a:solidFill>
            <a:srgbClr val="000000"/>
          </a:solidFill>
          <a:ln w="1270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647" name="Rectangle 23"/>
          <p:cNvSpPr>
            <a:spLocks noChangeArrowheads="1"/>
          </p:cNvSpPr>
          <p:nvPr/>
        </p:nvSpPr>
        <p:spPr bwMode="auto">
          <a:xfrm>
            <a:off x="3587261" y="4877380"/>
            <a:ext cx="4790343" cy="33338"/>
          </a:xfrm>
          <a:prstGeom prst="rect">
            <a:avLst/>
          </a:prstGeom>
          <a:solidFill>
            <a:srgbClr val="000000"/>
          </a:solidFill>
          <a:ln w="1270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648" name="Oval 24"/>
          <p:cNvSpPr>
            <a:spLocks noChangeArrowheads="1"/>
          </p:cNvSpPr>
          <p:nvPr/>
        </p:nvSpPr>
        <p:spPr bwMode="auto">
          <a:xfrm>
            <a:off x="6456485" y="5380618"/>
            <a:ext cx="1304192" cy="80645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649" name="Rectangle 25"/>
          <p:cNvSpPr>
            <a:spLocks noChangeArrowheads="1"/>
          </p:cNvSpPr>
          <p:nvPr/>
        </p:nvSpPr>
        <p:spPr bwMode="auto">
          <a:xfrm>
            <a:off x="6449159" y="5499681"/>
            <a:ext cx="1457129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400" b="1">
                <a:solidFill>
                  <a:srgbClr val="000000"/>
                </a:solidFill>
                <a:latin typeface="Times" pitchFamily="18" charset="0"/>
              </a:rPr>
              <a:t>System in</a:t>
            </a:r>
          </a:p>
        </p:txBody>
      </p:sp>
      <p:sp>
        <p:nvSpPr>
          <p:cNvPr id="666650" name="Rectangle 26"/>
          <p:cNvSpPr>
            <a:spLocks noChangeArrowheads="1"/>
          </p:cNvSpPr>
          <p:nvPr/>
        </p:nvSpPr>
        <p:spPr bwMode="auto">
          <a:xfrm>
            <a:off x="6877051" y="5740981"/>
            <a:ext cx="66204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400" b="1">
                <a:solidFill>
                  <a:srgbClr val="000000"/>
                </a:solidFill>
                <a:latin typeface="Times" pitchFamily="18" charset="0"/>
              </a:rPr>
              <a:t>Use</a:t>
            </a:r>
          </a:p>
        </p:txBody>
      </p:sp>
      <p:sp>
        <p:nvSpPr>
          <p:cNvPr id="666651" name="Line 27"/>
          <p:cNvSpPr>
            <a:spLocks noChangeShapeType="1"/>
          </p:cNvSpPr>
          <p:nvPr/>
        </p:nvSpPr>
        <p:spPr bwMode="auto">
          <a:xfrm>
            <a:off x="3481754" y="1127705"/>
            <a:ext cx="0" cy="51879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652" name="Rectangle 28"/>
          <p:cNvSpPr>
            <a:spLocks noChangeArrowheads="1"/>
          </p:cNvSpPr>
          <p:nvPr/>
        </p:nvSpPr>
        <p:spPr bwMode="auto">
          <a:xfrm>
            <a:off x="7649308" y="4085219"/>
            <a:ext cx="862416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Times" pitchFamily="18" charset="0"/>
              </a:rPr>
              <a:t>Usable</a:t>
            </a:r>
          </a:p>
          <a:p>
            <a:pPr algn="ctr" eaLnBrk="0" hangingPunct="0"/>
            <a:r>
              <a:rPr lang="en-US">
                <a:solidFill>
                  <a:srgbClr val="000000"/>
                </a:solidFill>
                <a:latin typeface="Times" pitchFamily="18" charset="0"/>
              </a:rPr>
              <a:t>System</a:t>
            </a:r>
          </a:p>
        </p:txBody>
      </p:sp>
      <p:sp>
        <p:nvSpPr>
          <p:cNvPr id="666653" name="Rectangle 29"/>
          <p:cNvSpPr>
            <a:spLocks noChangeArrowheads="1"/>
          </p:cNvSpPr>
          <p:nvPr/>
        </p:nvSpPr>
        <p:spPr bwMode="auto">
          <a:xfrm>
            <a:off x="2863362" y="2637419"/>
            <a:ext cx="1054840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Times" pitchFamily="18" charset="0"/>
              </a:rPr>
              <a:t>Validated</a:t>
            </a:r>
          </a:p>
          <a:p>
            <a:pPr algn="ctr" eaLnBrk="0" hangingPunct="0"/>
            <a:r>
              <a:rPr lang="en-US">
                <a:solidFill>
                  <a:srgbClr val="000000"/>
                </a:solidFill>
                <a:latin typeface="Times" pitchFamily="18" charset="0"/>
              </a:rPr>
              <a:t>System</a:t>
            </a:r>
          </a:p>
        </p:txBody>
      </p:sp>
      <p:sp>
        <p:nvSpPr>
          <p:cNvPr id="666654" name="Rectangle 30"/>
          <p:cNvSpPr>
            <a:spLocks noChangeArrowheads="1"/>
          </p:cNvSpPr>
          <p:nvPr/>
        </p:nvSpPr>
        <p:spPr bwMode="auto">
          <a:xfrm>
            <a:off x="5313485" y="2599319"/>
            <a:ext cx="1054776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Times" pitchFamily="18" charset="0"/>
              </a:rPr>
              <a:t>Accepted</a:t>
            </a:r>
          </a:p>
          <a:p>
            <a:pPr algn="ctr" eaLnBrk="0" hangingPunct="0"/>
            <a:r>
              <a:rPr lang="en-US">
                <a:solidFill>
                  <a:srgbClr val="000000"/>
                </a:solidFill>
                <a:latin typeface="Times" pitchFamily="18" charset="0"/>
              </a:rPr>
              <a:t>System</a:t>
            </a:r>
          </a:p>
        </p:txBody>
      </p:sp>
      <p:sp>
        <p:nvSpPr>
          <p:cNvPr id="666655" name="Line 31"/>
          <p:cNvSpPr>
            <a:spLocks noChangeShapeType="1"/>
          </p:cNvSpPr>
          <p:nvPr/>
        </p:nvSpPr>
        <p:spPr bwMode="auto">
          <a:xfrm>
            <a:off x="2091104" y="2194505"/>
            <a:ext cx="0" cy="55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656" name="Line 32"/>
          <p:cNvSpPr>
            <a:spLocks noChangeShapeType="1"/>
          </p:cNvSpPr>
          <p:nvPr/>
        </p:nvSpPr>
        <p:spPr bwMode="auto">
          <a:xfrm flipH="1">
            <a:off x="4624754" y="2289755"/>
            <a:ext cx="114300" cy="425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657" name="Line 33"/>
          <p:cNvSpPr>
            <a:spLocks noChangeShapeType="1"/>
          </p:cNvSpPr>
          <p:nvPr/>
        </p:nvSpPr>
        <p:spPr bwMode="auto">
          <a:xfrm flipH="1">
            <a:off x="7177454" y="2327855"/>
            <a:ext cx="19050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658" name="Line 34"/>
          <p:cNvSpPr>
            <a:spLocks noChangeShapeType="1"/>
          </p:cNvSpPr>
          <p:nvPr/>
        </p:nvSpPr>
        <p:spPr bwMode="auto">
          <a:xfrm>
            <a:off x="401516" y="3350205"/>
            <a:ext cx="78837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659" name="Line 35"/>
          <p:cNvSpPr>
            <a:spLocks noChangeShapeType="1"/>
          </p:cNvSpPr>
          <p:nvPr/>
        </p:nvSpPr>
        <p:spPr bwMode="auto">
          <a:xfrm>
            <a:off x="5468816" y="3312105"/>
            <a:ext cx="69312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660" name="Line 36"/>
          <p:cNvSpPr>
            <a:spLocks noChangeShapeType="1"/>
          </p:cNvSpPr>
          <p:nvPr/>
        </p:nvSpPr>
        <p:spPr bwMode="auto">
          <a:xfrm>
            <a:off x="7082204" y="3985205"/>
            <a:ext cx="0" cy="1377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661" name="Line 37"/>
          <p:cNvSpPr>
            <a:spLocks noChangeShapeType="1"/>
          </p:cNvSpPr>
          <p:nvPr/>
        </p:nvSpPr>
        <p:spPr bwMode="auto">
          <a:xfrm>
            <a:off x="5354516" y="5547305"/>
            <a:ext cx="1093177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662" name="Rectangle 38"/>
          <p:cNvSpPr>
            <a:spLocks noChangeArrowheads="1"/>
          </p:cNvSpPr>
          <p:nvPr/>
        </p:nvSpPr>
        <p:spPr bwMode="auto">
          <a:xfrm>
            <a:off x="3962400" y="6099756"/>
            <a:ext cx="2620108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lIns="90487" tIns="44450" rIns="90487" bIns="44450" anchor="ctr"/>
          <a:lstStyle/>
          <a:p>
            <a:pPr algn="ctr" eaLnBrk="0" hangingPunct="0"/>
            <a:r>
              <a:rPr lang="en-US" sz="2000" b="1" dirty="0">
                <a:latin typeface="Times" pitchFamily="18" charset="0"/>
              </a:rPr>
              <a:t>Tests (?)  by user</a:t>
            </a:r>
          </a:p>
        </p:txBody>
      </p:sp>
      <p:sp>
        <p:nvSpPr>
          <p:cNvPr id="666663" name="Rectangle 39"/>
          <p:cNvSpPr>
            <a:spLocks noChangeArrowheads="1"/>
          </p:cNvSpPr>
          <p:nvPr/>
        </p:nvSpPr>
        <p:spPr bwMode="auto">
          <a:xfrm>
            <a:off x="4078166" y="4364619"/>
            <a:ext cx="2620108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lIns="90487" tIns="44450" rIns="90487" bIns="44450" anchor="ctr"/>
          <a:lstStyle/>
          <a:p>
            <a:pPr algn="ctr" eaLnBrk="0" hangingPunct="0"/>
            <a:r>
              <a:rPr lang="en-US" sz="2000" b="1">
                <a:latin typeface="Times" pitchFamily="18" charset="0"/>
              </a:rPr>
              <a:t>Tests by client</a:t>
            </a:r>
          </a:p>
        </p:txBody>
      </p:sp>
      <p:sp>
        <p:nvSpPr>
          <p:cNvPr id="666665" name="Rectangle 41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  <a:noFill/>
          <a:ln/>
        </p:spPr>
        <p:txBody>
          <a:bodyPr lIns="90487" tIns="44450" rIns="90487" bIns="44450">
            <a:normAutofit fontScale="90000"/>
          </a:bodyPr>
          <a:lstStyle/>
          <a:p>
            <a:r>
              <a:rPr lang="en-US" dirty="0"/>
              <a:t>AKTIVITAS PENGUJIAN PL (2) </a:t>
            </a:r>
          </a:p>
        </p:txBody>
      </p:sp>
      <p:sp>
        <p:nvSpPr>
          <p:cNvPr id="666666" name="Text Box 42"/>
          <p:cNvSpPr txBox="1">
            <a:spLocks noChangeArrowheads="1"/>
          </p:cNvSpPr>
          <p:nvPr/>
        </p:nvSpPr>
        <p:spPr bwMode="auto">
          <a:xfrm>
            <a:off x="889489" y="5586993"/>
            <a:ext cx="192405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i="1">
                <a:solidFill>
                  <a:schemeClr val="bg2"/>
                </a:solidFill>
              </a:rPr>
              <a:t>Sumber : Bruege (2004)</a:t>
            </a:r>
            <a:endParaRPr lang="en-AU" sz="1400" i="1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Tingkatan</a:t>
            </a:r>
            <a:r>
              <a:rPr lang="en-US" dirty="0" smtClean="0"/>
              <a:t>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Unit testing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	Testing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kode-kode</a:t>
            </a:r>
            <a:r>
              <a:rPr lang="en-US" dirty="0" smtClean="0"/>
              <a:t> program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satuan</a:t>
            </a:r>
            <a:r>
              <a:rPr lang="en-US" dirty="0" smtClean="0"/>
              <a:t> unit </a:t>
            </a:r>
            <a:r>
              <a:rPr lang="en-US" dirty="0" err="1" smtClean="0"/>
              <a:t>terkecil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individual.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System Testing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dirty="0" err="1" smtClean="0"/>
              <a:t>Proses</a:t>
            </a:r>
            <a:r>
              <a:rPr lang="en-US" dirty="0" smtClean="0"/>
              <a:t> testing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terintegrasi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verifikasi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spesifikasi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Acceptance Testing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	Testing formal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kriteria</a:t>
            </a:r>
            <a:r>
              <a:rPr lang="en-US" dirty="0" smtClean="0"/>
              <a:t> </a:t>
            </a:r>
            <a:r>
              <a:rPr lang="en-US" dirty="0" err="1" smtClean="0"/>
              <a:t>penerimaan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memberdayakan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diterima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 smtClean="0"/>
              <a:t>Test case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tes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berdasarkan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inisialisasi</a:t>
            </a:r>
            <a:r>
              <a:rPr lang="en-US" sz="2800" dirty="0" smtClean="0"/>
              <a:t>, </a:t>
            </a:r>
            <a:r>
              <a:rPr lang="en-US" sz="2800" dirty="0" err="1" smtClean="0"/>
              <a:t>masukan</a:t>
            </a:r>
            <a:r>
              <a:rPr lang="en-US" sz="2800" dirty="0" smtClean="0"/>
              <a:t>, </a:t>
            </a:r>
            <a:r>
              <a:rPr lang="en-US" sz="2800" dirty="0" err="1" smtClean="0"/>
              <a:t>kondisi</a:t>
            </a:r>
            <a:r>
              <a:rPr lang="en-US" sz="2800" dirty="0" smtClean="0"/>
              <a:t> </a:t>
            </a:r>
            <a:r>
              <a:rPr lang="en-US" sz="2800" dirty="0" err="1" smtClean="0"/>
              <a:t>ataupun</a:t>
            </a:r>
            <a:r>
              <a:rPr lang="en-US" sz="2800" dirty="0" smtClean="0"/>
              <a:t> </a:t>
            </a:r>
            <a:r>
              <a:rPr lang="en-US" sz="2800" dirty="0" err="1" smtClean="0"/>
              <a:t>hasil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telah</a:t>
            </a:r>
            <a:r>
              <a:rPr lang="en-US" sz="2800" dirty="0" smtClean="0"/>
              <a:t> </a:t>
            </a:r>
            <a:r>
              <a:rPr lang="en-US" sz="2800" dirty="0" err="1" smtClean="0"/>
              <a:t>ditentukan</a:t>
            </a:r>
            <a:r>
              <a:rPr lang="en-US" sz="2800" dirty="0" smtClean="0"/>
              <a:t> </a:t>
            </a:r>
            <a:r>
              <a:rPr lang="en-US" sz="2800" dirty="0" err="1" smtClean="0"/>
              <a:t>sebelumnya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Adapun</a:t>
            </a:r>
            <a:r>
              <a:rPr lang="en-US" sz="2800" dirty="0" smtClean="0"/>
              <a:t> </a:t>
            </a:r>
            <a:r>
              <a:rPr lang="en-US" sz="2800" dirty="0" err="1" smtClean="0"/>
              <a:t>kegunaan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i="1" dirty="0" smtClean="0"/>
              <a:t>test case </a:t>
            </a:r>
            <a:r>
              <a:rPr lang="en-US" sz="2800" dirty="0" err="1" smtClean="0"/>
              <a:t>ini</a:t>
            </a:r>
            <a:r>
              <a:rPr lang="en-US" sz="2800" dirty="0" smtClean="0"/>
              <a:t>,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berikut</a:t>
            </a:r>
            <a:r>
              <a:rPr lang="en-US" sz="2800" dirty="0" smtClean="0"/>
              <a:t>:</a:t>
            </a:r>
          </a:p>
          <a:p>
            <a:pPr lvl="1"/>
            <a:r>
              <a:rPr lang="en-US" sz="2500" dirty="0" err="1" smtClean="0"/>
              <a:t>Untuk</a:t>
            </a:r>
            <a:r>
              <a:rPr lang="en-US" sz="2500" dirty="0" smtClean="0"/>
              <a:t> </a:t>
            </a:r>
            <a:r>
              <a:rPr lang="en-US" sz="2500" dirty="0" err="1" smtClean="0"/>
              <a:t>melakukan</a:t>
            </a:r>
            <a:r>
              <a:rPr lang="en-US" sz="2500" dirty="0" smtClean="0"/>
              <a:t> </a:t>
            </a:r>
            <a:r>
              <a:rPr lang="en-US" sz="2500" i="1" dirty="0" smtClean="0"/>
              <a:t>Black Box Testing</a:t>
            </a:r>
          </a:p>
          <a:p>
            <a:pPr lvl="1"/>
            <a:r>
              <a:rPr lang="en-US" sz="2500" dirty="0" err="1" smtClean="0"/>
              <a:t>Untuk</a:t>
            </a:r>
            <a:r>
              <a:rPr lang="en-US" sz="2500" dirty="0" smtClean="0"/>
              <a:t> </a:t>
            </a:r>
            <a:r>
              <a:rPr lang="en-US" sz="2500" dirty="0" err="1" smtClean="0"/>
              <a:t>melakukan</a:t>
            </a:r>
            <a:r>
              <a:rPr lang="en-US" sz="2500" dirty="0" smtClean="0"/>
              <a:t> </a:t>
            </a:r>
            <a:r>
              <a:rPr lang="en-US" sz="2500" i="1" dirty="0" smtClean="0"/>
              <a:t>White Box Testing.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81200"/>
            <a:ext cx="831532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3" name="Rectangle 3"/>
          <p:cNvSpPr>
            <a:spLocks noGrp="1" noChangeArrowheads="1"/>
          </p:cNvSpPr>
          <p:nvPr>
            <p:ph type="title"/>
          </p:nvPr>
        </p:nvSpPr>
        <p:spPr>
          <a:xfrm>
            <a:off x="1088781" y="301625"/>
            <a:ext cx="6751026" cy="1143000"/>
          </a:xfrm>
          <a:noFill/>
          <a:ln/>
        </p:spPr>
        <p:txBody>
          <a:bodyPr anchor="b"/>
          <a:lstStyle/>
          <a:p>
            <a:r>
              <a:rPr lang="en-US" sz="4000"/>
              <a:t>TERMINOLOGI</a:t>
            </a:r>
          </a:p>
        </p:txBody>
      </p:sp>
      <p:sp>
        <p:nvSpPr>
          <p:cNvPr id="655362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382000" cy="41148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Char char="•"/>
            </a:pPr>
            <a:r>
              <a:rPr lang="en-US" sz="2800" b="1" dirty="0">
                <a:latin typeface="Century Gothic" pitchFamily="34" charset="0"/>
              </a:rPr>
              <a:t>Reliability:</a:t>
            </a:r>
            <a:r>
              <a:rPr lang="en-US" sz="2800" dirty="0">
                <a:latin typeface="Century Gothic" pitchFamily="34" charset="0"/>
              </a:rPr>
              <a:t> </a:t>
            </a:r>
            <a:r>
              <a:rPr lang="en-US" sz="2800" dirty="0" err="1">
                <a:latin typeface="Century Gothic" pitchFamily="34" charset="0"/>
              </a:rPr>
              <a:t>Ukuran</a:t>
            </a:r>
            <a:r>
              <a:rPr lang="en-US" sz="2800" dirty="0">
                <a:latin typeface="Century Gothic" pitchFamily="34" charset="0"/>
              </a:rPr>
              <a:t> </a:t>
            </a:r>
            <a:r>
              <a:rPr lang="en-US" sz="2800" dirty="0" err="1">
                <a:latin typeface="Century Gothic" pitchFamily="34" charset="0"/>
              </a:rPr>
              <a:t>kesuksesan</a:t>
            </a:r>
            <a:r>
              <a:rPr lang="en-US" sz="2800" dirty="0">
                <a:latin typeface="Century Gothic" pitchFamily="34" charset="0"/>
              </a:rPr>
              <a:t> yang </a:t>
            </a:r>
            <a:r>
              <a:rPr lang="en-US" sz="2800" dirty="0" err="1">
                <a:latin typeface="Century Gothic" pitchFamily="34" charset="0"/>
              </a:rPr>
              <a:t>digunakan</a:t>
            </a:r>
            <a:r>
              <a:rPr lang="en-US" sz="2800" dirty="0">
                <a:latin typeface="Century Gothic" pitchFamily="34" charset="0"/>
              </a:rPr>
              <a:t> </a:t>
            </a:r>
            <a:r>
              <a:rPr lang="en-US" sz="2800" dirty="0" err="1">
                <a:latin typeface="Century Gothic" pitchFamily="34" charset="0"/>
              </a:rPr>
              <a:t>untuk</a:t>
            </a:r>
            <a:r>
              <a:rPr lang="en-US" sz="2800" dirty="0">
                <a:latin typeface="Century Gothic" pitchFamily="34" charset="0"/>
              </a:rPr>
              <a:t> </a:t>
            </a:r>
            <a:r>
              <a:rPr lang="en-US" sz="2800" dirty="0" err="1">
                <a:latin typeface="Century Gothic" pitchFamily="34" charset="0"/>
              </a:rPr>
              <a:t>mengukur</a:t>
            </a:r>
            <a:r>
              <a:rPr lang="en-US" sz="2800" dirty="0">
                <a:latin typeface="Century Gothic" pitchFamily="34" charset="0"/>
              </a:rPr>
              <a:t> </a:t>
            </a:r>
            <a:r>
              <a:rPr lang="en-US" sz="2800" dirty="0" err="1">
                <a:latin typeface="Century Gothic" pitchFamily="34" charset="0"/>
              </a:rPr>
              <a:t>kesesuaian</a:t>
            </a:r>
            <a:r>
              <a:rPr lang="en-US" sz="2800" dirty="0">
                <a:latin typeface="Century Gothic" pitchFamily="34" charset="0"/>
              </a:rPr>
              <a:t> </a:t>
            </a:r>
            <a:r>
              <a:rPr lang="en-US" sz="2800" dirty="0" err="1">
                <a:latin typeface="Century Gothic" pitchFamily="34" charset="0"/>
              </a:rPr>
              <a:t>antara</a:t>
            </a:r>
            <a:r>
              <a:rPr lang="en-US" sz="2800" dirty="0">
                <a:latin typeface="Century Gothic" pitchFamily="34" charset="0"/>
              </a:rPr>
              <a:t> </a:t>
            </a:r>
            <a:r>
              <a:rPr lang="en-US" sz="2800" dirty="0" err="1">
                <a:latin typeface="Century Gothic" pitchFamily="34" charset="0"/>
              </a:rPr>
              <a:t>perilaku</a:t>
            </a:r>
            <a:r>
              <a:rPr lang="en-US" sz="2800" dirty="0">
                <a:latin typeface="Century Gothic" pitchFamily="34" charset="0"/>
              </a:rPr>
              <a:t> yang </a:t>
            </a:r>
            <a:r>
              <a:rPr lang="en-US" sz="2800" dirty="0" err="1">
                <a:latin typeface="Century Gothic" pitchFamily="34" charset="0"/>
              </a:rPr>
              <a:t>terjadi</a:t>
            </a:r>
            <a:r>
              <a:rPr lang="en-US" sz="2800" dirty="0">
                <a:latin typeface="Century Gothic" pitchFamily="34" charset="0"/>
              </a:rPr>
              <a:t> </a:t>
            </a:r>
            <a:r>
              <a:rPr lang="en-US" sz="2800" dirty="0" err="1">
                <a:latin typeface="Century Gothic" pitchFamily="34" charset="0"/>
              </a:rPr>
              <a:t>dengan</a:t>
            </a:r>
            <a:r>
              <a:rPr lang="en-US" sz="2800" dirty="0">
                <a:latin typeface="Century Gothic" pitchFamily="34" charset="0"/>
              </a:rPr>
              <a:t> </a:t>
            </a:r>
            <a:r>
              <a:rPr lang="en-US" sz="2800" dirty="0" err="1">
                <a:latin typeface="Century Gothic" pitchFamily="34" charset="0"/>
              </a:rPr>
              <a:t>perilaku</a:t>
            </a:r>
            <a:r>
              <a:rPr lang="en-US" sz="2800" dirty="0">
                <a:latin typeface="Century Gothic" pitchFamily="34" charset="0"/>
              </a:rPr>
              <a:t> yang </a:t>
            </a:r>
            <a:r>
              <a:rPr lang="en-US" sz="2800" dirty="0" err="1">
                <a:latin typeface="Century Gothic" pitchFamily="34" charset="0"/>
              </a:rPr>
              <a:t>diinginkan</a:t>
            </a:r>
            <a:r>
              <a:rPr lang="en-US" sz="2800" dirty="0">
                <a:latin typeface="Century Gothic" pitchFamily="34" charset="0"/>
              </a:rPr>
              <a:t>.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sz="2800" b="1" dirty="0">
                <a:latin typeface="Century Gothic" pitchFamily="34" charset="0"/>
              </a:rPr>
              <a:t>Failure:</a:t>
            </a:r>
            <a:r>
              <a:rPr lang="en-US" sz="2800" dirty="0">
                <a:latin typeface="Century Gothic" pitchFamily="34" charset="0"/>
              </a:rPr>
              <a:t>  </a:t>
            </a:r>
            <a:r>
              <a:rPr lang="en-US" sz="2800" dirty="0" err="1">
                <a:latin typeface="Century Gothic" pitchFamily="34" charset="0"/>
              </a:rPr>
              <a:t>Penyimpangan</a:t>
            </a:r>
            <a:r>
              <a:rPr lang="en-US" sz="2800" dirty="0">
                <a:latin typeface="Century Gothic" pitchFamily="34" charset="0"/>
              </a:rPr>
              <a:t> </a:t>
            </a:r>
            <a:r>
              <a:rPr lang="en-US" sz="2800" dirty="0" err="1">
                <a:latin typeface="Century Gothic" pitchFamily="34" charset="0"/>
              </a:rPr>
              <a:t>perilaku</a:t>
            </a:r>
            <a:r>
              <a:rPr lang="en-US" sz="2800" dirty="0">
                <a:latin typeface="Century Gothic" pitchFamily="34" charset="0"/>
              </a:rPr>
              <a:t> yang </a:t>
            </a:r>
            <a:r>
              <a:rPr lang="en-US" sz="2800" dirty="0" err="1">
                <a:latin typeface="Century Gothic" pitchFamily="34" charset="0"/>
              </a:rPr>
              <a:t>diamati</a:t>
            </a:r>
            <a:r>
              <a:rPr lang="en-US" sz="2800" dirty="0">
                <a:latin typeface="Century Gothic" pitchFamily="34" charset="0"/>
              </a:rPr>
              <a:t> </a:t>
            </a:r>
            <a:r>
              <a:rPr lang="en-US" sz="2800" dirty="0" err="1">
                <a:latin typeface="Century Gothic" pitchFamily="34" charset="0"/>
              </a:rPr>
              <a:t>dengan</a:t>
            </a:r>
            <a:r>
              <a:rPr lang="en-US" sz="2800" dirty="0">
                <a:latin typeface="Century Gothic" pitchFamily="34" charset="0"/>
              </a:rPr>
              <a:t> </a:t>
            </a:r>
            <a:r>
              <a:rPr lang="en-US" sz="2800" dirty="0" err="1">
                <a:latin typeface="Century Gothic" pitchFamily="34" charset="0"/>
              </a:rPr>
              <a:t>perilaku</a:t>
            </a:r>
            <a:r>
              <a:rPr lang="en-US" sz="2800" dirty="0">
                <a:latin typeface="Century Gothic" pitchFamily="34" charset="0"/>
              </a:rPr>
              <a:t> yang </a:t>
            </a:r>
            <a:r>
              <a:rPr lang="en-US" sz="2800" dirty="0" err="1">
                <a:latin typeface="Century Gothic" pitchFamily="34" charset="0"/>
              </a:rPr>
              <a:t>kehendaki</a:t>
            </a:r>
            <a:r>
              <a:rPr lang="en-US" sz="2800" dirty="0">
                <a:latin typeface="Century Gothic" pitchFamily="34" charset="0"/>
              </a:rPr>
              <a:t>.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sz="2800" b="1" dirty="0">
                <a:latin typeface="Century Gothic" pitchFamily="34" charset="0"/>
              </a:rPr>
              <a:t>Error:</a:t>
            </a:r>
            <a:r>
              <a:rPr lang="en-US" sz="2800" dirty="0">
                <a:latin typeface="Century Gothic" pitchFamily="34" charset="0"/>
              </a:rPr>
              <a:t> </a:t>
            </a:r>
            <a:r>
              <a:rPr lang="en-US" sz="2800" dirty="0" err="1">
                <a:latin typeface="Century Gothic" pitchFamily="34" charset="0"/>
              </a:rPr>
              <a:t>Keadaan</a:t>
            </a:r>
            <a:r>
              <a:rPr lang="en-US" sz="2800" dirty="0">
                <a:latin typeface="Century Gothic" pitchFamily="34" charset="0"/>
              </a:rPr>
              <a:t> </a:t>
            </a:r>
            <a:r>
              <a:rPr lang="en-US" sz="2800" dirty="0" err="1">
                <a:latin typeface="Century Gothic" pitchFamily="34" charset="0"/>
              </a:rPr>
              <a:t>di</a:t>
            </a:r>
            <a:r>
              <a:rPr lang="en-US" sz="2800" dirty="0">
                <a:latin typeface="Century Gothic" pitchFamily="34" charset="0"/>
              </a:rPr>
              <a:t> </a:t>
            </a:r>
            <a:r>
              <a:rPr lang="en-US" sz="2800" dirty="0" err="1">
                <a:latin typeface="Century Gothic" pitchFamily="34" charset="0"/>
              </a:rPr>
              <a:t>mana</a:t>
            </a:r>
            <a:r>
              <a:rPr lang="en-US" sz="2800" dirty="0">
                <a:latin typeface="Century Gothic" pitchFamily="34" charset="0"/>
              </a:rPr>
              <a:t> </a:t>
            </a:r>
            <a:r>
              <a:rPr lang="en-US" sz="2800" dirty="0" err="1">
                <a:latin typeface="Century Gothic" pitchFamily="34" charset="0"/>
              </a:rPr>
              <a:t>sistem</a:t>
            </a:r>
            <a:r>
              <a:rPr lang="en-US" sz="2800" dirty="0">
                <a:latin typeface="Century Gothic" pitchFamily="34" charset="0"/>
              </a:rPr>
              <a:t> </a:t>
            </a:r>
            <a:r>
              <a:rPr lang="en-US" sz="2800" dirty="0" err="1">
                <a:latin typeface="Century Gothic" pitchFamily="34" charset="0"/>
              </a:rPr>
              <a:t>berada</a:t>
            </a:r>
            <a:r>
              <a:rPr lang="en-US" sz="2800" dirty="0">
                <a:latin typeface="Century Gothic" pitchFamily="34" charset="0"/>
              </a:rPr>
              <a:t> </a:t>
            </a:r>
            <a:r>
              <a:rPr lang="en-US" sz="2800" dirty="0" err="1">
                <a:latin typeface="Century Gothic" pitchFamily="34" charset="0"/>
              </a:rPr>
              <a:t>pada</a:t>
            </a:r>
            <a:r>
              <a:rPr lang="en-US" sz="2800" dirty="0">
                <a:latin typeface="Century Gothic" pitchFamily="34" charset="0"/>
              </a:rPr>
              <a:t> </a:t>
            </a:r>
            <a:r>
              <a:rPr lang="en-US" sz="2800" dirty="0" err="1">
                <a:latin typeface="Century Gothic" pitchFamily="34" charset="0"/>
              </a:rPr>
              <a:t>suatu</a:t>
            </a:r>
            <a:r>
              <a:rPr lang="en-US" sz="2800" dirty="0">
                <a:latin typeface="Century Gothic" pitchFamily="34" charset="0"/>
              </a:rPr>
              <a:t> </a:t>
            </a:r>
            <a:r>
              <a:rPr lang="en-US" sz="2800" dirty="0" err="1">
                <a:latin typeface="Century Gothic" pitchFamily="34" charset="0"/>
              </a:rPr>
              <a:t>keadaan</a:t>
            </a:r>
            <a:r>
              <a:rPr lang="en-US" sz="2800" dirty="0">
                <a:latin typeface="Century Gothic" pitchFamily="34" charset="0"/>
              </a:rPr>
              <a:t>, </a:t>
            </a:r>
            <a:r>
              <a:rPr lang="en-US" sz="2800" dirty="0" err="1">
                <a:latin typeface="Century Gothic" pitchFamily="34" charset="0"/>
              </a:rPr>
              <a:t>jika</a:t>
            </a:r>
            <a:r>
              <a:rPr lang="en-US" sz="2800" dirty="0">
                <a:latin typeface="Century Gothic" pitchFamily="34" charset="0"/>
              </a:rPr>
              <a:t> </a:t>
            </a:r>
            <a:r>
              <a:rPr lang="en-US" sz="2800" dirty="0" err="1">
                <a:latin typeface="Century Gothic" pitchFamily="34" charset="0"/>
              </a:rPr>
              <a:t>sistem</a:t>
            </a:r>
            <a:r>
              <a:rPr lang="en-US" sz="2800" dirty="0">
                <a:latin typeface="Century Gothic" pitchFamily="34" charset="0"/>
              </a:rPr>
              <a:t> </a:t>
            </a:r>
            <a:r>
              <a:rPr lang="en-US" sz="2800" dirty="0" err="1">
                <a:latin typeface="Century Gothic" pitchFamily="34" charset="0"/>
              </a:rPr>
              <a:t>terus</a:t>
            </a:r>
            <a:r>
              <a:rPr lang="en-US" sz="2800" dirty="0">
                <a:latin typeface="Century Gothic" pitchFamily="34" charset="0"/>
              </a:rPr>
              <a:t> </a:t>
            </a:r>
            <a:r>
              <a:rPr lang="en-US" sz="2800" dirty="0" err="1">
                <a:latin typeface="Century Gothic" pitchFamily="34" charset="0"/>
              </a:rPr>
              <a:t>melakukan</a:t>
            </a:r>
            <a:r>
              <a:rPr lang="en-US" sz="2800" dirty="0">
                <a:latin typeface="Century Gothic" pitchFamily="34" charset="0"/>
              </a:rPr>
              <a:t> </a:t>
            </a:r>
            <a:r>
              <a:rPr lang="en-US" sz="2800" dirty="0" err="1">
                <a:latin typeface="Century Gothic" pitchFamily="34" charset="0"/>
              </a:rPr>
              <a:t>proses</a:t>
            </a:r>
            <a:r>
              <a:rPr lang="en-US" sz="2800" dirty="0">
                <a:latin typeface="Century Gothic" pitchFamily="34" charset="0"/>
              </a:rPr>
              <a:t> </a:t>
            </a:r>
            <a:r>
              <a:rPr lang="en-US" sz="2800" dirty="0" err="1">
                <a:latin typeface="Century Gothic" pitchFamily="34" charset="0"/>
              </a:rPr>
              <a:t>akan</a:t>
            </a:r>
            <a:r>
              <a:rPr lang="en-US" sz="2800" dirty="0">
                <a:latin typeface="Century Gothic" pitchFamily="34" charset="0"/>
              </a:rPr>
              <a:t> </a:t>
            </a:r>
            <a:r>
              <a:rPr lang="en-US" sz="2800" dirty="0" err="1">
                <a:latin typeface="Century Gothic" pitchFamily="34" charset="0"/>
              </a:rPr>
              <a:t>dapat</a:t>
            </a:r>
            <a:r>
              <a:rPr lang="en-US" sz="2800" dirty="0">
                <a:latin typeface="Century Gothic" pitchFamily="34" charset="0"/>
              </a:rPr>
              <a:t> </a:t>
            </a:r>
            <a:r>
              <a:rPr lang="en-US" sz="2800" dirty="0" err="1">
                <a:latin typeface="Century Gothic" pitchFamily="34" charset="0"/>
              </a:rPr>
              <a:t>mengakibatkan</a:t>
            </a:r>
            <a:r>
              <a:rPr lang="en-US" sz="2800" dirty="0">
                <a:latin typeface="Century Gothic" pitchFamily="34" charset="0"/>
              </a:rPr>
              <a:t> </a:t>
            </a:r>
            <a:r>
              <a:rPr lang="en-US" sz="2800" dirty="0" err="1">
                <a:latin typeface="Century Gothic" pitchFamily="34" charset="0"/>
              </a:rPr>
              <a:t>terjadinya</a:t>
            </a:r>
            <a:r>
              <a:rPr lang="en-US" sz="2800" dirty="0">
                <a:latin typeface="Century Gothic" pitchFamily="34" charset="0"/>
              </a:rPr>
              <a:t> failure. 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sz="2800" b="1" dirty="0">
                <a:latin typeface="Century Gothic" pitchFamily="34" charset="0"/>
              </a:rPr>
              <a:t>Fault (bug/defect) </a:t>
            </a:r>
            <a:r>
              <a:rPr lang="en-US" sz="2800" dirty="0" err="1">
                <a:latin typeface="Century Gothic" pitchFamily="34" charset="0"/>
              </a:rPr>
              <a:t>penyebab</a:t>
            </a:r>
            <a:r>
              <a:rPr lang="en-US" sz="2800" dirty="0">
                <a:latin typeface="Century Gothic" pitchFamily="34" charset="0"/>
              </a:rPr>
              <a:t> (</a:t>
            </a:r>
            <a:r>
              <a:rPr lang="en-US" sz="2800" dirty="0" err="1">
                <a:latin typeface="Century Gothic" pitchFamily="34" charset="0"/>
              </a:rPr>
              <a:t>mekanis</a:t>
            </a:r>
            <a:r>
              <a:rPr lang="en-US" sz="2800" dirty="0">
                <a:latin typeface="Century Gothic" pitchFamily="34" charset="0"/>
              </a:rPr>
              <a:t> </a:t>
            </a:r>
            <a:r>
              <a:rPr lang="en-US" sz="2800" dirty="0" err="1">
                <a:latin typeface="Century Gothic" pitchFamily="34" charset="0"/>
              </a:rPr>
              <a:t>atau</a:t>
            </a:r>
            <a:r>
              <a:rPr lang="en-US" sz="2800" dirty="0">
                <a:latin typeface="Century Gothic" pitchFamily="34" charset="0"/>
              </a:rPr>
              <a:t> </a:t>
            </a:r>
            <a:r>
              <a:rPr lang="en-US" sz="2800" dirty="0" err="1">
                <a:latin typeface="Century Gothic" pitchFamily="34" charset="0"/>
              </a:rPr>
              <a:t>algoritmis</a:t>
            </a:r>
            <a:r>
              <a:rPr lang="en-US" sz="2800" dirty="0">
                <a:latin typeface="Century Gothic" pitchFamily="34" charset="0"/>
              </a:rPr>
              <a:t>) </a:t>
            </a:r>
            <a:r>
              <a:rPr lang="en-US" sz="2800" dirty="0" err="1">
                <a:latin typeface="Century Gothic" pitchFamily="34" charset="0"/>
              </a:rPr>
              <a:t>dari</a:t>
            </a:r>
            <a:r>
              <a:rPr lang="en-US" sz="2800" dirty="0">
                <a:latin typeface="Century Gothic" pitchFamily="34" charset="0"/>
              </a:rPr>
              <a:t> </a:t>
            </a:r>
            <a:r>
              <a:rPr lang="en-US" sz="2800" dirty="0" err="1">
                <a:latin typeface="Century Gothic" pitchFamily="34" charset="0"/>
              </a:rPr>
              <a:t>suatu</a:t>
            </a:r>
            <a:r>
              <a:rPr lang="en-US" sz="2800" dirty="0">
                <a:latin typeface="Century Gothic" pitchFamily="34" charset="0"/>
              </a:rPr>
              <a:t> error. </a:t>
            </a:r>
            <a:r>
              <a:rPr lang="en-US" sz="2800" dirty="0" err="1">
                <a:latin typeface="Century Gothic" pitchFamily="34" charset="0"/>
              </a:rPr>
              <a:t>Kesalahan</a:t>
            </a:r>
            <a:r>
              <a:rPr lang="en-US" sz="2800" dirty="0">
                <a:latin typeface="Century Gothic" pitchFamily="34" charset="0"/>
              </a:rPr>
              <a:t> </a:t>
            </a:r>
            <a:r>
              <a:rPr lang="en-US" sz="2800" dirty="0" err="1">
                <a:latin typeface="Century Gothic" pitchFamily="34" charset="0"/>
              </a:rPr>
              <a:t>desain</a:t>
            </a:r>
            <a:r>
              <a:rPr lang="en-US" sz="2800" dirty="0">
                <a:latin typeface="Century Gothic" pitchFamily="34" charset="0"/>
              </a:rPr>
              <a:t> </a:t>
            </a:r>
            <a:r>
              <a:rPr lang="en-US" sz="2800" dirty="0" err="1">
                <a:latin typeface="Century Gothic" pitchFamily="34" charset="0"/>
              </a:rPr>
              <a:t>atau</a:t>
            </a:r>
            <a:r>
              <a:rPr lang="en-US" sz="2800" dirty="0">
                <a:latin typeface="Century Gothic" pitchFamily="34" charset="0"/>
              </a:rPr>
              <a:t> </a:t>
            </a:r>
            <a:r>
              <a:rPr lang="en-US" sz="2800" dirty="0" err="1">
                <a:latin typeface="Century Gothic" pitchFamily="34" charset="0"/>
              </a:rPr>
              <a:t>koding</a:t>
            </a:r>
            <a:r>
              <a:rPr lang="en-US" sz="2800" dirty="0">
                <a:latin typeface="Century Gothic" pitchFamily="34" charset="0"/>
              </a:rPr>
              <a:t> </a:t>
            </a:r>
            <a:r>
              <a:rPr lang="en-US" sz="2800" dirty="0" smtClean="0">
                <a:latin typeface="Century Gothic" pitchFamily="34" charset="0"/>
              </a:rPr>
              <a:t>.</a:t>
            </a:r>
            <a:endParaRPr lang="en-US" sz="2800" dirty="0">
              <a:latin typeface="Century Gothic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1" name="Rectangle 3"/>
          <p:cNvSpPr>
            <a:spLocks noGrp="1" noChangeArrowheads="1"/>
          </p:cNvSpPr>
          <p:nvPr>
            <p:ph type="title"/>
          </p:nvPr>
        </p:nvSpPr>
        <p:spPr>
          <a:xfrm>
            <a:off x="810358" y="301625"/>
            <a:ext cx="6751026" cy="1143000"/>
          </a:xfrm>
          <a:noFill/>
          <a:ln/>
        </p:spPr>
        <p:txBody>
          <a:bodyPr anchor="b"/>
          <a:lstStyle/>
          <a:p>
            <a:r>
              <a:rPr lang="en-US" sz="4000"/>
              <a:t>TERMINOLOGI</a:t>
            </a:r>
          </a:p>
        </p:txBody>
      </p:sp>
      <p:sp>
        <p:nvSpPr>
          <p:cNvPr id="672770" name="Rectangle 2"/>
          <p:cNvSpPr>
            <a:spLocks noGrp="1" noChangeArrowheads="1"/>
          </p:cNvSpPr>
          <p:nvPr>
            <p:ph idx="1"/>
          </p:nvPr>
        </p:nvSpPr>
        <p:spPr>
          <a:xfrm>
            <a:off x="835270" y="1806575"/>
            <a:ext cx="7769469" cy="41148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b="1" dirty="0">
                <a:latin typeface="Century Gothic" pitchFamily="34" charset="0"/>
              </a:rPr>
              <a:t>Software Reliability – </a:t>
            </a:r>
            <a:r>
              <a:rPr lang="en-US" b="1" dirty="0" err="1">
                <a:latin typeface="Century Gothic" pitchFamily="34" charset="0"/>
              </a:rPr>
              <a:t>Keandalan</a:t>
            </a:r>
            <a:r>
              <a:rPr lang="en-US" b="1" dirty="0">
                <a:latin typeface="Century Gothic" pitchFamily="34" charset="0"/>
              </a:rPr>
              <a:t> PL</a:t>
            </a:r>
          </a:p>
          <a:p>
            <a:pPr>
              <a:buFontTx/>
              <a:buChar char="•"/>
            </a:pPr>
            <a:r>
              <a:rPr lang="en-US" dirty="0" err="1">
                <a:latin typeface="Century Gothic" pitchFamily="34" charset="0"/>
              </a:rPr>
              <a:t>Probablilitas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sistem</a:t>
            </a:r>
            <a:r>
              <a:rPr lang="en-US" dirty="0">
                <a:latin typeface="Century Gothic" pitchFamily="34" charset="0"/>
              </a:rPr>
              <a:t> PL yang </a:t>
            </a:r>
            <a:r>
              <a:rPr lang="en-US" dirty="0" err="1">
                <a:latin typeface="Century Gothic" pitchFamily="34" charset="0"/>
              </a:rPr>
              <a:t>tidak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menyebabkan</a:t>
            </a:r>
            <a:r>
              <a:rPr lang="en-US" dirty="0">
                <a:latin typeface="Century Gothic" pitchFamily="34" charset="0"/>
              </a:rPr>
              <a:t> failure </a:t>
            </a:r>
            <a:r>
              <a:rPr lang="en-US" dirty="0" err="1">
                <a:latin typeface="Century Gothic" pitchFamily="34" charset="0"/>
              </a:rPr>
              <a:t>pada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sistem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pada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suatu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waktu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tertentu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dengan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kondisi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tertentu</a:t>
            </a:r>
            <a:r>
              <a:rPr lang="en-US" dirty="0">
                <a:latin typeface="Century Gothic" pitchFamily="34" charset="0"/>
              </a:rPr>
              <a:t> (IEEE .)</a:t>
            </a:r>
            <a:endParaRPr lang="en-US" dirty="0">
              <a:latin typeface="Century Gothic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7" name="Rectangle 3"/>
          <p:cNvSpPr>
            <a:spLocks noGrp="1" noChangeArrowheads="1"/>
          </p:cNvSpPr>
          <p:nvPr>
            <p:ph type="title"/>
          </p:nvPr>
        </p:nvSpPr>
        <p:spPr>
          <a:xfrm>
            <a:off x="854320" y="301625"/>
            <a:ext cx="6751026" cy="1143000"/>
          </a:xfrm>
          <a:noFill/>
          <a:ln/>
        </p:spPr>
        <p:txBody>
          <a:bodyPr anchor="b"/>
          <a:lstStyle/>
          <a:p>
            <a:r>
              <a:rPr lang="en-US" sz="4000" dirty="0"/>
              <a:t>DEFINISI </a:t>
            </a:r>
            <a:r>
              <a:rPr lang="en-US" sz="4000" dirty="0" smtClean="0"/>
              <a:t>TESTING</a:t>
            </a:r>
            <a:endParaRPr lang="en-US" sz="4000" dirty="0"/>
          </a:p>
        </p:txBody>
      </p:sp>
      <p:sp>
        <p:nvSpPr>
          <p:cNvPr id="656386" name="Rectangle 2"/>
          <p:cNvSpPr>
            <a:spLocks noGrp="1" noChangeArrowheads="1"/>
          </p:cNvSpPr>
          <p:nvPr>
            <p:ph idx="1"/>
          </p:nvPr>
        </p:nvSpPr>
        <p:spPr>
          <a:xfrm>
            <a:off x="835270" y="1806575"/>
            <a:ext cx="7769469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>
                <a:latin typeface="Century Gothic" pitchFamily="34" charset="0"/>
                <a:cs typeface="Times New Roman" pitchFamily="18" charset="0"/>
              </a:rPr>
              <a:t>Pressman (2005)</a:t>
            </a:r>
          </a:p>
          <a:p>
            <a:pPr>
              <a:buFontTx/>
              <a:buChar char="•"/>
            </a:pPr>
            <a:endParaRPr lang="en-US"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656388" name="Rectangle 4"/>
          <p:cNvSpPr>
            <a:spLocks noChangeArrowheads="1"/>
          </p:cNvSpPr>
          <p:nvPr/>
        </p:nvSpPr>
        <p:spPr bwMode="auto">
          <a:xfrm>
            <a:off x="1066800" y="2590800"/>
            <a:ext cx="7447085" cy="25622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/>
          </a:p>
        </p:txBody>
      </p:sp>
      <p:sp>
        <p:nvSpPr>
          <p:cNvPr id="656389" name="Rectangle 5"/>
          <p:cNvSpPr>
            <a:spLocks noChangeArrowheads="1"/>
          </p:cNvSpPr>
          <p:nvPr/>
        </p:nvSpPr>
        <p:spPr bwMode="auto">
          <a:xfrm>
            <a:off x="1142999" y="2770188"/>
            <a:ext cx="7391401" cy="2059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/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Testing is the process of exercising a</a:t>
            </a:r>
          </a:p>
          <a:p>
            <a:pPr eaLnBrk="0" hangingPunct="0"/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program with the specific intent </a:t>
            </a:r>
            <a:r>
              <a:rPr 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of finding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 </a:t>
            </a:r>
            <a:r>
              <a:rPr 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errors 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prior to delivery to the end user.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9" name="Rectangle 3"/>
          <p:cNvSpPr>
            <a:spLocks noGrp="1" noChangeArrowheads="1"/>
          </p:cNvSpPr>
          <p:nvPr>
            <p:ph type="title"/>
          </p:nvPr>
        </p:nvSpPr>
        <p:spPr>
          <a:xfrm>
            <a:off x="839666" y="301625"/>
            <a:ext cx="6751026" cy="1143000"/>
          </a:xfrm>
          <a:noFill/>
          <a:ln/>
        </p:spPr>
        <p:txBody>
          <a:bodyPr anchor="b"/>
          <a:lstStyle/>
          <a:p>
            <a:r>
              <a:rPr lang="en-US" sz="4000" dirty="0"/>
              <a:t>DEFINISI </a:t>
            </a:r>
            <a:r>
              <a:rPr lang="en-US" sz="4000" dirty="0" smtClean="0"/>
              <a:t>TESTING</a:t>
            </a:r>
            <a:endParaRPr lang="en-US" sz="4000" dirty="0"/>
          </a:p>
        </p:txBody>
      </p:sp>
      <p:sp>
        <p:nvSpPr>
          <p:cNvPr id="659458" name="Rectangle 2"/>
          <p:cNvSpPr>
            <a:spLocks noGrp="1" noChangeArrowheads="1"/>
          </p:cNvSpPr>
          <p:nvPr>
            <p:ph idx="1"/>
          </p:nvPr>
        </p:nvSpPr>
        <p:spPr>
          <a:xfrm>
            <a:off x="849924" y="1679575"/>
            <a:ext cx="7769469" cy="4114800"/>
          </a:xfrm>
        </p:spPr>
        <p:txBody>
          <a:bodyPr>
            <a:noAutofit/>
          </a:bodyPr>
          <a:lstStyle/>
          <a:p>
            <a:pPr marL="533400" indent="-533400">
              <a:buFontTx/>
              <a:buNone/>
            </a:pPr>
            <a:r>
              <a:rPr lang="en-US" sz="2800" b="1" dirty="0">
                <a:latin typeface="Century Gothic" pitchFamily="34" charset="0"/>
                <a:cs typeface="Times New Roman" pitchFamily="18" charset="0"/>
              </a:rPr>
              <a:t>IEEE</a:t>
            </a:r>
          </a:p>
          <a:p>
            <a:pPr marL="533400" indent="-533400">
              <a:buFontTx/>
              <a:buAutoNum type="arabicParenR"/>
            </a:pPr>
            <a:r>
              <a:rPr lang="en-US" sz="2800" dirty="0">
                <a:latin typeface="Century Gothic" pitchFamily="34" charset="0"/>
                <a:cs typeface="Times New Roman" pitchFamily="18" charset="0"/>
              </a:rPr>
              <a:t>The process of operating a system or component under specified condition, observing or recording the result, an making an </a:t>
            </a:r>
            <a:r>
              <a:rPr lang="en-US" sz="2800" dirty="0" smtClean="0">
                <a:latin typeface="Century Gothic" pitchFamily="34" charset="0"/>
                <a:cs typeface="Times New Roman" pitchFamily="18" charset="0"/>
              </a:rPr>
              <a:t>evaluation.</a:t>
            </a:r>
          </a:p>
          <a:p>
            <a:pPr marL="533400" indent="-533400">
              <a:buFontTx/>
              <a:buAutoNum type="arabicParenR"/>
            </a:pPr>
            <a:r>
              <a:rPr lang="en-US" sz="2800" dirty="0" smtClean="0">
                <a:latin typeface="Century Gothic" pitchFamily="34" charset="0"/>
                <a:cs typeface="Times New Roman" pitchFamily="18" charset="0"/>
              </a:rPr>
              <a:t>The process of analyzing a software items to detect the differences between existing and required condition and evaluate the feature of the software items</a:t>
            </a:r>
          </a:p>
          <a:p>
            <a:pPr marL="533400" indent="-533400">
              <a:buFontTx/>
              <a:buChar char="•"/>
            </a:pPr>
            <a:endParaRPr lang="en-US" sz="2800" dirty="0">
              <a:latin typeface="Century Gothic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22263"/>
            <a:ext cx="8224838" cy="1046162"/>
          </a:xfrm>
          <a:ln/>
        </p:spPr>
        <p:txBody>
          <a:bodyPr lIns="0" tIns="0" rIns="0" bIns="0" anchor="ctr">
            <a:normAutofit/>
          </a:bodyPr>
          <a:lstStyle/>
          <a:p>
            <a:pPr>
              <a:lnSpc>
                <a:spcPct val="8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dirty="0" smtClean="0"/>
              <a:t>DEFINISI TESTING</a:t>
            </a:r>
            <a:endParaRPr lang="en-GB" sz="4000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4838" cy="4926013"/>
          </a:xfrm>
          <a:ln/>
        </p:spPr>
        <p:txBody>
          <a:bodyPr lIns="0" tIns="0" rIns="0" bIns="0"/>
          <a:lstStyle/>
          <a:p>
            <a:pPr>
              <a:lnSpc>
                <a:spcPct val="76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Testing software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proses</a:t>
            </a:r>
            <a:r>
              <a:rPr lang="en-GB" dirty="0"/>
              <a:t> </a:t>
            </a:r>
            <a:r>
              <a:rPr lang="en-GB" dirty="0" err="1"/>
              <a:t>mengoperasikan</a:t>
            </a:r>
            <a:r>
              <a:rPr lang="en-GB" dirty="0"/>
              <a:t> software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kondisi</a:t>
            </a:r>
            <a:r>
              <a:rPr lang="en-GB" dirty="0"/>
              <a:t> yang </a:t>
            </a:r>
            <a:r>
              <a:rPr lang="en-GB" dirty="0" err="1"/>
              <a:t>dikendalikan</a:t>
            </a:r>
            <a:r>
              <a:rPr lang="en-GB" dirty="0"/>
              <a:t>, </a:t>
            </a:r>
            <a:r>
              <a:rPr lang="en-GB" dirty="0" err="1"/>
              <a:t>untuk</a:t>
            </a:r>
            <a:r>
              <a:rPr lang="en-GB" dirty="0"/>
              <a:t> :</a:t>
            </a:r>
          </a:p>
          <a:p>
            <a:pPr lvl="1">
              <a:lnSpc>
                <a:spcPct val="76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 err="1"/>
              <a:t>Verifikasi</a:t>
            </a:r>
            <a:r>
              <a:rPr lang="en-GB" sz="2800" dirty="0"/>
              <a:t> </a:t>
            </a:r>
            <a:r>
              <a:rPr lang="en-GB" sz="2800" dirty="0" err="1"/>
              <a:t>apakah</a:t>
            </a:r>
            <a:r>
              <a:rPr lang="en-GB" sz="2800" dirty="0"/>
              <a:t> </a:t>
            </a:r>
            <a:r>
              <a:rPr lang="en-GB" sz="2800" dirty="0" err="1"/>
              <a:t>telah</a:t>
            </a:r>
            <a:r>
              <a:rPr lang="en-GB" sz="2800" dirty="0"/>
              <a:t> </a:t>
            </a:r>
            <a:r>
              <a:rPr lang="en-GB" sz="2800" dirty="0" err="1"/>
              <a:t>berlaku</a:t>
            </a:r>
            <a:r>
              <a:rPr lang="en-GB" sz="2800" dirty="0"/>
              <a:t> </a:t>
            </a:r>
            <a:r>
              <a:rPr lang="en-GB" sz="2800" dirty="0" err="1"/>
              <a:t>sebagaimana</a:t>
            </a:r>
            <a:r>
              <a:rPr lang="en-GB" sz="2800" dirty="0"/>
              <a:t> </a:t>
            </a:r>
            <a:r>
              <a:rPr lang="en-GB" sz="2800" dirty="0" err="1"/>
              <a:t>telah</a:t>
            </a:r>
            <a:r>
              <a:rPr lang="en-GB" sz="2800" dirty="0"/>
              <a:t> </a:t>
            </a:r>
            <a:r>
              <a:rPr lang="en-GB" sz="2800" dirty="0" err="1"/>
              <a:t>ditetapkan</a:t>
            </a:r>
            <a:r>
              <a:rPr lang="en-GB" sz="2800" dirty="0"/>
              <a:t> (</a:t>
            </a:r>
            <a:r>
              <a:rPr lang="en-GB" sz="2800" dirty="0" err="1"/>
              <a:t>menurut</a:t>
            </a:r>
            <a:r>
              <a:rPr lang="en-GB" sz="2800" dirty="0"/>
              <a:t> </a:t>
            </a:r>
            <a:r>
              <a:rPr lang="en-GB" sz="2800" dirty="0" err="1"/>
              <a:t>spesifikasi</a:t>
            </a:r>
            <a:r>
              <a:rPr lang="en-GB" sz="2800" dirty="0"/>
              <a:t>)</a:t>
            </a:r>
          </a:p>
          <a:p>
            <a:pPr lvl="2">
              <a:lnSpc>
                <a:spcPct val="76000"/>
              </a:lnSpc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Are we building the system right?</a:t>
            </a:r>
          </a:p>
          <a:p>
            <a:pPr lvl="1">
              <a:lnSpc>
                <a:spcPct val="76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 err="1"/>
              <a:t>Mendeteksi</a:t>
            </a:r>
            <a:r>
              <a:rPr lang="en-GB" sz="2800" dirty="0"/>
              <a:t> error</a:t>
            </a:r>
          </a:p>
          <a:p>
            <a:pPr lvl="1">
              <a:lnSpc>
                <a:spcPct val="76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 err="1"/>
              <a:t>Validasi</a:t>
            </a:r>
            <a:r>
              <a:rPr lang="en-GB" sz="2800" dirty="0"/>
              <a:t> </a:t>
            </a:r>
            <a:r>
              <a:rPr lang="en-GB" sz="2800" dirty="0" err="1"/>
              <a:t>apakah</a:t>
            </a:r>
            <a:r>
              <a:rPr lang="en-GB" sz="2800" dirty="0"/>
              <a:t> </a:t>
            </a:r>
            <a:r>
              <a:rPr lang="en-GB" sz="2800" dirty="0" err="1"/>
              <a:t>spesifikasi</a:t>
            </a:r>
            <a:r>
              <a:rPr lang="en-GB" sz="2800" dirty="0"/>
              <a:t> yang </a:t>
            </a:r>
            <a:r>
              <a:rPr lang="en-GB" sz="2800" dirty="0" err="1"/>
              <a:t>telah</a:t>
            </a:r>
            <a:r>
              <a:rPr lang="en-GB" sz="2800" dirty="0"/>
              <a:t> </a:t>
            </a:r>
            <a:r>
              <a:rPr lang="en-GB" sz="2800" dirty="0" err="1"/>
              <a:t>ditetapkan</a:t>
            </a:r>
            <a:r>
              <a:rPr lang="en-GB" sz="2800" dirty="0"/>
              <a:t> </a:t>
            </a:r>
            <a:r>
              <a:rPr lang="en-GB" sz="2800" dirty="0" err="1"/>
              <a:t>sudah</a:t>
            </a:r>
            <a:r>
              <a:rPr lang="en-GB" sz="2800" dirty="0"/>
              <a:t> </a:t>
            </a:r>
            <a:r>
              <a:rPr lang="en-GB" sz="2800" dirty="0" err="1"/>
              <a:t>memenuhi</a:t>
            </a:r>
            <a:r>
              <a:rPr lang="en-GB" sz="2800" dirty="0"/>
              <a:t> </a:t>
            </a:r>
            <a:r>
              <a:rPr lang="en-GB" sz="2800" dirty="0" err="1"/>
              <a:t>keinginan</a:t>
            </a:r>
            <a:r>
              <a:rPr lang="en-GB" sz="2800" dirty="0"/>
              <a:t> </a:t>
            </a:r>
            <a:r>
              <a:rPr lang="en-GB" sz="2800" dirty="0" err="1"/>
              <a:t>atau</a:t>
            </a:r>
            <a:r>
              <a:rPr lang="en-GB" sz="2800" dirty="0"/>
              <a:t> </a:t>
            </a:r>
            <a:r>
              <a:rPr lang="en-GB" sz="2800" dirty="0" err="1"/>
              <a:t>kebutuhan</a:t>
            </a:r>
            <a:r>
              <a:rPr lang="en-GB" sz="2800" dirty="0"/>
              <a:t> </a:t>
            </a:r>
            <a:r>
              <a:rPr lang="en-GB" sz="2800" dirty="0" err="1"/>
              <a:t>dari</a:t>
            </a:r>
            <a:r>
              <a:rPr lang="en-GB" sz="2800" dirty="0"/>
              <a:t> </a:t>
            </a:r>
            <a:r>
              <a:rPr lang="en-GB" sz="2800" dirty="0" err="1"/>
              <a:t>pengguna</a:t>
            </a:r>
            <a:r>
              <a:rPr lang="en-GB" sz="2800" dirty="0"/>
              <a:t> </a:t>
            </a:r>
            <a:r>
              <a:rPr lang="en-GB" sz="2800" dirty="0" err="1"/>
              <a:t>sebenarnya</a:t>
            </a:r>
            <a:endParaRPr lang="en-GB" sz="2800" dirty="0"/>
          </a:p>
          <a:p>
            <a:pPr lvl="2">
              <a:lnSpc>
                <a:spcPct val="76000"/>
              </a:lnSpc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Are we building the right system?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Proses</a:t>
            </a:r>
            <a:r>
              <a:rPr lang="en-US" dirty="0" smtClean="0"/>
              <a:t>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438400"/>
            <a:ext cx="667702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Validasi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Verifikasi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09800"/>
            <a:ext cx="82296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038600"/>
            <a:ext cx="827722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769</TotalTime>
  <Words>700</Words>
  <Application>Microsoft Office PowerPoint</Application>
  <PresentationFormat>On-screen Show (4:3)</PresentationFormat>
  <Paragraphs>189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Flow</vt:lpstr>
      <vt:lpstr>Slide 1</vt:lpstr>
      <vt:lpstr>TUJUAN</vt:lpstr>
      <vt:lpstr>TERMINOLOGI</vt:lpstr>
      <vt:lpstr>TERMINOLOGI</vt:lpstr>
      <vt:lpstr>DEFINISI TESTING</vt:lpstr>
      <vt:lpstr>DEFINISI TESTING</vt:lpstr>
      <vt:lpstr>DEFINISI TESTING</vt:lpstr>
      <vt:lpstr>Proses Testing</vt:lpstr>
      <vt:lpstr>Validasi dan Verifikasi</vt:lpstr>
      <vt:lpstr>TUJUAN PENGUJIAN PL</vt:lpstr>
      <vt:lpstr>TUJUAN PENGUJIAN PL</vt:lpstr>
      <vt:lpstr>PENGUJIAN PL</vt:lpstr>
      <vt:lpstr>PENGUJIAN PL -- PELAKU</vt:lpstr>
      <vt:lpstr>STRATEGI PENGUJIAN PL</vt:lpstr>
      <vt:lpstr>INCREMENTAL</vt:lpstr>
      <vt:lpstr>METODA PENGUJIAN PL</vt:lpstr>
      <vt:lpstr>STRUCTURAL (WHITE BOX)</vt:lpstr>
      <vt:lpstr>METODA PENGUJIAN PL</vt:lpstr>
      <vt:lpstr>FUNCTIONAL (BLACK BOX)</vt:lpstr>
      <vt:lpstr>AKTIVITAS PENGUJIAN PL (1) </vt:lpstr>
      <vt:lpstr>AKTIVITAS PENGUJIAN PL (2) </vt:lpstr>
      <vt:lpstr>Tingkatan Testing</vt:lpstr>
      <vt:lpstr>Test Case</vt:lpstr>
      <vt:lpstr>Test Case</vt:lpstr>
    </vt:vector>
  </TitlesOfParts>
  <Company>stikom-db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Pengujian PL</dc:title>
  <dc:creator>eriya</dc:creator>
  <cp:lastModifiedBy>elisa</cp:lastModifiedBy>
  <cp:revision>28</cp:revision>
  <dcterms:created xsi:type="dcterms:W3CDTF">2010-10-16T04:19:16Z</dcterms:created>
  <dcterms:modified xsi:type="dcterms:W3CDTF">2018-12-12T09:22:14Z</dcterms:modified>
</cp:coreProperties>
</file>