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1"/>
  </p:notesMasterIdLst>
  <p:sldIdLst>
    <p:sldId id="298" r:id="rId5"/>
    <p:sldId id="311" r:id="rId6"/>
    <p:sldId id="312" r:id="rId7"/>
    <p:sldId id="316" r:id="rId8"/>
    <p:sldId id="317" r:id="rId9"/>
    <p:sldId id="318" r:id="rId10"/>
    <p:sldId id="306" r:id="rId11"/>
    <p:sldId id="319" r:id="rId12"/>
    <p:sldId id="320" r:id="rId13"/>
    <p:sldId id="321" r:id="rId14"/>
    <p:sldId id="305" r:id="rId15"/>
    <p:sldId id="322" r:id="rId16"/>
    <p:sldId id="301" r:id="rId17"/>
    <p:sldId id="302" r:id="rId18"/>
    <p:sldId id="303" r:id="rId19"/>
    <p:sldId id="304" r:id="rId20"/>
    <p:sldId id="313" r:id="rId21"/>
    <p:sldId id="307" r:id="rId22"/>
    <p:sldId id="308" r:id="rId23"/>
    <p:sldId id="309" r:id="rId24"/>
    <p:sldId id="310" r:id="rId25"/>
    <p:sldId id="323" r:id="rId26"/>
    <p:sldId id="314" r:id="rId27"/>
    <p:sldId id="324" r:id="rId28"/>
    <p:sldId id="326" r:id="rId29"/>
    <p:sldId id="32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ADCAC-96D5-42F7-B9F2-E3CBC6ABFC58}" v="148" dt="2020-08-09T19:02:30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3" autoAdjust="0"/>
    <p:restoredTop sz="70030" autoAdjust="0"/>
  </p:normalViewPr>
  <p:slideViewPr>
    <p:cSldViewPr snapToGrid="0">
      <p:cViewPr varScale="1">
        <p:scale>
          <a:sx n="60" d="100"/>
          <a:sy n="60" d="100"/>
        </p:scale>
        <p:origin x="4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CADEF-CD6B-4122-8E76-F613AD50B67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0461-B8C0-47D9-BA19-142E2B28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3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fundamental concept is what is a graph? A network is a special kind of graph.</a:t>
            </a:r>
          </a:p>
          <a:p>
            <a:r>
              <a:rPr lang="en-US" dirty="0"/>
              <a:t>A graph is</a:t>
            </a:r>
          </a:p>
          <a:p>
            <a:r>
              <a:rPr lang="en-US" dirty="0"/>
              <a:t>A network is a </a:t>
            </a:r>
          </a:p>
          <a:p>
            <a:endParaRPr lang="en-US" dirty="0"/>
          </a:p>
          <a:p>
            <a:r>
              <a:rPr lang="en-US" dirty="0"/>
              <a:t>We need to think about vertices and nodes, lines and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0461-B8C0-47D9-BA19-142E2B2812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99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will turn this format into an adjacency matrix for us…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0461-B8C0-47D9-BA19-142E2B2812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at a university are bound to professors</a:t>
            </a:r>
          </a:p>
          <a:p>
            <a:r>
              <a:rPr lang="en-US" dirty="0" err="1"/>
              <a:t>Profe</a:t>
            </a:r>
            <a:r>
              <a:rPr lang="en-US" dirty="0"/>
              <a:t> represent one type of node, students are a different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0461-B8C0-47D9-BA19-142E2B281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link between the two entitles would be referred to as an 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0461-B8C0-47D9-BA19-142E2B281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7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reciprocity of the line (link or tie) is an important feature of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0461-B8C0-47D9-BA19-142E2B2812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3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Weighted versus unweighted</a:t>
            </a:r>
          </a:p>
          <a:p>
            <a:r>
              <a:rPr lang="en-US" dirty="0"/>
              <a:t>An unweighted network (“dichotomous or binary”)— edge takes one of two values – there can be no edge which is a 0 or an edge can be present = 1</a:t>
            </a:r>
          </a:p>
          <a:p>
            <a:endParaRPr lang="en-US" dirty="0"/>
          </a:p>
          <a:p>
            <a:r>
              <a:rPr lang="en-US" dirty="0"/>
              <a:t>Weighted network edge takes infinite values – more info and gives a sense of how strong the tie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Recall a third edge type – loop – person nominates themselves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0461-B8C0-47D9-BA19-142E2B2812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7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Networks can differ in terms of their links or 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0461-B8C0-47D9-BA19-142E2B2812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2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Hierarchcial</a:t>
            </a:r>
            <a:r>
              <a:rPr lang="en-US" dirty="0"/>
              <a:t> or spring layout – no clear hierarchical structure, things are more centralized, no clear rank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0461-B8C0-47D9-BA19-142E2B2812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0461-B8C0-47D9-BA19-142E2B2812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—shows how adjacent one node is to another through a value (e.g. 0s and 1s)</a:t>
            </a:r>
          </a:p>
          <a:p>
            <a:pPr lvl="1"/>
            <a:r>
              <a:rPr lang="en-US" dirty="0"/>
              <a:t>Advantage – allows us to do mathematical manipulations directly to the network so we can transform the network- when we transform the network as we are visualizing it is calculating it as a matrix</a:t>
            </a:r>
          </a:p>
          <a:p>
            <a:pPr lvl="1"/>
            <a:r>
              <a:rPr lang="en-US" dirty="0"/>
              <a:t>Disadvantage: not intuitive when collecting data, they are “expensive” data structures – more efficient human friendly representation and then let computer turn it into an adjacency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0461-B8C0-47D9-BA19-142E2B2812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5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atte/awesome-network-analysis#datase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SNA and 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112C-255C-4332-AB53-DF52939E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46B5-9FEE-4FC6-A578-60DF20EE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Weighted</a:t>
            </a:r>
          </a:p>
          <a:p>
            <a:pPr algn="ctr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Unweighted</a:t>
            </a:r>
          </a:p>
          <a:p>
            <a:pPr algn="ctr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(a.k.a. dichotomous or binary)</a:t>
            </a:r>
          </a:p>
        </p:txBody>
      </p:sp>
    </p:spTree>
    <p:extLst>
      <p:ext uri="{BB962C8B-B14F-4D97-AF65-F5344CB8AC3E}">
        <p14:creationId xmlns:p14="http://schemas.microsoft.com/office/powerpoint/2010/main" val="58582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1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DA98-4AD5-44AF-9775-7C3A6A0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Link types</a:t>
            </a:r>
          </a:p>
        </p:txBody>
      </p:sp>
      <p:cxnSp>
        <p:nvCxnSpPr>
          <p:cNvPr id="58" name="Straight Connector 1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EC2A-FF5E-4F97-A2EF-A2F992F30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8903AC-3ADA-4FC1-81A3-C335C9C61D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2187"/>
          <a:stretch/>
        </p:blipFill>
        <p:spPr>
          <a:xfrm>
            <a:off x="4653447" y="947203"/>
            <a:ext cx="6892560" cy="4618146"/>
          </a:xfrm>
          <a:prstGeom prst="rect">
            <a:avLst/>
          </a:prstGeom>
        </p:spPr>
      </p:pic>
      <p:sp>
        <p:nvSpPr>
          <p:cNvPr id="59" name="Rectangle 1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36DC-7DF7-44A5-B945-CB622606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Aesthetics: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DC96-EAF2-4CB1-A919-80F173341A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A15C-4892-42A2-B2F1-CA3785C41F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2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04564-7553-4ACD-B602-1A7E62C1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Introduction: network visualization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5408-EE46-46BD-81C4-32B74A83E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The main concern in designing a network visualization is the purpose it has to serve. What are the structural properties that we want to highlight? What are the key concerns we want to address?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86F68-D303-41E2-8BCF-9DAB71C6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17" y="1007183"/>
            <a:ext cx="6798082" cy="48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530D-4BB8-4C2F-A6D5-BCFCEB0B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40F2-D948-4459-98B8-D9264107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maps</a:t>
            </a:r>
          </a:p>
          <a:p>
            <a:r>
              <a:rPr lang="en-US" dirty="0"/>
              <a:t>Statistical charts</a:t>
            </a:r>
          </a:p>
          <a:p>
            <a:r>
              <a:rPr lang="en-US" dirty="0"/>
              <a:t>Heat maps</a:t>
            </a:r>
          </a:p>
          <a:p>
            <a:r>
              <a:rPr lang="en-US" dirty="0"/>
              <a:t>Sankey diagrams</a:t>
            </a:r>
          </a:p>
          <a:p>
            <a:r>
              <a:rPr lang="en-US" dirty="0"/>
              <a:t>Spatial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402801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08A-16D1-481D-80CF-50513450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Aesthetics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03D4-38FF-499F-8E30-74AB5158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network maps, as in other visualization formats, we have several key elements that control the outcome. The major ones are color, size, shape, and position</a:t>
            </a:r>
          </a:p>
          <a:p>
            <a:r>
              <a:rPr lang="en-US" dirty="0"/>
              <a:t>Modern graph layouts are optimized for speed and aesthetics. In particular, they seek to minimize overlaps and edge crossing, and ensure similar edge length across the graph.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2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0F02-AA57-44BE-A40B-563D1388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Network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6BF8-8795-49D6-9AD8-7C248104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6709-4736-4E88-8DE7-CDB74298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8131-0F91-420E-88A6-AB4AFEE9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data structures when getting data into R</a:t>
            </a:r>
          </a:p>
          <a:p>
            <a:r>
              <a:rPr lang="en-US" dirty="0"/>
              <a:t>1. Adjacency matrix</a:t>
            </a:r>
          </a:p>
          <a:p>
            <a:r>
              <a:rPr lang="en-US" dirty="0"/>
              <a:t>2. </a:t>
            </a:r>
            <a:r>
              <a:rPr lang="en-US" dirty="0" err="1"/>
              <a:t>Edgelist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7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98D2-20FC-4E84-8D14-6667DE09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Representation: Directed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1B8A1D-9665-4498-A5DF-B9665385E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162" y="1989866"/>
            <a:ext cx="8641494" cy="41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54EE-BBFB-4848-B001-B5B7D6E6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representation: Symmetric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8224FF-B96C-40C2-A7E9-2A31811B6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2070099"/>
            <a:ext cx="8621591" cy="40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7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E040-B721-4A11-AF09-4FA9ACFC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 Network Analysis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C80D-078C-4BF9-AD3A-61472E3E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https://github.com/briatte/awesome-network-analysis#datasets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1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4F3902-23B5-436F-9DFD-35E8B759E7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9280" t="19793" r="1318" b="4429"/>
          <a:stretch/>
        </p:blipFill>
        <p:spPr>
          <a:xfrm>
            <a:off x="1714500" y="398214"/>
            <a:ext cx="8487581" cy="383088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705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FE007-C8F7-4A61-8F88-5D08BA3D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Edge List Data Format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D8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5629-F1BF-4184-B03B-4ACE23301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9818" y="492921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An </a:t>
            </a:r>
            <a:r>
              <a:rPr lang="en-US" dirty="0" err="1">
                <a:solidFill>
                  <a:srgbClr val="FFFFFF"/>
                </a:solidFill>
              </a:rPr>
              <a:t>edgelist</a:t>
            </a:r>
            <a:r>
              <a:rPr lang="en-US" dirty="0">
                <a:solidFill>
                  <a:srgbClr val="FFFFFF"/>
                </a:solidFill>
              </a:rPr>
              <a:t> has three components</a:t>
            </a:r>
          </a:p>
          <a:p>
            <a:pPr marL="544068" lvl="1" indent="-342900"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 sender who is initiating time</a:t>
            </a:r>
          </a:p>
          <a:p>
            <a:pPr marL="544068" lvl="1" indent="-342900"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 target- receiving tie</a:t>
            </a:r>
          </a:p>
          <a:p>
            <a:pPr marL="544068" lvl="1" indent="-342900"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 weight – strength of that tie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1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C7688-1D17-4C40-AF78-D8958819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Some strategies for network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1F70-6994-4993-860D-9ACD42CFE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Ego Networks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use standard sampling techniques (e.g. random sample)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respondent describes their own relationships (name generators).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Complete Networks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respondent reports their own relationships within the network.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Could use a roster that people use to identify contacts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Cognitive Social Structures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Ask not only for a person’s own relationships, but also for perceived relationships between other people in your population.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Snowball Sampling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Individuals included in the sample identify contacts (friends, sexual partners, etc.) who are added to the study at the next step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Secondary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Social media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632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FEFF-A058-49FC-9477-F47D63F5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9B77-6DA3-4001-90B3-71A86E66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major packages supporting network analysis</a:t>
            </a:r>
          </a:p>
          <a:p>
            <a:pPr lvl="1"/>
            <a:r>
              <a:rPr lang="en-US" dirty="0" err="1"/>
              <a:t>Igraph</a:t>
            </a:r>
            <a:endParaRPr lang="en-US" dirty="0"/>
          </a:p>
          <a:p>
            <a:pPr lvl="1"/>
            <a:r>
              <a:rPr lang="en-US" dirty="0" err="1"/>
              <a:t>Statnet</a:t>
            </a:r>
            <a:endParaRPr lang="en-US" dirty="0"/>
          </a:p>
          <a:p>
            <a:pPr lvl="1"/>
            <a:r>
              <a:rPr lang="en-US" dirty="0"/>
              <a:t>SNA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Download all packages using the standard installer through RStudio</a:t>
            </a:r>
          </a:p>
        </p:txBody>
      </p:sp>
    </p:spTree>
    <p:extLst>
      <p:ext uri="{BB962C8B-B14F-4D97-AF65-F5344CB8AC3E}">
        <p14:creationId xmlns:p14="http://schemas.microsoft.com/office/powerpoint/2010/main" val="561044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48D0-1EC5-43B6-853E-2189888E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43CA-3A23-4FC7-9691-9D394215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thinking about your research goals, consider the following the questions: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what is the central </a:t>
            </a:r>
            <a:r>
              <a:rPr lang="en-US" b="1" dirty="0"/>
              <a:t>problem</a:t>
            </a:r>
            <a:r>
              <a:rPr lang="en-US" dirty="0"/>
              <a:t> of your research and why it is worth investigating,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what </a:t>
            </a:r>
            <a:r>
              <a:rPr lang="en-US" b="1" dirty="0"/>
              <a:t>phenomenon</a:t>
            </a:r>
            <a:r>
              <a:rPr lang="en-US" dirty="0"/>
              <a:t> you are studying, in which </a:t>
            </a:r>
            <a:r>
              <a:rPr lang="en-US" b="1" dirty="0"/>
              <a:t>context</a:t>
            </a:r>
            <a:r>
              <a:rPr lang="en-US" dirty="0"/>
              <a:t>, and what key </a:t>
            </a:r>
            <a:r>
              <a:rPr lang="en-US" b="1" dirty="0"/>
              <a:t>question(s)</a:t>
            </a:r>
            <a:r>
              <a:rPr lang="en-US" dirty="0"/>
              <a:t> you have about the phenomenon, and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why SNA is potentially fruitful based on your current understanding.</a:t>
            </a:r>
          </a:p>
          <a:p>
            <a:r>
              <a:rPr lang="en-US" dirty="0"/>
              <a:t>SNA can be conceptualized as a variable for another type of analysis or can be used in and of itself to examine structural relationships/attributes</a:t>
            </a:r>
          </a:p>
        </p:txBody>
      </p:sp>
    </p:spTree>
    <p:extLst>
      <p:ext uri="{BB962C8B-B14F-4D97-AF65-F5344CB8AC3E}">
        <p14:creationId xmlns:p14="http://schemas.microsoft.com/office/powerpoint/2010/main" val="1931716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ED57F6-7E8B-42DC-A1AC-EA52CAF526F1}"/>
              </a:ext>
            </a:extLst>
          </p:cNvPr>
          <p:cNvSpPr txBox="1"/>
          <p:nvPr/>
        </p:nvSpPr>
        <p:spPr>
          <a:xfrm>
            <a:off x="787400" y="800100"/>
            <a:ext cx="1026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Follow the steps in the R markdown file with the file that is located here</a:t>
            </a:r>
          </a:p>
        </p:txBody>
      </p:sp>
    </p:spTree>
    <p:extLst>
      <p:ext uri="{BB962C8B-B14F-4D97-AF65-F5344CB8AC3E}">
        <p14:creationId xmlns:p14="http://schemas.microsoft.com/office/powerpoint/2010/main" val="2959314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ED57F6-7E8B-42DC-A1AC-EA52CAF526F1}"/>
              </a:ext>
            </a:extLst>
          </p:cNvPr>
          <p:cNvSpPr txBox="1"/>
          <p:nvPr/>
        </p:nvSpPr>
        <p:spPr>
          <a:xfrm>
            <a:off x="787400" y="800100"/>
            <a:ext cx="10261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The Research Question: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/>
              <a:t>Do academic collaborations create new partnerships for faculty and students?</a:t>
            </a:r>
          </a:p>
        </p:txBody>
      </p:sp>
    </p:spTree>
    <p:extLst>
      <p:ext uri="{BB962C8B-B14F-4D97-AF65-F5344CB8AC3E}">
        <p14:creationId xmlns:p14="http://schemas.microsoft.com/office/powerpoint/2010/main" val="313615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ED57F6-7E8B-42DC-A1AC-EA52CAF526F1}"/>
              </a:ext>
            </a:extLst>
          </p:cNvPr>
          <p:cNvSpPr txBox="1"/>
          <p:nvPr/>
        </p:nvSpPr>
        <p:spPr>
          <a:xfrm>
            <a:off x="825500" y="368300"/>
            <a:ext cx="1026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Using: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Dataset 1: A </a:t>
            </a:r>
            <a:r>
              <a:rPr lang="en-US" sz="4800" b="1" dirty="0"/>
              <a:t>Colleague</a:t>
            </a:r>
            <a:r>
              <a:rPr lang="en-US" sz="4800" dirty="0"/>
              <a:t> network “who do colleagues communicate with”?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Dataset 2: A </a:t>
            </a:r>
            <a:r>
              <a:rPr lang="en-US" sz="4800" b="1" dirty="0"/>
              <a:t>Student</a:t>
            </a:r>
            <a:r>
              <a:rPr lang="en-US" sz="4800" dirty="0"/>
              <a:t> network: Who do students work with?</a:t>
            </a:r>
          </a:p>
        </p:txBody>
      </p:sp>
    </p:spTree>
    <p:extLst>
      <p:ext uri="{BB962C8B-B14F-4D97-AF65-F5344CB8AC3E}">
        <p14:creationId xmlns:p14="http://schemas.microsoft.com/office/powerpoint/2010/main" val="221539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215E-541E-48B8-A0DB-4EC7172E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(Redux)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12CE-DE0B-4021-B54B-5F89E3B4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graph?</a:t>
            </a:r>
          </a:p>
          <a:p>
            <a:pPr lvl="1"/>
            <a:r>
              <a:rPr lang="en-US" dirty="0"/>
              <a:t>A set of vertices with lines between pairs of vertices</a:t>
            </a:r>
          </a:p>
          <a:p>
            <a:r>
              <a:rPr lang="en-US" dirty="0"/>
              <a:t>What is a network</a:t>
            </a:r>
          </a:p>
          <a:p>
            <a:pPr lvl="1"/>
            <a:r>
              <a:rPr lang="en-US" dirty="0"/>
              <a:t>A network is a graph where we add attributes to make the graph more sensible</a:t>
            </a:r>
          </a:p>
          <a:p>
            <a:r>
              <a:rPr lang="en-US" dirty="0"/>
              <a:t>Graphs or networks have three main components important for visualization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Vertices and nodes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Lines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Layout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8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5078-BD1E-4C1B-BB22-C44B2126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Networks can vary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27B2-1A9D-4842-A2E6-8551CCE8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nodes</a:t>
            </a:r>
          </a:p>
          <a:p>
            <a:pPr algn="ctr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edges</a:t>
            </a:r>
          </a:p>
          <a:p>
            <a:pPr algn="ctr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40947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B64B-9925-4FC1-B28D-C06AE236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Types: Unimodal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8CCEFB-4DA1-4F05-8021-59C5CD1AEF04}"/>
              </a:ext>
            </a:extLst>
          </p:cNvPr>
          <p:cNvSpPr/>
          <p:nvPr/>
        </p:nvSpPr>
        <p:spPr>
          <a:xfrm>
            <a:off x="3523115" y="2238496"/>
            <a:ext cx="1320800" cy="1371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Student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93892F-F372-42C0-9B30-7722591F19E5}"/>
              </a:ext>
            </a:extLst>
          </p:cNvPr>
          <p:cNvSpPr/>
          <p:nvPr/>
        </p:nvSpPr>
        <p:spPr>
          <a:xfrm>
            <a:off x="6712457" y="2238496"/>
            <a:ext cx="1320800" cy="1371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Student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62F546-5E03-4642-810C-F8408E1B893A}"/>
              </a:ext>
            </a:extLst>
          </p:cNvPr>
          <p:cNvSpPr/>
          <p:nvPr/>
        </p:nvSpPr>
        <p:spPr>
          <a:xfrm>
            <a:off x="5094988" y="4677638"/>
            <a:ext cx="1320800" cy="1371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Student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332426-83E7-4876-8570-94A008BBD23F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43915" y="2924296"/>
            <a:ext cx="186854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4052D4-7A73-4923-A9A5-7B122ED5598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17798" y="3335571"/>
            <a:ext cx="570617" cy="15429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63E533-B2F8-4796-93E2-4400E1602CA0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222361" y="3409230"/>
            <a:ext cx="683523" cy="14692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6DC2AAD-A809-4826-A7CB-EBA8AC84CBF3}"/>
              </a:ext>
            </a:extLst>
          </p:cNvPr>
          <p:cNvSpPr/>
          <p:nvPr/>
        </p:nvSpPr>
        <p:spPr>
          <a:xfrm>
            <a:off x="3941644" y="1902776"/>
            <a:ext cx="346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All entitles are the same type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7B035A-2618-4C71-8FD7-2157E1867A6D}"/>
              </a:ext>
            </a:extLst>
          </p:cNvPr>
          <p:cNvSpPr/>
          <p:nvPr/>
        </p:nvSpPr>
        <p:spPr>
          <a:xfrm>
            <a:off x="3523115" y="6025276"/>
            <a:ext cx="384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Example: students in a university</a:t>
            </a:r>
          </a:p>
        </p:txBody>
      </p:sp>
    </p:spTree>
    <p:extLst>
      <p:ext uri="{BB962C8B-B14F-4D97-AF65-F5344CB8AC3E}">
        <p14:creationId xmlns:p14="http://schemas.microsoft.com/office/powerpoint/2010/main" val="34168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88D2-D11C-419F-8BE5-18244F21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Multimodal (“bipartite network”)</a:t>
            </a:r>
            <a:br>
              <a:rPr lang="en-US" dirty="0"/>
            </a:br>
            <a:r>
              <a:rPr lang="en-US" dirty="0"/>
              <a:t>Entitles are of different types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6BD948-7136-47FB-A5A1-3EE9AA35D240}"/>
              </a:ext>
            </a:extLst>
          </p:cNvPr>
          <p:cNvSpPr/>
          <p:nvPr/>
        </p:nvSpPr>
        <p:spPr>
          <a:xfrm>
            <a:off x="5094988" y="3115538"/>
            <a:ext cx="1320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E0B61D-C0D8-4157-84D0-E4F7FF0C930E}"/>
              </a:ext>
            </a:extLst>
          </p:cNvPr>
          <p:cNvSpPr/>
          <p:nvPr/>
        </p:nvSpPr>
        <p:spPr>
          <a:xfrm>
            <a:off x="1818388" y="3115538"/>
            <a:ext cx="1320800" cy="1371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Student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541746-D7D7-405E-8637-D47BCBBA8A4A}"/>
              </a:ext>
            </a:extLst>
          </p:cNvPr>
          <p:cNvSpPr/>
          <p:nvPr/>
        </p:nvSpPr>
        <p:spPr>
          <a:xfrm>
            <a:off x="8371588" y="3115538"/>
            <a:ext cx="1320800" cy="1371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Student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E3403D-31AD-4DC4-AD73-5D8F6602E304}"/>
              </a:ext>
            </a:extLst>
          </p:cNvPr>
          <p:cNvCxnSpPr>
            <a:stCxn id="5" idx="6"/>
          </p:cNvCxnSpPr>
          <p:nvPr/>
        </p:nvCxnSpPr>
        <p:spPr>
          <a:xfrm>
            <a:off x="3139188" y="3801338"/>
            <a:ext cx="1991612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7CA9AF-14DA-4067-ADB0-ABD154366C6A}"/>
              </a:ext>
            </a:extLst>
          </p:cNvPr>
          <p:cNvCxnSpPr/>
          <p:nvPr/>
        </p:nvCxnSpPr>
        <p:spPr>
          <a:xfrm>
            <a:off x="6415788" y="3801338"/>
            <a:ext cx="1991612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Up 9">
            <a:extLst>
              <a:ext uri="{FF2B5EF4-FFF2-40B4-BE49-F238E27FC236}">
                <a16:creationId xmlns:a16="http://schemas.microsoft.com/office/drawing/2014/main" id="{1F7514F8-665E-4BF0-A458-151D20E37918}"/>
              </a:ext>
            </a:extLst>
          </p:cNvPr>
          <p:cNvSpPr/>
          <p:nvPr/>
        </p:nvSpPr>
        <p:spPr>
          <a:xfrm>
            <a:off x="5520438" y="4699000"/>
            <a:ext cx="469900" cy="1166316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9BA63-A4B0-44AF-A4E5-6A6559C98214}"/>
              </a:ext>
            </a:extLst>
          </p:cNvPr>
          <p:cNvSpPr txBox="1"/>
          <p:nvPr/>
        </p:nvSpPr>
        <p:spPr>
          <a:xfrm>
            <a:off x="4936238" y="5928768"/>
            <a:ext cx="1638300" cy="38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Different Type</a:t>
            </a:r>
          </a:p>
        </p:txBody>
      </p:sp>
    </p:spTree>
    <p:extLst>
      <p:ext uri="{BB962C8B-B14F-4D97-AF65-F5344CB8AC3E}">
        <p14:creationId xmlns:p14="http://schemas.microsoft.com/office/powerpoint/2010/main" val="38628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989-8349-45A4-B4DA-143590B6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and Two- Node Networks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366B63-6F29-46BD-9EA7-C5F0D1FC6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183" y="2108200"/>
            <a:ext cx="8811959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B8F8-B2D3-46C8-9BFD-B0E25BE0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Undirected – lines are called “edges”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DBDD4D-09CE-4B37-A13E-3EA187AF311A}"/>
              </a:ext>
            </a:extLst>
          </p:cNvPr>
          <p:cNvSpPr/>
          <p:nvPr/>
        </p:nvSpPr>
        <p:spPr>
          <a:xfrm>
            <a:off x="4986322" y="2570936"/>
            <a:ext cx="1320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D3B4A5-BDD5-42B2-A777-3DF5A3A5634A}"/>
              </a:ext>
            </a:extLst>
          </p:cNvPr>
          <p:cNvSpPr/>
          <p:nvPr/>
        </p:nvSpPr>
        <p:spPr>
          <a:xfrm>
            <a:off x="1709722" y="2570936"/>
            <a:ext cx="1320800" cy="1371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Student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2956F5-6E02-4BF2-A360-86499E68E49D}"/>
              </a:ext>
            </a:extLst>
          </p:cNvPr>
          <p:cNvSpPr/>
          <p:nvPr/>
        </p:nvSpPr>
        <p:spPr>
          <a:xfrm>
            <a:off x="8262922" y="2570936"/>
            <a:ext cx="1320800" cy="1371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Student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6AD81A-1883-46A2-967E-CD0E86BC25CA}"/>
              </a:ext>
            </a:extLst>
          </p:cNvPr>
          <p:cNvCxnSpPr>
            <a:stCxn id="5" idx="6"/>
          </p:cNvCxnSpPr>
          <p:nvPr/>
        </p:nvCxnSpPr>
        <p:spPr>
          <a:xfrm>
            <a:off x="3030522" y="3256736"/>
            <a:ext cx="1991612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40832-9121-4B59-BE3F-891955B4D34E}"/>
              </a:ext>
            </a:extLst>
          </p:cNvPr>
          <p:cNvCxnSpPr/>
          <p:nvPr/>
        </p:nvCxnSpPr>
        <p:spPr>
          <a:xfrm>
            <a:off x="6307122" y="3256736"/>
            <a:ext cx="1991612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C0E8B5-8220-4512-8A91-3E6415582EFC}"/>
              </a:ext>
            </a:extLst>
          </p:cNvPr>
          <p:cNvSpPr/>
          <p:nvPr/>
        </p:nvSpPr>
        <p:spPr>
          <a:xfrm>
            <a:off x="3102646" y="5274214"/>
            <a:ext cx="513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Directionality is not a salient feature of the network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8310C29B-379F-4701-9355-1508C95BAB06}"/>
              </a:ext>
            </a:extLst>
          </p:cNvPr>
          <p:cNvSpPr/>
          <p:nvPr/>
        </p:nvSpPr>
        <p:spPr>
          <a:xfrm>
            <a:off x="4026328" y="3520901"/>
            <a:ext cx="469900" cy="1166316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4D47B5B-A6C2-41FE-8DE8-42075A923528}"/>
              </a:ext>
            </a:extLst>
          </p:cNvPr>
          <p:cNvSpPr/>
          <p:nvPr/>
        </p:nvSpPr>
        <p:spPr>
          <a:xfrm>
            <a:off x="7050072" y="3520901"/>
            <a:ext cx="469900" cy="1166316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99500-DD04-402C-8DEE-FF7ECFDA6099}"/>
              </a:ext>
            </a:extLst>
          </p:cNvPr>
          <p:cNvSpPr txBox="1"/>
          <p:nvPr/>
        </p:nvSpPr>
        <p:spPr>
          <a:xfrm>
            <a:off x="3484395" y="4699568"/>
            <a:ext cx="1638300" cy="38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A5199-9A68-4BA4-9D38-C77FA54EB2C8}"/>
              </a:ext>
            </a:extLst>
          </p:cNvPr>
          <p:cNvSpPr txBox="1"/>
          <p:nvPr/>
        </p:nvSpPr>
        <p:spPr>
          <a:xfrm>
            <a:off x="6547153" y="4687307"/>
            <a:ext cx="1638300" cy="38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269377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90F0-1220-4CEB-A0AC-AB4B7C13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– lines are called “arcs”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B54BFC-9BE9-4CA9-A02A-871C704C728E}"/>
              </a:ext>
            </a:extLst>
          </p:cNvPr>
          <p:cNvSpPr/>
          <p:nvPr/>
        </p:nvSpPr>
        <p:spPr>
          <a:xfrm>
            <a:off x="4986322" y="2570936"/>
            <a:ext cx="1320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8619A0-06B4-46BB-9B7C-EC43542DDFC1}"/>
              </a:ext>
            </a:extLst>
          </p:cNvPr>
          <p:cNvSpPr/>
          <p:nvPr/>
        </p:nvSpPr>
        <p:spPr>
          <a:xfrm>
            <a:off x="1709722" y="2570936"/>
            <a:ext cx="1320800" cy="1371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Student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F352B-6D3F-456D-ABFE-F1C41EC8E08E}"/>
              </a:ext>
            </a:extLst>
          </p:cNvPr>
          <p:cNvSpPr/>
          <p:nvPr/>
        </p:nvSpPr>
        <p:spPr>
          <a:xfrm>
            <a:off x="8277912" y="2570936"/>
            <a:ext cx="1320800" cy="1371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Student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7950C2-EE02-4B5A-BFB5-D7FB9EA3D14A}"/>
              </a:ext>
            </a:extLst>
          </p:cNvPr>
          <p:cNvCxnSpPr>
            <a:stCxn id="5" idx="6"/>
          </p:cNvCxnSpPr>
          <p:nvPr/>
        </p:nvCxnSpPr>
        <p:spPr>
          <a:xfrm>
            <a:off x="3030522" y="3256736"/>
            <a:ext cx="1991612" cy="0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F068D2-CFB1-4F68-B784-6C6D96017C7D}"/>
              </a:ext>
            </a:extLst>
          </p:cNvPr>
          <p:cNvCxnSpPr/>
          <p:nvPr/>
        </p:nvCxnSpPr>
        <p:spPr>
          <a:xfrm>
            <a:off x="6307122" y="3256736"/>
            <a:ext cx="1991612" cy="0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Up 8">
            <a:extLst>
              <a:ext uri="{FF2B5EF4-FFF2-40B4-BE49-F238E27FC236}">
                <a16:creationId xmlns:a16="http://schemas.microsoft.com/office/drawing/2014/main" id="{08141B3A-A18C-4EFB-B069-60EA3D85FEB7}"/>
              </a:ext>
            </a:extLst>
          </p:cNvPr>
          <p:cNvSpPr/>
          <p:nvPr/>
        </p:nvSpPr>
        <p:spPr>
          <a:xfrm>
            <a:off x="4026328" y="3520901"/>
            <a:ext cx="469900" cy="1166316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64DDFE29-C5B7-4F1E-93FD-E0F2CC3F60F9}"/>
              </a:ext>
            </a:extLst>
          </p:cNvPr>
          <p:cNvSpPr/>
          <p:nvPr/>
        </p:nvSpPr>
        <p:spPr>
          <a:xfrm>
            <a:off x="7050072" y="3520901"/>
            <a:ext cx="469900" cy="1166316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DA398-F7A5-4535-ADFC-BBA6833D0E7F}"/>
              </a:ext>
            </a:extLst>
          </p:cNvPr>
          <p:cNvSpPr txBox="1"/>
          <p:nvPr/>
        </p:nvSpPr>
        <p:spPr>
          <a:xfrm>
            <a:off x="3484395" y="4699568"/>
            <a:ext cx="1638300" cy="38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D16BC-F45C-4848-B5E4-69A6EE5F3A0D}"/>
              </a:ext>
            </a:extLst>
          </p:cNvPr>
          <p:cNvSpPr txBox="1"/>
          <p:nvPr/>
        </p:nvSpPr>
        <p:spPr>
          <a:xfrm>
            <a:off x="6465872" y="4759862"/>
            <a:ext cx="1638300" cy="38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ARC</a:t>
            </a:r>
          </a:p>
        </p:txBody>
      </p:sp>
    </p:spTree>
    <p:extLst>
      <p:ext uri="{BB962C8B-B14F-4D97-AF65-F5344CB8AC3E}">
        <p14:creationId xmlns:p14="http://schemas.microsoft.com/office/powerpoint/2010/main" val="8133441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742FB202753442BEC3F0080BA1B757" ma:contentTypeVersion="12" ma:contentTypeDescription="Create a new document." ma:contentTypeScope="" ma:versionID="d74346d2be10de711d7102495540f406">
  <xsd:schema xmlns:xsd="http://www.w3.org/2001/XMLSchema" xmlns:xs="http://www.w3.org/2001/XMLSchema" xmlns:p="http://schemas.microsoft.com/office/2006/metadata/properties" xmlns:ns3="d60eba98-e57f-4cc5-b446-28084e3ea78a" xmlns:ns4="9e24b9be-5ff8-475e-a800-b95a65fed7d9" targetNamespace="http://schemas.microsoft.com/office/2006/metadata/properties" ma:root="true" ma:fieldsID="9d69d0fa62f61c283bd26a5aa99d6a7b" ns3:_="" ns4:_="">
    <xsd:import namespace="d60eba98-e57f-4cc5-b446-28084e3ea78a"/>
    <xsd:import namespace="9e24b9be-5ff8-475e-a800-b95a65fed7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0eba98-e57f-4cc5-b446-28084e3ea7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b9be-5ff8-475e-a800-b95a65fed7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60eba98-e57f-4cc5-b446-28084e3ea78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D9E4D1-FE9F-4F6A-8FDC-021DC4670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0eba98-e57f-4cc5-b446-28084e3ea78a"/>
    <ds:schemaRef ds:uri="9e24b9be-5ff8-475e-a800-b95a65fed7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d60eba98-e57f-4cc5-b446-28084e3ea78a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9e24b9be-5ff8-475e-a800-b95a65fed7d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Microsoft Office PowerPoint</Application>
  <PresentationFormat>Widescreen</PresentationFormat>
  <Paragraphs>138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Bookman Old Style</vt:lpstr>
      <vt:lpstr>Calibri</vt:lpstr>
      <vt:lpstr>Franklin Gothic Book</vt:lpstr>
      <vt:lpstr>1_RetrospectVTI</vt:lpstr>
      <vt:lpstr>Day 3</vt:lpstr>
      <vt:lpstr>Awesome Network Analysis Resources</vt:lpstr>
      <vt:lpstr>Preliminaries (Redux)</vt:lpstr>
      <vt:lpstr>Networks can vary through</vt:lpstr>
      <vt:lpstr>Node Types: Unimodal</vt:lpstr>
      <vt:lpstr>Multimodal (“bipartite network”) Entitles are of different types</vt:lpstr>
      <vt:lpstr>One and Two- Node Networks</vt:lpstr>
      <vt:lpstr>Undirected – lines are called “edges”</vt:lpstr>
      <vt:lpstr>Directed – lines are called “arcs”</vt:lpstr>
      <vt:lpstr>Arc Edges</vt:lpstr>
      <vt:lpstr>Link types</vt:lpstr>
      <vt:lpstr>Aesthetics: Layout</vt:lpstr>
      <vt:lpstr>Introduction: network visualization</vt:lpstr>
      <vt:lpstr>Network representation formats</vt:lpstr>
      <vt:lpstr>Visualization Aesthetics</vt:lpstr>
      <vt:lpstr>Working with Network Data</vt:lpstr>
      <vt:lpstr>Data Structures</vt:lpstr>
      <vt:lpstr>Adjacency Matrix Representation: Directed</vt:lpstr>
      <vt:lpstr>Adjacency Matrix representation: Symmetric</vt:lpstr>
      <vt:lpstr>Edge List Data Format</vt:lpstr>
      <vt:lpstr>Some strategies for network data collection</vt:lpstr>
      <vt:lpstr>SNA in R</vt:lpstr>
      <vt:lpstr>Food for thought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2020-08-09T18:46:53Z</dcterms:created>
  <dcterms:modified xsi:type="dcterms:W3CDTF">2020-08-10T01:07:26Z</dcterms:modified>
</cp:coreProperties>
</file>